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Helios Extended Bold" charset="1" panose="02000805050000020004"/>
      <p:regular r:id="rId12"/>
    </p:embeddedFont>
    <p:embeddedFont>
      <p:font typeface="Heebo" charset="1" panose="00000500000000000000"/>
      <p:regular r:id="rId13"/>
    </p:embeddedFont>
    <p:embeddedFont>
      <p:font typeface="Lato" charset="1" panose="020F05020202040302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90098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2958126" y="4814403"/>
            <a:ext cx="12371749" cy="1619250"/>
          </a:xfrm>
          <a:prstGeom prst="rect">
            <a:avLst/>
          </a:prstGeom>
        </p:spPr>
        <p:txBody>
          <a:bodyPr anchor="t" rtlCol="false" tIns="0" lIns="0" bIns="0" rIns="0">
            <a:spAutoFit/>
          </a:bodyPr>
          <a:lstStyle/>
          <a:p>
            <a:pPr algn="ctr" marL="0" indent="0" lvl="0">
              <a:lnSpc>
                <a:spcPts val="4200"/>
              </a:lnSpc>
            </a:pPr>
            <a:r>
              <a:rPr lang="en-US" b="true" sz="3000" spc="150">
                <a:solidFill>
                  <a:srgbClr val="000000"/>
                </a:solidFill>
                <a:latin typeface="Helios Extended Bold"/>
                <a:ea typeface="Helios Extended Bold"/>
                <a:cs typeface="Helios Extended Bold"/>
                <a:sym typeface="Helios Extended Bold"/>
              </a:rPr>
              <a:t>PREDIKSI STRATEGI PEMASARAN BERBASIS DATA TRANSAKSI PENJUALAN DENGAN ALGORITMA RANDOM FOREST DAN XGBOOST </a:t>
            </a:r>
          </a:p>
        </p:txBody>
      </p:sp>
      <p:sp>
        <p:nvSpPr>
          <p:cNvPr name="TextBox 12" id="12"/>
          <p:cNvSpPr txBox="true"/>
          <p:nvPr/>
        </p:nvSpPr>
        <p:spPr>
          <a:xfrm rot="0">
            <a:off x="2958126" y="7816427"/>
            <a:ext cx="12371749" cy="701675"/>
          </a:xfrm>
          <a:prstGeom prst="rect">
            <a:avLst/>
          </a:prstGeom>
        </p:spPr>
        <p:txBody>
          <a:bodyPr anchor="t" rtlCol="false" tIns="0" lIns="0" bIns="0" rIns="0">
            <a:spAutoFit/>
          </a:bodyPr>
          <a:lstStyle/>
          <a:p>
            <a:pPr algn="ctr">
              <a:lnSpc>
                <a:spcPts val="2800"/>
              </a:lnSpc>
            </a:pPr>
            <a:r>
              <a:rPr lang="en-US" sz="2000" spc="200">
                <a:solidFill>
                  <a:srgbClr val="000000"/>
                </a:solidFill>
                <a:latin typeface="Heebo"/>
                <a:ea typeface="Heebo"/>
                <a:cs typeface="Heebo"/>
                <a:sym typeface="Heebo"/>
              </a:rPr>
              <a:t>DAYINI NUR SABRINA</a:t>
            </a:r>
          </a:p>
          <a:p>
            <a:pPr algn="ctr" marL="0" indent="0" lvl="0">
              <a:lnSpc>
                <a:spcPts val="2800"/>
              </a:lnSpc>
            </a:pPr>
            <a:r>
              <a:rPr lang="en-US" sz="2000" spc="200">
                <a:solidFill>
                  <a:srgbClr val="000000"/>
                </a:solidFill>
                <a:latin typeface="Heebo"/>
                <a:ea typeface="Heebo"/>
                <a:cs typeface="Heebo"/>
                <a:sym typeface="Heebo"/>
              </a:rPr>
              <a:t>21081010322</a:t>
            </a:r>
          </a:p>
        </p:txBody>
      </p:sp>
      <p:sp>
        <p:nvSpPr>
          <p:cNvPr name="TextBox 13" id="13"/>
          <p:cNvSpPr txBox="true"/>
          <p:nvPr/>
        </p:nvSpPr>
        <p:spPr>
          <a:xfrm rot="0">
            <a:off x="2958126" y="3130005"/>
            <a:ext cx="12371749" cy="701675"/>
          </a:xfrm>
          <a:prstGeom prst="rect">
            <a:avLst/>
          </a:prstGeom>
        </p:spPr>
        <p:txBody>
          <a:bodyPr anchor="t" rtlCol="false" tIns="0" lIns="0" bIns="0" rIns="0">
            <a:spAutoFit/>
          </a:bodyPr>
          <a:lstStyle/>
          <a:p>
            <a:pPr algn="ctr">
              <a:lnSpc>
                <a:spcPts val="2800"/>
              </a:lnSpc>
            </a:pPr>
            <a:r>
              <a:rPr lang="en-US" sz="2000" spc="200">
                <a:solidFill>
                  <a:srgbClr val="000000"/>
                </a:solidFill>
                <a:latin typeface="Lato"/>
                <a:ea typeface="Lato"/>
                <a:cs typeface="Lato"/>
                <a:sym typeface="Lato"/>
              </a:rPr>
              <a:t>RISET INFORMATIKA</a:t>
            </a:r>
          </a:p>
          <a:p>
            <a:pPr algn="ctr" marL="0" indent="0" lvl="0">
              <a:lnSpc>
                <a:spcPts val="2800"/>
              </a:lnSpc>
              <a:spcBef>
                <a:spcPct val="0"/>
              </a:spcBef>
            </a:pPr>
            <a:r>
              <a:rPr lang="en-US" sz="2000" spc="200">
                <a:solidFill>
                  <a:srgbClr val="000000"/>
                </a:solidFill>
                <a:latin typeface="Lato"/>
                <a:ea typeface="Lato"/>
                <a:cs typeface="Lato"/>
                <a:sym typeface="Lato"/>
              </a:rPr>
              <a:t>C081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0"/>
            <a:ext cx="7141841" cy="10287000"/>
            <a:chOff x="0" y="0"/>
            <a:chExt cx="1106458" cy="1593725"/>
          </a:xfrm>
        </p:grpSpPr>
        <p:sp>
          <p:nvSpPr>
            <p:cNvPr name="Freeform 3" id="3"/>
            <p:cNvSpPr/>
            <p:nvPr/>
          </p:nvSpPr>
          <p:spPr>
            <a:xfrm flipH="false" flipV="false" rot="0">
              <a:off x="0" y="0"/>
              <a:ext cx="1106458" cy="1593725"/>
            </a:xfrm>
            <a:custGeom>
              <a:avLst/>
              <a:gdLst/>
              <a:ahLst/>
              <a:cxnLst/>
              <a:rect r="r" b="b" t="t" l="l"/>
              <a:pathLst>
                <a:path h="1593725" w="1106458">
                  <a:moveTo>
                    <a:pt x="0" y="0"/>
                  </a:moveTo>
                  <a:lnTo>
                    <a:pt x="1106458" y="0"/>
                  </a:lnTo>
                  <a:lnTo>
                    <a:pt x="1106458" y="1593725"/>
                  </a:lnTo>
                  <a:lnTo>
                    <a:pt x="0" y="1593725"/>
                  </a:lnTo>
                  <a:close/>
                </a:path>
              </a:pathLst>
            </a:custGeom>
            <a:blipFill>
              <a:blip r:embed="rId2"/>
              <a:stretch>
                <a:fillRect l="-86698" t="0" r="-69370" b="0"/>
              </a:stretch>
            </a:blipFill>
          </p:spPr>
        </p:sp>
      </p:grpSp>
      <p:sp>
        <p:nvSpPr>
          <p:cNvPr name="TextBox 4" id="4"/>
          <p:cNvSpPr txBox="true"/>
          <p:nvPr/>
        </p:nvSpPr>
        <p:spPr>
          <a:xfrm rot="0">
            <a:off x="8590063" y="1598930"/>
            <a:ext cx="8693050" cy="2143125"/>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Helios Extended Bold"/>
                <a:ea typeface="Helios Extended Bold"/>
                <a:cs typeface="Helios Extended Bold"/>
                <a:sym typeface="Helios Extended Bold"/>
              </a:rPr>
              <a:t>PENJELASAN TOPIK</a:t>
            </a:r>
          </a:p>
        </p:txBody>
      </p:sp>
      <p:sp>
        <p:nvSpPr>
          <p:cNvPr name="TextBox 5" id="5"/>
          <p:cNvSpPr txBox="true"/>
          <p:nvPr/>
        </p:nvSpPr>
        <p:spPr>
          <a:xfrm rot="0">
            <a:off x="8590063" y="4580255"/>
            <a:ext cx="8693050" cy="3050540"/>
          </a:xfrm>
          <a:prstGeom prst="rect">
            <a:avLst/>
          </a:prstGeom>
        </p:spPr>
        <p:txBody>
          <a:bodyPr anchor="t" rtlCol="false" tIns="0" lIns="0" bIns="0" rIns="0">
            <a:spAutoFit/>
          </a:bodyPr>
          <a:lstStyle/>
          <a:p>
            <a:pPr algn="l" marL="0" indent="0" lvl="0">
              <a:lnSpc>
                <a:spcPts val="3519"/>
              </a:lnSpc>
            </a:pPr>
            <a:r>
              <a:rPr lang="en-US" sz="2199" spc="219">
                <a:solidFill>
                  <a:srgbClr val="000000"/>
                </a:solidFill>
                <a:latin typeface="Lato"/>
                <a:ea typeface="Lato"/>
                <a:cs typeface="Lato"/>
                <a:sym typeface="Lato"/>
              </a:rPr>
              <a:t>Menganalis produk yang diminati dan kurang diminati pada setiap bulannya, agar mengetahui tren produk dan pola musiman, yang kemudian dapat menjadi dasar perumusan sebuah strategi pemasaran yang tepat. Dikarenakan dalam sebuah bisnis perlu adanya strategi pemasaran agar sebuah bisnis dapat bersaing di pangsa pasar.</a:t>
            </a:r>
          </a:p>
        </p:txBody>
      </p:sp>
      <p:sp>
        <p:nvSpPr>
          <p:cNvPr name="AutoShape 6" id="6"/>
          <p:cNvSpPr/>
          <p:nvPr/>
        </p:nvSpPr>
        <p:spPr>
          <a:xfrm>
            <a:off x="550043" y="0"/>
            <a:ext cx="0" cy="3768928"/>
          </a:xfrm>
          <a:prstGeom prst="line">
            <a:avLst/>
          </a:prstGeom>
          <a:ln cap="flat" w="57150">
            <a:solidFill>
              <a:srgbClr val="4E6E81"/>
            </a:solidFill>
            <a:prstDash val="sysDash"/>
            <a:headEnd type="none" len="sm" w="sm"/>
            <a:tailEnd type="none" len="sm" w="sm"/>
          </a:ln>
        </p:spPr>
      </p:sp>
      <p:grpSp>
        <p:nvGrpSpPr>
          <p:cNvPr name="Group 7" id="7"/>
          <p:cNvGrpSpPr/>
          <p:nvPr/>
        </p:nvGrpSpPr>
        <p:grpSpPr>
          <a:xfrm rot="0">
            <a:off x="17010810" y="9258300"/>
            <a:ext cx="248490" cy="2484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9470" y="1744385"/>
            <a:ext cx="15529061"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RUMUSAN MASALAH</a:t>
            </a:r>
          </a:p>
        </p:txBody>
      </p:sp>
      <p:sp>
        <p:nvSpPr>
          <p:cNvPr name="TextBox 3" id="3"/>
          <p:cNvSpPr txBox="true"/>
          <p:nvPr/>
        </p:nvSpPr>
        <p:spPr>
          <a:xfrm rot="0">
            <a:off x="2537650" y="3238926"/>
            <a:ext cx="13212700" cy="5241290"/>
          </a:xfrm>
          <a:prstGeom prst="rect">
            <a:avLst/>
          </a:prstGeom>
        </p:spPr>
        <p:txBody>
          <a:bodyPr anchor="t" rtlCol="false" tIns="0" lIns="0" bIns="0" rIns="0">
            <a:spAutoFit/>
          </a:bodyPr>
          <a:lstStyle/>
          <a:p>
            <a:pPr algn="ctr" marL="0" indent="0" lvl="0">
              <a:lnSpc>
                <a:spcPts val="3519"/>
              </a:lnSpc>
            </a:pPr>
            <a:r>
              <a:rPr lang="en-US" sz="2199" spc="219">
                <a:solidFill>
                  <a:srgbClr val="000000"/>
                </a:solidFill>
                <a:latin typeface="Lato"/>
                <a:ea typeface="Lato"/>
                <a:cs typeface="Lato"/>
                <a:sym typeface="Lato"/>
              </a:rPr>
              <a:t>Berdasarkan penelitian terdahulu, algoritma Random Forest telah banyak digunakan dalam memprediksi berbagai permasalahan karena keandalannya dalam menghasilkan model prediksi yang akurat. Namun, meskipun teknik optimasi telah dicoba untuk meningkatkan performa Random Forest, hasil yang diperoleh masih kurang optimal. Di sisi lain, algoritma XGBoost dikenal memiliki kemampuan yang lebih baik dalam mengatasi kelemahan Random Forest, terutama dalam hal bias dan overfitting. Akan tetapi, penggunaan metode hybrid yang menggabungkan Random Forest dan XGBoost masih jarang ditemukan dalam penelitian, khususnya untuk prediksi berbasis data transaksi penjualan. Oleh karena itu, diperlukan pengembangan lebih lanjut untuk mengimplementasikan kedua algoritma ini secara bersama-sama guna menghasilkan prediksi yang lebih akurat dan efektif. Sehingga penelitian ini akan menguji penggunaan kedua algoritma secara bersamaan.</a:t>
            </a:r>
          </a:p>
        </p:txBody>
      </p:sp>
      <p:grpSp>
        <p:nvGrpSpPr>
          <p:cNvPr name="Group 4" id="4"/>
          <p:cNvGrpSpPr/>
          <p:nvPr/>
        </p:nvGrpSpPr>
        <p:grpSpPr>
          <a:xfrm rot="0">
            <a:off x="1028700" y="9009810"/>
            <a:ext cx="248490" cy="2484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7010810" y="1028700"/>
            <a:ext cx="248490" cy="2484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AutoShape 10" id="10"/>
          <p:cNvSpPr/>
          <p:nvPr/>
        </p:nvSpPr>
        <p:spPr>
          <a:xfrm flipH="true">
            <a:off x="1033463" y="0"/>
            <a:ext cx="0" cy="3334176"/>
          </a:xfrm>
          <a:prstGeom prst="line">
            <a:avLst/>
          </a:prstGeom>
          <a:ln cap="flat" w="57150">
            <a:solidFill>
              <a:srgbClr val="4E6E81"/>
            </a:solidFill>
            <a:prstDash val="sysDash"/>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806369" cy="10287000"/>
            <a:chOff x="0" y="0"/>
            <a:chExt cx="1792624" cy="2709333"/>
          </a:xfrm>
        </p:grpSpPr>
        <p:sp>
          <p:nvSpPr>
            <p:cNvPr name="Freeform 3" id="3"/>
            <p:cNvSpPr/>
            <p:nvPr/>
          </p:nvSpPr>
          <p:spPr>
            <a:xfrm flipH="false" flipV="false" rot="0">
              <a:off x="0" y="0"/>
              <a:ext cx="1792624" cy="2709333"/>
            </a:xfrm>
            <a:custGeom>
              <a:avLst/>
              <a:gdLst/>
              <a:ahLst/>
              <a:cxnLst/>
              <a:rect r="r" b="b" t="t" l="l"/>
              <a:pathLst>
                <a:path h="2709333" w="1792624">
                  <a:moveTo>
                    <a:pt x="0" y="0"/>
                  </a:moveTo>
                  <a:lnTo>
                    <a:pt x="1792624" y="0"/>
                  </a:lnTo>
                  <a:lnTo>
                    <a:pt x="1792624" y="2709333"/>
                  </a:lnTo>
                  <a:lnTo>
                    <a:pt x="0" y="2709333"/>
                  </a:lnTo>
                  <a:close/>
                </a:path>
              </a:pathLst>
            </a:custGeom>
            <a:solidFill>
              <a:srgbClr val="F2F1F1">
                <a:alpha val="80000"/>
              </a:srgbClr>
            </a:solidFill>
          </p:spPr>
        </p:sp>
        <p:sp>
          <p:nvSpPr>
            <p:cNvPr name="TextBox 4" id="4"/>
            <p:cNvSpPr txBox="true"/>
            <p:nvPr/>
          </p:nvSpPr>
          <p:spPr>
            <a:xfrm>
              <a:off x="0" y="-47625"/>
              <a:ext cx="179262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661254" y="1943026"/>
            <a:ext cx="4706370" cy="7160516"/>
          </a:xfrm>
          <a:custGeom>
            <a:avLst/>
            <a:gdLst/>
            <a:ahLst/>
            <a:cxnLst/>
            <a:rect r="r" b="b" t="t" l="l"/>
            <a:pathLst>
              <a:path h="7160516" w="4706370">
                <a:moveTo>
                  <a:pt x="0" y="0"/>
                </a:moveTo>
                <a:lnTo>
                  <a:pt x="4706370" y="0"/>
                </a:lnTo>
                <a:lnTo>
                  <a:pt x="4706370" y="7160516"/>
                </a:lnTo>
                <a:lnTo>
                  <a:pt x="0" y="7160516"/>
                </a:lnTo>
                <a:lnTo>
                  <a:pt x="0" y="0"/>
                </a:lnTo>
                <a:close/>
              </a:path>
            </a:pathLst>
          </a:custGeom>
          <a:blipFill>
            <a:blip r:embed="rId2"/>
            <a:stretch>
              <a:fillRect l="0" t="0" r="0" b="0"/>
            </a:stretch>
          </a:blipFill>
        </p:spPr>
      </p:sp>
      <p:sp>
        <p:nvSpPr>
          <p:cNvPr name="TextBox 9" id="9"/>
          <p:cNvSpPr txBox="true"/>
          <p:nvPr/>
        </p:nvSpPr>
        <p:spPr>
          <a:xfrm rot="0">
            <a:off x="8759618" y="2650970"/>
            <a:ext cx="8499682" cy="1076251"/>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Helios Extended Bold"/>
                <a:ea typeface="Helios Extended Bold"/>
                <a:cs typeface="Helios Extended Bold"/>
                <a:sym typeface="Helios Extended Bold"/>
              </a:rPr>
              <a:t>METHODOLOGY</a:t>
            </a:r>
          </a:p>
        </p:txBody>
      </p:sp>
      <p:sp>
        <p:nvSpPr>
          <p:cNvPr name="TextBox 10" id="10"/>
          <p:cNvSpPr txBox="true"/>
          <p:nvPr/>
        </p:nvSpPr>
        <p:spPr>
          <a:xfrm rot="0">
            <a:off x="8759618" y="4443149"/>
            <a:ext cx="8499682" cy="2074545"/>
          </a:xfrm>
          <a:prstGeom prst="rect">
            <a:avLst/>
          </a:prstGeom>
        </p:spPr>
        <p:txBody>
          <a:bodyPr anchor="t" rtlCol="false" tIns="0" lIns="0" bIns="0" rIns="0">
            <a:spAutoFit/>
          </a:bodyPr>
          <a:lstStyle/>
          <a:p>
            <a:pPr algn="l" marL="0" indent="0" lvl="0">
              <a:lnSpc>
                <a:spcPts val="3360"/>
              </a:lnSpc>
            </a:pPr>
            <a:r>
              <a:rPr lang="en-US" sz="2100" spc="210">
                <a:solidFill>
                  <a:srgbClr val="000000"/>
                </a:solidFill>
                <a:latin typeface="Lato"/>
                <a:ea typeface="Lato"/>
                <a:cs typeface="Lato"/>
                <a:sym typeface="Lato"/>
              </a:rPr>
              <a:t>Dalam riset tersebut menggunakan metode ensemble learning dengan penggabungan 2 algoritma untuk membantu memprediksi secara lebih akurat. Perhitungan evaluasi model untuk metriknya menggunakan RMSE, MAE, dan MSE.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708186" y="1326430"/>
            <a:ext cx="21996186" cy="7634140"/>
            <a:chOff x="0" y="0"/>
            <a:chExt cx="1170957" cy="406400"/>
          </a:xfrm>
        </p:grpSpPr>
        <p:sp>
          <p:nvSpPr>
            <p:cNvPr name="Freeform 3" id="3"/>
            <p:cNvSpPr/>
            <p:nvPr/>
          </p:nvSpPr>
          <p:spPr>
            <a:xfrm flipH="false" flipV="false" rot="0">
              <a:off x="0" y="0"/>
              <a:ext cx="1170957" cy="406400"/>
            </a:xfrm>
            <a:custGeom>
              <a:avLst/>
              <a:gdLst/>
              <a:ahLst/>
              <a:cxnLst/>
              <a:rect r="r" b="b" t="t" l="l"/>
              <a:pathLst>
                <a:path h="406400" w="1170957">
                  <a:moveTo>
                    <a:pt x="967757" y="0"/>
                  </a:moveTo>
                  <a:cubicBezTo>
                    <a:pt x="1079981" y="0"/>
                    <a:pt x="1170957" y="90976"/>
                    <a:pt x="1170957" y="203200"/>
                  </a:cubicBezTo>
                  <a:cubicBezTo>
                    <a:pt x="1170957" y="315424"/>
                    <a:pt x="1079981" y="406400"/>
                    <a:pt x="967757"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70957"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379470" y="1901108"/>
            <a:ext cx="15529061" cy="1076251"/>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ANALYSIS</a:t>
            </a:r>
          </a:p>
        </p:txBody>
      </p:sp>
      <p:sp>
        <p:nvSpPr>
          <p:cNvPr name="TextBox 6" id="6"/>
          <p:cNvSpPr txBox="true"/>
          <p:nvPr/>
        </p:nvSpPr>
        <p:spPr>
          <a:xfrm rot="0">
            <a:off x="1379470" y="3082743"/>
            <a:ext cx="15529061" cy="798830"/>
          </a:xfrm>
          <a:prstGeom prst="rect">
            <a:avLst/>
          </a:prstGeom>
        </p:spPr>
        <p:txBody>
          <a:bodyPr anchor="t" rtlCol="false" tIns="0" lIns="0" bIns="0" rIns="0">
            <a:spAutoFit/>
          </a:bodyPr>
          <a:lstStyle/>
          <a:p>
            <a:pPr algn="ctr" marL="0" indent="0" lvl="0">
              <a:lnSpc>
                <a:spcPts val="3219"/>
              </a:lnSpc>
              <a:spcBef>
                <a:spcPct val="0"/>
              </a:spcBef>
            </a:pPr>
            <a:r>
              <a:rPr lang="en-US" sz="2299" spc="229">
                <a:solidFill>
                  <a:srgbClr val="000000"/>
                </a:solidFill>
                <a:latin typeface="Lato"/>
                <a:ea typeface="Lato"/>
                <a:cs typeface="Lato"/>
                <a:sym typeface="Lato"/>
              </a:rPr>
              <a:t>Hasil dari prediksi kemudian dianalisis untuk menentukan strategi pemasaran yang tepat dengan menganalisis produk dari setiap bulannya dan pola musiman.</a:t>
            </a:r>
          </a:p>
        </p:txBody>
      </p:sp>
      <p:pic>
        <p:nvPicPr>
          <p:cNvPr name="Picture 7" id="7"/>
          <p:cNvPicPr>
            <a:picLocks noChangeAspect="true"/>
          </p:cNvPicPr>
          <p:nvPr/>
        </p:nvPicPr>
        <p:blipFill>
          <a:blip r:embed="rId2"/>
          <a:stretch>
            <a:fillRect/>
          </a:stretch>
        </p:blipFill>
        <p:spPr>
          <a:xfrm rot="0">
            <a:off x="2771581" y="3894536"/>
            <a:ext cx="5302188" cy="4771280"/>
          </a:xfrm>
          <a:prstGeom prst="rect">
            <a:avLst/>
          </a:prstGeom>
        </p:spPr>
      </p:pic>
      <p:pic>
        <p:nvPicPr>
          <p:cNvPr name="Picture 8" id="8"/>
          <p:cNvPicPr>
            <a:picLocks noChangeAspect="true"/>
          </p:cNvPicPr>
          <p:nvPr/>
        </p:nvPicPr>
        <p:blipFill>
          <a:blip r:embed="rId3"/>
          <a:stretch>
            <a:fillRect/>
          </a:stretch>
        </p:blipFill>
        <p:spPr>
          <a:xfrm rot="0">
            <a:off x="9178303" y="3828936"/>
            <a:ext cx="6432292" cy="4931056"/>
          </a:xfrm>
          <a:prstGeom prst="rect">
            <a:avLst/>
          </a:prstGeom>
        </p:spPr>
      </p:pic>
      <p:grpSp>
        <p:nvGrpSpPr>
          <p:cNvPr name="Group 9" id="9"/>
          <p:cNvGrpSpPr/>
          <p:nvPr/>
        </p:nvGrpSpPr>
        <p:grpSpPr>
          <a:xfrm rot="0">
            <a:off x="1028700" y="900981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7010810" y="1028700"/>
            <a:ext cx="248490" cy="2484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958126" y="3970422"/>
            <a:ext cx="12371749" cy="2060405"/>
          </a:xfrm>
          <a:prstGeom prst="rect">
            <a:avLst/>
          </a:prstGeom>
        </p:spPr>
        <p:txBody>
          <a:bodyPr anchor="t" rtlCol="false" tIns="0" lIns="0" bIns="0" rIns="0">
            <a:spAutoFit/>
          </a:bodyPr>
          <a:lstStyle/>
          <a:p>
            <a:pPr algn="ctr" marL="0" indent="0" lvl="0">
              <a:lnSpc>
                <a:spcPts val="16238"/>
              </a:lnSpc>
            </a:pPr>
            <a:r>
              <a:rPr lang="en-US" b="true" sz="11598" spc="579">
                <a:solidFill>
                  <a:srgbClr val="000000"/>
                </a:solidFill>
                <a:latin typeface="Helios Extended Bold"/>
                <a:ea typeface="Helios Extended Bold"/>
                <a:cs typeface="Helios Extended Bold"/>
                <a:sym typeface="Helios Extended Bold"/>
              </a:rPr>
              <a:t>THANK YOU</a:t>
            </a:r>
          </a:p>
        </p:txBody>
      </p:sp>
      <p:grpSp>
        <p:nvGrpSpPr>
          <p:cNvPr name="Group 6" id="6"/>
          <p:cNvGrpSpPr/>
          <p:nvPr/>
        </p:nvGrpSpPr>
        <p:grpSpPr>
          <a:xfrm rot="0">
            <a:off x="1028700" y="900981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010810" y="102870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DAGXZKBtN-A</dc:identifier>
  <dcterms:modified xsi:type="dcterms:W3CDTF">2011-08-01T06:04:30Z</dcterms:modified>
  <cp:revision>1</cp:revision>
  <dc:title>Riset Informatika</dc:title>
</cp:coreProperties>
</file>