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07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2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25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62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01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73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34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02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9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4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5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0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3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8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1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2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6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2037EF5-2D81-4FC9-85C7-871AFC7B9D39}" type="datetimeFigureOut">
              <a:rPr lang="es-ES" smtClean="0"/>
              <a:t>20/01/2019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FD0633D-0AB9-49A9-8991-051A138AF7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76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9A2E3A-88DD-4B27-909A-4031901C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CDA11-90D3-46BD-ACED-556463FF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2" y="609601"/>
            <a:ext cx="9285822" cy="34025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5600"/>
              <a:t>Proyecto de Aprendizaje Automático y Big data</a:t>
            </a:r>
            <a:br>
              <a:rPr lang="es-ES" sz="5600"/>
            </a:br>
            <a:r>
              <a:rPr lang="es-ES" sz="5600"/>
              <a:t>ABULONES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C9FC5-AE70-47F7-97E7-DD8418F0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07EB72-5D2B-4F3B-B99A-06C0BC6C7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4867276"/>
            <a:ext cx="9285822" cy="9239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2200">
                <a:solidFill>
                  <a:srgbClr val="E6E6E6"/>
                </a:solidFill>
              </a:rPr>
              <a:t>Miguel Ángel Castillo Moreno</a:t>
            </a:r>
          </a:p>
          <a:p>
            <a:pPr algn="l">
              <a:lnSpc>
                <a:spcPct val="90000"/>
              </a:lnSpc>
            </a:pPr>
            <a:r>
              <a:rPr lang="es-ES" sz="2200">
                <a:solidFill>
                  <a:srgbClr val="E6E6E6"/>
                </a:solidFill>
              </a:rPr>
              <a:t>Rodrigo Lagartera Peña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211A9-0224-42CE-8B84-2223FD5F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77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03B63-0221-48E3-886D-C75824AB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10747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28C2-D880-4961-9205-55A0FE36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18" y="609600"/>
            <a:ext cx="6223821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Red neuronal de nuestro proyecto</a:t>
            </a:r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D3B1D231-75AD-4811-8770-0A6340BA77A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7"/>
          <a:stretch/>
        </p:blipFill>
        <p:spPr bwMode="auto">
          <a:xfrm>
            <a:off x="633999" y="799697"/>
            <a:ext cx="4279377" cy="54182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882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3C9F1-393E-4401-AE7C-611A245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4759"/>
            <a:ext cx="9905998" cy="898689"/>
          </a:xfrm>
        </p:spPr>
        <p:txBody>
          <a:bodyPr/>
          <a:lstStyle/>
          <a:p>
            <a:pPr algn="ctr"/>
            <a:r>
              <a:rPr lang="es-ES" dirty="0"/>
              <a:t>Número de nodos a utilizar</a:t>
            </a: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2932F3E2-EF46-4618-8392-4FF339A8E6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8" y="1903606"/>
            <a:ext cx="5400040" cy="4050030"/>
          </a:xfrm>
          <a:prstGeom prst="rect">
            <a:avLst/>
          </a:prstGeom>
        </p:spPr>
      </p:pic>
      <p:pic>
        <p:nvPicPr>
          <p:cNvPr id="5" name="Picture 29">
            <a:extLst>
              <a:ext uri="{FF2B5EF4-FFF2-40B4-BE49-F238E27FC236}">
                <a16:creationId xmlns:a16="http://schemas.microsoft.com/office/drawing/2014/main" id="{56EFA3E4-BA72-446C-A11F-AA46DDE9EB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40" y="1903606"/>
            <a:ext cx="5400040" cy="4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4AE8C-F361-47C2-8127-2C9F433F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3930"/>
            <a:ext cx="9905998" cy="936396"/>
          </a:xfrm>
        </p:spPr>
        <p:txBody>
          <a:bodyPr/>
          <a:lstStyle/>
          <a:p>
            <a:pPr algn="ctr"/>
            <a:r>
              <a:rPr lang="es-ES" dirty="0"/>
              <a:t>Valor de regularización</a:t>
            </a:r>
          </a:p>
        </p:txBody>
      </p:sp>
      <p:pic>
        <p:nvPicPr>
          <p:cNvPr id="4" name="Picture 23">
            <a:extLst>
              <a:ext uri="{FF2B5EF4-FFF2-40B4-BE49-F238E27FC236}">
                <a16:creationId xmlns:a16="http://schemas.microsoft.com/office/drawing/2014/main" id="{AB9A5DD6-16AB-4DCA-8C37-005C09C89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3" y="1931131"/>
            <a:ext cx="5400040" cy="4050030"/>
          </a:xfrm>
          <a:prstGeom prst="rect">
            <a:avLst/>
          </a:prstGeom>
        </p:spPr>
      </p:pic>
      <p:pic>
        <p:nvPicPr>
          <p:cNvPr id="5" name="Picture 27">
            <a:extLst>
              <a:ext uri="{FF2B5EF4-FFF2-40B4-BE49-F238E27FC236}">
                <a16:creationId xmlns:a16="http://schemas.microsoft.com/office/drawing/2014/main" id="{2B5AE4B3-03BD-4853-AD00-9F9F45300D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80" y="1931131"/>
            <a:ext cx="5400040" cy="40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AC96D-F56F-4A0B-A323-708D74B1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658"/>
            <a:ext cx="9905998" cy="784194"/>
          </a:xfrm>
        </p:spPr>
        <p:txBody>
          <a:bodyPr/>
          <a:lstStyle/>
          <a:p>
            <a:pPr algn="ctr"/>
            <a:r>
              <a:rPr lang="es-ES" dirty="0"/>
              <a:t>Pruebas con los datos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7D8CFF7D-4362-4500-8E77-8612F27AB2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7128" r="1492" b="1252"/>
          <a:stretch/>
        </p:blipFill>
        <p:spPr bwMode="auto">
          <a:xfrm>
            <a:off x="695814" y="1171852"/>
            <a:ext cx="4462780" cy="3204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B7AE3B-7C8E-457C-8FCD-E614507CA420}"/>
              </a:ext>
            </a:extLst>
          </p:cNvPr>
          <p:cNvSpPr txBox="1"/>
          <p:nvPr/>
        </p:nvSpPr>
        <p:spPr>
          <a:xfrm>
            <a:off x="439031" y="4670485"/>
            <a:ext cx="4976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</a:t>
            </a:r>
            <a:r>
              <a:rPr lang="es-ES" u="sng" dirty="0"/>
              <a:t>Valores de entrenamiento</a:t>
            </a:r>
            <a:r>
              <a:rPr lang="es-ES" dirty="0"/>
              <a:t>: Casos entre 4 y 16 anillos.</a:t>
            </a:r>
          </a:p>
          <a:p>
            <a:r>
              <a:rPr lang="es-ES" dirty="0"/>
              <a:t>- </a:t>
            </a:r>
            <a:r>
              <a:rPr lang="es-ES" u="sng" dirty="0"/>
              <a:t>Valores de validación</a:t>
            </a:r>
            <a:r>
              <a:rPr lang="es-ES" dirty="0"/>
              <a:t>: Casos con menos de 4 anillos y más de 16.</a:t>
            </a:r>
          </a:p>
          <a:p>
            <a:endParaRPr lang="es-ES" b="1" dirty="0"/>
          </a:p>
          <a:p>
            <a:r>
              <a:rPr lang="es-ES" b="1" dirty="0"/>
              <a:t>Resultado: </a:t>
            </a:r>
            <a:r>
              <a:rPr lang="es-ES" dirty="0"/>
              <a:t>Error descomunal entre los resultados.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2F4004-E052-4299-8630-5B518C6C4AC8}"/>
              </a:ext>
            </a:extLst>
          </p:cNvPr>
          <p:cNvSpPr txBox="1"/>
          <p:nvPr/>
        </p:nvSpPr>
        <p:spPr>
          <a:xfrm>
            <a:off x="6693763" y="4670484"/>
            <a:ext cx="5059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</a:t>
            </a:r>
            <a:r>
              <a:rPr lang="es-ES" u="sng" dirty="0"/>
              <a:t>Valores de entrenamiento</a:t>
            </a:r>
            <a:r>
              <a:rPr lang="es-ES" dirty="0"/>
              <a:t>: Casos con menos de 4 anillos y más de 16.</a:t>
            </a:r>
          </a:p>
          <a:p>
            <a:r>
              <a:rPr lang="es-ES" dirty="0"/>
              <a:t>- </a:t>
            </a:r>
            <a:r>
              <a:rPr lang="es-ES" u="sng" dirty="0"/>
              <a:t>Valores de validación</a:t>
            </a:r>
            <a:r>
              <a:rPr lang="es-ES" dirty="0"/>
              <a:t>: Casos entre 4 y 16 anillos.</a:t>
            </a:r>
          </a:p>
          <a:p>
            <a:endParaRPr lang="es-ES" b="1" dirty="0"/>
          </a:p>
          <a:p>
            <a:r>
              <a:rPr lang="es-ES" b="1" dirty="0"/>
              <a:t>Resultado: </a:t>
            </a:r>
            <a:r>
              <a:rPr lang="es-ES" dirty="0"/>
              <a:t>El error disminuye al aumentar la regularización.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C8C8AA1B-1817-481C-BCB9-A34DDFF15EF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81" y="1171852"/>
            <a:ext cx="4484370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675E-62D1-4C49-A07B-FB3B882F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82641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90CBB-BF38-4EE1-B5A5-C69D4A94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908"/>
            <a:ext cx="9905998" cy="943992"/>
          </a:xfrm>
        </p:spPr>
        <p:txBody>
          <a:bodyPr/>
          <a:lstStyle/>
          <a:p>
            <a:pPr algn="ctr"/>
            <a:r>
              <a:rPr lang="es-ES" dirty="0"/>
              <a:t>Ejemplos de entrenamiento</a:t>
            </a:r>
          </a:p>
        </p:txBody>
      </p:sp>
      <p:pic>
        <p:nvPicPr>
          <p:cNvPr id="4" name="Picture 32">
            <a:extLst>
              <a:ext uri="{FF2B5EF4-FFF2-40B4-BE49-F238E27FC236}">
                <a16:creationId xmlns:a16="http://schemas.microsoft.com/office/drawing/2014/main" id="{0315CFB8-BE2E-4C36-B6E4-62A825A755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5951"/>
          <a:stretch/>
        </p:blipFill>
        <p:spPr bwMode="auto">
          <a:xfrm>
            <a:off x="476216" y="1625896"/>
            <a:ext cx="5414010" cy="3808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CEED5046-50FA-4E6B-A158-A7A4CF16594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1"/>
          <a:stretch/>
        </p:blipFill>
        <p:spPr bwMode="auto">
          <a:xfrm>
            <a:off x="6584913" y="1625897"/>
            <a:ext cx="5400040" cy="3808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A764C67-37FD-4C39-968E-FCD439B08DBD}"/>
              </a:ext>
            </a:extLst>
          </p:cNvPr>
          <p:cNvSpPr txBox="1"/>
          <p:nvPr/>
        </p:nvSpPr>
        <p:spPr>
          <a:xfrm>
            <a:off x="1895959" y="5740622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Margen de error =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31B57F-9E74-416C-AF15-CDD5A417F35C}"/>
              </a:ext>
            </a:extLst>
          </p:cNvPr>
          <p:cNvSpPr txBox="1"/>
          <p:nvPr/>
        </p:nvSpPr>
        <p:spPr>
          <a:xfrm>
            <a:off x="8168935" y="5740622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Margen de error = 2</a:t>
            </a:r>
          </a:p>
        </p:txBody>
      </p:sp>
    </p:spTree>
    <p:extLst>
      <p:ext uri="{BB962C8B-B14F-4D97-AF65-F5344CB8AC3E}">
        <p14:creationId xmlns:p14="http://schemas.microsoft.com/office/powerpoint/2010/main" val="390176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76811-5029-44E7-A3BB-E38DD71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Polinomio de atributos de entrada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7327950C-43F9-4A7D-8C20-E5EA935F8B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/>
          <a:stretch/>
        </p:blipFill>
        <p:spPr bwMode="auto">
          <a:xfrm>
            <a:off x="1142544" y="1453340"/>
            <a:ext cx="5915570" cy="393196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3893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60A48-39DF-455B-B0D2-116AC666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77" y="503002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Variación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número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casos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entrenamiento</a:t>
            </a:r>
            <a:endParaRPr lang="en-US" sz="3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6">
            <a:extLst>
              <a:ext uri="{FF2B5EF4-FFF2-40B4-BE49-F238E27FC236}">
                <a16:creationId xmlns:a16="http://schemas.microsoft.com/office/drawing/2014/main" id="{F4FB0D31-BD63-412E-AE4C-A835513B73A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8268" r="394" b="-394"/>
          <a:stretch/>
        </p:blipFill>
        <p:spPr bwMode="auto">
          <a:xfrm>
            <a:off x="2997120" y="621029"/>
            <a:ext cx="6197759" cy="405574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579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4200B-0B18-4244-A372-21C68A0A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0823"/>
            <a:ext cx="9905998" cy="793072"/>
          </a:xfrm>
        </p:spPr>
        <p:txBody>
          <a:bodyPr/>
          <a:lstStyle/>
          <a:p>
            <a:pPr algn="ctr"/>
            <a:r>
              <a:rPr lang="es-ES" dirty="0"/>
              <a:t>regularización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FC57BEF3-B8DD-4BD5-A76E-3D4AB1235B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6300" r="9427" b="579"/>
          <a:stretch/>
        </p:blipFill>
        <p:spPr bwMode="auto">
          <a:xfrm>
            <a:off x="662384" y="1765515"/>
            <a:ext cx="4576365" cy="3463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39">
            <a:extLst>
              <a:ext uri="{FF2B5EF4-FFF2-40B4-BE49-F238E27FC236}">
                <a16:creationId xmlns:a16="http://schemas.microsoft.com/office/drawing/2014/main" id="{4872C673-DE4E-425F-AE19-9814CE49FC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t="6086" r="7186" b="380"/>
          <a:stretch/>
        </p:blipFill>
        <p:spPr bwMode="auto">
          <a:xfrm>
            <a:off x="6953250" y="1765515"/>
            <a:ext cx="4576366" cy="3463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86A782A-B507-4CF8-991C-7C92E13A1496}"/>
              </a:ext>
            </a:extLst>
          </p:cNvPr>
          <p:cNvSpPr txBox="1"/>
          <p:nvPr/>
        </p:nvSpPr>
        <p:spPr>
          <a:xfrm>
            <a:off x="864591" y="5496178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20 casos de entrenamiento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BD5786-2301-462E-BFD9-6C3A6224DFD0}"/>
              </a:ext>
            </a:extLst>
          </p:cNvPr>
          <p:cNvSpPr txBox="1"/>
          <p:nvPr/>
        </p:nvSpPr>
        <p:spPr>
          <a:xfrm>
            <a:off x="7155458" y="5496177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2500 casos de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8621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BAEA772-964D-4E55-91BD-65624A0D68C9}"/>
              </a:ext>
            </a:extLst>
          </p:cNvPr>
          <p:cNvPicPr/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184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60821D-22CB-45B1-95D3-E685B1A8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05909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AB5D-079D-442E-9558-E16B6F8F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945" y="2476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Comparación entre algoritmos</a:t>
            </a:r>
          </a:p>
        </p:txBody>
      </p:sp>
    </p:spTree>
    <p:extLst>
      <p:ext uri="{BB962C8B-B14F-4D97-AF65-F5344CB8AC3E}">
        <p14:creationId xmlns:p14="http://schemas.microsoft.com/office/powerpoint/2010/main" val="421792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C09B-9CDA-4FA4-8C36-1B6ABE8D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4007"/>
            <a:ext cx="9905998" cy="742951"/>
          </a:xfrm>
        </p:spPr>
        <p:txBody>
          <a:bodyPr/>
          <a:lstStyle/>
          <a:p>
            <a:pPr algn="ctr"/>
            <a:r>
              <a:rPr lang="es-ES" dirty="0"/>
              <a:t>Comparación de algoritmos</a:t>
            </a:r>
          </a:p>
        </p:txBody>
      </p:sp>
      <p:pic>
        <p:nvPicPr>
          <p:cNvPr id="4" name="Picture 37">
            <a:extLst>
              <a:ext uri="{FF2B5EF4-FFF2-40B4-BE49-F238E27FC236}">
                <a16:creationId xmlns:a16="http://schemas.microsoft.com/office/drawing/2014/main" id="{6889A892-0E58-43C1-84E2-C7C48A1B07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r="8557"/>
          <a:stretch/>
        </p:blipFill>
        <p:spPr bwMode="auto">
          <a:xfrm>
            <a:off x="277233" y="2769831"/>
            <a:ext cx="3637820" cy="2871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38">
            <a:extLst>
              <a:ext uri="{FF2B5EF4-FFF2-40B4-BE49-F238E27FC236}">
                <a16:creationId xmlns:a16="http://schemas.microsoft.com/office/drawing/2014/main" id="{6AAE5F3B-98F4-4960-9A12-7288FC6E2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45" y="2769830"/>
            <a:ext cx="3637820" cy="2871825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C4948370-7CC7-4BEA-9C10-E54C4C2B8D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57" y="2769830"/>
            <a:ext cx="3637820" cy="287182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F8A655F-85B5-4F67-99FF-3584C93F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79" y="1216859"/>
            <a:ext cx="10154552" cy="122427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Como conclusión, obtenemos que el mejor algoritmo es el que utiliza redes neuronales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1588A3-9D97-40B0-A81B-101833EFCCD7}"/>
              </a:ext>
            </a:extLst>
          </p:cNvPr>
          <p:cNvSpPr txBox="1"/>
          <p:nvPr/>
        </p:nvSpPr>
        <p:spPr>
          <a:xfrm>
            <a:off x="346229" y="5921406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Margen de error =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4A8A4E-C8E4-4DDA-A8A9-1FCB10183BAA}"/>
              </a:ext>
            </a:extLst>
          </p:cNvPr>
          <p:cNvSpPr txBox="1"/>
          <p:nvPr/>
        </p:nvSpPr>
        <p:spPr>
          <a:xfrm>
            <a:off x="4368787" y="5865181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Margen de error =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1FDE95-830D-4D61-880C-AE30BBBE0C0D}"/>
              </a:ext>
            </a:extLst>
          </p:cNvPr>
          <p:cNvSpPr txBox="1"/>
          <p:nvPr/>
        </p:nvSpPr>
        <p:spPr>
          <a:xfrm>
            <a:off x="8363699" y="5865181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Margen de error = 2</a:t>
            </a:r>
          </a:p>
        </p:txBody>
      </p:sp>
    </p:spTree>
    <p:extLst>
      <p:ext uri="{BB962C8B-B14F-4D97-AF65-F5344CB8AC3E}">
        <p14:creationId xmlns:p14="http://schemas.microsoft.com/office/powerpoint/2010/main" val="50297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3C3E-E3BF-4A14-B569-1616BB4E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673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FAC2B-D9E2-4079-A9FF-7092EA2F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3791"/>
          </a:xfrm>
        </p:spPr>
        <p:txBody>
          <a:bodyPr/>
          <a:lstStyle/>
          <a:p>
            <a:pPr algn="ctr"/>
            <a:r>
              <a:rPr lang="es-ES" dirty="0"/>
              <a:t>Datos de 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20858-A9FE-45A0-8B41-1E3404C9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093703" cy="31242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Sexo</a:t>
            </a:r>
          </a:p>
          <a:p>
            <a:r>
              <a:rPr lang="es-ES" dirty="0"/>
              <a:t>Longitud</a:t>
            </a:r>
          </a:p>
          <a:p>
            <a:r>
              <a:rPr lang="es-ES" dirty="0"/>
              <a:t>Diámetro</a:t>
            </a:r>
          </a:p>
          <a:p>
            <a:r>
              <a:rPr lang="es-ES" dirty="0"/>
              <a:t>Altura</a:t>
            </a:r>
          </a:p>
          <a:p>
            <a:r>
              <a:rPr lang="es-ES" dirty="0"/>
              <a:t>Peso completo</a:t>
            </a:r>
          </a:p>
          <a:p>
            <a:r>
              <a:rPr lang="es-ES" dirty="0"/>
              <a:t>Peso desvainado</a:t>
            </a:r>
          </a:p>
          <a:p>
            <a:r>
              <a:rPr lang="es-ES" dirty="0"/>
              <a:t>Peso de las vísceras</a:t>
            </a:r>
          </a:p>
          <a:p>
            <a:r>
              <a:rPr lang="es-ES" dirty="0"/>
              <a:t>Peso de la concha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18C22-F303-4708-9D79-C40E881EBF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71" y="2422859"/>
            <a:ext cx="540004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6B5F0F39-CE44-4E7E-9C48-029B73288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F4DCA-B370-4BC3-9D74-5F634754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Correlaciones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8BA675-60D6-416F-B888-08F80D54C5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077044"/>
            <a:ext cx="3422791" cy="228186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C10309A-21CF-47D2-9D87-6F28CE3FE9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04" y="1076488"/>
            <a:ext cx="3422791" cy="2281860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C1791EA6-9AE8-4D51-9B07-C29CD35EA8C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6084" r="8984" b="2116"/>
          <a:stretch/>
        </p:blipFill>
        <p:spPr bwMode="auto">
          <a:xfrm>
            <a:off x="8129128" y="1017855"/>
            <a:ext cx="3422792" cy="23991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25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52FB-86AE-437D-A6B5-38FAD13B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11767"/>
            <a:ext cx="9905998" cy="1905000"/>
          </a:xfrm>
        </p:spPr>
        <p:txBody>
          <a:bodyPr/>
          <a:lstStyle/>
          <a:p>
            <a:pPr algn="ctr"/>
            <a:r>
              <a:rPr lang="es-ES" dirty="0" err="1"/>
              <a:t>Support</a:t>
            </a:r>
            <a:r>
              <a:rPr lang="es-ES" dirty="0"/>
              <a:t>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42265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900BB-1B62-4819-B77D-8CE2EF73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50" y="141402"/>
            <a:ext cx="9812500" cy="1282045"/>
          </a:xfrm>
        </p:spPr>
        <p:txBody>
          <a:bodyPr/>
          <a:lstStyle/>
          <a:p>
            <a:pPr algn="ctr"/>
            <a:r>
              <a:rPr lang="es-ES" dirty="0"/>
              <a:t>Elección de </a:t>
            </a:r>
            <a:r>
              <a:rPr lang="es-ES" dirty="0" err="1"/>
              <a:t>kernel</a:t>
            </a:r>
            <a:endParaRPr lang="es-E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9AAEF1F-1F96-49FB-93E7-DC1F6D234E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6" y="2318386"/>
            <a:ext cx="5400040" cy="4050030"/>
          </a:xfrm>
          <a:prstGeom prst="rect">
            <a:avLst/>
          </a:prstGeom>
        </p:spPr>
      </p:pic>
      <p:pic>
        <p:nvPicPr>
          <p:cNvPr id="5" name="Picture 13" descr="Con 100 ejemplos de entrenamiento y 3700 de validación">
            <a:extLst>
              <a:ext uri="{FF2B5EF4-FFF2-40B4-BE49-F238E27FC236}">
                <a16:creationId xmlns:a16="http://schemas.microsoft.com/office/drawing/2014/main" id="{017BB239-F9BD-44BC-ABC3-8ADC27C34E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53" y="2318386"/>
            <a:ext cx="5400040" cy="4050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D40C3F-E2EC-4FBB-9628-49607A40AAC9}"/>
              </a:ext>
            </a:extLst>
          </p:cNvPr>
          <p:cNvSpPr txBox="1"/>
          <p:nvPr/>
        </p:nvSpPr>
        <p:spPr>
          <a:xfrm>
            <a:off x="6541453" y="1423447"/>
            <a:ext cx="540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100 ejemplos de entrenamiento y 3700 de validación.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C4C6F6-1BE4-4421-B744-3DFA34B9D8F1}"/>
              </a:ext>
            </a:extLst>
          </p:cNvPr>
          <p:cNvSpPr txBox="1"/>
          <p:nvPr/>
        </p:nvSpPr>
        <p:spPr>
          <a:xfrm>
            <a:off x="868525" y="1406349"/>
            <a:ext cx="540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3000 ejemplos de entrenamiento y 800 de validación.</a:t>
            </a:r>
          </a:p>
        </p:txBody>
      </p:sp>
    </p:spTree>
    <p:extLst>
      <p:ext uri="{BB962C8B-B14F-4D97-AF65-F5344CB8AC3E}">
        <p14:creationId xmlns:p14="http://schemas.microsoft.com/office/powerpoint/2010/main" val="25630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C052-DDF9-4837-B91C-8378A1E4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0144"/>
            <a:ext cx="9905998" cy="1450848"/>
          </a:xfrm>
        </p:spPr>
        <p:txBody>
          <a:bodyPr/>
          <a:lstStyle/>
          <a:p>
            <a:pPr algn="ctr"/>
            <a:r>
              <a:rPr lang="es-ES" dirty="0"/>
              <a:t>Casos con ejemplos de entrenamiento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1C15C97B-633F-4BFC-9773-2E0C96F7A2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9" y="2575738"/>
            <a:ext cx="4324350" cy="35236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D811FB-BD87-4BAD-ADB6-C43F1BD07485}"/>
              </a:ext>
            </a:extLst>
          </p:cNvPr>
          <p:cNvSpPr txBox="1"/>
          <p:nvPr/>
        </p:nvSpPr>
        <p:spPr>
          <a:xfrm>
            <a:off x="1141413" y="2133223"/>
            <a:ext cx="543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Combinación de valores pequeños para C y σ 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8C72855-FD7E-4B6E-839B-D6F0547E6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61" y="2575738"/>
            <a:ext cx="4324350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9FB6-408D-4C41-91BB-D57DF8C9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41748"/>
          </a:xfrm>
        </p:spPr>
        <p:txBody>
          <a:bodyPr/>
          <a:lstStyle/>
          <a:p>
            <a:pPr algn="ctr"/>
            <a:r>
              <a:rPr lang="es-ES" dirty="0"/>
              <a:t>Casos con ejemplos de Validación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A505B2-0D1D-49BD-8376-DDABD83AC02A}"/>
              </a:ext>
            </a:extLst>
          </p:cNvPr>
          <p:cNvSpPr txBox="1"/>
          <p:nvPr/>
        </p:nvSpPr>
        <p:spPr>
          <a:xfrm>
            <a:off x="1141413" y="2340613"/>
            <a:ext cx="4824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Combinación de valores pequeños para C y σ 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CCDE4D8F-8B4C-49CF-B5A5-A9ECA4980C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1" y="2807835"/>
            <a:ext cx="4408170" cy="3600450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8C77DA1A-BF08-43B1-A5D1-EA7AD48DE3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09" y="2807835"/>
            <a:ext cx="440817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9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0B21D-F0CD-4948-A40B-0A0E2F84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796"/>
            <a:ext cx="9905998" cy="1190919"/>
          </a:xfrm>
        </p:spPr>
        <p:txBody>
          <a:bodyPr/>
          <a:lstStyle/>
          <a:p>
            <a:pPr algn="ctr"/>
            <a:r>
              <a:rPr lang="es-ES"/>
              <a:t>Análisis de componente principal</a:t>
            </a:r>
            <a:endParaRPr lang="es-ES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631F1B55-EE43-44C2-8FD4-92BCF3BFC1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061" r="8376" b="1482"/>
          <a:stretch/>
        </p:blipFill>
        <p:spPr bwMode="auto">
          <a:xfrm>
            <a:off x="660646" y="1610255"/>
            <a:ext cx="2943537" cy="2499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1">
            <a:extLst>
              <a:ext uri="{FF2B5EF4-FFF2-40B4-BE49-F238E27FC236}">
                <a16:creationId xmlns:a16="http://schemas.microsoft.com/office/drawing/2014/main" id="{32E9AFFC-A629-4721-B108-507BC64E0B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t="6310" r="8403" b="1455"/>
          <a:stretch/>
        </p:blipFill>
        <p:spPr bwMode="auto">
          <a:xfrm>
            <a:off x="8587816" y="1610254"/>
            <a:ext cx="3197767" cy="2499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0113FF50-28C7-451E-8112-4D3C2261FD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34" y="3657789"/>
            <a:ext cx="4101331" cy="28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79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259</Words>
  <Application>Microsoft Office PowerPoint</Application>
  <PresentationFormat>Panorámica</PresentationFormat>
  <Paragraphs>52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Malla</vt:lpstr>
      <vt:lpstr>Proyecto de Aprendizaje Automático y Big data ABULONES</vt:lpstr>
      <vt:lpstr>Introducción</vt:lpstr>
      <vt:lpstr>Datos de entrenamiento</vt:lpstr>
      <vt:lpstr>Correlaciones</vt:lpstr>
      <vt:lpstr>Support vector machine</vt:lpstr>
      <vt:lpstr>Elección de kernel</vt:lpstr>
      <vt:lpstr>Casos con ejemplos de entrenamiento</vt:lpstr>
      <vt:lpstr>Casos con ejemplos de Validación</vt:lpstr>
      <vt:lpstr>Análisis de componente principal</vt:lpstr>
      <vt:lpstr>Redes neuronales</vt:lpstr>
      <vt:lpstr>Red neuronal de nuestro proyecto</vt:lpstr>
      <vt:lpstr>Número de nodos a utilizar</vt:lpstr>
      <vt:lpstr>Valor de regularización</vt:lpstr>
      <vt:lpstr>Pruebas con los datos</vt:lpstr>
      <vt:lpstr>Regresión logística</vt:lpstr>
      <vt:lpstr>Ejemplos de entrenamiento</vt:lpstr>
      <vt:lpstr>Polinomio de atributos de entrada</vt:lpstr>
      <vt:lpstr>Variación en el número de casos de entrenamiento</vt:lpstr>
      <vt:lpstr>regularización</vt:lpstr>
      <vt:lpstr>Comparación entre algoritmos</vt:lpstr>
      <vt:lpstr>Comparación de algoritmos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Aprendizaje Automático y Big data ABULONES</dc:title>
  <dc:creator>Rodrigo Lagartera Peña</dc:creator>
  <cp:lastModifiedBy>Rodrigo Lagartera Peña</cp:lastModifiedBy>
  <cp:revision>5</cp:revision>
  <dcterms:created xsi:type="dcterms:W3CDTF">2019-01-20T19:43:00Z</dcterms:created>
  <dcterms:modified xsi:type="dcterms:W3CDTF">2019-01-20T22:59:33Z</dcterms:modified>
</cp:coreProperties>
</file>