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8" r:id="rId1"/>
  </p:sldMasterIdLst>
  <p:notesMasterIdLst>
    <p:notesMasterId r:id="rId16"/>
  </p:notesMasterIdLst>
  <p:sldIdLst>
    <p:sldId id="256" r:id="rId2"/>
    <p:sldId id="270" r:id="rId3"/>
    <p:sldId id="258" r:id="rId4"/>
    <p:sldId id="271" r:id="rId5"/>
    <p:sldId id="272" r:id="rId6"/>
    <p:sldId id="261" r:id="rId7"/>
    <p:sldId id="273" r:id="rId8"/>
    <p:sldId id="263" r:id="rId9"/>
    <p:sldId id="264" r:id="rId10"/>
    <p:sldId id="27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"/>
          <a:ea typeface="Times"/>
          <a:cs typeface="Time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"/>
          <a:ea typeface="Times"/>
          <a:cs typeface="Time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Calibri" panose="020F0502020204030204" pitchFamily="34" charset="0"/>
        <a:ea typeface="+mj-ea"/>
        <a:cs typeface="Calibri" panose="020F0502020204030204" pitchFamily="34" charset="0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415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651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7164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altLang="zh-HK" dirty="0" smtClean="0"/>
              <a:t>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228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29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6265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052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022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70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123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48B-B88C-4C10-8163-FFC52E6084BC}" type="datetimeFigureOut">
              <a:rPr lang="zh-HK" altLang="en-US" smtClean="0"/>
              <a:t>24/10/2022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4222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dirty="0" smtClean="0"/>
              <a:t>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A3BC048B-B88C-4C10-8163-FFC52E6084BC}" type="datetimeFigureOut">
              <a:rPr lang="zh-HK" altLang="en-US" smtClean="0"/>
              <a:pPr/>
              <a:t>24/10/2022</a:t>
            </a:fld>
            <a:endParaRPr lang="zh-HK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zh-HK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US" altLang="zh-HK" smtClean="0"/>
              <a:pPr/>
              <a:t>‹#›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8092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" panose="020E06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1524000" y="776377"/>
            <a:ext cx="9144000" cy="323989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defRPr sz="2700"/>
            </a:pPr>
            <a:r>
              <a:rPr sz="3200" dirty="0"/>
              <a:t>CETM46 Data Science Product Development </a:t>
            </a:r>
            <a:endParaRPr sz="3200" dirty="0"/>
          </a:p>
          <a:p>
            <a:pPr defTabSz="630936">
              <a:defRPr sz="2700"/>
            </a:pPr>
            <a:r>
              <a:rPr sz="3200" dirty="0" smtClean="0"/>
              <a:t>20</a:t>
            </a:r>
            <a:r>
              <a:rPr lang="en-US" sz="3200" dirty="0" smtClean="0"/>
              <a:t>22</a:t>
            </a:r>
            <a:r>
              <a:rPr sz="3200" dirty="0" smtClean="0"/>
              <a:t>/2</a:t>
            </a:r>
            <a:r>
              <a:rPr lang="en-US" sz="3200" dirty="0" smtClean="0"/>
              <a:t>3</a:t>
            </a:r>
            <a:r>
              <a:rPr sz="3200" dirty="0"/>
              <a:t/>
            </a:r>
            <a:br>
              <a:rPr sz="3200" dirty="0"/>
            </a:br>
            <a:r>
              <a:rPr sz="3200" dirty="0"/>
              <a:t/>
            </a:r>
            <a:br>
              <a:rPr sz="3200" dirty="0"/>
            </a:br>
            <a:r>
              <a:rPr sz="4000" b="1" dirty="0"/>
              <a:t>Lecture 1</a:t>
            </a:r>
            <a:br>
              <a:rPr sz="4000" b="1" dirty="0"/>
            </a:br>
            <a:r>
              <a:rPr sz="4000" b="1" dirty="0" smtClean="0"/>
              <a:t>Module Introduction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subTitle" idx="1"/>
          </p:nvPr>
        </p:nvSpPr>
        <p:spPr>
          <a:xfrm>
            <a:off x="1590500" y="4444755"/>
            <a:ext cx="9144001" cy="12411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/>
            </a:pPr>
            <a:r>
              <a:rPr sz="2000" dirty="0">
                <a:ea typeface="Calibri Light"/>
                <a:cs typeface="Calibri" panose="020F0502020204030204" pitchFamily="34" charset="0"/>
                <a:sym typeface="Calibri Light"/>
              </a:rPr>
              <a:t>School of Computer </a:t>
            </a:r>
            <a:r>
              <a:rPr sz="2000" dirty="0">
                <a:ea typeface="Calibri Light"/>
                <a:cs typeface="Calibri" panose="020F0502020204030204" pitchFamily="34" charset="0"/>
              </a:rPr>
              <a:t>Science</a:t>
            </a:r>
          </a:p>
          <a:p>
            <a:pPr>
              <a:defRPr sz="2000"/>
            </a:pPr>
            <a:r>
              <a:rPr sz="2000" dirty="0">
                <a:ea typeface="Calibri Light"/>
                <a:cs typeface="Calibri" panose="020F0502020204030204" pitchFamily="34" charset="0"/>
              </a:rPr>
              <a:t>University of Sunderland</a:t>
            </a:r>
          </a:p>
        </p:txBody>
      </p:sp>
      <p:pic>
        <p:nvPicPr>
          <p:cNvPr id="11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050" y="5898427"/>
            <a:ext cx="1739900" cy="83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cs typeface="Calibri" panose="020F0502020204030204" pitchFamily="34" charset="0"/>
              </a:rPr>
              <a:t>What is Data Science Product Development?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 smtClean="0"/>
              <a:t>Identify </a:t>
            </a:r>
            <a:r>
              <a:rPr lang="en-US" altLang="zh-HK" dirty="0"/>
              <a:t>decision points during the product life cycle where data science techniques are applicable </a:t>
            </a:r>
          </a:p>
          <a:p>
            <a:r>
              <a:rPr lang="en-US" altLang="zh-HK" dirty="0" smtClean="0"/>
              <a:t>Select </a:t>
            </a:r>
            <a:r>
              <a:rPr lang="en-US" altLang="zh-HK" dirty="0"/>
              <a:t>metrics, product instrumentation, external data sources, modelling techniques and tools for use in product management decision-making </a:t>
            </a:r>
          </a:p>
          <a:p>
            <a:r>
              <a:rPr lang="en-US" altLang="zh-HK" dirty="0" smtClean="0"/>
              <a:t>Apply </a:t>
            </a:r>
            <a:r>
              <a:rPr lang="en-US" altLang="zh-HK" dirty="0"/>
              <a:t>selected basic modeling (e.g. classification, clustering, time series analysis, and text analytics) to product management; critique applicability and output from more advanced techniques. </a:t>
            </a:r>
          </a:p>
          <a:p>
            <a:r>
              <a:rPr lang="en-US" altLang="zh-HK" dirty="0" smtClean="0"/>
              <a:t>Plan </a:t>
            </a:r>
            <a:r>
              <a:rPr lang="en-US" altLang="zh-HK" dirty="0"/>
              <a:t>and execute a data science project at realistic scale to inform product management decisions. </a:t>
            </a:r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90687"/>
            <a:ext cx="455410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How to Develop a Data Science Product?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Understanding the requirements of a real world problem </a:t>
            </a:r>
          </a:p>
          <a:p>
            <a:r>
              <a:rPr lang="en-US" altLang="zh-HK" dirty="0"/>
              <a:t>Choosing appropriate metrics for product success</a:t>
            </a:r>
          </a:p>
          <a:p>
            <a:r>
              <a:rPr lang="en-US" altLang="zh-HK" dirty="0"/>
              <a:t>Selecting and assessing data sources</a:t>
            </a:r>
          </a:p>
          <a:p>
            <a:r>
              <a:rPr lang="en-US" altLang="zh-HK" dirty="0"/>
              <a:t>Instrumenting products for data collection </a:t>
            </a:r>
          </a:p>
          <a:p>
            <a:r>
              <a:rPr lang="en-US" altLang="zh-HK" dirty="0"/>
              <a:t>Choosing data science infrastructure</a:t>
            </a:r>
          </a:p>
          <a:p>
            <a:r>
              <a:rPr lang="en-US" altLang="zh-HK" dirty="0"/>
              <a:t>Evaluating data science models</a:t>
            </a:r>
          </a:p>
          <a:p>
            <a:r>
              <a:rPr lang="en-US" altLang="zh-HK" dirty="0"/>
              <a:t>Documenting and communicating data science results</a:t>
            </a:r>
          </a:p>
          <a:p>
            <a:r>
              <a:rPr lang="en-US" altLang="zh-HK" dirty="0"/>
              <a:t>Designing, planning, and delivering data science product projects</a:t>
            </a:r>
          </a:p>
          <a:p>
            <a:endParaRPr lang="zh-HK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How makes a good Data Science Product?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Flexibility: Effectively incorporates newly available data and business scenarios </a:t>
            </a:r>
          </a:p>
          <a:p>
            <a:r>
              <a:rPr lang="en-US" altLang="zh-HK" dirty="0"/>
              <a:t>Deployment Simplicity: Efficiently integrates into the exiting IT system </a:t>
            </a:r>
          </a:p>
          <a:p>
            <a:r>
              <a:rPr lang="en-US" altLang="zh-HK" dirty="0"/>
              <a:t>Reducing Cost: Effectively supports business model to achieve its Key </a:t>
            </a:r>
          </a:p>
          <a:p>
            <a:r>
              <a:rPr lang="en-US" altLang="zh-HK" dirty="0"/>
              <a:t>Performance Indicators (KPI) </a:t>
            </a:r>
          </a:p>
          <a:p>
            <a:r>
              <a:rPr lang="en-US" altLang="zh-HK" dirty="0"/>
              <a:t>Increased Competitiveness: Effectively eliminates inefficiencies and human bias from business operation </a:t>
            </a:r>
          </a:p>
          <a:p>
            <a:r>
              <a:rPr lang="en-US" altLang="zh-HK" dirty="0"/>
              <a:t>Reclaiming Time: Free up time for tasks that require more human interaction</a:t>
            </a:r>
          </a:p>
          <a:p>
            <a:endParaRPr lang="zh-HK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Real World Example: </a:t>
            </a:r>
            <a:r>
              <a:rPr lang="en-US" altLang="zh-HK" dirty="0"/>
              <a:t>Anaconda</a:t>
            </a:r>
            <a:r>
              <a:rPr lang="en-US" altLang="zh-HK" dirty="0" smtClean="0"/>
              <a:t> </a:t>
            </a:r>
            <a:r>
              <a:rPr lang="en-US" altLang="zh-HK" dirty="0"/>
              <a:t>Data Science Platform 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1690688"/>
            <a:ext cx="6837746" cy="4731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4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+mj-lt"/>
              </a:rPr>
              <a:t>Further Readings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Chapter1</a:t>
            </a:r>
            <a:r>
              <a:rPr lang="en-US" altLang="zh-HK" dirty="0"/>
              <a:t>, Cady, F., (2017), The Data Science Handbook, John Wiley and Sons </a:t>
            </a:r>
          </a:p>
          <a:p>
            <a:r>
              <a:rPr lang="en-US" altLang="zh-HK" dirty="0" smtClean="0"/>
              <a:t>https</a:t>
            </a:r>
            <a:r>
              <a:rPr lang="en-US" altLang="zh-HK" dirty="0"/>
              <a:t>://towardsdatascience.com/designing-data-products- b6b93edf3d23 </a:t>
            </a:r>
          </a:p>
          <a:p>
            <a:endParaRPr lang="zh-HK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cs typeface="Calibri" panose="020F0502020204030204" pitchFamily="34" charset="0"/>
              </a:rPr>
              <a:t>Outline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Module Introduction</a:t>
            </a:r>
          </a:p>
          <a:p>
            <a:r>
              <a:rPr lang="en-US" altLang="zh-HK" dirty="0"/>
              <a:t>What is a Data Product?</a:t>
            </a:r>
          </a:p>
          <a:p>
            <a:r>
              <a:rPr lang="en-US" altLang="zh-HK" dirty="0"/>
              <a:t>What is the focus of Data Science?</a:t>
            </a:r>
          </a:p>
          <a:p>
            <a:r>
              <a:rPr lang="en-US" altLang="zh-HK" dirty="0"/>
              <a:t>What is Data Science Product Development?</a:t>
            </a:r>
          </a:p>
          <a:p>
            <a:r>
              <a:rPr lang="en-US" altLang="zh-HK" dirty="0"/>
              <a:t>How to Develop a Data Science Product?</a:t>
            </a:r>
          </a:p>
          <a:p>
            <a:r>
              <a:rPr lang="en-US" altLang="zh-HK" dirty="0"/>
              <a:t>What makes a good Data Science Product</a:t>
            </a:r>
            <a:r>
              <a:rPr lang="en-US" altLang="zh-HK" dirty="0" smtClean="0"/>
              <a:t>?</a:t>
            </a:r>
          </a:p>
          <a:p>
            <a:r>
              <a:rPr lang="en-US" altLang="zh-HK" dirty="0"/>
              <a:t>Real World Example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372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833883" y="1673225"/>
            <a:ext cx="10310070" cy="404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Autofit/>
          </a:bodyPr>
          <a:lstStyle/>
          <a:p>
            <a:pPr defTabSz="274320">
              <a:spcBef>
                <a:spcPts val="700"/>
              </a:spcBef>
              <a:defRPr sz="1900" b="1"/>
            </a:pPr>
            <a:r>
              <a:rPr dirty="0"/>
              <a:t>Knowledge </a:t>
            </a:r>
          </a:p>
          <a:p>
            <a:pPr defTabSz="274320">
              <a:spcBef>
                <a:spcPts val="700"/>
              </a:spcBef>
              <a:defRPr sz="1900"/>
            </a:pPr>
            <a:r>
              <a:rPr dirty="0"/>
              <a:t>K1 Critical understanding of the use of data repositories for storage of data sets for decision making in </a:t>
            </a:r>
            <a:r>
              <a:rPr dirty="0" err="1"/>
              <a:t>organisations</a:t>
            </a:r>
            <a:r>
              <a:rPr dirty="0"/>
              <a:t> </a:t>
            </a:r>
          </a:p>
          <a:p>
            <a:pPr defTabSz="274320">
              <a:defRPr sz="1900"/>
            </a:pPr>
            <a:r>
              <a:rPr dirty="0"/>
              <a:t>K2 </a:t>
            </a:r>
            <a:r>
              <a:rPr dirty="0" err="1"/>
              <a:t>Utilisation</a:t>
            </a:r>
            <a:r>
              <a:rPr dirty="0"/>
              <a:t> of the state of art of data science methodologies and software tools for data analysis applications development </a:t>
            </a:r>
          </a:p>
          <a:p>
            <a:pPr defTabSz="274320">
              <a:spcBef>
                <a:spcPts val="700"/>
              </a:spcBef>
              <a:defRPr sz="1900"/>
            </a:pPr>
            <a:r>
              <a:rPr dirty="0"/>
              <a:t>K3 Critical understanding of modern data science systems and their ecosystem </a:t>
            </a:r>
          </a:p>
          <a:p>
            <a:pPr defTabSz="274320">
              <a:spcBef>
                <a:spcPts val="700"/>
              </a:spcBef>
              <a:defRPr sz="1900" b="1"/>
            </a:pPr>
            <a:r>
              <a:rPr dirty="0"/>
              <a:t>Skills </a:t>
            </a:r>
          </a:p>
          <a:p>
            <a:pPr defTabSz="274320">
              <a:defRPr sz="1900"/>
            </a:pPr>
            <a:r>
              <a:rPr dirty="0"/>
              <a:t>S1 Critical analysis, selection and evaluation of data science methodologies and software tools onto a broad range of datasets and data analysis applications </a:t>
            </a:r>
          </a:p>
          <a:p>
            <a:pPr defTabSz="274320">
              <a:spcBef>
                <a:spcPts val="700"/>
              </a:spcBef>
              <a:defRPr sz="1900"/>
            </a:pPr>
            <a:r>
              <a:rPr dirty="0"/>
              <a:t>S2 Ability to design and develop data science systems using various data repositories and data models </a:t>
            </a:r>
          </a:p>
          <a:p>
            <a:pPr defTabSz="274320">
              <a:spcBef>
                <a:spcPts val="700"/>
              </a:spcBef>
              <a:defRPr sz="1900"/>
            </a:pPr>
            <a:r>
              <a:rPr dirty="0"/>
              <a:t>S3 Developing data science products with modern data systems, </a:t>
            </a:r>
            <a:r>
              <a:rPr dirty="0" err="1"/>
              <a:t>visualisation</a:t>
            </a:r>
            <a:r>
              <a:rPr dirty="0"/>
              <a:t> technologies, software tools and their ecosystem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Tahoma" panose="020B0604030504040204" pitchFamily="34" charset="0"/>
                <a:cs typeface="Tahoma" panose="020B0604030504040204" pitchFamily="34" charset="0"/>
              </a:rPr>
              <a:t>Module Introduction: Learning Outcomes</a:t>
            </a:r>
            <a:r>
              <a:rPr lang="en-US" altLang="zh-HK" dirty="0">
                <a:ea typeface="Tahoma" panose="020B0604030504040204" pitchFamily="34" charset="0"/>
                <a:cs typeface="Tahoma" panose="020B0604030504040204" pitchFamily="34" charset="0"/>
                <a:sym typeface="Calibri Light"/>
              </a:rPr>
              <a:t> </a:t>
            </a:r>
            <a:endParaRPr lang="zh-HK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Module Introduction: </a:t>
            </a:r>
            <a:r>
              <a:rPr lang="en-US" altLang="zh-HK" dirty="0" smtClean="0"/>
              <a:t>Assignments</a:t>
            </a:r>
            <a:endParaRPr lang="zh-HK" altLang="en-US" dirty="0"/>
          </a:p>
        </p:txBody>
      </p:sp>
      <p:sp>
        <p:nvSpPr>
          <p:cNvPr id="122" name="Shape 12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HK" dirty="0"/>
              <a:t>001 Assignment1 50% 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 smtClean="0"/>
              <a:t>	State </a:t>
            </a:r>
            <a:r>
              <a:rPr lang="en-US" altLang="zh-HK" dirty="0"/>
              <a:t>of the art research paper literature review (3000 Words) 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 smtClean="0"/>
              <a:t>	K1</a:t>
            </a:r>
            <a:r>
              <a:rPr lang="en-US" altLang="zh-HK" dirty="0"/>
              <a:t>, K3, S1</a:t>
            </a:r>
            <a:endParaRPr lang="zh-TW" altLang="zh-HK" dirty="0"/>
          </a:p>
          <a:p>
            <a:r>
              <a:rPr lang="en-US" altLang="zh-HK" dirty="0"/>
              <a:t>002 Assignment2 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 smtClean="0"/>
              <a:t>	Develop </a:t>
            </a:r>
            <a:r>
              <a:rPr lang="en-US" altLang="zh-HK" dirty="0"/>
              <a:t>a data science product prototype and technical report </a:t>
            </a:r>
            <a:r>
              <a:rPr lang="en-US" altLang="zh-HK" dirty="0" smtClean="0"/>
              <a:t>	(</a:t>
            </a:r>
            <a:r>
              <a:rPr lang="en-US" altLang="zh-HK" dirty="0"/>
              <a:t>3000 Words)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 smtClean="0"/>
              <a:t>	K2</a:t>
            </a:r>
            <a:r>
              <a:rPr lang="en-US" altLang="zh-HK" dirty="0"/>
              <a:t>, K3, S2, S3</a:t>
            </a:r>
            <a:endParaRPr lang="zh-TW" altLang="zh-HK" dirty="0"/>
          </a:p>
          <a:p>
            <a:pPr marL="0" indent="0" defTabSz="342900">
              <a:lnSpc>
                <a:spcPts val="4700"/>
              </a:lnSpc>
              <a:spcBef>
                <a:spcPts val="900"/>
              </a:spcBef>
              <a:buSzTx/>
              <a:buNone/>
              <a:defRPr sz="1950"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062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Module Introduction: Key </a:t>
            </a:r>
            <a:r>
              <a:rPr lang="en-US" altLang="zh-HK" dirty="0" smtClean="0"/>
              <a:t>Textbooks</a:t>
            </a:r>
            <a:endParaRPr lang="zh-HK" altLang="en-US" dirty="0"/>
          </a:p>
        </p:txBody>
      </p:sp>
      <p:sp>
        <p:nvSpPr>
          <p:cNvPr id="122" name="Shape 12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zh-HK" dirty="0" err="1"/>
              <a:t>Cady,F</a:t>
            </a:r>
            <a:r>
              <a:rPr lang="en-US" altLang="zh-HK" dirty="0"/>
              <a:t>.,(2017),The Data Science Handbook, John </a:t>
            </a:r>
            <a:r>
              <a:rPr lang="en-US" altLang="zh-HK" dirty="0" err="1"/>
              <a:t>Wileyand</a:t>
            </a:r>
            <a:r>
              <a:rPr lang="en-US" altLang="zh-HK" dirty="0"/>
              <a:t> Sons </a:t>
            </a:r>
            <a:endParaRPr lang="zh-TW" altLang="zh-HK" dirty="0"/>
          </a:p>
          <a:p>
            <a:r>
              <a:rPr lang="en-US" altLang="zh-HK" dirty="0" err="1"/>
              <a:t>Deshpande,A</a:t>
            </a:r>
            <a:r>
              <a:rPr lang="en-US" altLang="zh-HK" dirty="0"/>
              <a:t>.(2018), Artificial Intelligence for Big Data: complete guide to automating </a:t>
            </a:r>
            <a:r>
              <a:rPr lang="en-US" altLang="zh-HK" dirty="0" err="1"/>
              <a:t>BigData</a:t>
            </a:r>
            <a:r>
              <a:rPr lang="en-US" altLang="zh-HK" dirty="0"/>
              <a:t> </a:t>
            </a:r>
            <a:endParaRPr lang="zh-TW" altLang="zh-HK" dirty="0"/>
          </a:p>
          <a:p>
            <a:r>
              <a:rPr lang="en-US" altLang="zh-HK" dirty="0"/>
              <a:t>solutions using Artificial Intelligence techniques, Birmingham: </a:t>
            </a:r>
            <a:r>
              <a:rPr lang="en-US" altLang="zh-HK" dirty="0" err="1"/>
              <a:t>Packt</a:t>
            </a:r>
            <a:r>
              <a:rPr lang="en-US" altLang="zh-HK" dirty="0"/>
              <a:t> Publishing </a:t>
            </a:r>
            <a:endParaRPr lang="zh-TW" altLang="zh-HK" dirty="0"/>
          </a:p>
          <a:p>
            <a:r>
              <a:rPr lang="en-US" altLang="zh-HK" dirty="0" err="1"/>
              <a:t>Gollapudi,S</a:t>
            </a:r>
            <a:r>
              <a:rPr lang="en-US" altLang="zh-HK" dirty="0"/>
              <a:t>.(2016),Practical Machine Learning, Birmingham: </a:t>
            </a:r>
            <a:r>
              <a:rPr lang="en-US" altLang="zh-HK" dirty="0" err="1"/>
              <a:t>Packt</a:t>
            </a:r>
            <a:r>
              <a:rPr lang="en-US" altLang="zh-HK" dirty="0"/>
              <a:t> Publishing </a:t>
            </a:r>
            <a:endParaRPr lang="zh-TW" altLang="zh-HK" dirty="0"/>
          </a:p>
          <a:p>
            <a:r>
              <a:rPr lang="en-US" altLang="zh-HK" dirty="0" err="1"/>
              <a:t>Gurin,J</a:t>
            </a:r>
            <a:r>
              <a:rPr lang="en-US" altLang="zh-HK" dirty="0"/>
              <a:t>.,(2014),</a:t>
            </a:r>
            <a:r>
              <a:rPr lang="en-US" altLang="zh-HK" dirty="0" err="1"/>
              <a:t>OpenDataNow</a:t>
            </a:r>
            <a:r>
              <a:rPr lang="en-US" altLang="zh-HK" dirty="0"/>
              <a:t>: the secret to hot startups, smart investing, savvy marketing, and fast innovation, New York: McGraw-Hill, 2014 </a:t>
            </a:r>
            <a:endParaRPr lang="zh-TW" altLang="zh-HK" dirty="0"/>
          </a:p>
          <a:p>
            <a:r>
              <a:rPr lang="en-US" altLang="zh-HK" dirty="0" err="1"/>
              <a:t>Knaffic,C.,N</a:t>
            </a:r>
            <a:r>
              <a:rPr lang="en-US" altLang="zh-HK" dirty="0"/>
              <a:t>.,(2015)Storytelling with Data: A Data Visualization Guide for Business Professionals, John Wiley and Sons </a:t>
            </a:r>
            <a:endParaRPr lang="zh-TW" altLang="zh-HK" dirty="0"/>
          </a:p>
          <a:p>
            <a:r>
              <a:rPr lang="en-US" altLang="zh-HK" dirty="0" err="1"/>
              <a:t>Krishnan,K</a:t>
            </a:r>
            <a:r>
              <a:rPr lang="en-US" altLang="zh-HK" dirty="0"/>
              <a:t>.,(2013),Data Warehousing in the Age of Big Data, Morgan </a:t>
            </a:r>
            <a:r>
              <a:rPr lang="en-US" altLang="zh-HK" dirty="0" err="1"/>
              <a:t>Kaufmann.Kimball,R</a:t>
            </a:r>
            <a:r>
              <a:rPr lang="en-US" altLang="zh-HK" dirty="0"/>
              <a:t>., (2013), The Data Warehouse Toolkit: The Definitive Guide to Dimensional Modelling, Wiley and Sons </a:t>
            </a:r>
            <a:endParaRPr lang="zh-TW" altLang="zh-HK" dirty="0"/>
          </a:p>
          <a:p>
            <a:r>
              <a:rPr lang="en-US" altLang="zh-HK" dirty="0" err="1"/>
              <a:t>Kirk,A</a:t>
            </a:r>
            <a:r>
              <a:rPr lang="en-US" altLang="zh-HK" dirty="0"/>
              <a:t>.,(2016),Data </a:t>
            </a:r>
            <a:r>
              <a:rPr lang="en-US" altLang="zh-HK" dirty="0" err="1"/>
              <a:t>Visualisation</a:t>
            </a:r>
            <a:r>
              <a:rPr lang="en-US" altLang="zh-HK" dirty="0"/>
              <a:t>: A Handbook for Data Driven Design, </a:t>
            </a:r>
            <a:r>
              <a:rPr lang="en-US" altLang="zh-HK" dirty="0" err="1"/>
              <a:t>SAGEPublicationsLtd</a:t>
            </a:r>
            <a:r>
              <a:rPr lang="en-US" altLang="zh-HK" dirty="0"/>
              <a:t> </a:t>
            </a:r>
            <a:endParaRPr lang="zh-TW" altLang="zh-HK" dirty="0"/>
          </a:p>
          <a:p>
            <a:r>
              <a:rPr lang="en-US" altLang="zh-HK" dirty="0" err="1"/>
              <a:t>YauN</a:t>
            </a:r>
            <a:r>
              <a:rPr lang="en-US" altLang="zh-HK" dirty="0"/>
              <a:t>.,(2011),Visualize This: The Flowing Data Guide to Design, Visualization, and Statistics 1st Edition, John Wiley and Sons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653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769739" y="377825"/>
            <a:ext cx="1024116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813816"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4400" dirty="0">
                <a:latin typeface="+mj-lt"/>
                <a:cs typeface="Calibri" panose="020F0502020204030204" pitchFamily="34" charset="0"/>
              </a:rPr>
              <a:t>Module Introduction: Software Platforms (Details in Lecture2)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K" dirty="0" smtClean="0"/>
              <a:t>R</a:t>
            </a:r>
            <a:r>
              <a:rPr lang="en-US" altLang="zh-HK" dirty="0"/>
              <a:t>: R Shiny + R Studio</a:t>
            </a:r>
          </a:p>
          <a:p>
            <a:r>
              <a:rPr lang="en-US" altLang="zh-HK" dirty="0" smtClean="0"/>
              <a:t>JavaScript</a:t>
            </a:r>
            <a:r>
              <a:rPr lang="en-US" altLang="zh-HK" dirty="0"/>
              <a:t>: </a:t>
            </a:r>
            <a:r>
              <a:rPr lang="en-US" altLang="zh-HK" dirty="0" err="1"/>
              <a:t>Chartjs</a:t>
            </a:r>
            <a:r>
              <a:rPr lang="en-US" altLang="zh-HK" dirty="0"/>
              <a:t>, Dj3, Three.js</a:t>
            </a:r>
          </a:p>
          <a:p>
            <a:r>
              <a:rPr lang="en-US" altLang="zh-HK" dirty="0" smtClean="0"/>
              <a:t>Google </a:t>
            </a:r>
            <a:r>
              <a:rPr lang="en-US" altLang="zh-HK" dirty="0"/>
              <a:t>: Google Data Studio, Google Chart Tools</a:t>
            </a:r>
          </a:p>
          <a:p>
            <a:r>
              <a:rPr lang="en-US" altLang="zh-HK" dirty="0" smtClean="0"/>
              <a:t>Tableau </a:t>
            </a:r>
            <a:r>
              <a:rPr lang="en-US" altLang="zh-HK" dirty="0"/>
              <a:t>Public</a:t>
            </a:r>
          </a:p>
          <a:p>
            <a:r>
              <a:rPr lang="en-US" altLang="zh-HK" dirty="0" err="1" smtClean="0"/>
              <a:t>Jupyter</a:t>
            </a:r>
            <a:r>
              <a:rPr lang="en-US" altLang="zh-HK" dirty="0" smtClean="0"/>
              <a:t> </a:t>
            </a:r>
            <a:r>
              <a:rPr lang="en-US" altLang="zh-HK" dirty="0"/>
              <a:t>Notebook</a:t>
            </a:r>
          </a:p>
          <a:p>
            <a:r>
              <a:rPr lang="en-US" altLang="zh-HK" dirty="0" smtClean="0"/>
              <a:t>Python</a:t>
            </a:r>
            <a:r>
              <a:rPr lang="en-US" altLang="zh-HK" dirty="0"/>
              <a:t>: Apache </a:t>
            </a:r>
            <a:r>
              <a:rPr lang="en-US" altLang="zh-HK" dirty="0" err="1"/>
              <a:t>pySpark</a:t>
            </a:r>
            <a:r>
              <a:rPr lang="en-US" altLang="zh-HK" dirty="0"/>
              <a:t> </a:t>
            </a:r>
            <a:r>
              <a:rPr lang="en-US" altLang="zh-HK" dirty="0" err="1"/>
              <a:t>MLLib</a:t>
            </a:r>
            <a:r>
              <a:rPr lang="en-US" altLang="zh-HK" dirty="0"/>
              <a:t>, </a:t>
            </a:r>
            <a:r>
              <a:rPr lang="en-US" altLang="zh-HK" dirty="0" err="1"/>
              <a:t>TensorFlow</a:t>
            </a:r>
            <a:r>
              <a:rPr lang="en-US" altLang="zh-HK" dirty="0"/>
              <a:t>, NLTK</a:t>
            </a:r>
          </a:p>
          <a:p>
            <a:r>
              <a:rPr lang="en-US" altLang="zh-HK" dirty="0" smtClean="0"/>
              <a:t>Java</a:t>
            </a:r>
            <a:r>
              <a:rPr lang="en-US" altLang="zh-HK" dirty="0"/>
              <a:t>: Deeplearning4j, Apache Mahout, Apache Spark, MALLET</a:t>
            </a:r>
          </a:p>
          <a:p>
            <a:r>
              <a:rPr lang="en-US" altLang="zh-HK" dirty="0" smtClean="0"/>
              <a:t>C</a:t>
            </a:r>
            <a:r>
              <a:rPr lang="en-US" altLang="zh-HK" dirty="0"/>
              <a:t>#: .NET Machine Learning + Visual Studio</a:t>
            </a:r>
          </a:p>
          <a:p>
            <a:r>
              <a:rPr lang="en-US" altLang="zh-HK" dirty="0" smtClean="0"/>
              <a:t>Hadoop </a:t>
            </a:r>
            <a:r>
              <a:rPr lang="en-US" altLang="zh-HK" dirty="0"/>
              <a:t>Ecosystem </a:t>
            </a:r>
          </a:p>
          <a:p>
            <a:r>
              <a:rPr lang="en-US" altLang="zh-HK" dirty="0" smtClean="0"/>
              <a:t>Android </a:t>
            </a:r>
            <a:r>
              <a:rPr lang="en-US" altLang="zh-HK" dirty="0"/>
              <a:t>Studio</a:t>
            </a:r>
          </a:p>
          <a:p>
            <a:r>
              <a:rPr lang="en-US" altLang="zh-HK" dirty="0" smtClean="0"/>
              <a:t>Unity3D</a:t>
            </a:r>
            <a:endParaRPr lang="en-US" altLang="zh-HK" dirty="0"/>
          </a:p>
          <a:p>
            <a:endParaRPr lang="zh-HK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is a Data Product?- Definition 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37" y="1690688"/>
            <a:ext cx="8364437" cy="3121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28210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sz="2800" dirty="0"/>
              <a:t>Is Instagram a data product?</a:t>
            </a:r>
          </a:p>
          <a:p>
            <a:r>
              <a:rPr lang="en-US" altLang="zh-HK" sz="2800" dirty="0"/>
              <a:t>Is Google Analytics a data product?</a:t>
            </a:r>
          </a:p>
        </p:txBody>
      </p:sp>
    </p:spTree>
    <p:extLst>
      <p:ext uri="{BB962C8B-B14F-4D97-AF65-F5344CB8AC3E}">
        <p14:creationId xmlns:p14="http://schemas.microsoft.com/office/powerpoint/2010/main" val="25254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4304" y="1908312"/>
            <a:ext cx="4349496" cy="403528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841500" y="-691357"/>
            <a:ext cx="127595" cy="40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2800"/>
              </a:lnSpc>
              <a:defRPr sz="1200"/>
            </a:lvl1pPr>
          </a:lstStyle>
          <a:p>
            <a:r>
              <a:rPr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Goals</a:t>
            </a:r>
            <a:endParaRPr lang="zh-HK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908175"/>
            <a:ext cx="6550152" cy="4268788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HK" dirty="0"/>
              <a:t>Raw Data: Source of ‘ground true’, e.g., UCI Machine Learning Repository </a:t>
            </a:r>
            <a:endParaRPr lang="zh-TW" altLang="zh-HK" dirty="0"/>
          </a:p>
          <a:p>
            <a:pPr lvl="0"/>
            <a:r>
              <a:rPr lang="en-US" altLang="zh-HK" dirty="0"/>
              <a:t>Derived Data: Pre-processed data source, e.g., Meta Data </a:t>
            </a:r>
            <a:endParaRPr lang="zh-TW" altLang="zh-HK" dirty="0"/>
          </a:p>
          <a:p>
            <a:pPr lvl="0"/>
            <a:r>
              <a:rPr lang="en-US" altLang="zh-HK" dirty="0"/>
              <a:t>Algorithms: Build models, e.g., Google Image </a:t>
            </a:r>
            <a:endParaRPr lang="zh-TW" altLang="zh-HK" dirty="0"/>
          </a:p>
          <a:p>
            <a:pPr lvl="0"/>
            <a:r>
              <a:rPr lang="en-US" altLang="zh-HK" dirty="0"/>
              <a:t>Decision Support: Provide Insights, e.g., Google Analytics </a:t>
            </a:r>
            <a:endParaRPr lang="zh-TW" altLang="zh-HK" dirty="0"/>
          </a:p>
          <a:p>
            <a:r>
              <a:rPr lang="en-US" altLang="zh-HK" dirty="0"/>
              <a:t>Automated Decision-making: AI level wisdom, e.g. Self-driving cars</a:t>
            </a:r>
            <a:endParaRPr lang="zh-HK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b="1" dirty="0" smtClean="0"/>
              <a:t>What </a:t>
            </a:r>
            <a:r>
              <a:rPr lang="en-US" altLang="zh-HK" b="1" dirty="0"/>
              <a:t>is the role of Data Science?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Data Science focuses on the theories and practices for data products in types of 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• Algorithms: Build models, e.g., Google Image</a:t>
            </a:r>
            <a:br>
              <a:rPr lang="en-US" altLang="zh-HK" dirty="0"/>
            </a:br>
            <a:r>
              <a:rPr lang="en-US" altLang="zh-HK" dirty="0"/>
              <a:t>• Decision Support: Provide Insights, e.g., Google Analytics</a:t>
            </a:r>
            <a:br>
              <a:rPr lang="en-US" altLang="zh-HK" dirty="0"/>
            </a:br>
            <a:r>
              <a:rPr lang="en-US" altLang="zh-HK" dirty="0"/>
              <a:t>• Automated Decision-making: AI level wisdom, e.g. Self-driving cars</a:t>
            </a:r>
            <a:endParaRPr lang="zh-HK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esentation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" id="{DB12CD1E-2558-471B-BA39-0E1CA9D48C03}" vid="{F599A6C5-56DE-44D4-9423-A7CDACC2497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"/>
            <a:ea typeface="Times"/>
            <a:cs typeface="Time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"/>
            <a:ea typeface="Times"/>
            <a:cs typeface="Time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153</TotalTime>
  <Words>861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新細明體</vt:lpstr>
      <vt:lpstr>Arial</vt:lpstr>
      <vt:lpstr>Berlin Sans FB</vt:lpstr>
      <vt:lpstr>Berlin Sans FB Demi</vt:lpstr>
      <vt:lpstr>Calibri</vt:lpstr>
      <vt:lpstr>Calibri Light</vt:lpstr>
      <vt:lpstr>Helvetica</vt:lpstr>
      <vt:lpstr>Tahoma</vt:lpstr>
      <vt:lpstr>Times</vt:lpstr>
      <vt:lpstr>PresentationTemplate</vt:lpstr>
      <vt:lpstr>CETM46 Data Science Product Development  2022/23  Lecture 1 Module Introduction </vt:lpstr>
      <vt:lpstr>Outline</vt:lpstr>
      <vt:lpstr>Module Introduction: Learning Outcomes </vt:lpstr>
      <vt:lpstr>Module Introduction: Assignments</vt:lpstr>
      <vt:lpstr>Module Introduction: Key Textbooks</vt:lpstr>
      <vt:lpstr>Module Introduction: Software Platforms (Details in Lecture2) </vt:lpstr>
      <vt:lpstr>What is a Data Product?- Definition </vt:lpstr>
      <vt:lpstr>Goals</vt:lpstr>
      <vt:lpstr>PowerPoint Presentation</vt:lpstr>
      <vt:lpstr>What is Data Science Product Development? </vt:lpstr>
      <vt:lpstr>How to Develop a Data Science Product? </vt:lpstr>
      <vt:lpstr>How makes a good Data Science Product? </vt:lpstr>
      <vt:lpstr>Real World Example: Anaconda Data Science Platform 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CETM46 Data Science Product Development  2022/23  Lecture 1 Module Introduction</dc:title>
  <dc:creator>Marta RUDINA, HOIT&amp;HI ITPSC(N2)3</dc:creator>
  <cp:lastModifiedBy>CE</cp:lastModifiedBy>
  <cp:revision>15</cp:revision>
  <dcterms:modified xsi:type="dcterms:W3CDTF">2022-10-24T17:39:17Z</dcterms:modified>
</cp:coreProperties>
</file>