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6" r:id="rId5"/>
    <p:sldId id="261" r:id="rId6"/>
    <p:sldId id="262" r:id="rId7"/>
    <p:sldId id="264" r:id="rId8"/>
    <p:sldId id="265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0AE"/>
    <a:srgbClr val="E2B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Inclusive Growth Score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245260289977253E-2"/>
          <c:y val="0.17888074382521929"/>
          <c:w val="0.88521263817732088"/>
          <c:h val="0.57826895374782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Urban-Rural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</c:v>
                </c:pt>
                <c:pt idx="1">
                  <c:v>26</c:v>
                </c:pt>
                <c:pt idx="2">
                  <c:v>38</c:v>
                </c:pt>
                <c:pt idx="3">
                  <c:v>38</c:v>
                </c:pt>
                <c:pt idx="4">
                  <c:v>35</c:v>
                </c:pt>
                <c:pt idx="5">
                  <c:v>30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8-48B0-80AB-7A579919E8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23</c:v>
                </c:pt>
                <c:pt idx="1">
                  <c:v>24</c:v>
                </c:pt>
                <c:pt idx="2">
                  <c:v>37</c:v>
                </c:pt>
                <c:pt idx="3">
                  <c:v>36</c:v>
                </c:pt>
                <c:pt idx="4">
                  <c:v>36</c:v>
                </c:pt>
                <c:pt idx="5">
                  <c:v>30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8-48B0-80AB-7A579919E8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National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23</c:v>
                </c:pt>
                <c:pt idx="1">
                  <c:v>26</c:v>
                </c:pt>
                <c:pt idx="2">
                  <c:v>40</c:v>
                </c:pt>
                <c:pt idx="3">
                  <c:v>38</c:v>
                </c:pt>
                <c:pt idx="4">
                  <c:v>36</c:v>
                </c:pt>
                <c:pt idx="5">
                  <c:v>31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8-48B0-80AB-7A579919E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2558144"/>
        <c:axId val="1422559584"/>
      </c:barChart>
      <c:catAx>
        <c:axId val="142255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559584"/>
        <c:crosses val="autoZero"/>
        <c:auto val="1"/>
        <c:lblAlgn val="ctr"/>
        <c:lblOffset val="100"/>
        <c:noMultiLvlLbl val="0"/>
      </c:catAx>
      <c:valAx>
        <c:axId val="14225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55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Minority/Women Owned Businesses Score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</c:v>
                </c:pt>
                <c:pt idx="1">
                  <c:v>37</c:v>
                </c:pt>
                <c:pt idx="2">
                  <c:v>37</c:v>
                </c:pt>
                <c:pt idx="3">
                  <c:v>31</c:v>
                </c:pt>
                <c:pt idx="4">
                  <c:v>66</c:v>
                </c:pt>
                <c:pt idx="5">
                  <c:v>39</c:v>
                </c:pt>
                <c:pt idx="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cat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1"/>
        <c:lblAlgn val="ctr"/>
        <c:lblOffset val="100"/>
        <c:noMultiLvlLbl val="0"/>
      </c:cat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Gini Coefficient Score (%) </a:t>
            </a:r>
          </a:p>
          <a:p>
            <a:pPr>
              <a:defRPr/>
            </a:pPr>
            <a:r>
              <a:rPr lang="en-US" sz="1500" b="1" dirty="0"/>
              <a:t>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47.4</c:v>
                </c:pt>
                <c:pt idx="1">
                  <c:v>46</c:v>
                </c:pt>
                <c:pt idx="2">
                  <c:v>47.2</c:v>
                </c:pt>
                <c:pt idx="3">
                  <c:v>48.3</c:v>
                </c:pt>
                <c:pt idx="4">
                  <c:v>42.2</c:v>
                </c:pt>
                <c:pt idx="5">
                  <c:v>40</c:v>
                </c:pt>
                <c:pt idx="6">
                  <c:v>50.9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cat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1"/>
        <c:lblAlgn val="ctr"/>
        <c:lblOffset val="100"/>
        <c:noMultiLvlLbl val="0"/>
      </c:cat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Internet Access Tract</a:t>
            </a:r>
            <a:r>
              <a:rPr lang="en-US" sz="1500" b="1" baseline="0" dirty="0"/>
              <a:t> (%) </a:t>
            </a:r>
          </a:p>
          <a:p>
            <a:pPr>
              <a:defRPr/>
            </a:pPr>
            <a:r>
              <a:rPr lang="en-US" sz="1500" b="1" dirty="0"/>
              <a:t>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62.3</c:v>
                </c:pt>
                <c:pt idx="1">
                  <c:v>62.3</c:v>
                </c:pt>
                <c:pt idx="2">
                  <c:v>66</c:v>
                </c:pt>
                <c:pt idx="3">
                  <c:v>68.8</c:v>
                </c:pt>
                <c:pt idx="4">
                  <c:v>75.2</c:v>
                </c:pt>
                <c:pt idx="5">
                  <c:v>79</c:v>
                </c:pt>
                <c:pt idx="6">
                  <c:v>79.2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cat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1"/>
        <c:lblAlgn val="ctr"/>
        <c:lblOffset val="100"/>
        <c:noMultiLvlLbl val="0"/>
      </c:cat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Small Business Loans Tract (%</a:t>
            </a:r>
            <a:r>
              <a:rPr lang="en-US" sz="1500" b="1" baseline="0" dirty="0"/>
              <a:t>) </a:t>
            </a:r>
            <a:r>
              <a:rPr lang="en-US" sz="1500" b="1" dirty="0"/>
              <a:t>by Year</a:t>
            </a:r>
          </a:p>
        </c:rich>
      </c:tx>
      <c:layout>
        <c:manualLayout>
          <c:xMode val="edge"/>
          <c:yMode val="edge"/>
          <c:x val="0.14735021006751295"/>
          <c:y val="4.91167446040470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-23.5</c:v>
                </c:pt>
                <c:pt idx="1">
                  <c:v>-15.4</c:v>
                </c:pt>
                <c:pt idx="2">
                  <c:v>68.2</c:v>
                </c:pt>
                <c:pt idx="3">
                  <c:v>5.4</c:v>
                </c:pt>
                <c:pt idx="4">
                  <c:v>15.4</c:v>
                </c:pt>
                <c:pt idx="5">
                  <c:v>31.1</c:v>
                </c:pt>
                <c:pt idx="6">
                  <c:v>-48.7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4-45F8-A7A1-52AFB9F8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183888"/>
        <c:axId val="1016173328"/>
      </c:lineChart>
      <c:dateAx>
        <c:axId val="10161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73328"/>
        <c:crosses val="autoZero"/>
        <c:auto val="0"/>
        <c:lblOffset val="100"/>
        <c:baseTimeUnit val="days"/>
      </c:dateAx>
      <c:valAx>
        <c:axId val="10161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79034-D350-48B4-A628-EB79EFA962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97E0B-1445-4D6D-A50A-E4C4B5AE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97E0B-1445-4D6D-A50A-E4C4B5AE0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3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FB3B-2B42-494C-0019-F75364914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DCEE2-2819-A2DF-9830-72E578ED2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5A97-69E8-648E-1776-F38CAC6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7C53-5CEA-A4F9-81C2-D15933C6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C9AE-B10D-567B-5F62-9D8F4366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BAA5-A7ED-E271-6A53-273859E2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A7F52-F5E3-C9BD-AC91-46F55E53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D6B0-2CE1-DE51-9513-5508D6AF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9A8D-4B84-04BD-86CE-D0CCD02F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FDA5-6102-3B70-4EE9-220AFAC6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239A4-44CC-2856-F4A4-558A06B2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9A1C7-8EB4-45F2-F605-97BA3678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9212-0424-C0BF-A081-EB26D6F6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06FD-8088-9441-5186-2539BE75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8062-2A71-89C2-0A22-B07588F7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D452-72D2-78C9-FF3C-AC76E240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0CEF-978C-6F3F-293E-C57B8E72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855A-56B4-B571-55DF-A93F06AD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5335-1AB6-B53E-450F-3CFB82DE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0148-E39A-3435-972B-BF80FE3F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71E5-E518-91B5-FE8F-14160820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F5CD-90A3-4A71-5C0D-6C6BA6E7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9CA7-DE2B-CF14-BEB0-97C0D19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F695-56FD-48D2-AC8C-BE9683B9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FBB8-6EF2-C160-3EF5-BE38FD14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B3FC-13A0-0C66-B41D-79D88587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BD51-C8F4-4ED4-C9EE-6CE6101F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8AED-BD5D-C5E5-38EE-0CEDC927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4281A-175B-9A3F-92DB-EC9308D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1964-376C-0039-4261-9B4A4296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BFADD-B2E6-3CBE-63F7-CBA5FAC6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AA0-C695-98FD-B06B-F5A770B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E055-F79F-F5C7-B297-15F5C927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9DBD-05B3-5ED5-8E45-A105EA58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ECEC-E93E-DF90-F3C7-A2FC1FC5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DF2C2-3DCF-C4F2-7544-143182EC2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C006D-20E2-9672-02D6-365DAC6B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B7E53-7A90-DA45-7878-CE771CF7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7EB6C-5034-7469-A2E7-BBE782B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0F75-0EBB-038E-E782-FA122B3A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CE364-4E56-E4AC-A961-EB458490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2266-C960-9A94-E2B2-FEABDC65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96D4-50E7-4FBD-E1D8-FDFB28C4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3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37E47-64E5-87E1-B8D9-6FAD96B5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587C7-9ED5-CADF-748C-EDE17CE8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904CE-16FE-16C0-803C-7B31847F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B1B5-C879-BA81-8DB1-98857DBB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B804-1157-A219-49E3-F1387555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B4642-BE76-DC9F-6603-30502CD2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A0DA-71DA-36CF-D165-1F86B564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A126-D2D4-0F00-83CD-AD528D3D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51C7D-9CBB-FEEF-1EC7-531FE39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B787-D371-D3E2-B6CD-D199F8DB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0E628-66BE-4144-3EF6-5CE1DA10F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8C9B2-E139-17B4-E44E-52F6BC2E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B6AFE-1A64-8362-6D98-3F3E1DF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FE98-37DB-3EB6-7158-464177D6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7B6D-6E29-CCFC-463B-8D97604B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D1924-0992-E9D8-7754-B4D3082A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D798-EC81-C941-3924-BCFEA114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2D9D-3E9E-1247-D9B7-FA6948C32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1D247-5930-4C89-A860-D5168D1E38B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79DE-6EB7-5A76-6887-B296B678B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7CE3-C6E1-F0AF-8A3A-9F82EE50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36137-BE00-4227-86BD-4A24153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9B145-2E1A-8C3A-F73E-CEAE488C325A}"/>
              </a:ext>
            </a:extLst>
          </p:cNvPr>
          <p:cNvCxnSpPr>
            <a:cxnSpLocks/>
          </p:cNvCxnSpPr>
          <p:nvPr/>
        </p:nvCxnSpPr>
        <p:spPr>
          <a:xfrm>
            <a:off x="841641" y="0"/>
            <a:ext cx="0" cy="3518452"/>
          </a:xfrm>
          <a:prstGeom prst="line">
            <a:avLst/>
          </a:prstGeom>
          <a:ln w="1016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1BDA7D-7FB5-9B7E-CB43-9D9588EFB448}"/>
              </a:ext>
            </a:extLst>
          </p:cNvPr>
          <p:cNvSpPr/>
          <p:nvPr/>
        </p:nvSpPr>
        <p:spPr>
          <a:xfrm rot="16200000">
            <a:off x="-410803" y="4907586"/>
            <a:ext cx="250488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Light" panose="020F0502020204030204" pitchFamily="34" charset="0"/>
              </a:rPr>
              <a:t>Team: 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Light" panose="020F0502020204030204" pitchFamily="34" charset="0"/>
              </a:rPr>
              <a:t>LumaLytics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Light" panose="020F050202020403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973AD-E48F-6F80-859F-D21F8852B1ED}"/>
              </a:ext>
            </a:extLst>
          </p:cNvPr>
          <p:cNvSpPr txBox="1"/>
          <p:nvPr/>
        </p:nvSpPr>
        <p:spPr>
          <a:xfrm>
            <a:off x="1602526" y="2106527"/>
            <a:ext cx="8986947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4500" dirty="0">
                <a:solidFill>
                  <a:srgbClr val="1710AE"/>
                </a:solidFill>
                <a:latin typeface="Bahnschrift Condensed" panose="020B0502040204020203" pitchFamily="34" charset="0"/>
              </a:rPr>
              <a:t>Driving Inclusive Growth: Strategies </a:t>
            </a:r>
          </a:p>
          <a:p>
            <a:pPr>
              <a:lnSpc>
                <a:spcPts val="4700"/>
              </a:lnSpc>
            </a:pPr>
            <a:r>
              <a:rPr lang="en-US" sz="4500" dirty="0">
                <a:solidFill>
                  <a:srgbClr val="1710AE"/>
                </a:solidFill>
                <a:latin typeface="Bahnschrift Condensed" panose="020B0502040204020203" pitchFamily="34" charset="0"/>
              </a:rPr>
              <a:t>for Community Development, IGS Analysis </a:t>
            </a:r>
          </a:p>
          <a:p>
            <a:pPr>
              <a:lnSpc>
                <a:spcPts val="4700"/>
              </a:lnSpc>
            </a:pPr>
            <a:r>
              <a:rPr lang="en-US" sz="4500" dirty="0">
                <a:solidFill>
                  <a:srgbClr val="1710AE"/>
                </a:solidFill>
                <a:latin typeface="Bahnschrift Condensed" panose="020B0502040204020203" pitchFamily="34" charset="0"/>
              </a:rPr>
              <a:t>and Recommendations.</a:t>
            </a:r>
          </a:p>
          <a:p>
            <a:r>
              <a:rPr lang="en-US" sz="6000" dirty="0">
                <a:solidFill>
                  <a:srgbClr val="E2B94B"/>
                </a:solidFill>
                <a:latin typeface="Impact" panose="020B0806030902050204" pitchFamily="34" charset="0"/>
              </a:rPr>
              <a:t>SAN BERNADINO COUNTY, CA.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9ED333-AAD3-621B-2131-D776841AB7F4}"/>
              </a:ext>
            </a:extLst>
          </p:cNvPr>
          <p:cNvCxnSpPr>
            <a:cxnSpLocks/>
          </p:cNvCxnSpPr>
          <p:nvPr/>
        </p:nvCxnSpPr>
        <p:spPr>
          <a:xfrm flipH="1">
            <a:off x="9599561" y="1059180"/>
            <a:ext cx="1891399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9024840-5E92-FDC7-AF6A-99037449063D}"/>
              </a:ext>
            </a:extLst>
          </p:cNvPr>
          <p:cNvSpPr/>
          <p:nvPr/>
        </p:nvSpPr>
        <p:spPr>
          <a:xfrm>
            <a:off x="9667918" y="571878"/>
            <a:ext cx="175468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80D63B-EE24-BF99-4B1E-F03B6CF6FBA3}"/>
              </a:ext>
            </a:extLst>
          </p:cNvPr>
          <p:cNvSpPr/>
          <p:nvPr/>
        </p:nvSpPr>
        <p:spPr>
          <a:xfrm>
            <a:off x="9918641" y="5429748"/>
            <a:ext cx="175468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Start Slide </a:t>
            </a:r>
          </a:p>
        </p:txBody>
      </p:sp>
    </p:spTree>
    <p:extLst>
      <p:ext uri="{BB962C8B-B14F-4D97-AF65-F5344CB8AC3E}">
        <p14:creationId xmlns:p14="http://schemas.microsoft.com/office/powerpoint/2010/main" val="287457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268929" y="1502943"/>
            <a:ext cx="3245852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7958120" y="395721"/>
            <a:ext cx="365227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000" b="1" dirty="0"/>
              <a:t>References &amp; Acknowledgement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036604" y="612207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9855714" y="572594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A5BCD-5DC0-B384-DE1C-C64BB0923C1A}"/>
              </a:ext>
            </a:extLst>
          </p:cNvPr>
          <p:cNvCxnSpPr>
            <a:cxnSpLocks/>
          </p:cNvCxnSpPr>
          <p:nvPr/>
        </p:nvCxnSpPr>
        <p:spPr>
          <a:xfrm flipH="1">
            <a:off x="581602" y="150038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4BB25-9AA6-8D8C-BB20-56B85085171D}"/>
              </a:ext>
            </a:extLst>
          </p:cNvPr>
          <p:cNvSpPr/>
          <p:nvPr/>
        </p:nvSpPr>
        <p:spPr>
          <a:xfrm>
            <a:off x="581602" y="826609"/>
            <a:ext cx="239364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Conclusion</a:t>
            </a:r>
            <a:endParaRPr lang="en-US" sz="3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30A2C-1335-6323-42A6-1AC75C0E2EDC}"/>
              </a:ext>
            </a:extLst>
          </p:cNvPr>
          <p:cNvSpPr txBox="1"/>
          <p:nvPr/>
        </p:nvSpPr>
        <p:spPr>
          <a:xfrm>
            <a:off x="7598436" y="1852173"/>
            <a:ext cx="437164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Mastercard Inclusive Growth Score tool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United States Census Bureau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U.S. Bureau of Labor Statistics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49057-2690-1601-8173-A1CA84735654}"/>
              </a:ext>
            </a:extLst>
          </p:cNvPr>
          <p:cNvSpPr txBox="1"/>
          <p:nvPr/>
        </p:nvSpPr>
        <p:spPr>
          <a:xfrm>
            <a:off x="581602" y="1859339"/>
            <a:ext cx="6522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conclusion, the analysis of San Bernardino County’s Inclusive Growth Score (IGS) highlights numerous pressing challenges. The recommendations provided offer a clear pathway to address these disparities. Through collaborative partnerships, targeted interventions, and continuous monitoring, the county is expected to improve its </a:t>
            </a:r>
            <a:r>
              <a:rPr lang="en-US" b="1" dirty="0"/>
              <a:t>IGS from 20 to 35 within five years</a:t>
            </a:r>
            <a:r>
              <a:rPr lang="en-US" dirty="0"/>
              <a:t>, increase labor participation, expand broadband access, and foster small business growth. These efforts will promote sustainable, equitable economic development** and ensure that all residents have access to meaningful opportunities for social and economic mobility.</a:t>
            </a:r>
          </a:p>
        </p:txBody>
      </p:sp>
    </p:spTree>
    <p:extLst>
      <p:ext uri="{BB962C8B-B14F-4D97-AF65-F5344CB8AC3E}">
        <p14:creationId xmlns:p14="http://schemas.microsoft.com/office/powerpoint/2010/main" val="343901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76850" y="169336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8992111" y="517383"/>
            <a:ext cx="2193617" cy="10464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100" b="1" dirty="0"/>
              <a:t>About The Project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57324" y="11843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376434" y="7881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0D9DF-C4A8-FB1B-99F2-25C9A16F415F}"/>
              </a:ext>
            </a:extLst>
          </p:cNvPr>
          <p:cNvSpPr txBox="1"/>
          <p:nvPr/>
        </p:nvSpPr>
        <p:spPr>
          <a:xfrm>
            <a:off x="641694" y="2047134"/>
            <a:ext cx="842634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1710AE"/>
                </a:solidFill>
              </a:rPr>
              <a:t>OBJECTIVE:</a:t>
            </a:r>
          </a:p>
          <a:p>
            <a:endParaRPr lang="en-US" sz="1000" dirty="0"/>
          </a:p>
          <a:p>
            <a:pPr algn="just"/>
            <a:r>
              <a:rPr lang="en-US" sz="1700" dirty="0"/>
              <a:t>This project aims to analyze the </a:t>
            </a:r>
            <a:r>
              <a:rPr lang="en-US" sz="1700" b="1" dirty="0"/>
              <a:t>Inclusive Growth </a:t>
            </a:r>
          </a:p>
          <a:p>
            <a:pPr algn="just"/>
            <a:r>
              <a:rPr lang="en-US" sz="1700" b="1" dirty="0"/>
              <a:t>Score (IGS)</a:t>
            </a:r>
            <a:r>
              <a:rPr lang="en-US" sz="1700" dirty="0"/>
              <a:t> of San Bernardino County’s census tracts, </a:t>
            </a:r>
          </a:p>
          <a:p>
            <a:pPr algn="just"/>
            <a:r>
              <a:rPr lang="en-US" sz="1700" dirty="0"/>
              <a:t>with tract number ‘06071010423,’ to </a:t>
            </a:r>
            <a:r>
              <a:rPr lang="en-US" sz="1700" b="1" dirty="0"/>
              <a:t>identify economic </a:t>
            </a:r>
          </a:p>
          <a:p>
            <a:pPr algn="just"/>
            <a:r>
              <a:rPr lang="en-US" sz="1700" b="1" dirty="0"/>
              <a:t>disparities</a:t>
            </a:r>
            <a:r>
              <a:rPr lang="en-US" sz="1700" dirty="0"/>
              <a:t> and </a:t>
            </a:r>
            <a:r>
              <a:rPr lang="en-US" sz="1700" b="1" dirty="0"/>
              <a:t>propose targeted solutions</a:t>
            </a:r>
            <a:r>
              <a:rPr lang="en-US" sz="1700" dirty="0"/>
              <a:t> that foster </a:t>
            </a:r>
          </a:p>
          <a:p>
            <a:pPr algn="just"/>
            <a:r>
              <a:rPr lang="en-US" sz="1700" dirty="0"/>
              <a:t>sustainable development. Our goal is to develop </a:t>
            </a:r>
            <a:r>
              <a:rPr lang="en-US" sz="1700" b="1" dirty="0"/>
              <a:t>data-driven </a:t>
            </a:r>
          </a:p>
          <a:p>
            <a:pPr algn="just"/>
            <a:r>
              <a:rPr lang="en-US" sz="1700" b="1" dirty="0"/>
              <a:t>interventions</a:t>
            </a:r>
            <a:r>
              <a:rPr lang="en-US" sz="1700" dirty="0"/>
              <a:t> that promote </a:t>
            </a:r>
            <a:r>
              <a:rPr lang="en-US" sz="1700" b="1" dirty="0"/>
              <a:t>economic inclusion</a:t>
            </a:r>
            <a:r>
              <a:rPr lang="en-US" sz="1700" dirty="0"/>
              <a:t> and create </a:t>
            </a:r>
          </a:p>
          <a:p>
            <a:pPr algn="just"/>
            <a:r>
              <a:rPr lang="en-US" sz="1700" b="1" dirty="0"/>
              <a:t>lasting social impact</a:t>
            </a:r>
            <a:r>
              <a:rPr lang="en-US" sz="1700" dirty="0"/>
              <a:t>.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2000" b="1" dirty="0">
                <a:solidFill>
                  <a:srgbClr val="1710AE"/>
                </a:solidFill>
              </a:rPr>
              <a:t>RESEARCH QUESTIONS:</a:t>
            </a:r>
          </a:p>
          <a:p>
            <a:endParaRPr lang="en-US" sz="1000" b="1" dirty="0">
              <a:solidFill>
                <a:srgbClr val="E2B94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How can San Bernardino County improve labor market engagement and job participation?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What role can small business support programs play in reducing income inequality?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How can expanding internet access enhance education and employment outcomes?</a:t>
            </a:r>
            <a:endParaRPr 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8BE7E-B198-4185-1AA8-945DC0EF22B3}"/>
              </a:ext>
            </a:extLst>
          </p:cNvPr>
          <p:cNvSpPr txBox="1"/>
          <p:nvPr/>
        </p:nvSpPr>
        <p:spPr>
          <a:xfrm>
            <a:off x="6959199" y="2047134"/>
            <a:ext cx="4831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10AE"/>
                </a:solidFill>
              </a:rPr>
              <a:t>COMMUNITY CHALLENGES :</a:t>
            </a:r>
          </a:p>
          <a:p>
            <a:endParaRPr lang="en-US" sz="1000" b="1" dirty="0">
              <a:solidFill>
                <a:srgbClr val="E2B94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Low Labor Market Engagement Index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High Income Inequality (Gini Coefficient)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Declining Affordable Housing Availability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Limited Commercial Diversity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Inconsistent Small Business Loan Access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700" dirty="0"/>
              <a:t>Gaps in 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25515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76850" y="169336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8884467" y="486506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dirty="0"/>
              <a:t>Community Overview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57324" y="11843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376434" y="7881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C7CE3-21F1-626C-06B2-151B8910A03B}"/>
              </a:ext>
            </a:extLst>
          </p:cNvPr>
          <p:cNvSpPr txBox="1"/>
          <p:nvPr/>
        </p:nvSpPr>
        <p:spPr>
          <a:xfrm>
            <a:off x="1253776" y="1916881"/>
            <a:ext cx="5909246" cy="34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Inclusive Growth Score: </a:t>
            </a:r>
            <a:r>
              <a:rPr lang="en-US" dirty="0">
                <a:latin typeface="Inter"/>
              </a:rPr>
              <a:t>20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Population:</a:t>
            </a:r>
            <a:r>
              <a:rPr lang="en-US" dirty="0">
                <a:latin typeface="Inter"/>
              </a:rPr>
              <a:t> 3,461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Median Household Income:</a:t>
            </a:r>
            <a:r>
              <a:rPr lang="en-US" dirty="0">
                <a:latin typeface="Inter"/>
              </a:rPr>
              <a:t> $ 32,122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Poverty:</a:t>
            </a:r>
            <a:r>
              <a:rPr lang="en-US" dirty="0">
                <a:latin typeface="Inter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23.6% </a:t>
            </a: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± 7.6%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Employment Rate: </a:t>
            </a:r>
            <a:r>
              <a:rPr lang="en-US" dirty="0">
                <a:latin typeface="Inter"/>
              </a:rPr>
              <a:t>33.5% ± 7.4%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Broadband Access: </a:t>
            </a:r>
            <a:r>
              <a:rPr lang="en-US" dirty="0">
                <a:latin typeface="Inter"/>
              </a:rPr>
              <a:t>79%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Education Enrollment: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18.5%</a:t>
            </a: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 ± 6.6% (Bachelors or higher)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Mean travel time to work:</a:t>
            </a:r>
            <a:r>
              <a:rPr lang="en-US" dirty="0">
                <a:latin typeface="Inter"/>
              </a:rPr>
              <a:t> 37minutes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Homeownership Rate: </a:t>
            </a:r>
            <a:r>
              <a:rPr lang="en-US" dirty="0">
                <a:latin typeface="Inter"/>
              </a:rPr>
              <a:t>82.3% ± 8.4%</a:t>
            </a:r>
            <a:endParaRPr lang="en-US" b="1" dirty="0">
              <a:latin typeface="Inter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Inter"/>
              </a:rPr>
              <a:t>Housing Units: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2,033 (Occupied: 1,254)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333333"/>
                </a:solidFill>
                <a:latin typeface="Inter"/>
              </a:rPr>
              <a:t>Disability: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Inter"/>
              </a:rPr>
              <a:t>41.1% ±</a:t>
            </a: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 7.5%</a:t>
            </a:r>
          </a:p>
        </p:txBody>
      </p:sp>
      <p:pic>
        <p:nvPicPr>
          <p:cNvPr id="8" name="Picture 7" descr="A screenshot of a cell phone showing a map">
            <a:extLst>
              <a:ext uri="{FF2B5EF4-FFF2-40B4-BE49-F238E27FC236}">
                <a16:creationId xmlns:a16="http://schemas.microsoft.com/office/drawing/2014/main" id="{26FF6C83-7E6D-9FCE-CB0A-6F2E20C3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51" y="1998163"/>
            <a:ext cx="3284397" cy="36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42270" y="1144592"/>
            <a:ext cx="2650123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8942270" y="430661"/>
            <a:ext cx="2993516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dirty="0"/>
              <a:t>Benchmarking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94430" y="612207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413540" y="572594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660CDA-E762-942A-9458-2AC414C1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8158"/>
              </p:ext>
            </p:extLst>
          </p:nvPr>
        </p:nvGraphicFramePr>
        <p:xfrm>
          <a:off x="619486" y="430661"/>
          <a:ext cx="4482548" cy="230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418">
                  <a:extLst>
                    <a:ext uri="{9D8B030D-6E8A-4147-A177-3AD203B41FA5}">
                      <a16:colId xmlns:a16="http://schemas.microsoft.com/office/drawing/2014/main" val="582459435"/>
                    </a:ext>
                  </a:extLst>
                </a:gridCol>
                <a:gridCol w="1153304">
                  <a:extLst>
                    <a:ext uri="{9D8B030D-6E8A-4147-A177-3AD203B41FA5}">
                      <a16:colId xmlns:a16="http://schemas.microsoft.com/office/drawing/2014/main" val="1648881295"/>
                    </a:ext>
                  </a:extLst>
                </a:gridCol>
                <a:gridCol w="864705">
                  <a:extLst>
                    <a:ext uri="{9D8B030D-6E8A-4147-A177-3AD203B41FA5}">
                      <a16:colId xmlns:a16="http://schemas.microsoft.com/office/drawing/2014/main" val="625119761"/>
                    </a:ext>
                  </a:extLst>
                </a:gridCol>
                <a:gridCol w="1123121">
                  <a:extLst>
                    <a:ext uri="{9D8B030D-6E8A-4147-A177-3AD203B41FA5}">
                      <a16:colId xmlns:a16="http://schemas.microsoft.com/office/drawing/2014/main" val="486047204"/>
                    </a:ext>
                  </a:extLst>
                </a:gridCol>
              </a:tblGrid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Year/Ranking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Urban-Rural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National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02073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2017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24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23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23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79192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2018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24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77027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2019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37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589888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59276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2021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35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36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1603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2022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31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6391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2023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</a:t>
                      </a:r>
                    </a:p>
                  </a:txBody>
                  <a:tcPr marL="75430" marR="75430" marT="37715" marB="37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154201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AF42C5-2FDC-FB82-56BE-72D297716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313322"/>
              </p:ext>
            </p:extLst>
          </p:nvPr>
        </p:nvGraphicFramePr>
        <p:xfrm>
          <a:off x="594430" y="2921234"/>
          <a:ext cx="4396999" cy="275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39693C5-6CB6-3D25-9845-5BB59363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23178"/>
              </p:ext>
            </p:extLst>
          </p:nvPr>
        </p:nvGraphicFramePr>
        <p:xfrm>
          <a:off x="5425937" y="792948"/>
          <a:ext cx="3192429" cy="212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6DFFA0E-7BA4-B6C3-6DC5-EDB24644AD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893041"/>
              </p:ext>
            </p:extLst>
          </p:nvPr>
        </p:nvGraphicFramePr>
        <p:xfrm>
          <a:off x="5283014" y="3546676"/>
          <a:ext cx="2895103" cy="212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A51E7A8-59DE-2A7E-EAE9-063DB9E68C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411182"/>
              </p:ext>
            </p:extLst>
          </p:nvPr>
        </p:nvGraphicFramePr>
        <p:xfrm>
          <a:off x="8715925" y="1698270"/>
          <a:ext cx="3102812" cy="2068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F71FB7B-805F-DDF4-F90B-4852D2E35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669649"/>
              </p:ext>
            </p:extLst>
          </p:nvPr>
        </p:nvGraphicFramePr>
        <p:xfrm>
          <a:off x="8756177" y="4114800"/>
          <a:ext cx="3102812" cy="2068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9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678899" y="1688539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623340" y="502004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Predicted Outcomes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208219" y="6203572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10027329" y="5807448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E13F0C-B579-6DA6-15AF-5F7824730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57544"/>
              </p:ext>
            </p:extLst>
          </p:nvPr>
        </p:nvGraphicFramePr>
        <p:xfrm>
          <a:off x="3684373" y="1040613"/>
          <a:ext cx="7674507" cy="325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827">
                  <a:extLst>
                    <a:ext uri="{9D8B030D-6E8A-4147-A177-3AD203B41FA5}">
                      <a16:colId xmlns:a16="http://schemas.microsoft.com/office/drawing/2014/main" val="652153949"/>
                    </a:ext>
                  </a:extLst>
                </a:gridCol>
                <a:gridCol w="940889">
                  <a:extLst>
                    <a:ext uri="{9D8B030D-6E8A-4147-A177-3AD203B41FA5}">
                      <a16:colId xmlns:a16="http://schemas.microsoft.com/office/drawing/2014/main" val="2009304678"/>
                    </a:ext>
                  </a:extLst>
                </a:gridCol>
                <a:gridCol w="856124">
                  <a:extLst>
                    <a:ext uri="{9D8B030D-6E8A-4147-A177-3AD203B41FA5}">
                      <a16:colId xmlns:a16="http://schemas.microsoft.com/office/drawing/2014/main" val="1521326481"/>
                    </a:ext>
                  </a:extLst>
                </a:gridCol>
                <a:gridCol w="873077">
                  <a:extLst>
                    <a:ext uri="{9D8B030D-6E8A-4147-A177-3AD203B41FA5}">
                      <a16:colId xmlns:a16="http://schemas.microsoft.com/office/drawing/2014/main" val="1916025618"/>
                    </a:ext>
                  </a:extLst>
                </a:gridCol>
                <a:gridCol w="940888">
                  <a:extLst>
                    <a:ext uri="{9D8B030D-6E8A-4147-A177-3AD203B41FA5}">
                      <a16:colId xmlns:a16="http://schemas.microsoft.com/office/drawing/2014/main" val="2682427369"/>
                    </a:ext>
                  </a:extLst>
                </a:gridCol>
                <a:gridCol w="1164702">
                  <a:extLst>
                    <a:ext uri="{9D8B030D-6E8A-4147-A177-3AD203B41FA5}">
                      <a16:colId xmlns:a16="http://schemas.microsoft.com/office/drawing/2014/main" val="1192958623"/>
                    </a:ext>
                  </a:extLst>
                </a:gridCol>
              </a:tblGrid>
              <a:tr h="550758">
                <a:tc>
                  <a:txBody>
                    <a:bodyPr/>
                    <a:lstStyle/>
                    <a:p>
                      <a:endParaRPr lang="en-US" sz="1500" dirty="0"/>
                    </a:p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(2023)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Year 1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(2025)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Year 3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(2027)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Year 5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(2029)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Target </a:t>
                      </a:r>
                    </a:p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964779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Inclusive Growth Score (IGS)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+15 points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30202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Labor Market Engagement Index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+20 points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462160"/>
                  </a:ext>
                </a:extLst>
              </a:tr>
              <a:tr h="550758">
                <a:tc>
                  <a:txBody>
                    <a:bodyPr/>
                    <a:lstStyle/>
                    <a:p>
                      <a:r>
                        <a:rPr lang="en-US" sz="1500" dirty="0"/>
                        <a:t>High Income Inequality (Gini Coefficient)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51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48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42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38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-13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12796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Broadband Access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79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82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85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89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+10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38099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Affordable Housing Units (#)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2030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2250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2400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2650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+620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40310"/>
                  </a:ext>
                </a:extLst>
              </a:tr>
              <a:tr h="319704">
                <a:tc>
                  <a:txBody>
                    <a:bodyPr/>
                    <a:lstStyle/>
                    <a:p>
                      <a:r>
                        <a:rPr lang="en-US" sz="1500" dirty="0"/>
                        <a:t>Commercial Diversity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14.7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23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+8.3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478350"/>
                  </a:ext>
                </a:extLst>
              </a:tr>
              <a:tr h="550758">
                <a:tc>
                  <a:txBody>
                    <a:bodyPr/>
                    <a:lstStyle/>
                    <a:p>
                      <a:r>
                        <a:rPr lang="en-US" sz="1500" dirty="0"/>
                        <a:t>Minority/Women Owned Businesses (%)</a:t>
                      </a:r>
                    </a:p>
                  </a:txBody>
                  <a:tcPr marL="78832" marR="78832" marT="39416" marB="39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2.2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5.0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7.0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9.0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6.8</a:t>
                      </a:r>
                    </a:p>
                  </a:txBody>
                  <a:tcPr marL="78832" marR="78832" marT="39416" marB="39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44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66DE82-8650-74A2-70FB-77A706961C1E}"/>
              </a:ext>
            </a:extLst>
          </p:cNvPr>
          <p:cNvSpPr txBox="1"/>
          <p:nvPr/>
        </p:nvSpPr>
        <p:spPr>
          <a:xfrm>
            <a:off x="912579" y="4514787"/>
            <a:ext cx="69494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1710AE"/>
                </a:solidFill>
              </a:rPr>
              <a:t>Potential Risks: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Insufficient funding for workforce programs.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Resistance to new housing developments. </a:t>
            </a:r>
          </a:p>
          <a:p>
            <a:r>
              <a:rPr lang="en-US" sz="1700" b="1" dirty="0">
                <a:solidFill>
                  <a:srgbClr val="1710AE"/>
                </a:solidFill>
              </a:rPr>
              <a:t>Mitigation Strategies:</a:t>
            </a:r>
            <a:endParaRPr lang="en-US" sz="1700" dirty="0">
              <a:solidFill>
                <a:srgbClr val="1710A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Secure grants and corporate sponsorships early in the project.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/>
              <a:t>Engage the community through workshops and public consultations.</a:t>
            </a:r>
          </a:p>
        </p:txBody>
      </p:sp>
    </p:spTree>
    <p:extLst>
      <p:ext uri="{BB962C8B-B14F-4D97-AF65-F5344CB8AC3E}">
        <p14:creationId xmlns:p14="http://schemas.microsoft.com/office/powerpoint/2010/main" val="209018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584690" y="140888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664084" y="323946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Key Findings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056924" y="62554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9876034" y="58592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353A2-0D18-0E5C-76BB-4B013B1EF997}"/>
              </a:ext>
            </a:extLst>
          </p:cNvPr>
          <p:cNvSpPr txBox="1"/>
          <p:nvPr/>
        </p:nvSpPr>
        <p:spPr>
          <a:xfrm>
            <a:off x="664084" y="1672670"/>
            <a:ext cx="10628755" cy="431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Low Labor Market Engagement Index:</a:t>
            </a:r>
            <a:r>
              <a:rPr lang="en-US" sz="1600" dirty="0"/>
              <a:t> The LMEI is </a:t>
            </a:r>
            <a:r>
              <a:rPr lang="en-US" sz="1600" b="1" dirty="0"/>
              <a:t>below 40</a:t>
            </a:r>
            <a:r>
              <a:rPr lang="en-US" sz="1600" dirty="0"/>
              <a:t>, indicating a significant number of residents are unemployed or underemployed. 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Longer travel times to work </a:t>
            </a:r>
            <a:r>
              <a:rPr lang="en-US" sz="16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(37mins)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limited public transportation correlate with low participation rates.</a:t>
            </a:r>
            <a:endParaRPr lang="en-US" sz="1600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Income Inequality:</a:t>
            </a:r>
            <a:r>
              <a:rPr lang="en-US" sz="1600" dirty="0"/>
              <a:t> The </a:t>
            </a:r>
            <a:r>
              <a:rPr lang="en-US" sz="1600" b="1" dirty="0"/>
              <a:t>Gini Coefficient </a:t>
            </a:r>
            <a:r>
              <a:rPr lang="en-US" sz="1600" dirty="0"/>
              <a:t>score remains relatively high, indicating persistent inequality. The drop between 2021-2022 suggests a temporary reduction in inequality, possibly due to pandemic-related stimulus programs or government interventions.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Broadband Access:</a:t>
            </a:r>
            <a:r>
              <a:rPr lang="en-US" sz="1600" dirty="0"/>
              <a:t> Broadband access remains at </a:t>
            </a:r>
            <a:r>
              <a:rPr lang="en-US" sz="1600" b="1" dirty="0"/>
              <a:t>79%</a:t>
            </a:r>
            <a:r>
              <a:rPr lang="en-US" sz="1600" dirty="0"/>
              <a:t>, limiting remote work, education, and small business opportunities. Tracts with poor internet coverage also report lower employment rates and school enrollment.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Affordable Housing Units: </a:t>
            </a:r>
            <a:r>
              <a:rPr lang="en-US" sz="1600" dirty="0"/>
              <a:t>The </a:t>
            </a:r>
            <a:r>
              <a:rPr lang="en-US" sz="1600" b="1" dirty="0"/>
              <a:t>decline</a:t>
            </a:r>
            <a:r>
              <a:rPr lang="en-US" sz="1600" dirty="0"/>
              <a:t> in affordable housing units has pushed lower-income residents to outlying areas, leading to longer commute times and reduced access to job opportunities.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Minority/Women-Owned Businesses: </a:t>
            </a:r>
            <a:r>
              <a:rPr lang="en-US" sz="1600" dirty="0"/>
              <a:t>The </a:t>
            </a:r>
            <a:r>
              <a:rPr lang="en-US" sz="1600" b="1" dirty="0"/>
              <a:t>decline to 19% </a:t>
            </a:r>
            <a:r>
              <a:rPr lang="en-US" sz="1600" dirty="0"/>
              <a:t>in 2023 indicates barriers (e.g., limited loans), which negatively affect economic engagement and the IGS.</a:t>
            </a:r>
            <a:r>
              <a:rPr lang="en-US" sz="1600" b="1" dirty="0"/>
              <a:t> 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ea typeface="Aptos" panose="020B0004020202020204" pitchFamily="34" charset="0"/>
                <a:cs typeface="Times New Roman" panose="02020603050405020304" pitchFamily="18" charset="0"/>
              </a:rPr>
              <a:t>dramatic swings</a:t>
            </a:r>
            <a:r>
              <a:rPr lang="en-US" sz="1600" dirty="0">
                <a:ea typeface="Aptos" panose="020B0004020202020204" pitchFamily="34" charset="0"/>
                <a:cs typeface="Times New Roman" panose="02020603050405020304" pitchFamily="18" charset="0"/>
              </a:rPr>
              <a:t> of s</a:t>
            </a: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mall business loans in the past 5 years, </a:t>
            </a:r>
            <a:r>
              <a:rPr lang="en-US" sz="1600" dirty="0"/>
              <a:t>suggest that small businesses are sensitive to broader economic conditions, and unexpected events. 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Commercial Diversity: </a:t>
            </a:r>
            <a:r>
              <a:rPr lang="en-US" sz="1600" dirty="0"/>
              <a:t>Commercial diversity scores have fluctuated, with a peak in 2020 (29) but gradually declining to 20 in 2023. The diversity of sectors is low, leaving the economy vulnerable to sector-specific shocks.</a:t>
            </a:r>
          </a:p>
        </p:txBody>
      </p:sp>
    </p:spTree>
    <p:extLst>
      <p:ext uri="{BB962C8B-B14F-4D97-AF65-F5344CB8AC3E}">
        <p14:creationId xmlns:p14="http://schemas.microsoft.com/office/powerpoint/2010/main" val="111536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9220690" y="613328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9035924" y="5057523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dirty="0"/>
              <a:t>Proposed Solutions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626898" y="854897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446008" y="458773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C6FAB-6922-90DA-54CD-F46728CFC4C4}"/>
              </a:ext>
            </a:extLst>
          </p:cNvPr>
          <p:cNvSpPr txBox="1"/>
          <p:nvPr/>
        </p:nvSpPr>
        <p:spPr>
          <a:xfrm>
            <a:off x="540392" y="1101154"/>
            <a:ext cx="11111215" cy="431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Expanding Broadband Access:</a:t>
            </a:r>
            <a:r>
              <a:rPr lang="en-US" sz="1600" dirty="0"/>
              <a:t> Install </a:t>
            </a:r>
            <a:r>
              <a:rPr lang="en-US" sz="1600" b="1" dirty="0"/>
              <a:t>public Wi-Fi hotspots</a:t>
            </a:r>
            <a:r>
              <a:rPr lang="en-US" sz="1600" dirty="0"/>
              <a:t> in libraries, parks, and community centers to ensure residents have access to the internet. Partnering with </a:t>
            </a:r>
            <a:r>
              <a:rPr lang="en-US" sz="1600" b="1" dirty="0"/>
              <a:t>ISPs</a:t>
            </a:r>
            <a:r>
              <a:rPr lang="en-US" sz="1600" dirty="0"/>
              <a:t> to offer </a:t>
            </a:r>
            <a:r>
              <a:rPr lang="en-US" sz="1600" b="1" dirty="0"/>
              <a:t>subsidized internet plans</a:t>
            </a:r>
            <a:r>
              <a:rPr lang="en-US" sz="1600" dirty="0"/>
              <a:t> for low-income households.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Reducing Income Inequality (Gini Coefficient):</a:t>
            </a:r>
            <a:r>
              <a:rPr lang="en-US" sz="1600" dirty="0"/>
              <a:t> Use Opportunity Zone incentives to encourage investments in low-income areas.. Provide re-skilling opportunities to workers displaced by automation or industry shifts, helping them transition to new roles.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Affordable Housing Expansion:</a:t>
            </a:r>
            <a:r>
              <a:rPr lang="en-US" sz="1600" dirty="0"/>
              <a:t> Use Opportunity Zone tax incentives to encourage investment in affordable housing projects. Collaborate with developers to build </a:t>
            </a:r>
            <a:r>
              <a:rPr lang="en-US" sz="1600" b="1" dirty="0"/>
              <a:t>mixed-income housing</a:t>
            </a:r>
            <a:r>
              <a:rPr lang="en-US" sz="1600" dirty="0"/>
              <a:t> communities near employment hubs.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Supporting Minority/Women-Owned Businesses:</a:t>
            </a:r>
            <a:r>
              <a:rPr lang="en-US" sz="1600" dirty="0"/>
              <a:t> Set up incubator programs that provide workspace, mentorship, and funding for startups run by minorities and women. Collaborate with local banks to create low-interest loan programs specifically for these businesses.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Promoting Small Business Growth:</a:t>
            </a:r>
            <a:r>
              <a:rPr lang="en-US" sz="1600" dirty="0"/>
              <a:t> Simplify regulations and reduce permit fees to encourage entrepreneurship and small business expansion. Establish microfinance initiatives that pool community resources to fund small businesses.</a:t>
            </a:r>
            <a:endParaRPr lang="en-US" sz="1600" b="1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Commercial Diversity:</a:t>
            </a:r>
            <a:r>
              <a:rPr lang="en-US" sz="1600" dirty="0"/>
              <a:t> Work with city planners to </a:t>
            </a:r>
            <a:r>
              <a:rPr lang="en-US" sz="1600" b="1" dirty="0"/>
              <a:t>introduce mixed-use zones</a:t>
            </a:r>
            <a:r>
              <a:rPr lang="en-US" sz="1600" dirty="0"/>
              <a:t> that attract a diverse range of businesses, such as tech firms, healthcare services, and local retail shops. Provide Tax incentives for businesses entering underrepresented sectors, encouraging more diverse industries to establish operations.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77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8976850" y="169336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7905135" y="486506"/>
            <a:ext cx="3372976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dirty="0"/>
              <a:t>Implementation Plan: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557324" y="118431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376434" y="78818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DE1FE-F8D3-817D-3982-B4C37AB97E15}"/>
              </a:ext>
            </a:extLst>
          </p:cNvPr>
          <p:cNvSpPr txBox="1"/>
          <p:nvPr/>
        </p:nvSpPr>
        <p:spPr>
          <a:xfrm>
            <a:off x="1456223" y="2032791"/>
            <a:ext cx="8243362" cy="328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1: Partnership &amp; Resource Mobilization (0–6 Months)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Establish partnerships and collaborate with key stakeholders including educational institutions, ISPs, developers, and local businesses.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2: Program Launch &amp; Early Monitoring (6–18 Months)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Implement key interventions and begin measuring early outcomes.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3: Scaling and Impact Evaluation (18–36 Months)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Expand successful programs and refine strategies based on performance data.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rgbClr val="1710AE"/>
                </a:solidFill>
              </a:rPr>
              <a:t>Phase 4: Long-Term Sustainability (3–5 Years)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dirty="0"/>
              <a:t>Ensure long-term sustainability of the programs and measure the final impact on the IGS.</a:t>
            </a:r>
          </a:p>
        </p:txBody>
      </p:sp>
    </p:spTree>
    <p:extLst>
      <p:ext uri="{BB962C8B-B14F-4D97-AF65-F5344CB8AC3E}">
        <p14:creationId xmlns:p14="http://schemas.microsoft.com/office/powerpoint/2010/main" val="206877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EA8CC7-4334-DE1C-0AA9-88A6DF4957D0}"/>
              </a:ext>
            </a:extLst>
          </p:cNvPr>
          <p:cNvCxnSpPr>
            <a:cxnSpLocks/>
          </p:cNvCxnSpPr>
          <p:nvPr/>
        </p:nvCxnSpPr>
        <p:spPr>
          <a:xfrm flipH="1">
            <a:off x="584690" y="1581601"/>
            <a:ext cx="2208878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916A7-87F5-4DB6-3D40-4E6D93F6D1FF}"/>
              </a:ext>
            </a:extLst>
          </p:cNvPr>
          <p:cNvSpPr/>
          <p:nvPr/>
        </p:nvSpPr>
        <p:spPr>
          <a:xfrm>
            <a:off x="664084" y="415386"/>
            <a:ext cx="23936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/>
              <a:t>Metrics </a:t>
            </a:r>
          </a:p>
          <a:p>
            <a:r>
              <a:rPr lang="en-US" sz="3200" b="1" dirty="0"/>
              <a:t>for Success</a:t>
            </a:r>
            <a:endParaRPr lang="en-US" sz="3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2E999-62C6-3FBE-85BD-640CA3055632}"/>
              </a:ext>
            </a:extLst>
          </p:cNvPr>
          <p:cNvCxnSpPr>
            <a:cxnSpLocks/>
          </p:cNvCxnSpPr>
          <p:nvPr/>
        </p:nvCxnSpPr>
        <p:spPr>
          <a:xfrm flipH="1">
            <a:off x="10036604" y="6122071"/>
            <a:ext cx="1392904" cy="0"/>
          </a:xfrm>
          <a:prstGeom prst="line">
            <a:avLst/>
          </a:prstGeom>
          <a:ln w="76200">
            <a:solidFill>
              <a:srgbClr val="E2B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B1F-5339-ECFA-B414-2924B89DB664}"/>
              </a:ext>
            </a:extLst>
          </p:cNvPr>
          <p:cNvSpPr/>
          <p:nvPr/>
        </p:nvSpPr>
        <p:spPr>
          <a:xfrm>
            <a:off x="9855714" y="5725947"/>
            <a:ext cx="175468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</a:rPr>
              <a:t>LumaLytics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A7D263-EB4E-4627-6E8B-BB8B41B3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63449"/>
              </p:ext>
            </p:extLst>
          </p:nvPr>
        </p:nvGraphicFramePr>
        <p:xfrm>
          <a:off x="2287625" y="2141143"/>
          <a:ext cx="7875364" cy="33917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0724">
                  <a:extLst>
                    <a:ext uri="{9D8B030D-6E8A-4147-A177-3AD203B41FA5}">
                      <a16:colId xmlns:a16="http://schemas.microsoft.com/office/drawing/2014/main" val="582459435"/>
                    </a:ext>
                  </a:extLst>
                </a:gridCol>
                <a:gridCol w="1083005">
                  <a:extLst>
                    <a:ext uri="{9D8B030D-6E8A-4147-A177-3AD203B41FA5}">
                      <a16:colId xmlns:a16="http://schemas.microsoft.com/office/drawing/2014/main" val="1648881295"/>
                    </a:ext>
                  </a:extLst>
                </a:gridCol>
                <a:gridCol w="1498372">
                  <a:extLst>
                    <a:ext uri="{9D8B030D-6E8A-4147-A177-3AD203B41FA5}">
                      <a16:colId xmlns:a16="http://schemas.microsoft.com/office/drawing/2014/main" val="625119761"/>
                    </a:ext>
                  </a:extLst>
                </a:gridCol>
                <a:gridCol w="1523263">
                  <a:extLst>
                    <a:ext uri="{9D8B030D-6E8A-4147-A177-3AD203B41FA5}">
                      <a16:colId xmlns:a16="http://schemas.microsoft.com/office/drawing/2014/main" val="486047204"/>
                    </a:ext>
                  </a:extLst>
                </a:gridCol>
              </a:tblGrid>
              <a:tr h="66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Metrics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Current Baseline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(5-year plan)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Tracking Frequency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02073"/>
                  </a:ext>
                </a:extLst>
              </a:tr>
              <a:tr h="3881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Inclusive Growth Score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69374"/>
                  </a:ext>
                </a:extLst>
              </a:tr>
              <a:tr h="3881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Labor Market Engagement Index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 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79192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Income Inequality (Gini Coefficient),%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77027"/>
                  </a:ext>
                </a:extLst>
              </a:tr>
              <a:tr h="3881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Broadband Access (%)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79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589888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Affordable Housing Units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2030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2650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59276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Minority/Women-Owned Businesses, %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1603"/>
                  </a:ext>
                </a:extLst>
              </a:tr>
              <a:tr h="3896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Commercial Diversity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Annually</a:t>
                      </a:r>
                    </a:p>
                  </a:txBody>
                  <a:tcPr marL="130349" marR="130349" marT="65175" marB="651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4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1200</Words>
  <Application>Microsoft Office PowerPoint</Application>
  <PresentationFormat>Widescreen</PresentationFormat>
  <Paragraphs>220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Aldhabi</vt:lpstr>
      <vt:lpstr>Aptos</vt:lpstr>
      <vt:lpstr>Aptos Display</vt:lpstr>
      <vt:lpstr>Aptos Light</vt:lpstr>
      <vt:lpstr>Arial</vt:lpstr>
      <vt:lpstr>Bahnschrift Condensed</vt:lpstr>
      <vt:lpstr>Franklin Gothic Medium</vt:lpstr>
      <vt:lpstr>Impact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Chisom Okonkwo</dc:creator>
  <cp:lastModifiedBy>Chisom Okonkwo</cp:lastModifiedBy>
  <cp:revision>6</cp:revision>
  <dcterms:created xsi:type="dcterms:W3CDTF">2024-10-20T20:20:21Z</dcterms:created>
  <dcterms:modified xsi:type="dcterms:W3CDTF">2024-10-23T16:58:13Z</dcterms:modified>
</cp:coreProperties>
</file>