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8" r:id="rId8"/>
    <p:sldId id="272" r:id="rId9"/>
    <p:sldId id="269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40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ynah Dayok" userId="80bdfa4669c82a80" providerId="LiveId" clId="{D33FEE6D-C6AE-4CC5-9E66-2411DC36C3F6}"/>
    <pc:docChg chg="custSel delSld modSld">
      <pc:chgData name="Biynah Dayok" userId="80bdfa4669c82a80" providerId="LiveId" clId="{D33FEE6D-C6AE-4CC5-9E66-2411DC36C3F6}" dt="2024-07-03T13:54:37.212" v="837" actId="20577"/>
      <pc:docMkLst>
        <pc:docMk/>
      </pc:docMkLst>
      <pc:sldChg chg="addSp delSp modSp mod">
        <pc:chgData name="Biynah Dayok" userId="80bdfa4669c82a80" providerId="LiveId" clId="{D33FEE6D-C6AE-4CC5-9E66-2411DC36C3F6}" dt="2024-07-03T13:54:37.212" v="837" actId="20577"/>
        <pc:sldMkLst>
          <pc:docMk/>
          <pc:sldMk cId="0" sldId="265"/>
        </pc:sldMkLst>
        <pc:spChg chg="add del mod">
          <ac:chgData name="Biynah Dayok" userId="80bdfa4669c82a80" providerId="LiveId" clId="{D33FEE6D-C6AE-4CC5-9E66-2411DC36C3F6}" dt="2024-07-03T13:43:26.664" v="196"/>
          <ac:spMkLst>
            <pc:docMk/>
            <pc:sldMk cId="0" sldId="265"/>
            <ac:spMk id="2" creationId="{981D3ACA-47AE-6C02-318F-D0F58BC17AC2}"/>
          </ac:spMkLst>
        </pc:spChg>
        <pc:spChg chg="add mod">
          <ac:chgData name="Biynah Dayok" userId="80bdfa4669c82a80" providerId="LiveId" clId="{D33FEE6D-C6AE-4CC5-9E66-2411DC36C3F6}" dt="2024-07-03T13:54:37.212" v="837" actId="20577"/>
          <ac:spMkLst>
            <pc:docMk/>
            <pc:sldMk cId="0" sldId="265"/>
            <ac:spMk id="3" creationId="{8C814B68-BB8D-65C0-2BB2-C40494353B21}"/>
          </ac:spMkLst>
        </pc:spChg>
        <pc:spChg chg="mod">
          <ac:chgData name="Biynah Dayok" userId="80bdfa4669c82a80" providerId="LiveId" clId="{D33FEE6D-C6AE-4CC5-9E66-2411DC36C3F6}" dt="2024-07-03T13:39:28.608" v="7" actId="2711"/>
          <ac:spMkLst>
            <pc:docMk/>
            <pc:sldMk cId="0" sldId="265"/>
            <ac:spMk id="148" creationId="{00000000-0000-0000-0000-000000000000}"/>
          </ac:spMkLst>
        </pc:spChg>
        <pc:spChg chg="mod">
          <ac:chgData name="Biynah Dayok" userId="80bdfa4669c82a80" providerId="LiveId" clId="{D33FEE6D-C6AE-4CC5-9E66-2411DC36C3F6}" dt="2024-07-03T13:42:15.370" v="188" actId="20577"/>
          <ac:spMkLst>
            <pc:docMk/>
            <pc:sldMk cId="0" sldId="265"/>
            <ac:spMk id="149" creationId="{00000000-0000-0000-0000-000000000000}"/>
          </ac:spMkLst>
        </pc:spChg>
      </pc:sldChg>
      <pc:sldChg chg="addSp delSp modSp mod">
        <pc:chgData name="Biynah Dayok" userId="80bdfa4669c82a80" providerId="LiveId" clId="{D33FEE6D-C6AE-4CC5-9E66-2411DC36C3F6}" dt="2024-07-03T13:37:53.041" v="4" actId="1076"/>
        <pc:sldMkLst>
          <pc:docMk/>
          <pc:sldMk cId="1920712820" sldId="269"/>
        </pc:sldMkLst>
        <pc:spChg chg="del">
          <ac:chgData name="Biynah Dayok" userId="80bdfa4669c82a80" providerId="LiveId" clId="{D33FEE6D-C6AE-4CC5-9E66-2411DC36C3F6}" dt="2024-07-03T13:36:11.148" v="0" actId="478"/>
          <ac:spMkLst>
            <pc:docMk/>
            <pc:sldMk cId="1920712820" sldId="269"/>
            <ac:spMk id="2" creationId="{5ED2500B-339A-F04F-80EA-818649B8E149}"/>
          </ac:spMkLst>
        </pc:spChg>
        <pc:spChg chg="del">
          <ac:chgData name="Biynah Dayok" userId="80bdfa4669c82a80" providerId="LiveId" clId="{D33FEE6D-C6AE-4CC5-9E66-2411DC36C3F6}" dt="2024-07-03T13:36:14.305" v="1" actId="478"/>
          <ac:spMkLst>
            <pc:docMk/>
            <pc:sldMk cId="1920712820" sldId="269"/>
            <ac:spMk id="3" creationId="{F97EFF25-1254-D547-CBF3-DE9740526603}"/>
          </ac:spMkLst>
        </pc:spChg>
        <pc:picChg chg="add mod">
          <ac:chgData name="Biynah Dayok" userId="80bdfa4669c82a80" providerId="LiveId" clId="{D33FEE6D-C6AE-4CC5-9E66-2411DC36C3F6}" dt="2024-07-03T13:37:53.041" v="4" actId="1076"/>
          <ac:picMkLst>
            <pc:docMk/>
            <pc:sldMk cId="1920712820" sldId="269"/>
            <ac:picMk id="5" creationId="{B364DEAE-BD22-1337-DDAC-FE764ED2FB33}"/>
          </ac:picMkLst>
        </pc:picChg>
      </pc:sldChg>
      <pc:sldChg chg="del">
        <pc:chgData name="Biynah Dayok" userId="80bdfa4669c82a80" providerId="LiveId" clId="{D33FEE6D-C6AE-4CC5-9E66-2411DC36C3F6}" dt="2024-07-03T13:39:12.335" v="6" actId="2696"/>
        <pc:sldMkLst>
          <pc:docMk/>
          <pc:sldMk cId="147242800" sldId="270"/>
        </pc:sldMkLst>
      </pc:sldChg>
      <pc:sldChg chg="del">
        <pc:chgData name="Biynah Dayok" userId="80bdfa4669c82a80" providerId="LiveId" clId="{D33FEE6D-C6AE-4CC5-9E66-2411DC36C3F6}" dt="2024-07-03T13:39:06.998" v="5" actId="2696"/>
        <pc:sldMkLst>
          <pc:docMk/>
          <pc:sldMk cId="275458951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50e242984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50e242984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0e2429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0e2429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50e24298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50e24298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50e24298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50e24298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0e242984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50e242984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0e242984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0e242984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 panose="02040502050405020303" pitchFamily="18" charset="0"/>
              </a:rPr>
              <a:t>Cultural Navigation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19"/>
            <a:ext cx="8222100" cy="12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Georgia" panose="02040502050405020303" pitchFamily="18" charset="0"/>
              </a:rPr>
              <a:t>Analysis for Refugee Empowerment Project​</a:t>
            </a:r>
            <a:endParaRPr b="1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 panose="02040502050405020303" pitchFamily="18" charset="0"/>
              </a:rPr>
              <a:t>2024​</a:t>
            </a:r>
            <a:endParaRPr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Wrapup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Based on the data, I have been able to derive the following insights to optimize the process of refugees attaining citizenship.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14B68-BB8D-65C0-2BB2-C40494353B21}"/>
              </a:ext>
            </a:extLst>
          </p:cNvPr>
          <p:cNvSpPr txBox="1"/>
          <p:nvPr/>
        </p:nvSpPr>
        <p:spPr>
          <a:xfrm>
            <a:off x="4752753" y="467833"/>
            <a:ext cx="43322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more life skills, employability and translation services  a refugee under goes, the more his/her chances of obtaining a citizenship increases.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more he participates in legal services, the lesser his/her chances of becoming a citizen 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following programs have the highest impact on a refugee becoming a citizen. They could be optimized for better performance in becoming citizens: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Age(People around the age of 42)</a:t>
            </a:r>
          </a:p>
          <a:p>
            <a:r>
              <a:rPr lang="en-US" dirty="0">
                <a:latin typeface="Georgia" panose="02040502050405020303" pitchFamily="18" charset="0"/>
              </a:rPr>
              <a:t>Participation in life skills seminars</a:t>
            </a:r>
          </a:p>
          <a:p>
            <a:r>
              <a:rPr lang="en-US" dirty="0">
                <a:latin typeface="Georgia" panose="02040502050405020303" pitchFamily="18" charset="0"/>
              </a:rPr>
              <a:t>Participation in employability 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Introduction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The following insights were derived after thorough analysis of the data.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Clear graphic representation of the data.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Identifying the Key Factors that Influence the Pathway from Refugee to Citizen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Understanding the correlation between various factors and outcomes is crucial in determining the important features that enable a refugee to become a citizen.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Presenter  Introduction</a:t>
            </a:r>
          </a:p>
        </p:txBody>
      </p:sp>
      <p:pic>
        <p:nvPicPr>
          <p:cNvPr id="3" name="Picture 2" descr="Medium shot of a person&#10;&#10;AI-generated content may be incorrect.">
            <a:extLst>
              <a:ext uri="{FF2B5EF4-FFF2-40B4-BE49-F238E27FC236}">
                <a16:creationId xmlns:a16="http://schemas.microsoft.com/office/drawing/2014/main" id="{C343B215-0D86-314A-DB72-F76DA260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65" r="13444"/>
          <a:stretch>
            <a:fillRect/>
          </a:stretch>
        </p:blipFill>
        <p:spPr>
          <a:xfrm>
            <a:off x="311700" y="1208300"/>
            <a:ext cx="1627919" cy="32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320619" y="1208300"/>
            <a:ext cx="6511680" cy="326440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Biynah Dayok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Analysis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4833302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(1) what I did and why; 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After graphically representing and analyzing the data, I identified an area for improvement in the number of refugees obtaining citizenship. Additionally, I examined the correlation between various actions/variables and their corresponding outcomes.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(2) what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found (as interesting);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The fact that age has the highest impact on a refugee becoming a citizen.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(3) what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analysis contributes to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My analysis unveils key strategies to boost the number of refugees achieving citizenship, paving the way for a more inclusive future.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5F80DB-85E0-FFA8-9CB2-867FD4E1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70" y="2062716"/>
            <a:ext cx="4163175" cy="1228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C2961-51A8-6E47-F8A2-A0CA7D33D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21" y="3469160"/>
            <a:ext cx="4532656" cy="1389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93B0B-7D98-276C-868B-2CCFC64D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445" y="1944951"/>
            <a:ext cx="3062176" cy="1681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64D11-9A95-DDD5-16FC-28CA8DBC2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316" y="3517848"/>
            <a:ext cx="3423684" cy="1389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46929-A3ED-115E-1E91-0900CECF8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112" y="930692"/>
            <a:ext cx="5513509" cy="1073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247463-76FF-9FB3-E560-EEF09C190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72302"/>
            <a:ext cx="3724054" cy="13899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EED51D-FB6B-9E09-9FD2-7EBF7E6DED8A}"/>
              </a:ext>
            </a:extLst>
          </p:cNvPr>
          <p:cNvSpPr txBox="1"/>
          <p:nvPr/>
        </p:nvSpPr>
        <p:spPr>
          <a:xfrm>
            <a:off x="2424223" y="269674"/>
            <a:ext cx="584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Graphical representation of various refugee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0B6E95-150D-9FC3-813E-883010718620}"/>
              </a:ext>
            </a:extLst>
          </p:cNvPr>
          <p:cNvSpPr txBox="1"/>
          <p:nvPr/>
        </p:nvSpPr>
        <p:spPr>
          <a:xfrm>
            <a:off x="1626781" y="170119"/>
            <a:ext cx="589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Graphical representation of refugee participation in various programs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FD386-4A1B-E959-73C0-5EFC6A96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8586"/>
            <a:ext cx="4572000" cy="1254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0DB0C-CE73-2BBC-19FA-CE00250C2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648586"/>
            <a:ext cx="4572000" cy="1329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DD18ED-7C31-8D08-F654-3AC6A08EF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903227"/>
            <a:ext cx="4572000" cy="1722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47C078-3707-6379-AC19-23E071323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504" y="1988571"/>
            <a:ext cx="4572000" cy="1477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5398D6-688B-1F28-D3FA-F3892DBF0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25702"/>
            <a:ext cx="4572000" cy="13476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18DF31-BA1A-AA49-FCB4-4BB3A3E89B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9900" y="3712072"/>
            <a:ext cx="4464604" cy="12613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DAE756-C2AD-9457-6B59-990301C79A94}"/>
              </a:ext>
            </a:extLst>
          </p:cNvPr>
          <p:cNvSpPr txBox="1"/>
          <p:nvPr/>
        </p:nvSpPr>
        <p:spPr>
          <a:xfrm>
            <a:off x="2695353" y="0"/>
            <a:ext cx="3753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Outcomes of refugees after the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1B599-0DED-2F10-97BC-DC08BB0B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777"/>
            <a:ext cx="4859079" cy="132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82A7F-0AF5-EFE5-B33C-82F0A37C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79" y="344841"/>
            <a:ext cx="4284921" cy="136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06D66-C285-3CA5-1EE7-032C3DD95AD0}"/>
              </a:ext>
            </a:extLst>
          </p:cNvPr>
          <p:cNvSpPr txBox="1"/>
          <p:nvPr/>
        </p:nvSpPr>
        <p:spPr>
          <a:xfrm>
            <a:off x="-1" y="1636546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1. The age distribution is concentrated between 20 and 65 years, with a mean age of 42. Notably, 7% of the population is 34 years old, making it the most common age.</a:t>
            </a:r>
          </a:p>
          <a:p>
            <a:r>
              <a:rPr lang="en-US" dirty="0">
                <a:latin typeface="Georgia" panose="02040502050405020303" pitchFamily="18" charset="0"/>
              </a:rPr>
              <a:t>2. Participants come from 14 countries, with the majority (approximately 45%) being from the Democratic Republic of Congo.</a:t>
            </a:r>
          </a:p>
          <a:p>
            <a:r>
              <a:rPr lang="en-US" dirty="0">
                <a:latin typeface="Georgia" panose="02040502050405020303" pitchFamily="18" charset="0"/>
              </a:rPr>
              <a:t>3. The majority of the immigrants are female, comprising 62% of the total.</a:t>
            </a:r>
          </a:p>
          <a:p>
            <a:r>
              <a:rPr lang="en-US" dirty="0">
                <a:latin typeface="Georgia" panose="02040502050405020303" pitchFamily="18" charset="0"/>
              </a:rPr>
              <a:t>4. Approximately 51% of the immigrants are married.</a:t>
            </a:r>
          </a:p>
          <a:p>
            <a:r>
              <a:rPr lang="en-US" dirty="0">
                <a:latin typeface="Georgia" panose="02040502050405020303" pitchFamily="18" charset="0"/>
              </a:rPr>
              <a:t>5. About 23% of the participants do not have children, while those with 7. children have an average of three.</a:t>
            </a:r>
          </a:p>
          <a:p>
            <a:r>
              <a:rPr lang="en-US" dirty="0">
                <a:latin typeface="Georgia" panose="02040502050405020303" pitchFamily="18" charset="0"/>
              </a:rPr>
              <a:t>6. Nearly 99% of the immigrants are first-generation immigrants.</a:t>
            </a:r>
          </a:p>
          <a:p>
            <a:r>
              <a:rPr lang="en-US" dirty="0">
                <a:latin typeface="Georgia" panose="02040502050405020303" pitchFamily="18" charset="0"/>
              </a:rPr>
              <a:t>7. 1.97% percent of immigrants participated in Translation and Interpretation Services.</a:t>
            </a:r>
          </a:p>
          <a:p>
            <a:r>
              <a:rPr lang="en-US" dirty="0">
                <a:latin typeface="Georgia" panose="02040502050405020303" pitchFamily="18" charset="0"/>
              </a:rPr>
              <a:t>8. We see 50% percent participation in during Community and Cultural Orientation Services.</a:t>
            </a:r>
          </a:p>
          <a:p>
            <a:r>
              <a:rPr lang="en-US" dirty="0">
                <a:latin typeface="Georgia" panose="02040502050405020303" pitchFamily="18" charset="0"/>
              </a:rPr>
              <a:t>9. We see an 80% participation in Employability Services.</a:t>
            </a:r>
          </a:p>
          <a:p>
            <a:r>
              <a:rPr lang="en-US" dirty="0">
                <a:latin typeface="Georgia" panose="02040502050405020303" pitchFamily="18" charset="0"/>
              </a:rPr>
              <a:t>10. We see a poor 3% participation in Legal Services Referral.</a:t>
            </a:r>
          </a:p>
          <a:p>
            <a:r>
              <a:rPr lang="en-US" dirty="0">
                <a:latin typeface="Georgia" panose="02040502050405020303" pitchFamily="18" charset="0"/>
              </a:rPr>
              <a:t>11. We see a 48% participation in Life Skills Seminars.</a:t>
            </a:r>
          </a:p>
          <a:p>
            <a:r>
              <a:rPr lang="en-US" dirty="0">
                <a:latin typeface="Georgia" panose="02040502050405020303" pitchFamily="18" charset="0"/>
              </a:rPr>
              <a:t>12. Additionally, we observe the number of seminars attended by participants. We can see that most participants did not attend a single life skill seminar.</a:t>
            </a:r>
          </a:p>
        </p:txBody>
      </p:sp>
    </p:spTree>
    <p:extLst>
      <p:ext uri="{BB962C8B-B14F-4D97-AF65-F5344CB8AC3E}">
        <p14:creationId xmlns:p14="http://schemas.microsoft.com/office/powerpoint/2010/main" val="146431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E5707-B083-C12F-7320-3006E406A087}"/>
              </a:ext>
            </a:extLst>
          </p:cNvPr>
          <p:cNvSpPr txBox="1"/>
          <p:nvPr/>
        </p:nvSpPr>
        <p:spPr>
          <a:xfrm>
            <a:off x="3444948" y="0"/>
            <a:ext cx="253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 "/>
              </a:rPr>
              <a:t>Notable correlations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5908D-E8E4-0CD3-AFB6-4655B88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5" y="307777"/>
            <a:ext cx="3733800" cy="1437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430CF-3417-5A29-6514-63F6F4325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007" y="404037"/>
            <a:ext cx="4572688" cy="1341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D912AC-7C9E-6EBF-610B-EB99D2638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05" y="2377444"/>
            <a:ext cx="3733800" cy="1609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FC91D9-B645-F360-3C21-900A30D9B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0" y="2340880"/>
            <a:ext cx="4857750" cy="15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64DEAE-BD22-1337-DDAC-FE764ED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950"/>
            <a:ext cx="9144000" cy="41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282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533</Words>
  <Application>Microsoft Office PowerPoint</Application>
  <PresentationFormat>On-screen Show (16:9)</PresentationFormat>
  <Paragraphs>52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Georgia</vt:lpstr>
      <vt:lpstr>Roboto</vt:lpstr>
      <vt:lpstr>Georgia </vt:lpstr>
      <vt:lpstr>Geometric</vt:lpstr>
      <vt:lpstr>Cultural Navigation</vt:lpstr>
      <vt:lpstr>Introduction</vt:lpstr>
      <vt:lpstr>Presenter  Introduction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Biynah Dayok</cp:lastModifiedBy>
  <cp:revision>3</cp:revision>
  <dcterms:modified xsi:type="dcterms:W3CDTF">2025-05-15T21:11:33Z</dcterms:modified>
</cp:coreProperties>
</file>