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3"/>
      <p:bold r:id="rId14"/>
    </p:embeddedFont>
    <p:embeddedFont>
      <p:font typeface="Raleway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r5ahSAQBM3jq8CVt3FFCpHAkr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marusak" userId="32bb9658f2f4da47" providerId="LiveId" clId="{BC54C1A5-8FC2-4D2A-A453-803CAF9F1DDD}"/>
    <pc:docChg chg="custSel modSld">
      <pc:chgData name="gabriel marusak" userId="32bb9658f2f4da47" providerId="LiveId" clId="{BC54C1A5-8FC2-4D2A-A453-803CAF9F1DDD}" dt="2022-12-05T19:36:15" v="3" actId="1076"/>
      <pc:docMkLst>
        <pc:docMk/>
      </pc:docMkLst>
      <pc:sldChg chg="addSp delSp modSp mod">
        <pc:chgData name="gabriel marusak" userId="32bb9658f2f4da47" providerId="LiveId" clId="{BC54C1A5-8FC2-4D2A-A453-803CAF9F1DDD}" dt="2022-12-05T19:36:15" v="3" actId="1076"/>
        <pc:sldMkLst>
          <pc:docMk/>
          <pc:sldMk cId="0" sldId="259"/>
        </pc:sldMkLst>
        <pc:picChg chg="add mod">
          <ac:chgData name="gabriel marusak" userId="32bb9658f2f4da47" providerId="LiveId" clId="{BC54C1A5-8FC2-4D2A-A453-803CAF9F1DDD}" dt="2022-12-05T19:36:15" v="3" actId="1076"/>
          <ac:picMkLst>
            <pc:docMk/>
            <pc:sldMk cId="0" sldId="259"/>
            <ac:picMk id="3" creationId="{4004C61D-1054-4D28-8043-35D03456D9D4}"/>
          </ac:picMkLst>
        </pc:picChg>
        <pc:picChg chg="del">
          <ac:chgData name="gabriel marusak" userId="32bb9658f2f4da47" providerId="LiveId" clId="{BC54C1A5-8FC2-4D2A-A453-803CAF9F1DDD}" dt="2022-12-05T19:36:09.885" v="2" actId="478"/>
          <ac:picMkLst>
            <pc:docMk/>
            <pc:sldMk cId="0" sldId="259"/>
            <ac:picMk id="75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4" name="Google Shape;8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5" name="Google Shape;6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7" name="Google Shape;7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aa29a229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6" name="Google Shape;736;g1aa29a229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3" name="Google Shape;7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a9ccba5d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a9ccba5d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6" name="Google Shape;7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a9ccba5d96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3" name="Google Shape;813;g1a9ccba5d96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4" name="Google Shape;8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0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64" name="Google Shape;264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5" name="Google Shape;265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1" name="Google Shape;271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8" name="Google Shape;278;p20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9" name="Google Shape;279;p20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80" name="Google Shape;280;p20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281" name="Google Shape;281;p20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1" name="Google Shape;291;p22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92" name="Google Shape;292;p22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293" name="Google Shape;293;p2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22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299" name="Google Shape;299;p2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7" name="Google Shape;307;p24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308" name="Google Shape;308;p24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309" name="Google Shape;30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24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315" name="Google Shape;315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>
            <a:spLocks noGrp="1"/>
          </p:cNvSpPr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5"/>
          <p:cNvSpPr txBox="1">
            <a:spLocks noGrp="1"/>
          </p:cNvSpPr>
          <p:nvPr>
            <p:ph type="body" idx="1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3" name="Google Shape;323;p25"/>
          <p:cNvSpPr txBox="1">
            <a:spLocks noGrp="1"/>
          </p:cNvSpPr>
          <p:nvPr>
            <p:ph type="body" idx="2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4" name="Google Shape;324;p25"/>
          <p:cNvSpPr txBox="1">
            <a:spLocks noGrp="1"/>
          </p:cNvSpPr>
          <p:nvPr>
            <p:ph type="title" idx="3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6" name="Google Shape;326;p2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327" name="Google Shape;327;p2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2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333" name="Google Shape;333;p2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25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339" name="Google Shape;339;p2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6"/>
          <p:cNvSpPr txBox="1">
            <a:spLocks noGrp="1"/>
          </p:cNvSpPr>
          <p:nvPr>
            <p:ph type="title" idx="2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48" name="Google Shape;348;p26"/>
          <p:cNvSpPr txBox="1">
            <a:spLocks noGrp="1"/>
          </p:cNvSpPr>
          <p:nvPr>
            <p:ph type="title" idx="3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49" name="Google Shape;349;p26"/>
          <p:cNvSpPr txBox="1">
            <a:spLocks noGrp="1"/>
          </p:cNvSpPr>
          <p:nvPr>
            <p:ph type="title" idx="4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50" name="Google Shape;350;p26"/>
          <p:cNvSpPr txBox="1">
            <a:spLocks noGrp="1"/>
          </p:cNvSpPr>
          <p:nvPr>
            <p:ph type="title" idx="5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51" name="Google Shape;351;p26"/>
          <p:cNvSpPr txBox="1">
            <a:spLocks noGrp="1"/>
          </p:cNvSpPr>
          <p:nvPr>
            <p:ph type="subTitle" idx="1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6"/>
          <p:cNvSpPr txBox="1">
            <a:spLocks noGrp="1"/>
          </p:cNvSpPr>
          <p:nvPr>
            <p:ph type="subTitle" idx="6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6"/>
          <p:cNvSpPr txBox="1">
            <a:spLocks noGrp="1"/>
          </p:cNvSpPr>
          <p:nvPr>
            <p:ph type="subTitle" idx="7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6"/>
          <p:cNvSpPr txBox="1">
            <a:spLocks noGrp="1"/>
          </p:cNvSpPr>
          <p:nvPr>
            <p:ph type="subTitle" idx="8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6"/>
          <p:cNvSpPr txBox="1">
            <a:spLocks noGrp="1"/>
          </p:cNvSpPr>
          <p:nvPr>
            <p:ph type="subTitle" idx="9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6"/>
          <p:cNvSpPr txBox="1">
            <a:spLocks noGrp="1"/>
          </p:cNvSpPr>
          <p:nvPr>
            <p:ph type="subTitle" idx="13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6"/>
          <p:cNvSpPr txBox="1">
            <a:spLocks noGrp="1"/>
          </p:cNvSpPr>
          <p:nvPr>
            <p:ph type="subTitle" idx="14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6"/>
          <p:cNvSpPr txBox="1">
            <a:spLocks noGrp="1"/>
          </p:cNvSpPr>
          <p:nvPr>
            <p:ph type="subTitle" idx="15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9" name="Google Shape;359;p26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360" name="Google Shape;360;p2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5" name="Google Shape;365;p26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366" name="Google Shape;366;p2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7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74" name="Google Shape;374;p27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7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76" name="Google Shape;376;p27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7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78" name="Google Shape;378;p27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27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380" name="Google Shape;380;p2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7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386" name="Google Shape;386;p2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2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8"/>
          <p:cNvSpPr txBox="1">
            <a:spLocks noGrp="1"/>
          </p:cNvSpPr>
          <p:nvPr>
            <p:ph type="subTitle" idx="1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8"/>
          <p:cNvSpPr txBox="1">
            <a:spLocks noGrp="1"/>
          </p:cNvSpPr>
          <p:nvPr>
            <p:ph type="subTitle" idx="2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8"/>
          <p:cNvSpPr txBox="1">
            <a:spLocks noGrp="1"/>
          </p:cNvSpPr>
          <p:nvPr>
            <p:ph type="subTitle" idx="3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8"/>
          <p:cNvSpPr txBox="1">
            <a:spLocks noGrp="1"/>
          </p:cNvSpPr>
          <p:nvPr>
            <p:ph type="subTitle" idx="4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8"/>
          <p:cNvSpPr txBox="1">
            <a:spLocks noGrp="1"/>
          </p:cNvSpPr>
          <p:nvPr>
            <p:ph type="subTitle" idx="5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8"/>
          <p:cNvSpPr txBox="1">
            <a:spLocks noGrp="1"/>
          </p:cNvSpPr>
          <p:nvPr>
            <p:ph type="subTitle" idx="6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9" name="Google Shape;399;p2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400" name="Google Shape;400;p2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2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406" name="Google Shape;406;p2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title" idx="20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1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" name="Google Shape;3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11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8" name="Google Shape;38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14" name="Google Shape;414;p29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9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16" name="Google Shape;416;p29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9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18" name="Google Shape;418;p29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29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20" name="Google Shape;420;p29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1" name="Google Shape;421;p29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422" name="Google Shape;422;p2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29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428" name="Google Shape;428;p2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0"/>
          <p:cNvSpPr txBox="1">
            <a:spLocks noGrp="1"/>
          </p:cNvSpPr>
          <p:nvPr>
            <p:ph type="subTitle" idx="1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30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30"/>
          <p:cNvSpPr txBox="1">
            <a:spLocks noGrp="1"/>
          </p:cNvSpPr>
          <p:nvPr>
            <p:ph type="subTitle" idx="3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30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30"/>
          <p:cNvSpPr txBox="1">
            <a:spLocks noGrp="1"/>
          </p:cNvSpPr>
          <p:nvPr>
            <p:ph type="subTitle" idx="5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30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30"/>
          <p:cNvSpPr txBox="1">
            <a:spLocks noGrp="1"/>
          </p:cNvSpPr>
          <p:nvPr>
            <p:ph type="subTitle" idx="7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0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30"/>
          <p:cNvSpPr txBox="1">
            <a:spLocks noGrp="1"/>
          </p:cNvSpPr>
          <p:nvPr>
            <p:ph type="subTitle" idx="9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30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30"/>
          <p:cNvSpPr txBox="1">
            <a:spLocks noGrp="1"/>
          </p:cNvSpPr>
          <p:nvPr>
            <p:ph type="subTitle" idx="14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30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7" name="Google Shape;447;p3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48" name="Google Shape;448;p3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3" name="Google Shape;453;p30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54" name="Google Shape;454;p3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30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460" name="Google Shape;460;p30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31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31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32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32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6" name="Google Shape;46;p12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47" name="Google Shape;47;p12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4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5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6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5" name="Google Shape;65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1" name="Google Shape;71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4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78" name="Google Shape;78;p14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14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115" name="Google Shape;115;p14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4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7" name="Google Shape;197;p14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0" i="0" u="none" strike="noStrike" cap="non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01" name="Google Shape;201;p1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202" name="Google Shape;202;p1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12" name="Google Shape;212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1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18" name="Google Shape;218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17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30" name="Google Shape;230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17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36" name="Google Shape;236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17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242" name="Google Shape;242;p1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18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57" name="Google Shape;257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"/>
          <p:cNvSpPr txBox="1">
            <a:spLocks noGrp="1"/>
          </p:cNvSpPr>
          <p:nvPr>
            <p:ph type="ctrTitle"/>
          </p:nvPr>
        </p:nvSpPr>
        <p:spPr>
          <a:xfrm>
            <a:off x="-423000" y="754667"/>
            <a:ext cx="5058295" cy="267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400"/>
              <a:t>Everywhere System, Sistema de Gestão Bi</a:t>
            </a:r>
            <a:endParaRPr sz="4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509" name="Google Shape;509;p1"/>
          <p:cNvSpPr txBox="1">
            <a:spLocks noGrp="1"/>
          </p:cNvSpPr>
          <p:nvPr>
            <p:ph type="subTitle" idx="1"/>
          </p:nvPr>
        </p:nvSpPr>
        <p:spPr>
          <a:xfrm>
            <a:off x="-1033644" y="3915512"/>
            <a:ext cx="6773752" cy="71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"/>
              <a:t>Graduandos: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Dayon Victor Czykailo e</a:t>
            </a:r>
            <a:r>
              <a:rPr lang="en"/>
              <a:t> Gabriel Marusak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510" name="Google Shape;510;p1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8"/>
          <p:cNvSpPr txBox="1">
            <a:spLocks noGrp="1"/>
          </p:cNvSpPr>
          <p:nvPr>
            <p:ph type="ctrTitle"/>
          </p:nvPr>
        </p:nvSpPr>
        <p:spPr>
          <a:xfrm>
            <a:off x="2518348" y="1901258"/>
            <a:ext cx="4654368" cy="269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6 - Sistema.</a:t>
            </a:r>
            <a:br>
              <a:rPr lang="en" sz="4000"/>
            </a:br>
            <a:br>
              <a:rPr lang="en" sz="4000"/>
            </a:br>
            <a:endParaRPr sz="4000"/>
          </a:p>
        </p:txBody>
      </p:sp>
      <p:pic>
        <p:nvPicPr>
          <p:cNvPr id="878" name="Google Shape;878;p8" descr="Padrão do plano de fund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4037" y="4068155"/>
            <a:ext cx="4778679" cy="655395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8"/>
          <p:cNvSpPr txBox="1">
            <a:spLocks noGrp="1"/>
          </p:cNvSpPr>
          <p:nvPr>
            <p:ph type="subTitle" idx="1"/>
          </p:nvPr>
        </p:nvSpPr>
        <p:spPr>
          <a:xfrm>
            <a:off x="3690943" y="696256"/>
            <a:ext cx="30549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Apresentação</a:t>
            </a:r>
            <a:endParaRPr/>
          </a:p>
        </p:txBody>
      </p:sp>
      <p:sp>
        <p:nvSpPr>
          <p:cNvPr id="698" name="Google Shape;698;p2"/>
          <p:cNvSpPr txBox="1">
            <a:spLocks noGrp="1"/>
          </p:cNvSpPr>
          <p:nvPr>
            <p:ph type="subTitle" idx="1"/>
          </p:nvPr>
        </p:nvSpPr>
        <p:spPr>
          <a:xfrm>
            <a:off x="2812565" y="17706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699" name="Google Shape;699;p2"/>
          <p:cNvSpPr txBox="1">
            <a:spLocks noGrp="1"/>
          </p:cNvSpPr>
          <p:nvPr>
            <p:ph type="title" idx="2"/>
          </p:nvPr>
        </p:nvSpPr>
        <p:spPr>
          <a:xfrm>
            <a:off x="3422165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0" name="Google Shape;700;p2"/>
          <p:cNvSpPr txBox="1">
            <a:spLocks noGrp="1"/>
          </p:cNvSpPr>
          <p:nvPr>
            <p:ph type="subTitle" idx="4"/>
          </p:nvPr>
        </p:nvSpPr>
        <p:spPr>
          <a:xfrm>
            <a:off x="4883846" y="1745641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Proposta</a:t>
            </a:r>
            <a:endParaRPr/>
          </a:p>
        </p:txBody>
      </p:sp>
      <p:sp>
        <p:nvSpPr>
          <p:cNvPr id="701" name="Google Shape;701;p2"/>
          <p:cNvSpPr txBox="1">
            <a:spLocks noGrp="1"/>
          </p:cNvSpPr>
          <p:nvPr>
            <p:ph type="title" idx="5"/>
          </p:nvPr>
        </p:nvSpPr>
        <p:spPr>
          <a:xfrm>
            <a:off x="5493371" y="1293341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2" name="Google Shape;702;p2"/>
          <p:cNvSpPr txBox="1">
            <a:spLocks noGrp="1"/>
          </p:cNvSpPr>
          <p:nvPr>
            <p:ph type="subTitle" idx="7"/>
          </p:nvPr>
        </p:nvSpPr>
        <p:spPr>
          <a:xfrm>
            <a:off x="460567" y="3451448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Diagrma de Casos de Uso</a:t>
            </a:r>
            <a:endParaRPr/>
          </a:p>
        </p:txBody>
      </p:sp>
      <p:sp>
        <p:nvSpPr>
          <p:cNvPr id="703" name="Google Shape;703;p2"/>
          <p:cNvSpPr txBox="1">
            <a:spLocks noGrp="1"/>
          </p:cNvSpPr>
          <p:nvPr>
            <p:ph type="title" idx="8"/>
          </p:nvPr>
        </p:nvSpPr>
        <p:spPr>
          <a:xfrm>
            <a:off x="1070067" y="2999148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04" name="Google Shape;704;p2"/>
          <p:cNvSpPr txBox="1">
            <a:spLocks noGrp="1"/>
          </p:cNvSpPr>
          <p:nvPr>
            <p:ph type="subTitle" idx="13"/>
          </p:nvPr>
        </p:nvSpPr>
        <p:spPr>
          <a:xfrm>
            <a:off x="2952182" y="3473944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Tecnologias utilizadas</a:t>
            </a:r>
            <a:endParaRPr/>
          </a:p>
        </p:txBody>
      </p:sp>
      <p:sp>
        <p:nvSpPr>
          <p:cNvPr id="705" name="Google Shape;705;p2"/>
          <p:cNvSpPr txBox="1">
            <a:spLocks noGrp="1"/>
          </p:cNvSpPr>
          <p:nvPr>
            <p:ph type="title" idx="14"/>
          </p:nvPr>
        </p:nvSpPr>
        <p:spPr>
          <a:xfrm>
            <a:off x="3561782" y="2974681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06" name="Google Shape;706;p2"/>
          <p:cNvSpPr txBox="1">
            <a:spLocks noGrp="1"/>
          </p:cNvSpPr>
          <p:nvPr>
            <p:ph type="subTitle" idx="16"/>
          </p:nvPr>
        </p:nvSpPr>
        <p:spPr>
          <a:xfrm>
            <a:off x="4926187" y="3526564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Aplicação</a:t>
            </a:r>
            <a:endParaRPr/>
          </a:p>
        </p:txBody>
      </p:sp>
      <p:sp>
        <p:nvSpPr>
          <p:cNvPr id="707" name="Google Shape;707;p2"/>
          <p:cNvSpPr txBox="1">
            <a:spLocks noGrp="1"/>
          </p:cNvSpPr>
          <p:nvPr>
            <p:ph type="title" idx="17"/>
          </p:nvPr>
        </p:nvSpPr>
        <p:spPr>
          <a:xfrm>
            <a:off x="5504497" y="2925527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08" name="Google Shape;708;p2"/>
          <p:cNvSpPr txBox="1">
            <a:spLocks noGrp="1"/>
          </p:cNvSpPr>
          <p:nvPr>
            <p:ph type="subTitle" idx="3"/>
          </p:nvPr>
        </p:nvSpPr>
        <p:spPr>
          <a:xfrm>
            <a:off x="657470" y="2162374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9" name="Google Shape;709;p2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0" name="Google Shape;710;p2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1" name="Google Shape;711;p2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2" name="Google Shape;712;p2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3" name="Google Shape;713;p2"/>
          <p:cNvSpPr txBox="1"/>
          <p:nvPr/>
        </p:nvSpPr>
        <p:spPr>
          <a:xfrm>
            <a:off x="327735" y="1745641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</a:pPr>
            <a:r>
              <a:rPr lang="en"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Contexto</a:t>
            </a:r>
            <a:endParaRPr/>
          </a:p>
        </p:txBody>
      </p:sp>
      <p:sp>
        <p:nvSpPr>
          <p:cNvPr id="714" name="Google Shape;714;p2"/>
          <p:cNvSpPr txBox="1"/>
          <p:nvPr/>
        </p:nvSpPr>
        <p:spPr>
          <a:xfrm>
            <a:off x="937335" y="1293341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3000" b="0" i="0" u="none" strike="noStrike" cap="non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"/>
          <p:cNvSpPr txBox="1">
            <a:spLocks noGrp="1"/>
          </p:cNvSpPr>
          <p:nvPr>
            <p:ph type="title"/>
          </p:nvPr>
        </p:nvSpPr>
        <p:spPr>
          <a:xfrm>
            <a:off x="5409426" y="568014"/>
            <a:ext cx="2367197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1 – Contexto.</a:t>
            </a:r>
            <a:endParaRPr/>
          </a:p>
        </p:txBody>
      </p:sp>
      <p:sp>
        <p:nvSpPr>
          <p:cNvPr id="720" name="Google Shape;720;p3"/>
          <p:cNvSpPr txBox="1">
            <a:spLocks noGrp="1"/>
          </p:cNvSpPr>
          <p:nvPr>
            <p:ph type="body" idx="1"/>
          </p:nvPr>
        </p:nvSpPr>
        <p:spPr>
          <a:xfrm>
            <a:off x="4652682" y="1391770"/>
            <a:ext cx="4282889" cy="355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 Everywhere Analitics é uma Startup Curitibana que surgiu em 2015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 produto oferecido é a análise do fluxo de pessoas</a:t>
            </a:r>
            <a:endParaRPr/>
          </a:p>
          <a:p>
            <a:pPr marL="285750" lvl="0" indent="-196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grpSp>
        <p:nvGrpSpPr>
          <p:cNvPr id="721" name="Google Shape;721;p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22" name="Google Shape;722;p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7" name="Google Shape;727;p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8" name="Google Shape;728;p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33" name="Google Shape;7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8531" y="2349032"/>
            <a:ext cx="20383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oogle Shape;738;g1aa29a2299f_0_0"/>
          <p:cNvGrpSpPr/>
          <p:nvPr/>
        </p:nvGrpSpPr>
        <p:grpSpPr>
          <a:xfrm>
            <a:off x="0" y="4569045"/>
            <a:ext cx="1022509" cy="572747"/>
            <a:chOff x="-77" y="3784091"/>
            <a:chExt cx="2423582" cy="1357541"/>
          </a:xfrm>
        </p:grpSpPr>
        <p:sp>
          <p:nvSpPr>
            <p:cNvPr id="739" name="Google Shape;739;g1aa29a2299f_0_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g1aa29a2299f_0_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g1aa29a2299f_0_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1aa29a2299f_0_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g1aa29a2299f_0_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4" name="Google Shape;744;g1aa29a2299f_0_0"/>
          <p:cNvGrpSpPr/>
          <p:nvPr/>
        </p:nvGrpSpPr>
        <p:grpSpPr>
          <a:xfrm rot="10800000">
            <a:off x="8121500" y="-2"/>
            <a:ext cx="1022509" cy="572747"/>
            <a:chOff x="-77" y="3784091"/>
            <a:chExt cx="2423582" cy="1357541"/>
          </a:xfrm>
        </p:grpSpPr>
        <p:sp>
          <p:nvSpPr>
            <p:cNvPr id="745" name="Google Shape;745;g1aa29a2299f_0_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g1aa29a2299f_0_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g1aa29a2299f_0_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g1aa29a2299f_0_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g1aa29a2299f_0_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4004C61D-1054-4D28-8043-35D03456D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38" y="0"/>
            <a:ext cx="828129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"/>
          <p:cNvSpPr txBox="1">
            <a:spLocks noGrp="1"/>
          </p:cNvSpPr>
          <p:nvPr>
            <p:ph type="title"/>
          </p:nvPr>
        </p:nvSpPr>
        <p:spPr>
          <a:xfrm>
            <a:off x="5409426" y="568014"/>
            <a:ext cx="2367197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2 – Problema.</a:t>
            </a:r>
            <a:endParaRPr/>
          </a:p>
        </p:txBody>
      </p:sp>
      <p:sp>
        <p:nvSpPr>
          <p:cNvPr id="756" name="Google Shape;756;p4"/>
          <p:cNvSpPr txBox="1">
            <a:spLocks noGrp="1"/>
          </p:cNvSpPr>
          <p:nvPr>
            <p:ph type="body" idx="1"/>
          </p:nvPr>
        </p:nvSpPr>
        <p:spPr>
          <a:xfrm>
            <a:off x="4689179" y="1861559"/>
            <a:ext cx="4050382" cy="1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Sistema BI são focados em Dasboards</a:t>
            </a:r>
            <a:endParaRPr/>
          </a:p>
          <a:p>
            <a:pPr marL="285750" lvl="0" indent="-196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Alto custo para gerenciar usuários</a:t>
            </a:r>
            <a:endParaRPr/>
          </a:p>
          <a:p>
            <a:pPr marL="285750" lvl="0" indent="-196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 são ferramentas isoladas ou são para serem integradas a um sistema.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grpSp>
        <p:nvGrpSpPr>
          <p:cNvPr id="757" name="Google Shape;757;p4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758" name="Google Shape;758;p4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6" name="Google Shape;766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67" name="Google Shape;767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2" name="Google Shape;772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73" name="Google Shape;773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a9ccba5d96_0_0"/>
          <p:cNvSpPr txBox="1">
            <a:spLocks noGrp="1"/>
          </p:cNvSpPr>
          <p:nvPr>
            <p:ph type="title"/>
          </p:nvPr>
        </p:nvSpPr>
        <p:spPr>
          <a:xfrm>
            <a:off x="2771575" y="1615763"/>
            <a:ext cx="4236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R$ </a:t>
            </a:r>
            <a:r>
              <a:rPr lang="en">
                <a:solidFill>
                  <a:srgbClr val="FF0000"/>
                </a:solidFill>
              </a:rPr>
              <a:t>5.000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3" name="Google Shape;783;g1a9ccba5d96_0_0"/>
          <p:cNvSpPr txBox="1">
            <a:spLocks noGrp="1"/>
          </p:cNvSpPr>
          <p:nvPr>
            <p:ph type="body" idx="1"/>
          </p:nvPr>
        </p:nvSpPr>
        <p:spPr>
          <a:xfrm>
            <a:off x="2489875" y="2694738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 aproximado de gasto para manter os dashboard atualmente.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5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5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5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27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5"/>
          <p:cNvSpPr txBox="1">
            <a:spLocks noGrp="1"/>
          </p:cNvSpPr>
          <p:nvPr>
            <p:ph type="title"/>
          </p:nvPr>
        </p:nvSpPr>
        <p:spPr>
          <a:xfrm>
            <a:off x="5722577" y="356637"/>
            <a:ext cx="19053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3 - Proposta</a:t>
            </a:r>
            <a:endParaRPr/>
          </a:p>
        </p:txBody>
      </p:sp>
      <p:sp>
        <p:nvSpPr>
          <p:cNvPr id="793" name="Google Shape;793;p5"/>
          <p:cNvSpPr txBox="1">
            <a:spLocks noGrp="1"/>
          </p:cNvSpPr>
          <p:nvPr>
            <p:ph type="body" idx="1"/>
          </p:nvPr>
        </p:nvSpPr>
        <p:spPr>
          <a:xfrm>
            <a:off x="4571748" y="1368346"/>
            <a:ext cx="4246101" cy="1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Desenvolver um sistema que entregue Dashboards</a:t>
            </a:r>
            <a:endParaRPr/>
          </a:p>
          <a:p>
            <a:pPr marL="285750" lvl="0" indent="-196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Integre operações da empresa e dos clientes dentro desse sistema</a:t>
            </a:r>
            <a:endParaRPr/>
          </a:p>
          <a:p>
            <a:pPr marL="285750" lvl="0" indent="-196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Gestão de containers Docker para flexibilizar a expansão do sistema</a:t>
            </a:r>
            <a:endParaRPr/>
          </a:p>
          <a:p>
            <a:pPr marL="285750" lvl="0" indent="-196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Reduzir trabalhos manuais.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4" name="Google Shape;794;p5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5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5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5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5"/>
          <p:cNvSpPr txBox="1"/>
          <p:nvPr/>
        </p:nvSpPr>
        <p:spPr>
          <a:xfrm>
            <a:off x="1487400" y="37288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99" name="Google Shape;799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800" name="Google Shape;800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5" name="Google Shape;805;p5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806" name="Google Shape;806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5" name="Google Shape;815;g1a9ccba5d96_0_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200" y="6550"/>
            <a:ext cx="33528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g1a9ccba5d96_0_513"/>
          <p:cNvSpPr/>
          <p:nvPr/>
        </p:nvSpPr>
        <p:spPr>
          <a:xfrm>
            <a:off x="7131575" y="415530"/>
            <a:ext cx="1587000" cy="969600"/>
          </a:xfrm>
          <a:prstGeom prst="ellipse">
            <a:avLst/>
          </a:prstGeom>
          <a:solidFill>
            <a:srgbClr val="C8AE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g1a9ccba5d96_0_513"/>
          <p:cNvSpPr txBox="1">
            <a:spLocks noGrp="1"/>
          </p:cNvSpPr>
          <p:nvPr>
            <p:ph type="title"/>
          </p:nvPr>
        </p:nvSpPr>
        <p:spPr>
          <a:xfrm>
            <a:off x="211130" y="10158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4 – Diagrama de casos de uso </a:t>
            </a:r>
            <a:endParaRPr/>
          </a:p>
        </p:txBody>
      </p:sp>
      <p:sp>
        <p:nvSpPr>
          <p:cNvPr id="818" name="Google Shape;818;g1a9ccba5d96_0_513"/>
          <p:cNvSpPr/>
          <p:nvPr/>
        </p:nvSpPr>
        <p:spPr>
          <a:xfrm>
            <a:off x="1037100" y="1308380"/>
            <a:ext cx="668400" cy="6684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g1a9ccba5d96_0_513"/>
          <p:cNvSpPr/>
          <p:nvPr/>
        </p:nvSpPr>
        <p:spPr>
          <a:xfrm>
            <a:off x="1197044" y="1467866"/>
            <a:ext cx="348513" cy="349427"/>
          </a:xfrm>
          <a:custGeom>
            <a:avLst/>
            <a:gdLst/>
            <a:ahLst/>
            <a:cxnLst/>
            <a:rect l="l" t="t" r="r" b="b"/>
            <a:pathLst>
              <a:path w="11815" h="11846" extrusionOk="0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rgbClr val="0A1D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0" name="Google Shape;820;g1a9ccba5d96_0_513"/>
          <p:cNvCxnSpPr>
            <a:endCxn id="818" idx="6"/>
          </p:cNvCxnSpPr>
          <p:nvPr/>
        </p:nvCxnSpPr>
        <p:spPr>
          <a:xfrm rot="10800000">
            <a:off x="1705500" y="1642580"/>
            <a:ext cx="1656000" cy="2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EF3F5"/>
            </a:solidFill>
            <a:prstDash val="solid"/>
            <a:round/>
            <a:headEnd type="triangle" w="med" len="med"/>
            <a:tailEnd type="oval" w="med" len="med"/>
          </a:ln>
        </p:spPr>
      </p:cxnSp>
      <p:sp>
        <p:nvSpPr>
          <p:cNvPr id="821" name="Google Shape;821;g1a9ccba5d96_0_513"/>
          <p:cNvSpPr/>
          <p:nvPr/>
        </p:nvSpPr>
        <p:spPr>
          <a:xfrm>
            <a:off x="3441200" y="1315125"/>
            <a:ext cx="1266300" cy="654900"/>
          </a:xfrm>
          <a:prstGeom prst="ellipse">
            <a:avLst/>
          </a:prstGeom>
          <a:solidFill>
            <a:srgbClr val="C8AE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g1a9ccba5d96_0_513"/>
          <p:cNvSpPr txBox="1"/>
          <p:nvPr/>
        </p:nvSpPr>
        <p:spPr>
          <a:xfrm>
            <a:off x="529950" y="630850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78FFF"/>
                </a:solidFill>
                <a:latin typeface="Oswald"/>
                <a:ea typeface="Oswald"/>
                <a:cs typeface="Oswald"/>
                <a:sym typeface="Oswald"/>
              </a:rPr>
              <a:t>Sub-Usuário</a:t>
            </a:r>
            <a:endParaRPr sz="1800">
              <a:solidFill>
                <a:srgbClr val="878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878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3" name="Google Shape;823;g1a9ccba5d96_0_513"/>
          <p:cNvSpPr txBox="1"/>
          <p:nvPr/>
        </p:nvSpPr>
        <p:spPr>
          <a:xfrm>
            <a:off x="529950" y="893013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878FFF"/>
                </a:solidFill>
                <a:latin typeface="Oswald"/>
                <a:ea typeface="Oswald"/>
                <a:cs typeface="Oswald"/>
                <a:sym typeface="Oswald"/>
              </a:rPr>
              <a:t>(Funcionário)</a:t>
            </a:r>
            <a:endParaRPr sz="1300">
              <a:solidFill>
                <a:srgbClr val="878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4" name="Google Shape;824;g1a9ccba5d96_0_513"/>
          <p:cNvSpPr txBox="1"/>
          <p:nvPr/>
        </p:nvSpPr>
        <p:spPr>
          <a:xfrm>
            <a:off x="3221775" y="1385125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Entrar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5" name="Google Shape;825;g1a9ccba5d96_0_513"/>
          <p:cNvSpPr txBox="1"/>
          <p:nvPr/>
        </p:nvSpPr>
        <p:spPr>
          <a:xfrm>
            <a:off x="7083725" y="616500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Acesso aos Dashboards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6" name="Google Shape;826;g1a9ccba5d96_0_513"/>
          <p:cNvSpPr/>
          <p:nvPr/>
        </p:nvSpPr>
        <p:spPr>
          <a:xfrm>
            <a:off x="4930200" y="445705"/>
            <a:ext cx="1587000" cy="969600"/>
          </a:xfrm>
          <a:prstGeom prst="ellipse">
            <a:avLst/>
          </a:prstGeom>
          <a:solidFill>
            <a:srgbClr val="C8AE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g1a9ccba5d96_0_513"/>
          <p:cNvSpPr txBox="1"/>
          <p:nvPr/>
        </p:nvSpPr>
        <p:spPr>
          <a:xfrm>
            <a:off x="4882350" y="578688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Manter Formulários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Fo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28" name="Google Shape;828;g1a9ccba5d96_0_513"/>
          <p:cNvCxnSpPr>
            <a:stCxn id="826" idx="4"/>
          </p:cNvCxnSpPr>
          <p:nvPr/>
        </p:nvCxnSpPr>
        <p:spPr>
          <a:xfrm rot="5400000">
            <a:off x="5115750" y="1007155"/>
            <a:ext cx="199800" cy="1016100"/>
          </a:xfrm>
          <a:prstGeom prst="bentConnector2">
            <a:avLst/>
          </a:prstGeom>
          <a:noFill/>
          <a:ln w="19050" cap="flat" cmpd="sng">
            <a:solidFill>
              <a:srgbClr val="CEF3F5"/>
            </a:solidFill>
            <a:prstDash val="solid"/>
            <a:round/>
            <a:headEnd type="stealth" w="med" len="med"/>
            <a:tailEnd type="oval" w="med" len="med"/>
          </a:ln>
        </p:spPr>
      </p:cxnSp>
      <p:cxnSp>
        <p:nvCxnSpPr>
          <p:cNvPr id="829" name="Google Shape;829;g1a9ccba5d96_0_513"/>
          <p:cNvCxnSpPr>
            <a:stCxn id="816" idx="4"/>
          </p:cNvCxnSpPr>
          <p:nvPr/>
        </p:nvCxnSpPr>
        <p:spPr>
          <a:xfrm rot="5400000">
            <a:off x="6186725" y="-104520"/>
            <a:ext cx="248700" cy="3228000"/>
          </a:xfrm>
          <a:prstGeom prst="bentConnector2">
            <a:avLst/>
          </a:prstGeom>
          <a:noFill/>
          <a:ln w="19050" cap="flat" cmpd="sng">
            <a:solidFill>
              <a:srgbClr val="CEF3F5"/>
            </a:solidFill>
            <a:prstDash val="solid"/>
            <a:round/>
            <a:headEnd type="stealth" w="med" len="med"/>
            <a:tailEnd type="oval" w="med" len="med"/>
          </a:ln>
        </p:spPr>
      </p:cxnSp>
      <p:sp>
        <p:nvSpPr>
          <p:cNvPr id="830" name="Google Shape;830;g1a9ccba5d96_0_513"/>
          <p:cNvSpPr/>
          <p:nvPr/>
        </p:nvSpPr>
        <p:spPr>
          <a:xfrm>
            <a:off x="1037100" y="2716680"/>
            <a:ext cx="668400" cy="6684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1" name="Google Shape;831;g1a9ccba5d96_0_513"/>
          <p:cNvCxnSpPr/>
          <p:nvPr/>
        </p:nvCxnSpPr>
        <p:spPr>
          <a:xfrm flipH="1">
            <a:off x="1705500" y="3050275"/>
            <a:ext cx="1350300" cy="1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EF3F5"/>
            </a:solidFill>
            <a:prstDash val="solid"/>
            <a:round/>
            <a:headEnd type="stealth" w="med" len="med"/>
            <a:tailEnd type="oval" w="med" len="med"/>
          </a:ln>
        </p:spPr>
      </p:cxnSp>
      <p:sp>
        <p:nvSpPr>
          <p:cNvPr id="832" name="Google Shape;832;g1a9ccba5d96_0_513"/>
          <p:cNvSpPr/>
          <p:nvPr/>
        </p:nvSpPr>
        <p:spPr>
          <a:xfrm>
            <a:off x="3063350" y="2629963"/>
            <a:ext cx="1682700" cy="887400"/>
          </a:xfrm>
          <a:prstGeom prst="ellipse">
            <a:avLst/>
          </a:prstGeom>
          <a:solidFill>
            <a:srgbClr val="C8AE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g1a9ccba5d96_0_513"/>
          <p:cNvSpPr txBox="1"/>
          <p:nvPr/>
        </p:nvSpPr>
        <p:spPr>
          <a:xfrm>
            <a:off x="1139550" y="2267750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78FFF"/>
                </a:solidFill>
                <a:latin typeface="Oswald"/>
                <a:ea typeface="Oswald"/>
                <a:cs typeface="Oswald"/>
                <a:sym typeface="Oswald"/>
              </a:rPr>
              <a:t>Usuário</a:t>
            </a:r>
            <a:endParaRPr sz="1800">
              <a:solidFill>
                <a:srgbClr val="878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878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4" name="Google Shape;834;g1a9ccba5d96_0_513"/>
          <p:cNvSpPr txBox="1"/>
          <p:nvPr/>
        </p:nvSpPr>
        <p:spPr>
          <a:xfrm>
            <a:off x="1139550" y="2529913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878FFF"/>
                </a:solidFill>
                <a:latin typeface="Oswald"/>
                <a:ea typeface="Oswald"/>
                <a:cs typeface="Oswald"/>
                <a:sym typeface="Oswald"/>
              </a:rPr>
              <a:t>(Cliente)</a:t>
            </a:r>
            <a:endParaRPr sz="1300">
              <a:solidFill>
                <a:srgbClr val="878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5" name="Google Shape;835;g1a9ccba5d96_0_513"/>
          <p:cNvSpPr txBox="1"/>
          <p:nvPr/>
        </p:nvSpPr>
        <p:spPr>
          <a:xfrm>
            <a:off x="3063350" y="2731738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Manter Sub-Usuário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36" name="Google Shape;836;g1a9ccba5d96_0_5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91725"/>
            <a:ext cx="3172800" cy="13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g1a9ccba5d96_0_513"/>
          <p:cNvSpPr/>
          <p:nvPr/>
        </p:nvSpPr>
        <p:spPr>
          <a:xfrm>
            <a:off x="1036025" y="3893230"/>
            <a:ext cx="668400" cy="6684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8" name="Google Shape;838;g1a9ccba5d96_0_513"/>
          <p:cNvCxnSpPr>
            <a:endCxn id="837" idx="6"/>
          </p:cNvCxnSpPr>
          <p:nvPr/>
        </p:nvCxnSpPr>
        <p:spPr>
          <a:xfrm rot="10800000">
            <a:off x="1704425" y="4227430"/>
            <a:ext cx="5300400" cy="2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EF3F5"/>
            </a:solidFill>
            <a:prstDash val="solid"/>
            <a:round/>
            <a:headEnd type="stealth" w="med" len="med"/>
            <a:tailEnd type="oval" w="med" len="med"/>
          </a:ln>
        </p:spPr>
      </p:cxnSp>
      <p:sp>
        <p:nvSpPr>
          <p:cNvPr id="839" name="Google Shape;839;g1a9ccba5d96_0_513"/>
          <p:cNvSpPr/>
          <p:nvPr/>
        </p:nvSpPr>
        <p:spPr>
          <a:xfrm>
            <a:off x="7004825" y="3783250"/>
            <a:ext cx="1682700" cy="887400"/>
          </a:xfrm>
          <a:prstGeom prst="ellipse">
            <a:avLst/>
          </a:prstGeom>
          <a:solidFill>
            <a:srgbClr val="C8AE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g1a9ccba5d96_0_513"/>
          <p:cNvSpPr txBox="1"/>
          <p:nvPr/>
        </p:nvSpPr>
        <p:spPr>
          <a:xfrm>
            <a:off x="1297175" y="3535188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78FFF"/>
                </a:solidFill>
                <a:latin typeface="Oswald"/>
                <a:ea typeface="Oswald"/>
                <a:cs typeface="Oswald"/>
                <a:sym typeface="Oswald"/>
              </a:rPr>
              <a:t>Administrador</a:t>
            </a:r>
            <a:endParaRPr sz="1800">
              <a:solidFill>
                <a:srgbClr val="878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878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1" name="Google Shape;841;g1a9ccba5d96_0_513"/>
          <p:cNvSpPr txBox="1"/>
          <p:nvPr/>
        </p:nvSpPr>
        <p:spPr>
          <a:xfrm>
            <a:off x="7004825" y="4032100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Manter Scripts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2" name="Google Shape;842;g1a9ccba5d96_0_513"/>
          <p:cNvSpPr/>
          <p:nvPr/>
        </p:nvSpPr>
        <p:spPr>
          <a:xfrm>
            <a:off x="5604125" y="2853775"/>
            <a:ext cx="1682700" cy="887400"/>
          </a:xfrm>
          <a:prstGeom prst="ellipse">
            <a:avLst/>
          </a:prstGeom>
          <a:solidFill>
            <a:srgbClr val="C8AE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g1a9ccba5d96_0_513"/>
          <p:cNvSpPr txBox="1"/>
          <p:nvPr/>
        </p:nvSpPr>
        <p:spPr>
          <a:xfrm>
            <a:off x="5604125" y="2943200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Manter       Usuário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44" name="Google Shape;844;g1a9ccba5d96_0_513"/>
          <p:cNvCxnSpPr>
            <a:stCxn id="842" idx="4"/>
            <a:endCxn id="837" idx="6"/>
          </p:cNvCxnSpPr>
          <p:nvPr/>
        </p:nvCxnSpPr>
        <p:spPr>
          <a:xfrm rot="5400000">
            <a:off x="3831725" y="1613725"/>
            <a:ext cx="486300" cy="4741200"/>
          </a:xfrm>
          <a:prstGeom prst="bentConnector2">
            <a:avLst/>
          </a:prstGeom>
          <a:noFill/>
          <a:ln w="19050" cap="flat" cmpd="sng">
            <a:solidFill>
              <a:srgbClr val="CEF3F5"/>
            </a:solidFill>
            <a:prstDash val="solid"/>
            <a:round/>
            <a:headEnd type="stealth" w="med" len="med"/>
            <a:tailEnd type="oval" w="med" len="med"/>
          </a:ln>
        </p:spPr>
      </p:cxnSp>
      <p:sp>
        <p:nvSpPr>
          <p:cNvPr id="845" name="Google Shape;845;g1a9ccba5d96_0_513"/>
          <p:cNvSpPr/>
          <p:nvPr/>
        </p:nvSpPr>
        <p:spPr>
          <a:xfrm>
            <a:off x="1193638" y="4052699"/>
            <a:ext cx="353174" cy="348513"/>
          </a:xfrm>
          <a:custGeom>
            <a:avLst/>
            <a:gdLst/>
            <a:ahLst/>
            <a:cxnLst/>
            <a:rect l="l" t="t" r="r" b="b"/>
            <a:pathLst>
              <a:path w="11973" h="11815" extrusionOk="0">
                <a:moveTo>
                  <a:pt x="5986" y="631"/>
                </a:moveTo>
                <a:cubicBezTo>
                  <a:pt x="6396" y="631"/>
                  <a:pt x="6711" y="946"/>
                  <a:pt x="6711" y="1324"/>
                </a:cubicBezTo>
                <a:cubicBezTo>
                  <a:pt x="6711" y="1733"/>
                  <a:pt x="6396" y="2048"/>
                  <a:pt x="5986" y="2048"/>
                </a:cubicBezTo>
                <a:cubicBezTo>
                  <a:pt x="5608" y="2048"/>
                  <a:pt x="5293" y="1733"/>
                  <a:pt x="5293" y="1324"/>
                </a:cubicBezTo>
                <a:cubicBezTo>
                  <a:pt x="5293" y="946"/>
                  <a:pt x="5608" y="631"/>
                  <a:pt x="5986" y="631"/>
                </a:cubicBezTo>
                <a:close/>
                <a:moveTo>
                  <a:pt x="5986" y="2710"/>
                </a:moveTo>
                <a:cubicBezTo>
                  <a:pt x="6931" y="2710"/>
                  <a:pt x="7719" y="3498"/>
                  <a:pt x="7719" y="4443"/>
                </a:cubicBezTo>
                <a:lnTo>
                  <a:pt x="7719" y="4789"/>
                </a:lnTo>
                <a:lnTo>
                  <a:pt x="4253" y="4789"/>
                </a:lnTo>
                <a:lnTo>
                  <a:pt x="4253" y="4443"/>
                </a:lnTo>
                <a:cubicBezTo>
                  <a:pt x="4253" y="3498"/>
                  <a:pt x="5041" y="2710"/>
                  <a:pt x="5986" y="2710"/>
                </a:cubicBezTo>
                <a:close/>
                <a:moveTo>
                  <a:pt x="3245" y="6900"/>
                </a:moveTo>
                <a:cubicBezTo>
                  <a:pt x="3623" y="6900"/>
                  <a:pt x="3938" y="7215"/>
                  <a:pt x="3938" y="7593"/>
                </a:cubicBezTo>
                <a:cubicBezTo>
                  <a:pt x="3938" y="8003"/>
                  <a:pt x="3623" y="8318"/>
                  <a:pt x="3245" y="8318"/>
                </a:cubicBezTo>
                <a:cubicBezTo>
                  <a:pt x="2836" y="8255"/>
                  <a:pt x="2521" y="7940"/>
                  <a:pt x="2521" y="7593"/>
                </a:cubicBezTo>
                <a:cubicBezTo>
                  <a:pt x="2521" y="7215"/>
                  <a:pt x="2836" y="6900"/>
                  <a:pt x="3245" y="6900"/>
                </a:cubicBezTo>
                <a:close/>
                <a:moveTo>
                  <a:pt x="8759" y="6900"/>
                </a:moveTo>
                <a:cubicBezTo>
                  <a:pt x="9137" y="6900"/>
                  <a:pt x="9452" y="7215"/>
                  <a:pt x="9452" y="7593"/>
                </a:cubicBezTo>
                <a:cubicBezTo>
                  <a:pt x="9452" y="8003"/>
                  <a:pt x="9137" y="8318"/>
                  <a:pt x="8759" y="8318"/>
                </a:cubicBezTo>
                <a:cubicBezTo>
                  <a:pt x="8349" y="8318"/>
                  <a:pt x="8034" y="7940"/>
                  <a:pt x="8034" y="7593"/>
                </a:cubicBezTo>
                <a:cubicBezTo>
                  <a:pt x="8034" y="7215"/>
                  <a:pt x="8349" y="6900"/>
                  <a:pt x="8759" y="6900"/>
                </a:cubicBezTo>
                <a:close/>
                <a:moveTo>
                  <a:pt x="10365" y="5545"/>
                </a:moveTo>
                <a:cubicBezTo>
                  <a:pt x="10523" y="5545"/>
                  <a:pt x="10680" y="5672"/>
                  <a:pt x="10712" y="5829"/>
                </a:cubicBezTo>
                <a:lnTo>
                  <a:pt x="11216" y="8570"/>
                </a:lnTo>
                <a:cubicBezTo>
                  <a:pt x="11247" y="8790"/>
                  <a:pt x="11027" y="8980"/>
                  <a:pt x="10838" y="8980"/>
                </a:cubicBezTo>
                <a:lnTo>
                  <a:pt x="10460" y="8980"/>
                </a:lnTo>
                <a:cubicBezTo>
                  <a:pt x="10239" y="8790"/>
                  <a:pt x="10019" y="8633"/>
                  <a:pt x="9767" y="8507"/>
                </a:cubicBezTo>
                <a:cubicBezTo>
                  <a:pt x="10019" y="8255"/>
                  <a:pt x="10145" y="7940"/>
                  <a:pt x="10145" y="7562"/>
                </a:cubicBezTo>
                <a:cubicBezTo>
                  <a:pt x="10145" y="6806"/>
                  <a:pt x="9515" y="6176"/>
                  <a:pt x="8759" y="6176"/>
                </a:cubicBezTo>
                <a:cubicBezTo>
                  <a:pt x="8002" y="6176"/>
                  <a:pt x="7372" y="6806"/>
                  <a:pt x="7372" y="7562"/>
                </a:cubicBezTo>
                <a:cubicBezTo>
                  <a:pt x="7372" y="7908"/>
                  <a:pt x="7498" y="8223"/>
                  <a:pt x="7719" y="8507"/>
                </a:cubicBezTo>
                <a:cubicBezTo>
                  <a:pt x="7498" y="8633"/>
                  <a:pt x="7246" y="8790"/>
                  <a:pt x="7057" y="8980"/>
                </a:cubicBezTo>
                <a:lnTo>
                  <a:pt x="4883" y="8980"/>
                </a:lnTo>
                <a:cubicBezTo>
                  <a:pt x="4694" y="8790"/>
                  <a:pt x="4442" y="8633"/>
                  <a:pt x="4222" y="8507"/>
                </a:cubicBezTo>
                <a:cubicBezTo>
                  <a:pt x="4474" y="8255"/>
                  <a:pt x="4568" y="7940"/>
                  <a:pt x="4568" y="7562"/>
                </a:cubicBezTo>
                <a:cubicBezTo>
                  <a:pt x="4568" y="6806"/>
                  <a:pt x="3938" y="6176"/>
                  <a:pt x="3214" y="6176"/>
                </a:cubicBezTo>
                <a:cubicBezTo>
                  <a:pt x="2458" y="6176"/>
                  <a:pt x="1828" y="6806"/>
                  <a:pt x="1828" y="7562"/>
                </a:cubicBezTo>
                <a:cubicBezTo>
                  <a:pt x="1828" y="7908"/>
                  <a:pt x="1954" y="8223"/>
                  <a:pt x="2174" y="8507"/>
                </a:cubicBezTo>
                <a:cubicBezTo>
                  <a:pt x="1922" y="8633"/>
                  <a:pt x="1701" y="8790"/>
                  <a:pt x="1512" y="8980"/>
                </a:cubicBezTo>
                <a:lnTo>
                  <a:pt x="1103" y="8980"/>
                </a:lnTo>
                <a:cubicBezTo>
                  <a:pt x="882" y="8980"/>
                  <a:pt x="725" y="8790"/>
                  <a:pt x="756" y="8570"/>
                </a:cubicBezTo>
                <a:lnTo>
                  <a:pt x="1260" y="5829"/>
                </a:lnTo>
                <a:cubicBezTo>
                  <a:pt x="1323" y="5672"/>
                  <a:pt x="1418" y="5545"/>
                  <a:pt x="1638" y="5545"/>
                </a:cubicBezTo>
                <a:close/>
                <a:moveTo>
                  <a:pt x="3214" y="8948"/>
                </a:moveTo>
                <a:cubicBezTo>
                  <a:pt x="4127" y="8948"/>
                  <a:pt x="4915" y="9736"/>
                  <a:pt x="4915" y="10712"/>
                </a:cubicBezTo>
                <a:lnTo>
                  <a:pt x="4915" y="11059"/>
                </a:lnTo>
                <a:lnTo>
                  <a:pt x="1481" y="11059"/>
                </a:lnTo>
                <a:lnTo>
                  <a:pt x="1481" y="10712"/>
                </a:lnTo>
                <a:cubicBezTo>
                  <a:pt x="1481" y="9736"/>
                  <a:pt x="2269" y="8948"/>
                  <a:pt x="3214" y="8948"/>
                </a:cubicBezTo>
                <a:close/>
                <a:moveTo>
                  <a:pt x="8759" y="8948"/>
                </a:moveTo>
                <a:cubicBezTo>
                  <a:pt x="9704" y="8948"/>
                  <a:pt x="10491" y="9736"/>
                  <a:pt x="10491" y="10712"/>
                </a:cubicBezTo>
                <a:lnTo>
                  <a:pt x="10491" y="11059"/>
                </a:lnTo>
                <a:lnTo>
                  <a:pt x="7026" y="11059"/>
                </a:lnTo>
                <a:lnTo>
                  <a:pt x="7026" y="10712"/>
                </a:lnTo>
                <a:cubicBezTo>
                  <a:pt x="7026" y="9736"/>
                  <a:pt x="7813" y="8948"/>
                  <a:pt x="8759" y="8948"/>
                </a:cubicBezTo>
                <a:close/>
                <a:moveTo>
                  <a:pt x="5986" y="1"/>
                </a:moveTo>
                <a:cubicBezTo>
                  <a:pt x="5262" y="1"/>
                  <a:pt x="4631" y="631"/>
                  <a:pt x="4631" y="1387"/>
                </a:cubicBezTo>
                <a:cubicBezTo>
                  <a:pt x="4631" y="1733"/>
                  <a:pt x="4726" y="2048"/>
                  <a:pt x="4978" y="2269"/>
                </a:cubicBezTo>
                <a:cubicBezTo>
                  <a:pt x="4127" y="2679"/>
                  <a:pt x="3592" y="3498"/>
                  <a:pt x="3592" y="4474"/>
                </a:cubicBezTo>
                <a:lnTo>
                  <a:pt x="3592" y="4852"/>
                </a:lnTo>
                <a:lnTo>
                  <a:pt x="1670" y="4852"/>
                </a:lnTo>
                <a:cubicBezTo>
                  <a:pt x="1166" y="4852"/>
                  <a:pt x="725" y="5199"/>
                  <a:pt x="630" y="5703"/>
                </a:cubicBezTo>
                <a:lnTo>
                  <a:pt x="126" y="8475"/>
                </a:lnTo>
                <a:cubicBezTo>
                  <a:pt x="0" y="9043"/>
                  <a:pt x="473" y="9610"/>
                  <a:pt x="1071" y="9673"/>
                </a:cubicBezTo>
                <a:cubicBezTo>
                  <a:pt x="914" y="9988"/>
                  <a:pt x="819" y="10366"/>
                  <a:pt x="819" y="10744"/>
                </a:cubicBezTo>
                <a:lnTo>
                  <a:pt x="819" y="11468"/>
                </a:lnTo>
                <a:cubicBezTo>
                  <a:pt x="819" y="11657"/>
                  <a:pt x="977" y="11815"/>
                  <a:pt x="1197" y="11815"/>
                </a:cubicBezTo>
                <a:lnTo>
                  <a:pt x="5356" y="11815"/>
                </a:lnTo>
                <a:cubicBezTo>
                  <a:pt x="5545" y="11815"/>
                  <a:pt x="5703" y="11657"/>
                  <a:pt x="5703" y="11468"/>
                </a:cubicBezTo>
                <a:lnTo>
                  <a:pt x="5703" y="10744"/>
                </a:lnTo>
                <a:cubicBezTo>
                  <a:pt x="5703" y="10366"/>
                  <a:pt x="5640" y="9988"/>
                  <a:pt x="5482" y="9673"/>
                </a:cubicBezTo>
                <a:lnTo>
                  <a:pt x="6648" y="9673"/>
                </a:lnTo>
                <a:cubicBezTo>
                  <a:pt x="6490" y="9988"/>
                  <a:pt x="6427" y="10366"/>
                  <a:pt x="6427" y="10744"/>
                </a:cubicBezTo>
                <a:lnTo>
                  <a:pt x="6427" y="11468"/>
                </a:lnTo>
                <a:cubicBezTo>
                  <a:pt x="6427" y="11657"/>
                  <a:pt x="6585" y="11815"/>
                  <a:pt x="6774" y="11815"/>
                </a:cubicBezTo>
                <a:lnTo>
                  <a:pt x="10838" y="11815"/>
                </a:lnTo>
                <a:cubicBezTo>
                  <a:pt x="11027" y="11815"/>
                  <a:pt x="11184" y="11657"/>
                  <a:pt x="11184" y="11468"/>
                </a:cubicBezTo>
                <a:lnTo>
                  <a:pt x="11184" y="10744"/>
                </a:lnTo>
                <a:cubicBezTo>
                  <a:pt x="11184" y="10366"/>
                  <a:pt x="11121" y="9988"/>
                  <a:pt x="10964" y="9673"/>
                </a:cubicBezTo>
                <a:cubicBezTo>
                  <a:pt x="11563" y="9610"/>
                  <a:pt x="11972" y="9043"/>
                  <a:pt x="11878" y="8475"/>
                </a:cubicBezTo>
                <a:lnTo>
                  <a:pt x="11342" y="5703"/>
                </a:lnTo>
                <a:cubicBezTo>
                  <a:pt x="11279" y="5199"/>
                  <a:pt x="10838" y="4852"/>
                  <a:pt x="10334" y="4852"/>
                </a:cubicBezTo>
                <a:lnTo>
                  <a:pt x="8412" y="4852"/>
                </a:lnTo>
                <a:lnTo>
                  <a:pt x="8412" y="4474"/>
                </a:lnTo>
                <a:cubicBezTo>
                  <a:pt x="8412" y="3498"/>
                  <a:pt x="7845" y="2679"/>
                  <a:pt x="7026" y="2269"/>
                </a:cubicBezTo>
                <a:cubicBezTo>
                  <a:pt x="7246" y="2048"/>
                  <a:pt x="7372" y="1733"/>
                  <a:pt x="7372" y="1387"/>
                </a:cubicBezTo>
                <a:cubicBezTo>
                  <a:pt x="7372" y="631"/>
                  <a:pt x="6742" y="1"/>
                  <a:pt x="5986" y="1"/>
                </a:cubicBezTo>
                <a:close/>
              </a:path>
            </a:pathLst>
          </a:custGeom>
          <a:solidFill>
            <a:srgbClr val="0A1D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6" name="Google Shape;846;g1a9ccba5d96_0_513"/>
          <p:cNvGrpSpPr/>
          <p:nvPr/>
        </p:nvGrpSpPr>
        <p:grpSpPr>
          <a:xfrm>
            <a:off x="1196572" y="2840459"/>
            <a:ext cx="349457" cy="348542"/>
            <a:chOff x="3599700" y="1954475"/>
            <a:chExt cx="296175" cy="295400"/>
          </a:xfrm>
        </p:grpSpPr>
        <p:sp>
          <p:nvSpPr>
            <p:cNvPr id="847" name="Google Shape;847;g1a9ccba5d96_0_513"/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48" name="Google Shape;848;g1a9ccba5d96_0_513"/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49" name="Google Shape;849;g1a9ccba5d96_0_513"/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cxnSp>
        <p:nvCxnSpPr>
          <p:cNvPr id="850" name="Google Shape;850;g1a9ccba5d96_0_513"/>
          <p:cNvCxnSpPr>
            <a:stCxn id="837" idx="0"/>
            <a:endCxn id="830" idx="4"/>
          </p:cNvCxnSpPr>
          <p:nvPr/>
        </p:nvCxnSpPr>
        <p:spPr>
          <a:xfrm rot="-5400000">
            <a:off x="1116725" y="3638530"/>
            <a:ext cx="508200" cy="12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rgbClr val="CEF3F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51" name="Google Shape;851;g1a9ccba5d96_0_513"/>
          <p:cNvCxnSpPr>
            <a:stCxn id="830" idx="0"/>
            <a:endCxn id="818" idx="4"/>
          </p:cNvCxnSpPr>
          <p:nvPr/>
        </p:nvCxnSpPr>
        <p:spPr>
          <a:xfrm rot="-5400000">
            <a:off x="1001700" y="2346480"/>
            <a:ext cx="739800" cy="6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rgbClr val="CEF3F5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"/>
          <p:cNvSpPr txBox="1">
            <a:spLocks noGrp="1"/>
          </p:cNvSpPr>
          <p:nvPr>
            <p:ph type="title"/>
          </p:nvPr>
        </p:nvSpPr>
        <p:spPr>
          <a:xfrm>
            <a:off x="140671" y="13290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5 – Tecnologias Utilizadas.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857" name="Google Shape;857;p7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8" name="Google Shape;858;p7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9" name="Google Shape;859;p7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0" name="Google Shape;860;p7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1" name="Google Shape;861;p7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862" name="Google Shape;862;p7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</a:pPr>
            <a:endParaRPr/>
          </a:p>
        </p:txBody>
      </p:sp>
      <p:sp>
        <p:nvSpPr>
          <p:cNvPr id="863" name="Google Shape;863;p7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864" name="Google Shape;864;p7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</a:pPr>
            <a:endParaRPr/>
          </a:p>
        </p:txBody>
      </p:sp>
      <p:sp>
        <p:nvSpPr>
          <p:cNvPr id="865" name="Google Shape;865;p7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866" name="Google Shape;866;p7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</a:pPr>
            <a:endParaRPr/>
          </a:p>
        </p:txBody>
      </p:sp>
      <p:sp>
        <p:nvSpPr>
          <p:cNvPr id="867" name="Google Shape;867;p7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868" name="Google Shape;868;p7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</a:pPr>
            <a:endParaRPr/>
          </a:p>
        </p:txBody>
      </p:sp>
      <p:sp>
        <p:nvSpPr>
          <p:cNvPr id="869" name="Google Shape;869;p7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</a:pPr>
            <a:endParaRPr/>
          </a:p>
        </p:txBody>
      </p:sp>
      <p:sp>
        <p:nvSpPr>
          <p:cNvPr id="870" name="Google Shape;870;p7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pic>
        <p:nvPicPr>
          <p:cNvPr id="871" name="Google Shape;871;p7" descr="Uma imagem contendo Aplicativ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148" y="629881"/>
            <a:ext cx="7315199" cy="4380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Apresentação na tela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Roboto</vt:lpstr>
      <vt:lpstr>Raleway</vt:lpstr>
      <vt:lpstr>Oswald</vt:lpstr>
      <vt:lpstr>Livvic</vt:lpstr>
      <vt:lpstr>Arial</vt:lpstr>
      <vt:lpstr>Roboto Condensed Light</vt:lpstr>
      <vt:lpstr>Software Development Bussines Plan by Slidesgo</vt:lpstr>
      <vt:lpstr>Everywhere System, Sistema de Gestão Bi </vt:lpstr>
      <vt:lpstr>Apresentação</vt:lpstr>
      <vt:lpstr>1 – Contexto.</vt:lpstr>
      <vt:lpstr>Apresentação do PowerPoint</vt:lpstr>
      <vt:lpstr>2 – Problema.</vt:lpstr>
      <vt:lpstr>R$ 5.000</vt:lpstr>
      <vt:lpstr>3 - Proposta</vt:lpstr>
      <vt:lpstr>4 – Diagrama de casos de uso </vt:lpstr>
      <vt:lpstr>5 – Tecnologias Utilizadas. </vt:lpstr>
      <vt:lpstr>6 - Sistema.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Everywhere System, Sistema de Gestão Bi </dc:title>
  <cp:lastModifiedBy>gabriel marusak</cp:lastModifiedBy>
  <cp:revision>1</cp:revision>
  <dcterms:modified xsi:type="dcterms:W3CDTF">2022-12-05T19:36:22Z</dcterms:modified>
</cp:coreProperties>
</file>