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73" r:id="rId11"/>
    <p:sldId id="264" r:id="rId12"/>
    <p:sldId id="289" r:id="rId13"/>
    <p:sldId id="290" r:id="rId14"/>
    <p:sldId id="265" r:id="rId15"/>
    <p:sldId id="291" r:id="rId16"/>
    <p:sldId id="292" r:id="rId17"/>
    <p:sldId id="293" r:id="rId18"/>
    <p:sldId id="266" r:id="rId19"/>
    <p:sldId id="267" r:id="rId20"/>
    <p:sldId id="294" r:id="rId21"/>
    <p:sldId id="295" r:id="rId22"/>
    <p:sldId id="268" r:id="rId23"/>
    <p:sldId id="269" r:id="rId24"/>
    <p:sldId id="297" r:id="rId25"/>
    <p:sldId id="298" r:id="rId26"/>
    <p:sldId id="270" r:id="rId27"/>
    <p:sldId id="299" r:id="rId28"/>
    <p:sldId id="300" r:id="rId29"/>
    <p:sldId id="274" r:id="rId30"/>
    <p:sldId id="301" r:id="rId31"/>
    <p:sldId id="275" r:id="rId32"/>
    <p:sldId id="302" r:id="rId33"/>
    <p:sldId id="276" r:id="rId34"/>
    <p:sldId id="303" r:id="rId35"/>
    <p:sldId id="304" r:id="rId36"/>
    <p:sldId id="305" r:id="rId37"/>
    <p:sldId id="306" r:id="rId38"/>
    <p:sldId id="277" r:id="rId39"/>
    <p:sldId id="278" r:id="rId40"/>
    <p:sldId id="307" r:id="rId41"/>
    <p:sldId id="308" r:id="rId42"/>
    <p:sldId id="309" r:id="rId43"/>
    <p:sldId id="279" r:id="rId44"/>
    <p:sldId id="310" r:id="rId45"/>
    <p:sldId id="311" r:id="rId46"/>
    <p:sldId id="280" r:id="rId47"/>
    <p:sldId id="281" r:id="rId48"/>
    <p:sldId id="312" r:id="rId49"/>
    <p:sldId id="313" r:id="rId50"/>
    <p:sldId id="314" r:id="rId51"/>
    <p:sldId id="315" r:id="rId52"/>
    <p:sldId id="283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0" autoAdjust="0"/>
    <p:restoredTop sz="94660"/>
  </p:normalViewPr>
  <p:slideViewPr>
    <p:cSldViewPr>
      <p:cViewPr>
        <p:scale>
          <a:sx n="50" d="100"/>
          <a:sy n="50" d="100"/>
        </p:scale>
        <p:origin x="-398" y="-7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B020-1A8C-4BBA-A7AF-024DEDF56916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D85FA-7107-400F-BCE4-9CF92E5E2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51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B020-1A8C-4BBA-A7AF-024DEDF56916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D85FA-7107-400F-BCE4-9CF92E5E2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16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B020-1A8C-4BBA-A7AF-024DEDF56916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D85FA-7107-400F-BCE4-9CF92E5E2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02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B020-1A8C-4BBA-A7AF-024DEDF56916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D85FA-7107-400F-BCE4-9CF92E5E2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08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B020-1A8C-4BBA-A7AF-024DEDF56916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D85FA-7107-400F-BCE4-9CF92E5E2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55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B020-1A8C-4BBA-A7AF-024DEDF56916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D85FA-7107-400F-BCE4-9CF92E5E2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9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B020-1A8C-4BBA-A7AF-024DEDF56916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D85FA-7107-400F-BCE4-9CF92E5E2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06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B020-1A8C-4BBA-A7AF-024DEDF56916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D85FA-7107-400F-BCE4-9CF92E5E2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29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B020-1A8C-4BBA-A7AF-024DEDF56916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D85FA-7107-400F-BCE4-9CF92E5E2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0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B020-1A8C-4BBA-A7AF-024DEDF56916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D85FA-7107-400F-BCE4-9CF92E5E2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19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B020-1A8C-4BBA-A7AF-024DEDF56916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D85FA-7107-400F-BCE4-9CF92E5E2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50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3B020-1A8C-4BBA-A7AF-024DEDF56916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D85FA-7107-400F-BCE4-9CF92E5E2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976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0313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 smtClean="0"/>
              <a:t>1</a:t>
            </a:r>
            <a:r>
              <a:rPr lang="ko-KR" altLang="en-US" sz="5000" b="1" dirty="0" smtClean="0"/>
              <a:t>주차 </a:t>
            </a:r>
            <a:r>
              <a:rPr lang="en-US" altLang="ko-KR" sz="5000" b="1" dirty="0" smtClean="0"/>
              <a:t>Backend</a:t>
            </a:r>
            <a:r>
              <a:rPr lang="ko-KR" altLang="en-US" sz="5000" b="1" dirty="0" smtClean="0"/>
              <a:t> 발표</a:t>
            </a:r>
            <a:endParaRPr lang="ko-KR" altLang="en-US" sz="5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73592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/>
              <a:t>- </a:t>
            </a:r>
            <a:r>
              <a:rPr lang="en-US" altLang="ko-KR" sz="2500" b="1" dirty="0" err="1" smtClean="0"/>
              <a:t>PurplrCode</a:t>
            </a:r>
            <a:r>
              <a:rPr lang="en-US" altLang="ko-KR" sz="2500" b="1" dirty="0" smtClean="0"/>
              <a:t> 1</a:t>
            </a:r>
            <a:r>
              <a:rPr lang="ko-KR" altLang="en-US" sz="2500" b="1" dirty="0" smtClean="0"/>
              <a:t>기 </a:t>
            </a:r>
            <a:r>
              <a:rPr lang="en-US" altLang="ko-KR" sz="2500" b="1" dirty="0" smtClean="0"/>
              <a:t>- </a:t>
            </a:r>
            <a:endParaRPr lang="ko-KR" altLang="en-US" sz="25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-8969" y="4725144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/>
              <a:t>정다영</a:t>
            </a:r>
            <a:endParaRPr lang="en-US" altLang="ko-KR" sz="2500" b="1" dirty="0" smtClean="0"/>
          </a:p>
        </p:txBody>
      </p:sp>
    </p:spTree>
    <p:extLst>
      <p:ext uri="{BB962C8B-B14F-4D97-AF65-F5344CB8AC3E}">
        <p14:creationId xmlns:p14="http://schemas.microsoft.com/office/powerpoint/2010/main" val="219341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장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시작하기 </a:t>
            </a:r>
            <a:r>
              <a:rPr lang="en-US" altLang="ko-KR" sz="2000" b="1" dirty="0" smtClean="0"/>
              <a:t>- 1.1 </a:t>
            </a:r>
            <a:r>
              <a:rPr lang="ko-KR" altLang="en-US" sz="2000" b="1" dirty="0" smtClean="0"/>
              <a:t>핵심 개념 이해하</a:t>
            </a:r>
            <a:r>
              <a:rPr lang="ko-KR" altLang="en-US" sz="2000" b="1" dirty="0"/>
              <a:t>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83671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FFFF00"/>
                </a:solidFill>
                <a:latin typeface="+mj-lt"/>
              </a:rPr>
              <a:t>Node.js</a:t>
            </a:r>
            <a:r>
              <a:rPr lang="ko-KR" altLang="en-US" sz="2800" b="1" dirty="0" smtClean="0">
                <a:latin typeface="+mj-lt"/>
              </a:rPr>
              <a:t>는</a:t>
            </a:r>
            <a:r>
              <a:rPr lang="en-US" altLang="ko-KR" sz="2800" b="1" dirty="0">
                <a:latin typeface="+mj-lt"/>
              </a:rPr>
              <a:t> </a:t>
            </a:r>
            <a:r>
              <a:rPr lang="en-US" altLang="ko-KR" sz="2800" b="1" dirty="0" smtClean="0">
                <a:latin typeface="+mj-lt"/>
              </a:rPr>
              <a:t>Chrome V8 </a:t>
            </a:r>
            <a:r>
              <a:rPr lang="en-US" altLang="ko-KR" sz="2800" b="1" dirty="0" err="1" smtClean="0">
                <a:latin typeface="+mj-lt"/>
              </a:rPr>
              <a:t>Javascript</a:t>
            </a:r>
            <a:r>
              <a:rPr lang="en-US" altLang="ko-KR" sz="2800" b="1" dirty="0" smtClean="0">
                <a:latin typeface="+mj-lt"/>
              </a:rPr>
              <a:t> </a:t>
            </a:r>
            <a:r>
              <a:rPr lang="ko-KR" altLang="en-US" sz="2800" b="1" dirty="0">
                <a:latin typeface="+mj-lt"/>
              </a:rPr>
              <a:t>엔진으로 </a:t>
            </a:r>
            <a:r>
              <a:rPr lang="ko-KR" altLang="en-US" sz="2800" b="1" dirty="0" err="1" smtClean="0">
                <a:latin typeface="+mj-lt"/>
              </a:rPr>
              <a:t>빌드된</a:t>
            </a:r>
            <a:endParaRPr lang="en-US" altLang="ko-KR" sz="2800" b="1" dirty="0">
              <a:latin typeface="+mj-lt"/>
            </a:endParaRPr>
          </a:p>
          <a:p>
            <a:pPr algn="ctr"/>
            <a:r>
              <a:rPr lang="ko-KR" altLang="en-US" sz="2800" b="1" dirty="0" smtClean="0">
                <a:solidFill>
                  <a:srgbClr val="FFFF00"/>
                </a:solidFill>
                <a:latin typeface="+mj-lt"/>
              </a:rPr>
              <a:t>자바스크립트 런타임</a:t>
            </a:r>
            <a:r>
              <a:rPr lang="ko-KR" altLang="en-US" sz="2800" b="1" dirty="0" smtClean="0">
                <a:latin typeface="+mj-lt"/>
              </a:rPr>
              <a:t> 입니다</a:t>
            </a:r>
            <a:r>
              <a:rPr lang="en-US" altLang="ko-KR" sz="2800" b="1" dirty="0" smtClean="0">
                <a:latin typeface="+mj-lt"/>
              </a:rPr>
              <a:t>.</a:t>
            </a:r>
            <a:endParaRPr lang="en-US" altLang="ko-KR" sz="2800" b="1" dirty="0" smtClean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0080" y="2761764"/>
            <a:ext cx="147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lt"/>
              </a:rPr>
              <a:t>런타임</a:t>
            </a:r>
            <a:endParaRPr lang="en-US" altLang="ko-KR" sz="2800" b="1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22712" y="2545740"/>
            <a:ext cx="6497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lt"/>
              </a:rPr>
              <a:t>특정 언어로 만든 </a:t>
            </a:r>
            <a:r>
              <a:rPr lang="ko-KR" altLang="en-US" sz="2800" b="1" dirty="0" smtClean="0">
                <a:solidFill>
                  <a:srgbClr val="FFFF00"/>
                </a:solidFill>
                <a:latin typeface="+mj-lt"/>
              </a:rPr>
              <a:t>프로그램</a:t>
            </a:r>
            <a:r>
              <a:rPr lang="ko-KR" altLang="en-US" sz="2800" b="1" dirty="0" smtClean="0">
                <a:latin typeface="+mj-lt"/>
              </a:rPr>
              <a:t>을</a:t>
            </a:r>
            <a:endParaRPr lang="en-US" altLang="ko-KR" sz="2800" b="1" dirty="0" smtClean="0">
              <a:latin typeface="+mj-lt"/>
            </a:endParaRPr>
          </a:p>
          <a:p>
            <a:pPr algn="ctr"/>
            <a:r>
              <a:rPr lang="ko-KR" altLang="en-US" sz="2800" b="1" dirty="0" smtClean="0">
                <a:solidFill>
                  <a:srgbClr val="FFFF00"/>
                </a:solidFill>
                <a:latin typeface="+mj-lt"/>
              </a:rPr>
              <a:t>실행</a:t>
            </a:r>
            <a:r>
              <a:rPr lang="ko-KR" altLang="en-US" sz="2800" b="1" dirty="0" smtClean="0">
                <a:latin typeface="+mj-lt"/>
              </a:rPr>
              <a:t>할 수 있는 </a:t>
            </a:r>
            <a:r>
              <a:rPr lang="ko-KR" altLang="en-US" sz="2800" b="1" dirty="0" smtClean="0">
                <a:solidFill>
                  <a:srgbClr val="FFFF00"/>
                </a:solidFill>
                <a:latin typeface="+mj-lt"/>
              </a:rPr>
              <a:t>환경</a:t>
            </a:r>
            <a:endParaRPr lang="en-US" altLang="ko-KR" sz="2800" b="1" dirty="0" smtClean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96" y="3933056"/>
            <a:ext cx="277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lt"/>
              </a:rPr>
              <a:t>자바스크립트</a:t>
            </a:r>
            <a:endParaRPr lang="en-US" altLang="ko-KR" sz="2800" b="1" dirty="0" smtClean="0">
              <a:latin typeface="+mj-lt"/>
            </a:endParaRPr>
          </a:p>
          <a:p>
            <a:pPr algn="ctr"/>
            <a:r>
              <a:rPr lang="ko-KR" altLang="en-US" sz="2800" b="1" dirty="0" smtClean="0">
                <a:latin typeface="+mj-lt"/>
              </a:rPr>
              <a:t>런타임</a:t>
            </a:r>
            <a:endParaRPr lang="en-US" altLang="ko-KR" sz="2800" b="1" dirty="0" smtClean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5776" y="4221088"/>
            <a:ext cx="649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lt"/>
              </a:rPr>
              <a:t>자바스크립트로 만든 </a:t>
            </a:r>
            <a:r>
              <a:rPr lang="ko-KR" altLang="en-US" sz="2800" b="1" dirty="0" smtClean="0">
                <a:solidFill>
                  <a:srgbClr val="FFFF00"/>
                </a:solidFill>
                <a:latin typeface="+mj-lt"/>
              </a:rPr>
              <a:t>프로그램 </a:t>
            </a:r>
            <a:r>
              <a:rPr lang="ko-KR" altLang="en-US" sz="2800" b="1" dirty="0" err="1" smtClean="0">
                <a:solidFill>
                  <a:srgbClr val="FFFF00"/>
                </a:solidFill>
                <a:latin typeface="+mj-lt"/>
              </a:rPr>
              <a:t>실행기</a:t>
            </a:r>
            <a:endParaRPr lang="en-US" altLang="ko-KR" sz="2800" b="1" dirty="0" smtClean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36512" y="5445224"/>
            <a:ext cx="169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>
                <a:latin typeface="+mj-lt"/>
              </a:rPr>
              <a:t>노드</a:t>
            </a:r>
            <a:endParaRPr lang="en-US" altLang="ko-KR" sz="2800" b="1" dirty="0" smtClean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86808" y="5449892"/>
            <a:ext cx="649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FFFF00"/>
                </a:solidFill>
                <a:latin typeface="+mj-lt"/>
              </a:rPr>
              <a:t>자바스크립트 프로그램 </a:t>
            </a:r>
            <a:r>
              <a:rPr lang="ko-KR" altLang="en-US" sz="2800" b="1" dirty="0" err="1" smtClean="0">
                <a:solidFill>
                  <a:srgbClr val="FFFF00"/>
                </a:solidFill>
                <a:latin typeface="+mj-lt"/>
              </a:rPr>
              <a:t>실행기</a:t>
            </a:r>
            <a:endParaRPr lang="en-US" altLang="ko-KR" sz="2800" b="1" dirty="0" smtClean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24136" y="5229200"/>
            <a:ext cx="277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lt"/>
              </a:rPr>
              <a:t>자바스크립트</a:t>
            </a:r>
            <a:endParaRPr lang="en-US" altLang="ko-KR" sz="2800" b="1" dirty="0" smtClean="0">
              <a:latin typeface="+mj-lt"/>
            </a:endParaRPr>
          </a:p>
          <a:p>
            <a:pPr algn="ctr"/>
            <a:r>
              <a:rPr lang="ko-KR" altLang="en-US" sz="2800" b="1" dirty="0" smtClean="0">
                <a:latin typeface="+mj-lt"/>
              </a:rPr>
              <a:t>런타임</a:t>
            </a:r>
            <a:endParaRPr lang="en-US" altLang="ko-KR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870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장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시작하기 </a:t>
            </a:r>
            <a:r>
              <a:rPr lang="en-US" altLang="ko-KR" sz="2000" b="1" dirty="0" smtClean="0"/>
              <a:t>- 1.1 </a:t>
            </a:r>
            <a:r>
              <a:rPr lang="ko-KR" altLang="en-US" sz="2000" b="1" dirty="0" smtClean="0"/>
              <a:t>핵심 개념 이해하</a:t>
            </a:r>
            <a:r>
              <a:rPr lang="ko-KR" altLang="en-US" sz="2000" b="1" dirty="0"/>
              <a:t>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83671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FFFF00"/>
                </a:solidFill>
                <a:latin typeface="+mj-lt"/>
              </a:rPr>
              <a:t>Node.js</a:t>
            </a:r>
            <a:r>
              <a:rPr lang="ko-KR" altLang="en-US" sz="2800" b="1" dirty="0" smtClean="0">
                <a:latin typeface="+mj-lt"/>
              </a:rPr>
              <a:t>는</a:t>
            </a:r>
            <a:r>
              <a:rPr lang="en-US" altLang="ko-KR" sz="2800" b="1" dirty="0">
                <a:latin typeface="+mj-lt"/>
              </a:rPr>
              <a:t> </a:t>
            </a:r>
            <a:r>
              <a:rPr lang="en-US" altLang="ko-KR" sz="2800" b="1" dirty="0" smtClean="0">
                <a:latin typeface="+mj-lt"/>
              </a:rPr>
              <a:t>Chrome V8 </a:t>
            </a:r>
            <a:r>
              <a:rPr lang="en-US" altLang="ko-KR" sz="2800" b="1" dirty="0" err="1" smtClean="0">
                <a:latin typeface="+mj-lt"/>
              </a:rPr>
              <a:t>Javascript</a:t>
            </a:r>
            <a:r>
              <a:rPr lang="en-US" altLang="ko-KR" sz="2800" b="1" dirty="0" smtClean="0">
                <a:latin typeface="+mj-lt"/>
              </a:rPr>
              <a:t> </a:t>
            </a:r>
            <a:r>
              <a:rPr lang="ko-KR" altLang="en-US" sz="2800" b="1" dirty="0">
                <a:latin typeface="+mj-lt"/>
              </a:rPr>
              <a:t>엔진으로 </a:t>
            </a:r>
            <a:r>
              <a:rPr lang="ko-KR" altLang="en-US" sz="2800" b="1" dirty="0" err="1" smtClean="0">
                <a:latin typeface="+mj-lt"/>
              </a:rPr>
              <a:t>빌드된</a:t>
            </a:r>
            <a:endParaRPr lang="en-US" altLang="ko-KR" sz="2800" b="1" dirty="0">
              <a:latin typeface="+mj-lt"/>
            </a:endParaRPr>
          </a:p>
          <a:p>
            <a:pPr algn="ctr"/>
            <a:r>
              <a:rPr lang="ko-KR" altLang="en-US" sz="2800" b="1" dirty="0" smtClean="0">
                <a:solidFill>
                  <a:srgbClr val="FFFF00"/>
                </a:solidFill>
                <a:latin typeface="+mj-lt"/>
              </a:rPr>
              <a:t>자바스크립트 런타임</a:t>
            </a:r>
            <a:r>
              <a:rPr lang="ko-KR" altLang="en-US" sz="2800" b="1" dirty="0" smtClean="0">
                <a:latin typeface="+mj-lt"/>
              </a:rPr>
              <a:t> 입니다</a:t>
            </a:r>
            <a:r>
              <a:rPr lang="en-US" altLang="ko-KR" sz="2800" b="1" dirty="0" smtClean="0">
                <a:latin typeface="+mj-lt"/>
              </a:rPr>
              <a:t>.</a:t>
            </a:r>
            <a:endParaRPr lang="en-US" altLang="ko-KR" sz="2800" b="1" dirty="0" smtClean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43608" y="3501008"/>
            <a:ext cx="2664296" cy="2232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 smtClean="0">
                <a:solidFill>
                  <a:schemeClr val="bg1"/>
                </a:solidFill>
                <a:latin typeface="+mj-lt"/>
              </a:rPr>
              <a:t>자바스크립트</a:t>
            </a:r>
            <a:endParaRPr lang="en-US" altLang="ko-KR" sz="3000" b="1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3000" b="1" dirty="0" smtClean="0">
                <a:solidFill>
                  <a:schemeClr val="bg1"/>
                </a:solidFill>
                <a:latin typeface="+mj-lt"/>
              </a:rPr>
              <a:t>서버</a:t>
            </a:r>
            <a:endParaRPr lang="en-US" altLang="ko-KR" sz="3000" b="1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3000" b="1" dirty="0" smtClean="0">
                <a:solidFill>
                  <a:schemeClr val="bg1"/>
                </a:solidFill>
                <a:latin typeface="+mj-lt"/>
              </a:rPr>
              <a:t>코드</a:t>
            </a:r>
            <a:endParaRPr lang="en-US" altLang="ko-KR" sz="3000" b="1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액자 4"/>
          <p:cNvSpPr/>
          <p:nvPr/>
        </p:nvSpPr>
        <p:spPr>
          <a:xfrm>
            <a:off x="755576" y="3284984"/>
            <a:ext cx="3168352" cy="266429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2316" y="2037016"/>
            <a:ext cx="1863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>
                <a:latin typeface="+mj-lt"/>
              </a:rPr>
              <a:t>노드</a:t>
            </a:r>
            <a:endParaRPr lang="en-US" altLang="ko-KR" sz="2800" b="1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28352" y="2041684"/>
            <a:ext cx="649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FFFF00"/>
                </a:solidFill>
                <a:latin typeface="+mj-lt"/>
              </a:rPr>
              <a:t>자바스크립트 프로그램 </a:t>
            </a:r>
            <a:r>
              <a:rPr lang="ko-KR" altLang="en-US" sz="2800" b="1" dirty="0" err="1" smtClean="0">
                <a:solidFill>
                  <a:srgbClr val="FFFF00"/>
                </a:solidFill>
                <a:latin typeface="+mj-lt"/>
              </a:rPr>
              <a:t>실행기</a:t>
            </a:r>
            <a:endParaRPr lang="en-US" altLang="ko-KR" sz="2800" b="1" dirty="0" smtClean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3648" y="6093296"/>
            <a:ext cx="1863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>
                <a:latin typeface="+mj-lt"/>
              </a:rPr>
              <a:t>노</a:t>
            </a:r>
            <a:r>
              <a:rPr lang="ko-KR" altLang="en-US" sz="2800" b="1" dirty="0" err="1">
                <a:latin typeface="+mj-lt"/>
              </a:rPr>
              <a:t>드</a:t>
            </a:r>
            <a:endParaRPr lang="en-US" altLang="ko-KR" sz="2800" b="1" dirty="0" smtClean="0">
              <a:latin typeface="+mj-lt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051448" y="6165304"/>
            <a:ext cx="872480" cy="4056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7944" y="6074132"/>
            <a:ext cx="1863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lt"/>
              </a:rPr>
              <a:t>코드 실행</a:t>
            </a:r>
            <a:endParaRPr lang="en-US" altLang="ko-KR" sz="2800" b="1" dirty="0" smtClean="0">
              <a:latin typeface="+mj-lt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6054352" y="6184468"/>
            <a:ext cx="872480" cy="4056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70848" y="6093296"/>
            <a:ext cx="1863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lt"/>
              </a:rPr>
              <a:t>서</a:t>
            </a:r>
            <a:r>
              <a:rPr lang="ko-KR" altLang="en-US" sz="2800" b="1" dirty="0">
                <a:latin typeface="+mj-lt"/>
              </a:rPr>
              <a:t>버</a:t>
            </a:r>
            <a:r>
              <a:rPr lang="ko-KR" altLang="en-US" sz="2800" b="1" dirty="0" smtClean="0">
                <a:latin typeface="+mj-lt"/>
              </a:rPr>
              <a:t> 실행</a:t>
            </a:r>
            <a:endParaRPr lang="en-US" altLang="ko-KR" sz="28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66220" y="3501008"/>
            <a:ext cx="3248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>
                <a:solidFill>
                  <a:srgbClr val="FFFF00"/>
                </a:solidFill>
                <a:latin typeface="+mj-lt"/>
              </a:rPr>
              <a:t>노드</a:t>
            </a:r>
            <a:r>
              <a:rPr lang="ko-KR" altLang="en-US" sz="3200" b="1" dirty="0" smtClean="0">
                <a:solidFill>
                  <a:srgbClr val="FFFF00"/>
                </a:solidFill>
                <a:latin typeface="+mj-lt"/>
              </a:rPr>
              <a:t> </a:t>
            </a:r>
            <a:r>
              <a:rPr lang="en-US" altLang="ko-KR" sz="3200" b="1" dirty="0">
                <a:solidFill>
                  <a:srgbClr val="FFFF00"/>
                </a:solidFill>
                <a:latin typeface="+mj-lt"/>
              </a:rPr>
              <a:t>≠</a:t>
            </a:r>
            <a:r>
              <a:rPr lang="en-US" altLang="ko-KR" sz="3200" b="1" dirty="0" smtClean="0">
                <a:solidFill>
                  <a:srgbClr val="FFFF00"/>
                </a:solidFill>
                <a:latin typeface="+mj-lt"/>
              </a:rPr>
              <a:t> </a:t>
            </a:r>
            <a:r>
              <a:rPr lang="ko-KR" altLang="en-US" sz="3200" b="1" dirty="0" smtClean="0">
                <a:solidFill>
                  <a:srgbClr val="FFFF00"/>
                </a:solidFill>
                <a:latin typeface="+mj-lt"/>
              </a:rPr>
              <a:t>서버</a:t>
            </a:r>
            <a:endParaRPr lang="en-US" altLang="ko-KR" sz="3200" b="1" dirty="0" smtClean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51920" y="4598476"/>
            <a:ext cx="1863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>
                <a:solidFill>
                  <a:srgbClr val="FFFF00"/>
                </a:solidFill>
                <a:latin typeface="+mj-lt"/>
              </a:rPr>
              <a:t>노드</a:t>
            </a:r>
            <a:r>
              <a:rPr lang="en-US" altLang="ko-KR" sz="3200" b="1" dirty="0" smtClean="0">
                <a:solidFill>
                  <a:srgbClr val="FFFF00"/>
                </a:solidFill>
                <a:latin typeface="+mj-lt"/>
              </a:rPr>
              <a:t> =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396148" y="4352254"/>
            <a:ext cx="36792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smtClean="0">
                <a:solidFill>
                  <a:srgbClr val="FFFF00"/>
                </a:solidFill>
              </a:rPr>
              <a:t>자바스크립트를 이용해서</a:t>
            </a:r>
            <a:endParaRPr lang="en-US" altLang="ko-KR" sz="2400" b="1" dirty="0" smtClean="0">
              <a:solidFill>
                <a:srgbClr val="FFFF00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rgbClr val="FFFF00"/>
                </a:solidFill>
              </a:rPr>
              <a:t>서버를 </a:t>
            </a:r>
            <a:r>
              <a:rPr lang="ko-KR" altLang="en-US" sz="2400" b="1" dirty="0">
                <a:solidFill>
                  <a:srgbClr val="FFFF00"/>
                </a:solidFill>
              </a:rPr>
              <a:t>만들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수</a:t>
            </a:r>
            <a:endParaRPr lang="en-US" altLang="ko-KR" sz="2400" b="1" dirty="0" smtClean="0">
              <a:solidFill>
                <a:srgbClr val="FFFF00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rgbClr val="FFFF00"/>
                </a:solidFill>
              </a:rPr>
              <a:t>있는 </a:t>
            </a:r>
            <a:r>
              <a:rPr lang="ko-KR" altLang="en-US" sz="2400" b="1" dirty="0">
                <a:solidFill>
                  <a:srgbClr val="FFFF00"/>
                </a:solidFill>
              </a:rPr>
              <a:t>도구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948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/>
      <p:bldP spid="7" grpId="0"/>
      <p:bldP spid="8" grpId="0"/>
      <p:bldP spid="9" grpId="0" animBg="1"/>
      <p:bldP spid="10" grpId="0"/>
      <p:bldP spid="12" grpId="0" animBg="1"/>
      <p:bldP spid="13" grpId="0"/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장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시작하기 </a:t>
            </a:r>
            <a:r>
              <a:rPr lang="en-US" altLang="ko-KR" sz="2000" b="1" dirty="0" smtClean="0"/>
              <a:t>- 1.1 </a:t>
            </a:r>
            <a:r>
              <a:rPr lang="ko-KR" altLang="en-US" sz="2000" b="1" dirty="0" smtClean="0"/>
              <a:t>핵심 개념 이해하</a:t>
            </a:r>
            <a:r>
              <a:rPr lang="ko-KR" altLang="en-US" sz="2000" b="1" dirty="0"/>
              <a:t>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76264" y="3204265"/>
            <a:ext cx="428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FFFF00"/>
                </a:solidFill>
              </a:rPr>
              <a:t>자바스크립트 런타임</a:t>
            </a:r>
            <a:endParaRPr lang="en-US" altLang="ko-KR" sz="3200" b="1" dirty="0" smtClean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775718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FF00"/>
                </a:solidFill>
                <a:latin typeface="+mj-lt"/>
              </a:rPr>
              <a:t>Node.js</a:t>
            </a:r>
            <a:r>
              <a:rPr lang="ko-KR" altLang="en-US" sz="3200" b="1" dirty="0" smtClean="0">
                <a:latin typeface="+mj-lt"/>
              </a:rPr>
              <a:t>는</a:t>
            </a:r>
            <a:endParaRPr lang="en-US" altLang="ko-KR" sz="3200" b="1" dirty="0" smtClean="0">
              <a:latin typeface="+mj-lt"/>
            </a:endParaRPr>
          </a:p>
          <a:p>
            <a:pPr algn="ctr"/>
            <a:r>
              <a:rPr lang="en-US" altLang="ko-KR" sz="3200" b="1" dirty="0" smtClean="0">
                <a:latin typeface="+mj-lt"/>
              </a:rPr>
              <a:t>Chrome V8 </a:t>
            </a:r>
            <a:r>
              <a:rPr lang="en-US" altLang="ko-KR" sz="3200" b="1" dirty="0" err="1" smtClean="0">
                <a:latin typeface="+mj-lt"/>
              </a:rPr>
              <a:t>Javascript</a:t>
            </a:r>
            <a:r>
              <a:rPr lang="en-US" altLang="ko-KR" sz="3200" b="1" dirty="0" smtClean="0">
                <a:latin typeface="+mj-lt"/>
              </a:rPr>
              <a:t> </a:t>
            </a:r>
            <a:r>
              <a:rPr lang="ko-KR" altLang="en-US" sz="3200" b="1" dirty="0">
                <a:latin typeface="+mj-lt"/>
              </a:rPr>
              <a:t>엔진으로 </a:t>
            </a:r>
            <a:r>
              <a:rPr lang="ko-KR" altLang="en-US" sz="3200" b="1" dirty="0" err="1">
                <a:latin typeface="+mj-lt"/>
              </a:rPr>
              <a:t>빌드된</a:t>
            </a:r>
            <a:endParaRPr lang="en-US" altLang="ko-KR" sz="3200" b="1" dirty="0" smtClean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53752" y="407707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+mj-lt"/>
              </a:rPr>
              <a:t>입니다</a:t>
            </a:r>
            <a:r>
              <a:rPr lang="en-US" altLang="ko-KR" sz="3200" b="1" dirty="0" smtClean="0">
                <a:latin typeface="+mj-lt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12" y="537321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>
                <a:solidFill>
                  <a:srgbClr val="FFFF00"/>
                </a:solidFill>
                <a:latin typeface="+mj-lt"/>
              </a:rPr>
              <a:t>노드</a:t>
            </a:r>
            <a:r>
              <a:rPr lang="ko-KR" altLang="en-US" sz="3200" b="1" dirty="0" smtClean="0">
                <a:solidFill>
                  <a:srgbClr val="FFFF00"/>
                </a:solidFill>
                <a:latin typeface="+mj-lt"/>
              </a:rPr>
              <a:t> </a:t>
            </a:r>
            <a:r>
              <a:rPr lang="en-US" altLang="ko-KR" sz="3200" b="1" dirty="0">
                <a:solidFill>
                  <a:srgbClr val="FFFF00"/>
                </a:solidFill>
                <a:latin typeface="+mj-lt"/>
              </a:rPr>
              <a:t>≠</a:t>
            </a:r>
            <a:r>
              <a:rPr lang="en-US" altLang="ko-KR" sz="3200" b="1" dirty="0" smtClean="0">
                <a:solidFill>
                  <a:srgbClr val="FFFF00"/>
                </a:solidFill>
                <a:latin typeface="+mj-lt"/>
              </a:rPr>
              <a:t> </a:t>
            </a:r>
            <a:r>
              <a:rPr lang="ko-KR" altLang="en-US" sz="3200" b="1" dirty="0" smtClean="0">
                <a:solidFill>
                  <a:srgbClr val="FFFF00"/>
                </a:solidFill>
                <a:latin typeface="+mj-lt"/>
              </a:rPr>
              <a:t>서버</a:t>
            </a:r>
            <a:endParaRPr lang="en-US" altLang="ko-KR" sz="3200" b="1" dirty="0" smtClean="0">
              <a:solidFill>
                <a:srgbClr val="FF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489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장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시작하기 </a:t>
            </a:r>
            <a:r>
              <a:rPr lang="en-US" altLang="ko-KR" sz="2000" b="1" dirty="0" smtClean="0"/>
              <a:t>- 1.1 </a:t>
            </a:r>
            <a:r>
              <a:rPr lang="ko-KR" altLang="en-US" sz="2000" b="1" dirty="0" smtClean="0"/>
              <a:t>핵심 개념 이해하</a:t>
            </a:r>
            <a:r>
              <a:rPr lang="ko-KR" altLang="en-US" sz="2000" b="1" dirty="0"/>
              <a:t>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54808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 smtClean="0"/>
              <a:t>  서버</a:t>
            </a:r>
            <a:endParaRPr lang="en-US" altLang="ko-KR" sz="32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2412177"/>
            <a:ext cx="4355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 smtClean="0"/>
              <a:t>  자바스크립트 런타임</a:t>
            </a:r>
            <a:endParaRPr lang="en-US" altLang="ko-KR" sz="32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-1" y="3276273"/>
            <a:ext cx="9127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 smtClean="0"/>
              <a:t>  이벤트 기반</a:t>
            </a:r>
            <a:endParaRPr lang="en-US" altLang="ko-KR" sz="32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-25479" y="414036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 smtClean="0"/>
              <a:t>  논 블로킹 </a:t>
            </a:r>
            <a:r>
              <a:rPr lang="en-US" altLang="ko-KR" sz="3200" b="1" dirty="0" smtClean="0"/>
              <a:t>I/O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4116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 smtClean="0"/>
              <a:t>  </a:t>
            </a:r>
            <a:r>
              <a:rPr lang="ko-KR" altLang="en-US" sz="3200" b="1" dirty="0" err="1" smtClean="0"/>
              <a:t>싱글</a:t>
            </a:r>
            <a:r>
              <a:rPr lang="en-US" altLang="ko-KR" sz="3200" b="1" dirty="0" smtClean="0"/>
              <a:t> </a:t>
            </a:r>
            <a:r>
              <a:rPr lang="ko-KR" altLang="en-US" sz="3200" b="1" dirty="0" err="1" smtClean="0"/>
              <a:t>스레드</a:t>
            </a:r>
            <a:endParaRPr lang="en-US" altLang="ko-KR" sz="32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44624" y="1599183"/>
            <a:ext cx="770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FFFF00"/>
                </a:solidFill>
              </a:rPr>
              <a:t>정보</a:t>
            </a:r>
            <a:r>
              <a:rPr lang="ko-KR" altLang="en-US" sz="2400" b="1" dirty="0" smtClean="0"/>
              <a:t>나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서비스</a:t>
            </a:r>
            <a:r>
              <a:rPr lang="ko-KR" altLang="en-US" sz="2400" b="1" dirty="0" smtClean="0"/>
              <a:t>를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제공</a:t>
            </a:r>
            <a:r>
              <a:rPr lang="ko-KR" altLang="en-US" sz="2400" b="1" dirty="0" smtClean="0"/>
              <a:t>하는</a:t>
            </a:r>
            <a:r>
              <a:rPr lang="en-US" altLang="ko-KR" sz="2400" b="1" dirty="0"/>
              <a:t>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컴퓨터</a:t>
            </a:r>
            <a:r>
              <a:rPr lang="ko-KR" altLang="en-US" sz="2400" b="1" dirty="0" smtClean="0"/>
              <a:t> 또는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프로그램</a:t>
            </a:r>
            <a:endParaRPr lang="en-US" altLang="ko-KR" sz="2400" b="1" dirty="0" smtClean="0">
              <a:solidFill>
                <a:srgbClr val="FFFF00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2987824" y="3397981"/>
            <a:ext cx="765400" cy="46306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60330" y="2463279"/>
            <a:ext cx="4948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 smtClean="0">
                <a:solidFill>
                  <a:srgbClr val="FFFF00"/>
                </a:solidFill>
              </a:rPr>
              <a:t>노드</a:t>
            </a:r>
            <a:r>
              <a:rPr lang="ko-KR" altLang="en-US" sz="2400" b="1" dirty="0" err="1" smtClean="0"/>
              <a:t>는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자바스크립트 런타임</a:t>
            </a:r>
            <a:r>
              <a:rPr lang="ko-KR" altLang="en-US" sz="2400" b="1" dirty="0" smtClean="0"/>
              <a:t>이다</a:t>
            </a:r>
            <a:r>
              <a:rPr lang="en-US" altLang="ko-KR" sz="24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13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장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시작하기 </a:t>
            </a:r>
            <a:r>
              <a:rPr lang="en-US" altLang="ko-KR" sz="2000" b="1" dirty="0" smtClean="0"/>
              <a:t>- 1.1 </a:t>
            </a:r>
            <a:r>
              <a:rPr lang="ko-KR" altLang="en-US" sz="2000" b="1" dirty="0" smtClean="0"/>
              <a:t>핵심 개념 이해하</a:t>
            </a:r>
            <a:r>
              <a:rPr lang="ko-KR" altLang="en-US" sz="2000" b="1" dirty="0"/>
              <a:t>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6223" y="972017"/>
            <a:ext cx="2843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 smtClean="0">
                <a:solidFill>
                  <a:srgbClr val="FFFF00"/>
                </a:solidFill>
              </a:rPr>
              <a:t>  이벤트 기반</a:t>
            </a:r>
            <a:endParaRPr lang="en-US" altLang="ko-KR" sz="3200" b="1" dirty="0" smtClean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5259" y="980728"/>
            <a:ext cx="1868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 smtClean="0">
                <a:solidFill>
                  <a:srgbClr val="FFFF00"/>
                </a:solidFill>
              </a:rPr>
              <a:t>  </a:t>
            </a:r>
            <a:r>
              <a:rPr lang="ko-KR" altLang="en-US" sz="3200" b="1" dirty="0" err="1" smtClean="0">
                <a:solidFill>
                  <a:srgbClr val="FFFF00"/>
                </a:solidFill>
              </a:rPr>
              <a:t>노드</a:t>
            </a:r>
            <a:r>
              <a:rPr lang="ko-KR" altLang="en-US" sz="3200" b="1" dirty="0" err="1" smtClean="0"/>
              <a:t>는</a:t>
            </a:r>
            <a:endParaRPr lang="en-US" altLang="ko-KR" sz="32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837172" y="972016"/>
            <a:ext cx="3839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 smtClean="0"/>
              <a:t>방식으로 동작한다</a:t>
            </a:r>
            <a:r>
              <a:rPr lang="en-US" altLang="ko-KR" sz="3200" b="1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573016"/>
            <a:ext cx="2843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 smtClean="0"/>
              <a:t>  이벤트 기반</a:t>
            </a:r>
            <a:endParaRPr lang="en-US" altLang="ko-KR" sz="32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059832" y="3068960"/>
            <a:ext cx="54772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FFFF00"/>
                </a:solidFill>
              </a:rPr>
              <a:t>이벤트</a:t>
            </a:r>
            <a:r>
              <a:rPr lang="ko-KR" altLang="en-US" sz="3200" b="1" dirty="0" smtClean="0"/>
              <a:t>가 </a:t>
            </a:r>
            <a:r>
              <a:rPr lang="ko-KR" altLang="en-US" sz="3200" b="1" dirty="0" smtClean="0">
                <a:solidFill>
                  <a:srgbClr val="FFFF00"/>
                </a:solidFill>
              </a:rPr>
              <a:t>발생</a:t>
            </a:r>
            <a:r>
              <a:rPr lang="ko-KR" altLang="en-US" sz="3200" b="1" dirty="0" smtClean="0"/>
              <a:t>할 때</a:t>
            </a:r>
            <a:endParaRPr lang="en-US" altLang="ko-KR" sz="3200" b="1" dirty="0" smtClean="0"/>
          </a:p>
          <a:p>
            <a:pPr algn="ctr"/>
            <a:r>
              <a:rPr lang="ko-KR" altLang="en-US" sz="3200" b="1" dirty="0" smtClean="0">
                <a:solidFill>
                  <a:srgbClr val="FFFF00"/>
                </a:solidFill>
              </a:rPr>
              <a:t>미리 지정해둔 작업</a:t>
            </a:r>
            <a:r>
              <a:rPr lang="ko-KR" altLang="en-US" sz="3200" b="1" dirty="0" smtClean="0"/>
              <a:t>을</a:t>
            </a:r>
            <a:endParaRPr lang="en-US" altLang="ko-KR" sz="3200" b="1" dirty="0" smtClean="0"/>
          </a:p>
          <a:p>
            <a:pPr algn="ctr"/>
            <a:r>
              <a:rPr lang="ko-KR" altLang="en-US" sz="3200" b="1" dirty="0" smtClean="0">
                <a:solidFill>
                  <a:srgbClr val="FFFF00"/>
                </a:solidFill>
              </a:rPr>
              <a:t>수행</a:t>
            </a:r>
            <a:r>
              <a:rPr lang="ko-KR" altLang="en-US" sz="3200" b="1" dirty="0" smtClean="0"/>
              <a:t>하는 방식</a:t>
            </a:r>
            <a:endParaRPr lang="en-US" altLang="ko-KR" sz="32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50952" y="2132857"/>
            <a:ext cx="1817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 smtClean="0"/>
              <a:t>  이벤트</a:t>
            </a:r>
            <a:endParaRPr lang="en-US" altLang="ko-KR" sz="32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906679" y="2132856"/>
            <a:ext cx="5913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 smtClean="0"/>
              <a:t>클릭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네트워크 요청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타이머 등</a:t>
            </a:r>
            <a:endParaRPr lang="en-US" altLang="ko-KR" sz="32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230528" y="4944070"/>
            <a:ext cx="54772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FFFF00"/>
                </a:solidFill>
              </a:rPr>
              <a:t>이벤트 </a:t>
            </a:r>
            <a:r>
              <a:rPr lang="ko-KR" altLang="en-US" sz="3200" b="1" dirty="0" err="1" smtClean="0">
                <a:solidFill>
                  <a:srgbClr val="FFFF00"/>
                </a:solidFill>
              </a:rPr>
              <a:t>리스너</a:t>
            </a:r>
            <a:r>
              <a:rPr lang="ko-KR" altLang="en-US" sz="3200" b="1" dirty="0" err="1" smtClean="0"/>
              <a:t>에</a:t>
            </a:r>
            <a:endParaRPr lang="en-US" altLang="ko-KR" sz="3200" b="1" dirty="0" smtClean="0"/>
          </a:p>
          <a:p>
            <a:pPr algn="ctr"/>
            <a:r>
              <a:rPr lang="ko-KR" altLang="en-US" sz="3200" b="1" dirty="0" err="1" smtClean="0">
                <a:solidFill>
                  <a:srgbClr val="FFFF00"/>
                </a:solidFill>
              </a:rPr>
              <a:t>콜백함수</a:t>
            </a:r>
            <a:r>
              <a:rPr lang="ko-KR" altLang="en-US" sz="3200" b="1" dirty="0" err="1" smtClean="0"/>
              <a:t>를</a:t>
            </a:r>
            <a:r>
              <a:rPr lang="ko-KR" altLang="en-US" sz="3200" b="1" dirty="0" smtClean="0"/>
              <a:t> 등록한다</a:t>
            </a:r>
            <a:r>
              <a:rPr lang="en-US" altLang="ko-KR" sz="32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948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장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시작하기 </a:t>
            </a:r>
            <a:r>
              <a:rPr lang="en-US" altLang="ko-KR" sz="2000" b="1" dirty="0" smtClean="0"/>
              <a:t>- 1.1 </a:t>
            </a:r>
            <a:r>
              <a:rPr lang="ko-KR" altLang="en-US" sz="2000" b="1" dirty="0" smtClean="0"/>
              <a:t>핵심 개념 이해하</a:t>
            </a:r>
            <a:r>
              <a:rPr lang="ko-KR" altLang="en-US" sz="2000" b="1" dirty="0"/>
              <a:t>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6223" y="972017"/>
            <a:ext cx="2843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 smtClean="0">
                <a:solidFill>
                  <a:srgbClr val="FFFF00"/>
                </a:solidFill>
              </a:rPr>
              <a:t>  이벤트 기반</a:t>
            </a:r>
            <a:endParaRPr lang="en-US" altLang="ko-KR" sz="3200" b="1" dirty="0" smtClean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5259" y="980728"/>
            <a:ext cx="1868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 smtClean="0">
                <a:solidFill>
                  <a:srgbClr val="FFFF00"/>
                </a:solidFill>
              </a:rPr>
              <a:t>  </a:t>
            </a:r>
            <a:r>
              <a:rPr lang="ko-KR" altLang="en-US" sz="3200" b="1" dirty="0" err="1" smtClean="0">
                <a:solidFill>
                  <a:srgbClr val="FFFF00"/>
                </a:solidFill>
              </a:rPr>
              <a:t>노드</a:t>
            </a:r>
            <a:r>
              <a:rPr lang="ko-KR" altLang="en-US" sz="3200" b="1" dirty="0" err="1" smtClean="0"/>
              <a:t>는</a:t>
            </a:r>
            <a:endParaRPr lang="en-US" altLang="ko-KR" sz="32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837172" y="972016"/>
            <a:ext cx="3839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 smtClean="0"/>
              <a:t>방식으로 동작한다</a:t>
            </a:r>
            <a:r>
              <a:rPr lang="en-US" altLang="ko-KR" sz="3200" b="1" dirty="0" smtClean="0"/>
              <a:t>.</a:t>
            </a:r>
          </a:p>
        </p:txBody>
      </p:sp>
      <p:pic>
        <p:nvPicPr>
          <p:cNvPr id="2050" name="Picture 2" descr="https://thebook.io/img/080229/027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204864"/>
            <a:ext cx="571500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5508104" y="2276872"/>
            <a:ext cx="1757371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508104" y="2996952"/>
            <a:ext cx="1797351" cy="6764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92595" y="5013176"/>
            <a:ext cx="226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500" b="1" dirty="0" smtClean="0"/>
              <a:t>이벤트 </a:t>
            </a:r>
            <a:r>
              <a:rPr lang="ko-KR" altLang="en-US" sz="2500" b="1" dirty="0" err="1" smtClean="0"/>
              <a:t>리스너</a:t>
            </a:r>
            <a:endParaRPr lang="en-US" altLang="ko-KR" sz="25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638027" y="5013176"/>
            <a:ext cx="62544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500" b="1" dirty="0" smtClean="0"/>
              <a:t>이벤트를 등록하는 함수</a:t>
            </a:r>
            <a:endParaRPr lang="en-US" altLang="ko-KR" sz="25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20587" y="5688250"/>
            <a:ext cx="226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err="1" smtClean="0"/>
              <a:t>콜백</a:t>
            </a:r>
            <a:r>
              <a:rPr lang="ko-KR" altLang="en-US" sz="2500" b="1" dirty="0" smtClean="0"/>
              <a:t> 함수</a:t>
            </a:r>
            <a:endParaRPr lang="en-US" altLang="ko-KR" sz="25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668859" y="5661248"/>
            <a:ext cx="60075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500" b="1" dirty="0" smtClean="0"/>
              <a:t>이벤트가 발생했을 때 실행될 함수</a:t>
            </a:r>
            <a:endParaRPr lang="en-US" altLang="ko-KR" sz="2500" b="1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1714501" y="2429272"/>
            <a:ext cx="1345332" cy="17918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394638" y="2173052"/>
            <a:ext cx="1465393" cy="3918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386249" y="2129526"/>
            <a:ext cx="2043251" cy="23795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116512" y="4153137"/>
            <a:ext cx="2247576" cy="4279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25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장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시작하기 </a:t>
            </a:r>
            <a:r>
              <a:rPr lang="en-US" altLang="ko-KR" sz="2000" b="1" dirty="0" smtClean="0"/>
              <a:t>- 1.1 </a:t>
            </a:r>
            <a:r>
              <a:rPr lang="ko-KR" altLang="en-US" sz="2000" b="1" dirty="0" smtClean="0"/>
              <a:t>핵심 개념 이해하</a:t>
            </a:r>
            <a:r>
              <a:rPr lang="ko-KR" altLang="en-US" sz="2000" b="1" dirty="0"/>
              <a:t>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6223" y="972017"/>
            <a:ext cx="2843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 smtClean="0">
                <a:solidFill>
                  <a:srgbClr val="FFFF00"/>
                </a:solidFill>
              </a:rPr>
              <a:t>  이벤트 기반</a:t>
            </a:r>
            <a:endParaRPr lang="en-US" altLang="ko-KR" sz="3200" b="1" dirty="0" smtClean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5259" y="980728"/>
            <a:ext cx="1868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 smtClean="0">
                <a:solidFill>
                  <a:srgbClr val="FFFF00"/>
                </a:solidFill>
              </a:rPr>
              <a:t>  </a:t>
            </a:r>
            <a:r>
              <a:rPr lang="ko-KR" altLang="en-US" sz="3200" b="1" dirty="0" err="1" smtClean="0">
                <a:solidFill>
                  <a:srgbClr val="FFFF00"/>
                </a:solidFill>
              </a:rPr>
              <a:t>노드</a:t>
            </a:r>
            <a:r>
              <a:rPr lang="ko-KR" altLang="en-US" sz="3200" b="1" dirty="0" err="1" smtClean="0"/>
              <a:t>는</a:t>
            </a:r>
            <a:endParaRPr lang="en-US" altLang="ko-KR" sz="32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837172" y="972016"/>
            <a:ext cx="3839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 smtClean="0"/>
              <a:t>방식으로 동작한다</a:t>
            </a:r>
            <a:r>
              <a:rPr lang="en-US" altLang="ko-KR" sz="3200" b="1" dirty="0" smtClean="0"/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88231" y="2279774"/>
            <a:ext cx="66602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FFFF00"/>
                </a:solidFill>
              </a:rPr>
              <a:t>  미리 지정해둔 작업</a:t>
            </a:r>
            <a:r>
              <a:rPr lang="ko-KR" altLang="en-US" sz="3200" b="1" dirty="0" smtClean="0"/>
              <a:t>을</a:t>
            </a:r>
            <a:endParaRPr lang="en-US" altLang="ko-KR" sz="32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3200" b="1" dirty="0" smtClean="0">
                <a:solidFill>
                  <a:srgbClr val="FFFF00"/>
                </a:solidFill>
              </a:rPr>
              <a:t>수행</a:t>
            </a:r>
            <a:r>
              <a:rPr lang="ko-KR" altLang="en-US" sz="3200" b="1" dirty="0" smtClean="0"/>
              <a:t>하는 방식이다</a:t>
            </a:r>
            <a:r>
              <a:rPr lang="en-US" altLang="ko-KR" sz="3200" b="1" dirty="0" smtClean="0"/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40631" y="3875564"/>
            <a:ext cx="66602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이벤트 발생 시</a:t>
            </a:r>
            <a:endParaRPr lang="en-US" altLang="ko-KR" sz="3200" b="1" dirty="0" smtClean="0"/>
          </a:p>
          <a:p>
            <a:pPr algn="ctr"/>
            <a:r>
              <a:rPr lang="ko-KR" altLang="en-US" sz="3200" b="1" dirty="0" smtClean="0">
                <a:solidFill>
                  <a:srgbClr val="FFFF00"/>
                </a:solidFill>
              </a:rPr>
              <a:t>이벤트 </a:t>
            </a:r>
            <a:r>
              <a:rPr lang="ko-KR" altLang="en-US" sz="3200" b="1" dirty="0" err="1" smtClean="0">
                <a:solidFill>
                  <a:srgbClr val="FFFF00"/>
                </a:solidFill>
              </a:rPr>
              <a:t>리스너</a:t>
            </a:r>
            <a:r>
              <a:rPr lang="ko-KR" altLang="en-US" sz="3200" b="1" dirty="0" err="1" smtClean="0"/>
              <a:t>에</a:t>
            </a:r>
            <a:r>
              <a:rPr lang="ko-KR" altLang="en-US" sz="3200" b="1" dirty="0" smtClean="0"/>
              <a:t> 등록해둔</a:t>
            </a:r>
            <a:endParaRPr lang="en-US" altLang="ko-KR" sz="3200" b="1" dirty="0" smtClean="0"/>
          </a:p>
          <a:p>
            <a:pPr algn="ctr"/>
            <a:r>
              <a:rPr lang="ko-KR" altLang="en-US" sz="3200" b="1" dirty="0" err="1" smtClean="0">
                <a:solidFill>
                  <a:srgbClr val="FFFF00"/>
                </a:solidFill>
              </a:rPr>
              <a:t>콜백</a:t>
            </a:r>
            <a:r>
              <a:rPr lang="ko-KR" altLang="en-US" sz="3200" b="1" dirty="0" smtClean="0">
                <a:solidFill>
                  <a:srgbClr val="FFFF00"/>
                </a:solidFill>
              </a:rPr>
              <a:t> 함수</a:t>
            </a:r>
            <a:r>
              <a:rPr lang="ko-KR" altLang="en-US" sz="3200" b="1" dirty="0" smtClean="0"/>
              <a:t>를 </a:t>
            </a:r>
            <a:r>
              <a:rPr lang="ko-KR" altLang="en-US" sz="3200" b="1" dirty="0" smtClean="0">
                <a:solidFill>
                  <a:srgbClr val="FFFF00"/>
                </a:solidFill>
              </a:rPr>
              <a:t>호출</a:t>
            </a:r>
            <a:r>
              <a:rPr lang="ko-KR" altLang="en-US" sz="3200" b="1" dirty="0" smtClean="0"/>
              <a:t>하며</a:t>
            </a:r>
            <a:endParaRPr lang="en-US" altLang="ko-KR" sz="3200" b="1" dirty="0" smtClean="0"/>
          </a:p>
          <a:p>
            <a:pPr algn="ctr"/>
            <a:r>
              <a:rPr lang="ko-KR" altLang="en-US" sz="3200" b="1" dirty="0" smtClean="0"/>
              <a:t>동작한다</a:t>
            </a:r>
            <a:r>
              <a:rPr lang="en-US" altLang="ko-KR" sz="32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96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장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시작하기 </a:t>
            </a:r>
            <a:r>
              <a:rPr lang="en-US" altLang="ko-KR" sz="2000" b="1" dirty="0" smtClean="0"/>
              <a:t>- 1.1 </a:t>
            </a:r>
            <a:r>
              <a:rPr lang="ko-KR" altLang="en-US" sz="2000" b="1" dirty="0" smtClean="0"/>
              <a:t>핵심 개념 이해하</a:t>
            </a:r>
            <a:r>
              <a:rPr lang="ko-KR" altLang="en-US" sz="2000" b="1" dirty="0"/>
              <a:t>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54808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 smtClean="0"/>
              <a:t>  서버</a:t>
            </a:r>
            <a:endParaRPr lang="en-US" altLang="ko-KR" sz="32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2412177"/>
            <a:ext cx="4355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 smtClean="0"/>
              <a:t>  자바스크립트 런타임</a:t>
            </a:r>
            <a:endParaRPr lang="en-US" altLang="ko-KR" sz="32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-1" y="3276273"/>
            <a:ext cx="9127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 smtClean="0"/>
              <a:t>  이벤트 기반</a:t>
            </a:r>
            <a:endParaRPr lang="en-US" altLang="ko-KR" sz="32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-25479" y="414036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 smtClean="0"/>
              <a:t>  논 블로킹 </a:t>
            </a:r>
            <a:r>
              <a:rPr lang="en-US" altLang="ko-KR" sz="3200" b="1" dirty="0" smtClean="0"/>
              <a:t>I/O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4116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 smtClean="0"/>
              <a:t>  </a:t>
            </a:r>
            <a:r>
              <a:rPr lang="ko-KR" altLang="en-US" sz="3200" b="1" dirty="0" err="1" smtClean="0"/>
              <a:t>싱글</a:t>
            </a:r>
            <a:r>
              <a:rPr lang="en-US" altLang="ko-KR" sz="3200" b="1" dirty="0" smtClean="0"/>
              <a:t> </a:t>
            </a:r>
            <a:r>
              <a:rPr lang="ko-KR" altLang="en-US" sz="3200" b="1" dirty="0" err="1" smtClean="0"/>
              <a:t>스레드</a:t>
            </a:r>
            <a:endParaRPr lang="en-US" altLang="ko-KR" sz="32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44624" y="1599183"/>
            <a:ext cx="770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FFFF00"/>
                </a:solidFill>
              </a:rPr>
              <a:t>정보</a:t>
            </a:r>
            <a:r>
              <a:rPr lang="ko-KR" altLang="en-US" sz="2400" b="1" dirty="0" smtClean="0"/>
              <a:t>나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서비스</a:t>
            </a:r>
            <a:r>
              <a:rPr lang="ko-KR" altLang="en-US" sz="2400" b="1" dirty="0" smtClean="0"/>
              <a:t>를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제공</a:t>
            </a:r>
            <a:r>
              <a:rPr lang="ko-KR" altLang="en-US" sz="2400" b="1" dirty="0" smtClean="0"/>
              <a:t>하는</a:t>
            </a:r>
            <a:r>
              <a:rPr lang="en-US" altLang="ko-KR" sz="2400" b="1" dirty="0"/>
              <a:t>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컴퓨터</a:t>
            </a:r>
            <a:r>
              <a:rPr lang="ko-KR" altLang="en-US" sz="2400" b="1" dirty="0" smtClean="0"/>
              <a:t> 또는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프로그램</a:t>
            </a:r>
            <a:endParaRPr lang="en-US" altLang="ko-KR" sz="2400" b="1" dirty="0" smtClean="0">
              <a:solidFill>
                <a:srgbClr val="FFFF00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3302544" y="4190069"/>
            <a:ext cx="765400" cy="46306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60330" y="2463279"/>
            <a:ext cx="4948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 smtClean="0">
                <a:solidFill>
                  <a:srgbClr val="FFFF00"/>
                </a:solidFill>
              </a:rPr>
              <a:t>노드</a:t>
            </a:r>
            <a:r>
              <a:rPr lang="ko-KR" altLang="en-US" sz="2400" b="1" dirty="0" err="1" smtClean="0"/>
              <a:t>는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자바스크립트 런타임</a:t>
            </a:r>
            <a:r>
              <a:rPr lang="ko-KR" altLang="en-US" sz="2400" b="1" dirty="0" smtClean="0"/>
              <a:t>이다</a:t>
            </a:r>
            <a:r>
              <a:rPr lang="en-US" altLang="ko-KR" sz="2400" b="1" dirty="0" smtClean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64186" y="3327375"/>
            <a:ext cx="5884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 smtClean="0">
                <a:solidFill>
                  <a:srgbClr val="FFFF00"/>
                </a:solidFill>
              </a:rPr>
              <a:t>노드</a:t>
            </a:r>
            <a:r>
              <a:rPr lang="ko-KR" altLang="en-US" sz="2400" b="1" dirty="0" err="1" smtClean="0"/>
              <a:t>는</a:t>
            </a:r>
            <a:r>
              <a:rPr lang="ko-KR" altLang="en-US" sz="2400" b="1" dirty="0">
                <a:solidFill>
                  <a:srgbClr val="FFFF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이벤트 기반 </a:t>
            </a:r>
            <a:r>
              <a:rPr lang="ko-KR" altLang="en-US" sz="2400" b="1" dirty="0" smtClean="0"/>
              <a:t>방식으로 작동한다</a:t>
            </a:r>
            <a:r>
              <a:rPr lang="en-US" altLang="ko-KR" sz="24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739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장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시작하기 </a:t>
            </a:r>
            <a:r>
              <a:rPr lang="en-US" altLang="ko-KR" sz="2000" b="1" dirty="0" smtClean="0"/>
              <a:t>- 1.1 </a:t>
            </a:r>
            <a:r>
              <a:rPr lang="ko-KR" altLang="en-US" sz="2000" b="1" dirty="0" smtClean="0"/>
              <a:t>핵심 개념 이해하</a:t>
            </a:r>
            <a:r>
              <a:rPr lang="ko-KR" altLang="en-US" sz="2000" b="1" dirty="0"/>
              <a:t>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3848" y="1001335"/>
            <a:ext cx="3013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FFFF00"/>
                </a:solidFill>
              </a:rPr>
              <a:t>논 블로킹 </a:t>
            </a:r>
            <a:r>
              <a:rPr lang="en-US" altLang="ko-KR" sz="3200" b="1" dirty="0" smtClean="0">
                <a:solidFill>
                  <a:srgbClr val="FFFF00"/>
                </a:solidFill>
              </a:rPr>
              <a:t>I/O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3608" y="980728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>
                <a:solidFill>
                  <a:srgbClr val="FFFF00"/>
                </a:solidFill>
              </a:rPr>
              <a:t>노드</a:t>
            </a:r>
            <a:r>
              <a:rPr lang="ko-KR" altLang="en-US" sz="3200" b="1" dirty="0" err="1"/>
              <a:t>는</a:t>
            </a:r>
            <a:endParaRPr lang="en-US" altLang="ko-KR" sz="32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300192" y="1044025"/>
            <a:ext cx="1908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이다</a:t>
            </a:r>
            <a:r>
              <a:rPr lang="en-US" altLang="ko-KR" sz="3200" b="1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2" y="3852337"/>
            <a:ext cx="1908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블로</a:t>
            </a:r>
            <a:r>
              <a:rPr lang="ko-KR" altLang="en-US" sz="3200" b="1" dirty="0"/>
              <a:t>킹</a:t>
            </a:r>
            <a:endParaRPr lang="en-US" altLang="ko-KR" sz="32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51520" y="5580529"/>
            <a:ext cx="260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논 블로킹</a:t>
            </a:r>
            <a:endParaRPr lang="en-US" altLang="ko-KR" sz="32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83568" y="2420888"/>
            <a:ext cx="1908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I/O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88223" y="2372102"/>
            <a:ext cx="1926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mtClean="0"/>
              <a:t>입출력</a:t>
            </a:r>
            <a:endParaRPr lang="en-US" altLang="ko-KR" sz="32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339752" y="2174666"/>
            <a:ext cx="42484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I : INPUT(</a:t>
            </a:r>
            <a:r>
              <a:rPr lang="ko-KR" altLang="en-US" sz="3200" b="1" dirty="0" smtClean="0"/>
              <a:t>입력</a:t>
            </a:r>
            <a:r>
              <a:rPr lang="en-US" altLang="ko-KR" sz="3200" b="1" dirty="0" smtClean="0"/>
              <a:t>)</a:t>
            </a:r>
          </a:p>
          <a:p>
            <a:pPr algn="ctr"/>
            <a:r>
              <a:rPr lang="en-US" altLang="ko-KR" sz="3200" b="1" dirty="0" smtClean="0"/>
              <a:t>O : OUTPUT(</a:t>
            </a:r>
            <a:r>
              <a:rPr lang="ko-KR" altLang="en-US" sz="3200" b="1" dirty="0" smtClean="0"/>
              <a:t>출력</a:t>
            </a:r>
            <a:r>
              <a:rPr lang="en-US" altLang="ko-KR" sz="3200" b="1" dirty="0" smtClean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30116" y="3573016"/>
            <a:ext cx="5784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이전 작업이 </a:t>
            </a:r>
            <a:r>
              <a:rPr lang="ko-KR" altLang="en-US" sz="3200" b="1" dirty="0" smtClean="0">
                <a:solidFill>
                  <a:srgbClr val="FFFF00"/>
                </a:solidFill>
              </a:rPr>
              <a:t>끝나고</a:t>
            </a:r>
            <a:endParaRPr lang="en-US" altLang="ko-KR" sz="3200" b="1" dirty="0" smtClean="0">
              <a:solidFill>
                <a:srgbClr val="FFFF00"/>
              </a:solidFill>
            </a:endParaRPr>
          </a:p>
          <a:p>
            <a:pPr algn="ctr"/>
            <a:r>
              <a:rPr lang="ko-KR" altLang="en-US" sz="3200" b="1" dirty="0" smtClean="0"/>
              <a:t>다음 작업 </a:t>
            </a:r>
            <a:r>
              <a:rPr lang="ko-KR" altLang="en-US" sz="3200" b="1" dirty="0" smtClean="0">
                <a:solidFill>
                  <a:srgbClr val="FFFF00"/>
                </a:solidFill>
              </a:rPr>
              <a:t>시작</a:t>
            </a:r>
            <a:endParaRPr lang="en-US" altLang="ko-KR" sz="3200" b="1" dirty="0" smtClean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64144" y="5085184"/>
            <a:ext cx="5784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이전 작업이 </a:t>
            </a:r>
            <a:r>
              <a:rPr lang="ko-KR" altLang="en-US" sz="3200" b="1" dirty="0" smtClean="0">
                <a:solidFill>
                  <a:srgbClr val="FFFF00"/>
                </a:solidFill>
              </a:rPr>
              <a:t>끝날 때 까지</a:t>
            </a:r>
            <a:endParaRPr lang="en-US" altLang="ko-KR" sz="3200" b="1" dirty="0" smtClean="0">
              <a:solidFill>
                <a:srgbClr val="FFFF00"/>
              </a:solidFill>
            </a:endParaRPr>
          </a:p>
          <a:p>
            <a:pPr algn="ctr"/>
            <a:r>
              <a:rPr lang="ko-KR" altLang="en-US" sz="3200" b="1" dirty="0" smtClean="0">
                <a:solidFill>
                  <a:srgbClr val="FFFF00"/>
                </a:solidFill>
              </a:rPr>
              <a:t>기다리지 않고</a:t>
            </a:r>
            <a:endParaRPr lang="en-US" altLang="ko-KR" sz="3200" b="1" dirty="0" smtClean="0">
              <a:solidFill>
                <a:srgbClr val="FFFF00"/>
              </a:solidFill>
            </a:endParaRPr>
          </a:p>
          <a:p>
            <a:pPr algn="ctr"/>
            <a:r>
              <a:rPr lang="ko-KR" altLang="en-US" sz="3200" b="1" dirty="0" smtClean="0"/>
              <a:t>다음 작업 </a:t>
            </a:r>
            <a:r>
              <a:rPr lang="ko-KR" altLang="en-US" sz="3200" b="1" dirty="0" smtClean="0">
                <a:solidFill>
                  <a:srgbClr val="FFFF00"/>
                </a:solidFill>
              </a:rPr>
              <a:t>시작</a:t>
            </a:r>
            <a:endParaRPr lang="en-US" altLang="ko-KR" sz="32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48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장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시작하기 </a:t>
            </a:r>
            <a:r>
              <a:rPr lang="en-US" altLang="ko-KR" sz="2000" b="1" dirty="0" smtClean="0"/>
              <a:t>- 1.1 </a:t>
            </a:r>
            <a:r>
              <a:rPr lang="ko-KR" altLang="en-US" sz="2000" b="1" dirty="0" smtClean="0"/>
              <a:t>핵심 개념 이해하</a:t>
            </a:r>
            <a:r>
              <a:rPr lang="ko-KR" altLang="en-US" sz="2000" b="1" dirty="0"/>
              <a:t>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3848" y="1001335"/>
            <a:ext cx="3013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FFFF00"/>
                </a:solidFill>
              </a:rPr>
              <a:t>논 블로킹 </a:t>
            </a:r>
            <a:r>
              <a:rPr lang="en-US" altLang="ko-KR" sz="3200" b="1" dirty="0" smtClean="0">
                <a:solidFill>
                  <a:srgbClr val="FFFF00"/>
                </a:solidFill>
              </a:rPr>
              <a:t>I/O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980728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>
                <a:solidFill>
                  <a:srgbClr val="FFFF00"/>
                </a:solidFill>
              </a:rPr>
              <a:t>노드</a:t>
            </a:r>
            <a:r>
              <a:rPr lang="ko-KR" altLang="en-US" sz="3200" b="1" dirty="0" err="1"/>
              <a:t>는</a:t>
            </a:r>
            <a:endParaRPr lang="en-US" altLang="ko-KR" sz="32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300192" y="1044025"/>
            <a:ext cx="1908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이다</a:t>
            </a:r>
            <a:r>
              <a:rPr lang="en-US" altLang="ko-KR" sz="3200" b="1" dirty="0" smtClean="0"/>
              <a:t>.</a:t>
            </a:r>
          </a:p>
        </p:txBody>
      </p:sp>
      <p:pic>
        <p:nvPicPr>
          <p:cNvPr id="9218" name="Picture 2" descr="https://thebook.io/img/080229/032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858014" cy="442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115616" y="2924944"/>
            <a:ext cx="1008112" cy="5951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79712" y="3573016"/>
            <a:ext cx="1008112" cy="5951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15816" y="4221088"/>
            <a:ext cx="1008112" cy="5951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217150" y="2909312"/>
            <a:ext cx="1523201" cy="21038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8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87" y="404664"/>
            <a:ext cx="1574531" cy="20212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008" y="2596842"/>
            <a:ext cx="3419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Node.js </a:t>
            </a:r>
            <a:r>
              <a:rPr lang="ko-KR" altLang="en-US" sz="2000" b="1" dirty="0" smtClean="0"/>
              <a:t>교과서 개정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판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03848" y="188640"/>
            <a:ext cx="3995198" cy="626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 smtClean="0">
                <a:solidFill>
                  <a:srgbClr val="FFFF00"/>
                </a:solidFill>
              </a:rPr>
              <a:t>1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장 </a:t>
            </a:r>
            <a:r>
              <a:rPr lang="ko-KR" altLang="en-US" sz="1600" b="1" dirty="0" err="1" smtClean="0"/>
              <a:t>노드</a:t>
            </a:r>
            <a:r>
              <a:rPr lang="ko-KR" altLang="en-US" sz="1600" b="1" dirty="0" smtClean="0"/>
              <a:t> 시작하기</a:t>
            </a:r>
            <a:endParaRPr lang="en-US" altLang="ko-KR" sz="1600" b="1" dirty="0" smtClean="0"/>
          </a:p>
          <a:p>
            <a:pPr algn="just"/>
            <a:r>
              <a:rPr lang="en-US" altLang="ko-KR" sz="1600" b="1" dirty="0" smtClean="0"/>
              <a:t>	1.1 </a:t>
            </a:r>
            <a:r>
              <a:rPr lang="ko-KR" altLang="en-US" sz="1600" b="1" dirty="0" smtClean="0"/>
              <a:t>핵심 개념 이해하기</a:t>
            </a:r>
            <a:endParaRPr lang="en-US" altLang="ko-KR" sz="1600" b="1" dirty="0" smtClean="0"/>
          </a:p>
          <a:p>
            <a:pPr algn="just"/>
            <a:r>
              <a:rPr lang="en-US" altLang="ko-KR" sz="1600" b="1" dirty="0"/>
              <a:t>	</a:t>
            </a:r>
            <a:r>
              <a:rPr lang="en-US" altLang="ko-KR" sz="1600" b="1" dirty="0" smtClean="0"/>
              <a:t>1.2 </a:t>
            </a:r>
            <a:r>
              <a:rPr lang="ko-KR" altLang="en-US" sz="1600" b="1" dirty="0" smtClean="0"/>
              <a:t>서버로서의 </a:t>
            </a:r>
            <a:r>
              <a:rPr lang="ko-KR" altLang="en-US" sz="1600" b="1" dirty="0" err="1" smtClean="0"/>
              <a:t>노드</a:t>
            </a:r>
            <a:endParaRPr lang="en-US" altLang="ko-KR" sz="1600" b="1" dirty="0" smtClean="0"/>
          </a:p>
          <a:p>
            <a:pPr algn="just"/>
            <a:r>
              <a:rPr lang="en-US" altLang="ko-KR" sz="1600" b="1" dirty="0"/>
              <a:t>	</a:t>
            </a:r>
            <a:r>
              <a:rPr lang="en-US" altLang="ko-KR" sz="1600" b="1" dirty="0" smtClean="0"/>
              <a:t>1.3 </a:t>
            </a:r>
            <a:r>
              <a:rPr lang="ko-KR" altLang="en-US" sz="1600" b="1" dirty="0" smtClean="0"/>
              <a:t>서버 외의 </a:t>
            </a:r>
            <a:r>
              <a:rPr lang="ko-KR" altLang="en-US" sz="1600" b="1" dirty="0" err="1" smtClean="0"/>
              <a:t>노드</a:t>
            </a:r>
            <a:endParaRPr lang="en-US" altLang="ko-KR" sz="1600" b="1" dirty="0" smtClean="0"/>
          </a:p>
          <a:p>
            <a:pPr algn="just"/>
            <a:r>
              <a:rPr lang="en-US" altLang="ko-KR" sz="1600" b="1" dirty="0"/>
              <a:t>	</a:t>
            </a:r>
            <a:r>
              <a:rPr lang="en-US" altLang="ko-KR" sz="1600" b="1" dirty="0" smtClean="0"/>
              <a:t>1.4 </a:t>
            </a:r>
            <a:r>
              <a:rPr lang="ko-KR" altLang="en-US" sz="1600" b="1" dirty="0" smtClean="0"/>
              <a:t>개발환경 설정하기</a:t>
            </a:r>
            <a:endParaRPr lang="en-US" altLang="ko-KR" sz="1600" b="1" dirty="0" smtClean="0"/>
          </a:p>
          <a:p>
            <a:pPr algn="just"/>
            <a:r>
              <a:rPr lang="en-US" altLang="ko-KR" sz="1600" b="1" dirty="0"/>
              <a:t>	</a:t>
            </a:r>
            <a:r>
              <a:rPr lang="en-US" altLang="ko-KR" sz="1600" b="1" dirty="0" smtClean="0"/>
              <a:t>1.5 </a:t>
            </a:r>
            <a:r>
              <a:rPr lang="ko-KR" altLang="en-US" sz="1600" b="1" dirty="0" smtClean="0"/>
              <a:t>함께 보면 좋은 자료</a:t>
            </a:r>
            <a:endParaRPr lang="en-US" altLang="ko-KR" sz="1600" b="1" dirty="0" smtClean="0"/>
          </a:p>
          <a:p>
            <a:pPr algn="just"/>
            <a:endParaRPr lang="en-US" altLang="ko-KR" sz="1600" b="1" dirty="0"/>
          </a:p>
          <a:p>
            <a:pPr algn="just"/>
            <a:r>
              <a:rPr lang="en-US" altLang="ko-KR" sz="1600" b="1" dirty="0" smtClean="0">
                <a:solidFill>
                  <a:srgbClr val="FFFF00"/>
                </a:solidFill>
              </a:rPr>
              <a:t>3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장 </a:t>
            </a:r>
            <a:r>
              <a:rPr lang="ko-KR" altLang="en-US" sz="1600" b="1" dirty="0" err="1" smtClean="0"/>
              <a:t>노드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기능</a:t>
            </a:r>
            <a:endParaRPr lang="en-US" altLang="ko-KR" sz="1600" b="1" dirty="0" smtClean="0"/>
          </a:p>
          <a:p>
            <a:pPr algn="just"/>
            <a:r>
              <a:rPr lang="en-US" altLang="ko-KR" sz="1600" b="1" dirty="0"/>
              <a:t>	</a:t>
            </a:r>
            <a:r>
              <a:rPr lang="en-US" altLang="ko-KR" sz="1600" b="1" dirty="0" smtClean="0"/>
              <a:t>3.1 REPL </a:t>
            </a:r>
            <a:r>
              <a:rPr lang="ko-KR" altLang="en-US" sz="1600" b="1" dirty="0" smtClean="0"/>
              <a:t>사용하기</a:t>
            </a:r>
            <a:endParaRPr lang="en-US" altLang="ko-KR" sz="1600" b="1" dirty="0" smtClean="0"/>
          </a:p>
          <a:p>
            <a:pPr algn="just"/>
            <a:r>
              <a:rPr lang="en-US" altLang="ko-KR" sz="1600" b="1" dirty="0"/>
              <a:t>	</a:t>
            </a:r>
            <a:r>
              <a:rPr lang="en-US" altLang="ko-KR" sz="1600" b="1" dirty="0" smtClean="0"/>
              <a:t>3.2 JS</a:t>
            </a:r>
            <a:r>
              <a:rPr lang="ko-KR" altLang="en-US" sz="1600" b="1" dirty="0" smtClean="0"/>
              <a:t>파일 실행하기</a:t>
            </a:r>
            <a:endParaRPr lang="en-US" altLang="ko-KR" sz="1600" b="1" dirty="0" smtClean="0"/>
          </a:p>
          <a:p>
            <a:pPr algn="just"/>
            <a:r>
              <a:rPr lang="en-US" altLang="ko-KR" sz="1600" b="1" dirty="0"/>
              <a:t>	</a:t>
            </a:r>
            <a:r>
              <a:rPr lang="en-US" altLang="ko-KR" sz="1600" b="1" dirty="0" smtClean="0"/>
              <a:t>3.3 </a:t>
            </a:r>
            <a:r>
              <a:rPr lang="ko-KR" altLang="en-US" sz="1600" b="1" dirty="0" smtClean="0"/>
              <a:t>모듈로 만들기</a:t>
            </a:r>
            <a:endParaRPr lang="en-US" altLang="ko-KR" sz="1600" b="1" dirty="0" smtClean="0"/>
          </a:p>
          <a:p>
            <a:pPr algn="just"/>
            <a:r>
              <a:rPr lang="en-US" altLang="ko-KR" sz="1600" b="1" dirty="0"/>
              <a:t>	</a:t>
            </a:r>
            <a:r>
              <a:rPr lang="en-US" altLang="ko-KR" sz="1600" b="1" dirty="0" smtClean="0"/>
              <a:t>3.4 </a:t>
            </a:r>
            <a:r>
              <a:rPr lang="ko-KR" altLang="en-US" sz="1600" b="1" dirty="0" err="1" smtClean="0"/>
              <a:t>노드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내장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객체 알아보기</a:t>
            </a:r>
            <a:endParaRPr lang="en-US" altLang="ko-KR" sz="1600" b="1" dirty="0" smtClean="0"/>
          </a:p>
          <a:p>
            <a:pPr algn="just"/>
            <a:r>
              <a:rPr lang="en-US" altLang="ko-KR" sz="1600" b="1" dirty="0" smtClean="0"/>
              <a:t>	3.5 </a:t>
            </a:r>
            <a:r>
              <a:rPr lang="ko-KR" altLang="en-US" sz="1600" b="1" dirty="0" err="1" smtClean="0"/>
              <a:t>노드</a:t>
            </a:r>
            <a:r>
              <a:rPr lang="ko-KR" altLang="en-US" sz="1600" b="1" dirty="0" smtClean="0"/>
              <a:t> 내장 모듈 사용하기</a:t>
            </a:r>
            <a:endParaRPr lang="en-US" altLang="ko-KR" sz="1600" b="1" dirty="0" smtClean="0"/>
          </a:p>
          <a:p>
            <a:pPr algn="just"/>
            <a:r>
              <a:rPr lang="en-US" altLang="ko-KR" sz="1600" b="1" dirty="0"/>
              <a:t>	</a:t>
            </a:r>
            <a:r>
              <a:rPr lang="en-US" altLang="ko-KR" sz="1600" b="1" dirty="0" smtClean="0"/>
              <a:t>3.6 </a:t>
            </a:r>
            <a:r>
              <a:rPr lang="ko-KR" altLang="en-US" sz="1600" b="1" dirty="0" smtClean="0"/>
              <a:t>파일 시스템 접근하기</a:t>
            </a:r>
            <a:endParaRPr lang="en-US" altLang="ko-KR" sz="1600" b="1" dirty="0" smtClean="0"/>
          </a:p>
          <a:p>
            <a:pPr algn="just"/>
            <a:r>
              <a:rPr lang="en-US" altLang="ko-KR" sz="1600" b="1" dirty="0"/>
              <a:t>	</a:t>
            </a:r>
            <a:r>
              <a:rPr lang="en-US" altLang="ko-KR" sz="1600" b="1" dirty="0" smtClean="0"/>
              <a:t>3.7 </a:t>
            </a:r>
            <a:r>
              <a:rPr lang="ko-KR" altLang="en-US" sz="1600" b="1" dirty="0" smtClean="0"/>
              <a:t>이벤트 이해하기</a:t>
            </a:r>
            <a:endParaRPr lang="en-US" altLang="ko-KR" sz="1600" b="1" dirty="0" smtClean="0"/>
          </a:p>
          <a:p>
            <a:pPr algn="just"/>
            <a:r>
              <a:rPr lang="en-US" altLang="ko-KR" sz="1600" b="1" dirty="0"/>
              <a:t>	</a:t>
            </a:r>
            <a:r>
              <a:rPr lang="en-US" altLang="ko-KR" sz="1600" b="1" dirty="0" smtClean="0"/>
              <a:t>3.8 </a:t>
            </a:r>
            <a:r>
              <a:rPr lang="ko-KR" altLang="en-US" sz="1600" b="1" dirty="0" smtClean="0"/>
              <a:t>예외 처리하기</a:t>
            </a:r>
            <a:endParaRPr lang="en-US" altLang="ko-KR" sz="1600" b="1" dirty="0" smtClean="0"/>
          </a:p>
          <a:p>
            <a:pPr algn="just"/>
            <a:r>
              <a:rPr lang="en-US" altLang="ko-KR" sz="1600" b="1" dirty="0"/>
              <a:t>	</a:t>
            </a:r>
            <a:r>
              <a:rPr lang="en-US" altLang="ko-KR" sz="1600" b="1" dirty="0" smtClean="0"/>
              <a:t>3.9 </a:t>
            </a:r>
            <a:r>
              <a:rPr lang="ko-KR" altLang="en-US" sz="1600" b="1" dirty="0" smtClean="0"/>
              <a:t>함께 보면 좋은 자료</a:t>
            </a:r>
            <a:endParaRPr lang="en-US" altLang="ko-KR" sz="1600" b="1" dirty="0" smtClean="0"/>
          </a:p>
          <a:p>
            <a:pPr algn="just"/>
            <a:endParaRPr lang="en-US" altLang="ko-KR" sz="1600" b="1" dirty="0" smtClean="0"/>
          </a:p>
          <a:p>
            <a:pPr algn="just"/>
            <a:r>
              <a:rPr lang="en-US" altLang="ko-KR" sz="1600" b="1" dirty="0" smtClean="0">
                <a:solidFill>
                  <a:srgbClr val="FFFF00"/>
                </a:solidFill>
              </a:rPr>
              <a:t>4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장 </a:t>
            </a:r>
            <a:r>
              <a:rPr lang="en-US" altLang="ko-KR" sz="1600" b="1" dirty="0" smtClean="0"/>
              <a:t>http </a:t>
            </a:r>
            <a:r>
              <a:rPr lang="ko-KR" altLang="en-US" sz="1600" b="1" dirty="0" smtClean="0"/>
              <a:t>모듈로 서버 만들기</a:t>
            </a:r>
            <a:endParaRPr lang="en-US" altLang="ko-KR" sz="1600" b="1" dirty="0" smtClean="0"/>
          </a:p>
          <a:p>
            <a:pPr algn="just"/>
            <a:r>
              <a:rPr lang="en-US" altLang="ko-KR" sz="1600" b="1" dirty="0" smtClean="0"/>
              <a:t>	4.1 </a:t>
            </a:r>
            <a:r>
              <a:rPr lang="ko-KR" altLang="en-US" sz="1600" b="1" dirty="0" smtClean="0"/>
              <a:t>요청과 응답 이해하기</a:t>
            </a:r>
            <a:endParaRPr lang="en-US" altLang="ko-KR" sz="1600" b="1" dirty="0" smtClean="0"/>
          </a:p>
          <a:p>
            <a:pPr algn="just"/>
            <a:r>
              <a:rPr lang="en-US" altLang="ko-KR" sz="1600" b="1" dirty="0" smtClean="0"/>
              <a:t>	4.2 REST</a:t>
            </a:r>
            <a:r>
              <a:rPr lang="ko-KR" altLang="en-US" sz="1600" b="1" dirty="0" smtClean="0"/>
              <a:t>와 </a:t>
            </a:r>
            <a:r>
              <a:rPr lang="ko-KR" altLang="en-US" sz="1600" b="1" dirty="0" err="1" smtClean="0"/>
              <a:t>라우팅</a:t>
            </a:r>
            <a:r>
              <a:rPr lang="ko-KR" altLang="en-US" sz="1600" b="1" dirty="0" smtClean="0"/>
              <a:t> 사용하기</a:t>
            </a:r>
            <a:endParaRPr lang="en-US" altLang="ko-KR" sz="1600" b="1" dirty="0" smtClean="0"/>
          </a:p>
          <a:p>
            <a:pPr algn="just"/>
            <a:r>
              <a:rPr lang="en-US" altLang="ko-KR" sz="1600" b="1" dirty="0" smtClean="0"/>
              <a:t>	4.3 </a:t>
            </a:r>
            <a:r>
              <a:rPr lang="ko-KR" altLang="en-US" sz="1600" b="1" dirty="0" smtClean="0"/>
              <a:t>쿠키와 세션 이해하기</a:t>
            </a:r>
            <a:endParaRPr lang="en-US" altLang="ko-KR" sz="1600" b="1" dirty="0" smtClean="0"/>
          </a:p>
          <a:p>
            <a:pPr algn="just"/>
            <a:r>
              <a:rPr lang="en-US" altLang="ko-KR" sz="1600" b="1" dirty="0" smtClean="0"/>
              <a:t>	4.4 http</a:t>
            </a:r>
            <a:r>
              <a:rPr lang="ko-KR" altLang="en-US" sz="1600" b="1" dirty="0" smtClean="0"/>
              <a:t>와 </a:t>
            </a:r>
            <a:r>
              <a:rPr lang="en-US" altLang="ko-KR" sz="1600" b="1" dirty="0" smtClean="0"/>
              <a:t>http2</a:t>
            </a:r>
          </a:p>
          <a:p>
            <a:pPr algn="just"/>
            <a:r>
              <a:rPr lang="en-US" altLang="ko-KR" sz="1600" b="1" dirty="0" smtClean="0"/>
              <a:t>	4.5 cluster</a:t>
            </a:r>
          </a:p>
          <a:p>
            <a:pPr algn="just"/>
            <a:r>
              <a:rPr lang="en-US" altLang="ko-KR" sz="1600" b="1" dirty="0" smtClean="0"/>
              <a:t>	4.6 </a:t>
            </a:r>
            <a:r>
              <a:rPr lang="ko-KR" altLang="en-US" sz="1600" b="1" dirty="0" smtClean="0"/>
              <a:t>함께 보면 좋은 자료</a:t>
            </a:r>
            <a:endParaRPr lang="en-US" altLang="ko-KR" sz="1600" b="1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6948265" y="314653"/>
            <a:ext cx="156879" cy="2970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939686" y="3306834"/>
            <a:ext cx="152594" cy="10582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952550" y="4649158"/>
            <a:ext cx="152594" cy="16601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380312" y="1758712"/>
            <a:ext cx="1201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정다영</a:t>
            </a:r>
            <a:endParaRPr lang="ko-KR" alt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380312" y="3645024"/>
            <a:ext cx="1201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백주</a:t>
            </a:r>
            <a:r>
              <a:rPr lang="ko-KR" altLang="en-US" sz="2000" b="1" dirty="0"/>
              <a:t>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80312" y="5247843"/>
            <a:ext cx="1201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장보</a:t>
            </a:r>
            <a:r>
              <a:rPr lang="ko-KR" altLang="en-US" sz="2000" b="1" dirty="0"/>
              <a:t>미</a:t>
            </a:r>
          </a:p>
        </p:txBody>
      </p:sp>
    </p:spTree>
    <p:extLst>
      <p:ext uri="{BB962C8B-B14F-4D97-AF65-F5344CB8AC3E}">
        <p14:creationId xmlns:p14="http://schemas.microsoft.com/office/powerpoint/2010/main" val="251948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 animBg="1"/>
      <p:bldP spid="26" grpId="0" animBg="1"/>
      <p:bldP spid="27" grpId="0" animBg="1"/>
      <p:bldP spid="28" grpId="0"/>
      <p:bldP spid="29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장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시작하기 </a:t>
            </a:r>
            <a:r>
              <a:rPr lang="en-US" altLang="ko-KR" sz="2000" b="1" dirty="0" smtClean="0"/>
              <a:t>- 1.1 </a:t>
            </a:r>
            <a:r>
              <a:rPr lang="ko-KR" altLang="en-US" sz="2000" b="1" dirty="0" smtClean="0"/>
              <a:t>핵심 개념 이해하</a:t>
            </a:r>
            <a:r>
              <a:rPr lang="ko-KR" altLang="en-US" sz="2000" b="1" dirty="0"/>
              <a:t>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3848" y="1001335"/>
            <a:ext cx="3013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FFFF00"/>
                </a:solidFill>
              </a:rPr>
              <a:t>논 블로킹 </a:t>
            </a:r>
            <a:r>
              <a:rPr lang="en-US" altLang="ko-KR" sz="3200" b="1" dirty="0" smtClean="0">
                <a:solidFill>
                  <a:srgbClr val="FFFF00"/>
                </a:solidFill>
              </a:rPr>
              <a:t>I/O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980728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>
                <a:solidFill>
                  <a:srgbClr val="FFFF00"/>
                </a:solidFill>
              </a:rPr>
              <a:t>노드</a:t>
            </a:r>
            <a:r>
              <a:rPr lang="ko-KR" altLang="en-US" sz="3200" b="1" dirty="0" err="1"/>
              <a:t>는</a:t>
            </a:r>
            <a:endParaRPr lang="en-US" altLang="ko-KR" sz="32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300192" y="1044025"/>
            <a:ext cx="1908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이다</a:t>
            </a:r>
            <a:r>
              <a:rPr lang="en-US" altLang="ko-KR" sz="3200" b="1" dirty="0" smtClean="0"/>
              <a:t>.</a:t>
            </a:r>
          </a:p>
        </p:txBody>
      </p:sp>
      <p:pic>
        <p:nvPicPr>
          <p:cNvPr id="10242" name="Picture 2" descr="https://thebook.io/img/080229/032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48" y="2852936"/>
            <a:ext cx="8474124" cy="35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6804248" y="4293096"/>
            <a:ext cx="609908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04248" y="4725144"/>
            <a:ext cx="609908" cy="0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475656" y="3429000"/>
            <a:ext cx="811788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16196" y="3429000"/>
            <a:ext cx="811788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644008" y="3429000"/>
            <a:ext cx="811788" cy="0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536076" y="3429000"/>
            <a:ext cx="811788" cy="0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67544" y="3429000"/>
            <a:ext cx="811788" cy="0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383948" y="4869160"/>
            <a:ext cx="811788" cy="0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536348" y="5229200"/>
            <a:ext cx="811788" cy="0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743988" y="5589240"/>
            <a:ext cx="811788" cy="0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627784" y="5589240"/>
            <a:ext cx="811788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67544" y="4869160"/>
            <a:ext cx="811788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96136" y="3060249"/>
            <a:ext cx="1908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</a:rPr>
              <a:t>블로</a:t>
            </a:r>
            <a:r>
              <a:rPr lang="ko-KR" altLang="en-US" sz="3200" b="1">
                <a:solidFill>
                  <a:schemeClr val="bg1"/>
                </a:solidFill>
              </a:rPr>
              <a:t>킹</a:t>
            </a:r>
            <a:endParaRPr lang="en-US" altLang="ko-KR" sz="3200" b="1" dirty="0" smtClean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91880" y="4509120"/>
            <a:ext cx="2308936" cy="668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</a:rPr>
              <a:t>논 블로킹</a:t>
            </a:r>
            <a:endParaRPr lang="en-US" altLang="ko-KR" sz="3200" b="1" dirty="0" smtClean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62205" y="4509120"/>
            <a:ext cx="1265580" cy="12679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727976" y="5085184"/>
            <a:ext cx="3076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0000"/>
                </a:solidFill>
              </a:rPr>
              <a:t>-&gt; 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시간 단축</a:t>
            </a:r>
            <a:endParaRPr lang="en-US" altLang="ko-KR" sz="3200" b="1" dirty="0" smtClean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02578" y="1762520"/>
            <a:ext cx="4825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FFFF00"/>
                </a:solidFill>
              </a:rPr>
              <a:t>시간적 이득</a:t>
            </a:r>
            <a:r>
              <a:rPr lang="ko-KR" altLang="en-US" sz="3200" b="1" dirty="0" smtClean="0"/>
              <a:t>이 생긴다</a:t>
            </a:r>
            <a:r>
              <a:rPr lang="en-US" altLang="ko-KR" sz="3200" b="1" dirty="0" smtClean="0"/>
              <a:t>.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2184420" y="1843486"/>
            <a:ext cx="1091436" cy="36137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30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0" grpId="0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장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시작하기 </a:t>
            </a:r>
            <a:r>
              <a:rPr lang="en-US" altLang="ko-KR" sz="2000" b="1" dirty="0" smtClean="0"/>
              <a:t>- 1.1 </a:t>
            </a:r>
            <a:r>
              <a:rPr lang="ko-KR" altLang="en-US" sz="2000" b="1" dirty="0" smtClean="0"/>
              <a:t>핵심 개념 이해하</a:t>
            </a:r>
            <a:r>
              <a:rPr lang="ko-KR" altLang="en-US" sz="2000" b="1" dirty="0"/>
              <a:t>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54808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 smtClean="0"/>
              <a:t>  서버</a:t>
            </a:r>
            <a:endParaRPr lang="en-US" altLang="ko-KR" sz="32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2412177"/>
            <a:ext cx="4355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 smtClean="0"/>
              <a:t>  자바스크립트 런타임</a:t>
            </a:r>
            <a:endParaRPr lang="en-US" altLang="ko-KR" sz="32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-1" y="3276273"/>
            <a:ext cx="9127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 smtClean="0"/>
              <a:t>  이벤트 기반</a:t>
            </a:r>
            <a:endParaRPr lang="en-US" altLang="ko-KR" sz="32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-25479" y="414036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 smtClean="0"/>
              <a:t>  논 블로킹 </a:t>
            </a:r>
            <a:r>
              <a:rPr lang="en-US" altLang="ko-KR" sz="3200" b="1" dirty="0" smtClean="0"/>
              <a:t>I/O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4116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 smtClean="0"/>
              <a:t>  </a:t>
            </a:r>
            <a:r>
              <a:rPr lang="ko-KR" altLang="en-US" sz="3200" b="1" dirty="0" err="1" smtClean="0"/>
              <a:t>싱글</a:t>
            </a:r>
            <a:r>
              <a:rPr lang="en-US" altLang="ko-KR" sz="3200" b="1" dirty="0" smtClean="0"/>
              <a:t> </a:t>
            </a:r>
            <a:r>
              <a:rPr lang="ko-KR" altLang="en-US" sz="3200" b="1" dirty="0" err="1" smtClean="0"/>
              <a:t>스레드</a:t>
            </a:r>
            <a:endParaRPr lang="en-US" altLang="ko-KR" sz="32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44624" y="1599183"/>
            <a:ext cx="770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FFFF00"/>
                </a:solidFill>
              </a:rPr>
              <a:t>정보</a:t>
            </a:r>
            <a:r>
              <a:rPr lang="ko-KR" altLang="en-US" sz="2400" b="1" dirty="0" smtClean="0"/>
              <a:t>나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서비스</a:t>
            </a:r>
            <a:r>
              <a:rPr lang="ko-KR" altLang="en-US" sz="2400" b="1" dirty="0" smtClean="0"/>
              <a:t>를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제공</a:t>
            </a:r>
            <a:r>
              <a:rPr lang="ko-KR" altLang="en-US" sz="2400" b="1" dirty="0" smtClean="0"/>
              <a:t>하는</a:t>
            </a:r>
            <a:r>
              <a:rPr lang="en-US" altLang="ko-KR" sz="2400" b="1" dirty="0"/>
              <a:t>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컴퓨터</a:t>
            </a:r>
            <a:r>
              <a:rPr lang="ko-KR" altLang="en-US" sz="2400" b="1" dirty="0" smtClean="0"/>
              <a:t> 또는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프로그램</a:t>
            </a:r>
            <a:endParaRPr lang="en-US" altLang="ko-KR" sz="2400" b="1" dirty="0" smtClean="0">
              <a:solidFill>
                <a:srgbClr val="FFFF00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2884209" y="4939084"/>
            <a:ext cx="765400" cy="46306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60330" y="2463279"/>
            <a:ext cx="4948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 smtClean="0">
                <a:solidFill>
                  <a:srgbClr val="FFFF00"/>
                </a:solidFill>
              </a:rPr>
              <a:t>노드</a:t>
            </a:r>
            <a:r>
              <a:rPr lang="ko-KR" altLang="en-US" sz="2400" b="1" dirty="0" err="1" smtClean="0"/>
              <a:t>는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자바스크립트 런타임</a:t>
            </a:r>
            <a:r>
              <a:rPr lang="ko-KR" altLang="en-US" sz="2400" b="1" dirty="0" smtClean="0"/>
              <a:t>이다</a:t>
            </a:r>
            <a:r>
              <a:rPr lang="en-US" altLang="ko-KR" sz="2400" b="1" dirty="0" smtClean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64186" y="3327375"/>
            <a:ext cx="5884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 smtClean="0">
                <a:solidFill>
                  <a:srgbClr val="FFFF00"/>
                </a:solidFill>
              </a:rPr>
              <a:t>노드</a:t>
            </a:r>
            <a:r>
              <a:rPr lang="ko-KR" altLang="en-US" sz="2400" b="1" dirty="0" err="1" smtClean="0"/>
              <a:t>는</a:t>
            </a:r>
            <a:r>
              <a:rPr lang="ko-KR" altLang="en-US" sz="2400" b="1" dirty="0">
                <a:solidFill>
                  <a:srgbClr val="FFFF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이벤트 기반 </a:t>
            </a:r>
            <a:r>
              <a:rPr lang="ko-KR" altLang="en-US" sz="2400" b="1" dirty="0" smtClean="0"/>
              <a:t>방식으로 작동한다</a:t>
            </a:r>
            <a:r>
              <a:rPr lang="en-US" altLang="ko-KR" sz="2400" b="1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16586" y="4115217"/>
            <a:ext cx="4651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 smtClean="0">
                <a:solidFill>
                  <a:srgbClr val="FFFF00"/>
                </a:solidFill>
              </a:rPr>
              <a:t>노드</a:t>
            </a:r>
            <a:r>
              <a:rPr lang="ko-KR" altLang="en-US" sz="2400" b="1" dirty="0" err="1" smtClean="0"/>
              <a:t>는</a:t>
            </a:r>
            <a:r>
              <a:rPr lang="ko-KR" altLang="en-US" sz="2400" b="1" dirty="0">
                <a:solidFill>
                  <a:srgbClr val="FFFF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논 블로킹 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I/O </a:t>
            </a:r>
            <a:r>
              <a:rPr lang="ko-KR" altLang="en-US" sz="2400" b="1" dirty="0" smtClean="0"/>
              <a:t>이다</a:t>
            </a:r>
            <a:r>
              <a:rPr lang="en-US" altLang="ko-KR" sz="24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067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8352" y="1116033"/>
            <a:ext cx="27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>
                <a:solidFill>
                  <a:srgbClr val="FFFF00"/>
                </a:solidFill>
              </a:rPr>
              <a:t>싱글</a:t>
            </a:r>
            <a:r>
              <a:rPr lang="en-US" altLang="ko-KR" sz="3200" b="1" dirty="0" smtClean="0">
                <a:solidFill>
                  <a:srgbClr val="FFFF00"/>
                </a:solidFill>
              </a:rPr>
              <a:t> </a:t>
            </a:r>
            <a:r>
              <a:rPr lang="ko-KR" altLang="en-US" sz="3200" b="1" dirty="0" err="1" smtClean="0">
                <a:solidFill>
                  <a:srgbClr val="FFFF00"/>
                </a:solidFill>
              </a:rPr>
              <a:t>스레드</a:t>
            </a:r>
            <a:endParaRPr lang="en-US" altLang="ko-KR" sz="3200" b="1" dirty="0" smtClean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장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시작하기 </a:t>
            </a:r>
            <a:r>
              <a:rPr lang="en-US" altLang="ko-KR" sz="2000" b="1" dirty="0" smtClean="0"/>
              <a:t>- 1.1 </a:t>
            </a:r>
            <a:r>
              <a:rPr lang="ko-KR" altLang="en-US" sz="2000" b="1" dirty="0" smtClean="0"/>
              <a:t>핵심 개념 이해하</a:t>
            </a:r>
            <a:r>
              <a:rPr lang="ko-KR" altLang="en-US" sz="2000" b="1" dirty="0"/>
              <a:t>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8504" y="1116033"/>
            <a:ext cx="18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>
                <a:solidFill>
                  <a:srgbClr val="FFFF00"/>
                </a:solidFill>
              </a:rPr>
              <a:t>노드</a:t>
            </a:r>
            <a:r>
              <a:rPr lang="ko-KR" altLang="en-US" sz="3200" b="1" dirty="0" err="1" smtClean="0"/>
              <a:t>는</a:t>
            </a:r>
            <a:endParaRPr lang="en-US" altLang="ko-KR" sz="32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56176" y="1116033"/>
            <a:ext cx="18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이다</a:t>
            </a:r>
            <a:r>
              <a:rPr lang="en-US" altLang="ko-KR" sz="3200" b="1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2124145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프로세</a:t>
            </a:r>
            <a:r>
              <a:rPr lang="ko-KR" altLang="en-US" sz="3200" b="1" dirty="0"/>
              <a:t>스</a:t>
            </a:r>
            <a:endParaRPr lang="en-US" altLang="ko-KR" sz="32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7544" y="3356992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/>
              <a:t>스레드</a:t>
            </a:r>
            <a:endParaRPr lang="en-US" altLang="ko-KR" sz="32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339008" y="2115434"/>
            <a:ext cx="4473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하나의 개별 프로그램</a:t>
            </a:r>
            <a:endParaRPr lang="en-US" altLang="ko-KR" sz="32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203848" y="3068960"/>
            <a:ext cx="5049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프로세스 내</a:t>
            </a:r>
            <a:endParaRPr lang="en-US" altLang="ko-KR" sz="3200" b="1" dirty="0" smtClean="0"/>
          </a:p>
          <a:p>
            <a:pPr algn="ctr"/>
            <a:r>
              <a:rPr lang="ko-KR" altLang="en-US" sz="3200" b="1" dirty="0" smtClean="0"/>
              <a:t>하나의 코드 실행 흐름</a:t>
            </a:r>
            <a:endParaRPr lang="en-US" altLang="ko-KR" sz="3200" b="1" dirty="0" smtClean="0"/>
          </a:p>
        </p:txBody>
      </p:sp>
      <p:pic>
        <p:nvPicPr>
          <p:cNvPr id="11266" name="Picture 2" descr="https://thebook.io/img/080229/0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540" y="4248472"/>
            <a:ext cx="465770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48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장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시작하기 </a:t>
            </a:r>
            <a:r>
              <a:rPr lang="en-US" altLang="ko-KR" sz="2000" b="1" dirty="0" smtClean="0"/>
              <a:t>- 1.1 </a:t>
            </a:r>
            <a:r>
              <a:rPr lang="ko-KR" altLang="en-US" sz="2000" b="1" dirty="0" smtClean="0"/>
              <a:t>핵심 개념 이해하</a:t>
            </a:r>
            <a:r>
              <a:rPr lang="ko-KR" altLang="en-US" sz="2000" b="1" dirty="0"/>
              <a:t>기</a:t>
            </a:r>
          </a:p>
        </p:txBody>
      </p:sp>
      <p:pic>
        <p:nvPicPr>
          <p:cNvPr id="12290" name="Picture 2" descr="https://thebook.io/img/080229/0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250862"/>
            <a:ext cx="4032448" cy="397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03004" y="1196752"/>
            <a:ext cx="3937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/>
              <a:t>싱글</a:t>
            </a:r>
            <a:r>
              <a:rPr lang="ko-KR" altLang="en-US" sz="3200" b="1" dirty="0" smtClean="0"/>
              <a:t> </a:t>
            </a:r>
            <a:r>
              <a:rPr lang="ko-KR" altLang="en-US" sz="3200" b="1" dirty="0" err="1" smtClean="0"/>
              <a:t>스레드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블로킹</a:t>
            </a:r>
            <a:endParaRPr lang="en-US" altLang="ko-KR" sz="32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1520" y="2924944"/>
            <a:ext cx="3887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FFFF00"/>
                </a:solidFill>
              </a:rPr>
              <a:t>주방 </a:t>
            </a:r>
            <a:r>
              <a:rPr lang="en-US" altLang="ko-KR" sz="3200" b="1" dirty="0" smtClean="0">
                <a:solidFill>
                  <a:srgbClr val="FFFF00"/>
                </a:solidFill>
              </a:rPr>
              <a:t>= </a:t>
            </a:r>
            <a:r>
              <a:rPr lang="ko-KR" altLang="en-US" sz="3200" b="1" dirty="0" smtClean="0">
                <a:solidFill>
                  <a:srgbClr val="FFFF00"/>
                </a:solidFill>
              </a:rPr>
              <a:t>프로세스</a:t>
            </a:r>
            <a:endParaRPr lang="en-US" altLang="ko-KR" sz="3200" b="1" dirty="0" smtClean="0">
              <a:solidFill>
                <a:srgbClr val="FFFF00"/>
              </a:solidFill>
            </a:endParaRPr>
          </a:p>
          <a:p>
            <a:pPr algn="ctr"/>
            <a:r>
              <a:rPr lang="ko-KR" altLang="en-US" sz="3200" b="1" dirty="0" smtClean="0">
                <a:solidFill>
                  <a:srgbClr val="FFFF00"/>
                </a:solidFill>
              </a:rPr>
              <a:t>점원 </a:t>
            </a:r>
            <a:r>
              <a:rPr lang="en-US" altLang="ko-KR" sz="3200" b="1" dirty="0" smtClean="0">
                <a:solidFill>
                  <a:srgbClr val="FFFF00"/>
                </a:solidFill>
              </a:rPr>
              <a:t>= </a:t>
            </a:r>
            <a:r>
              <a:rPr lang="ko-KR" altLang="en-US" sz="3200" b="1" dirty="0" err="1" smtClean="0">
                <a:solidFill>
                  <a:srgbClr val="FFFF00"/>
                </a:solidFill>
              </a:rPr>
              <a:t>스레드</a:t>
            </a:r>
            <a:endParaRPr lang="en-US" altLang="ko-KR" sz="32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48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장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시작하기 </a:t>
            </a:r>
            <a:r>
              <a:rPr lang="en-US" altLang="ko-KR" sz="2000" b="1" dirty="0" smtClean="0"/>
              <a:t>- 1.1 </a:t>
            </a:r>
            <a:r>
              <a:rPr lang="ko-KR" altLang="en-US" sz="2000" b="1" dirty="0" smtClean="0"/>
              <a:t>핵심 개념 이해하</a:t>
            </a:r>
            <a:r>
              <a:rPr lang="ko-KR" altLang="en-US" sz="2000" b="1" dirty="0"/>
              <a:t>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346" y="972017"/>
            <a:ext cx="4777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/>
              <a:t>싱글</a:t>
            </a:r>
            <a:r>
              <a:rPr lang="ko-KR" altLang="en-US" sz="3200" b="1" dirty="0" smtClean="0"/>
              <a:t> </a:t>
            </a:r>
            <a:r>
              <a:rPr lang="ko-KR" altLang="en-US" sz="3200" b="1" dirty="0" err="1" smtClean="0"/>
              <a:t>스레드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논 블로킹</a:t>
            </a:r>
            <a:endParaRPr lang="en-US" altLang="ko-KR" sz="3200" b="1" dirty="0" smtClean="0"/>
          </a:p>
        </p:txBody>
      </p:sp>
      <p:pic>
        <p:nvPicPr>
          <p:cNvPr id="14338" name="Picture 2" descr="https://thebook.io/img/080229/037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37580"/>
            <a:ext cx="8352928" cy="361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42964" y="1556792"/>
            <a:ext cx="4777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FF00"/>
                </a:solidFill>
              </a:rPr>
              <a:t>= </a:t>
            </a:r>
            <a:r>
              <a:rPr lang="ko-KR" altLang="en-US" sz="3200" b="1" dirty="0" err="1" smtClean="0">
                <a:solidFill>
                  <a:srgbClr val="FFFF00"/>
                </a:solidFill>
              </a:rPr>
              <a:t>노드</a:t>
            </a:r>
            <a:r>
              <a:rPr lang="ko-KR" altLang="en-US" sz="3200" b="1" dirty="0" smtClean="0">
                <a:solidFill>
                  <a:srgbClr val="FFFF00"/>
                </a:solidFill>
              </a:rPr>
              <a:t> 방식</a:t>
            </a:r>
            <a:endParaRPr lang="en-US" altLang="ko-KR" sz="3200" b="1" dirty="0" smtClean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87910" y="5805264"/>
            <a:ext cx="3887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FFFF00"/>
                </a:solidFill>
              </a:rPr>
              <a:t>주방 </a:t>
            </a:r>
            <a:r>
              <a:rPr lang="en-US" altLang="ko-KR" sz="2800" b="1" dirty="0" smtClean="0">
                <a:solidFill>
                  <a:srgbClr val="FFFF00"/>
                </a:solidFill>
              </a:rPr>
              <a:t>= </a:t>
            </a:r>
            <a:r>
              <a:rPr lang="ko-KR" altLang="en-US" sz="2800" b="1" dirty="0" smtClean="0">
                <a:solidFill>
                  <a:srgbClr val="FFFF00"/>
                </a:solidFill>
              </a:rPr>
              <a:t>프로세스</a:t>
            </a:r>
            <a:endParaRPr lang="en-US" altLang="ko-KR" sz="2800" b="1" dirty="0" smtClean="0">
              <a:solidFill>
                <a:srgbClr val="FFFF00"/>
              </a:solidFill>
            </a:endParaRPr>
          </a:p>
          <a:p>
            <a:pPr algn="ctr"/>
            <a:r>
              <a:rPr lang="ko-KR" altLang="en-US" sz="2800" b="1" dirty="0" smtClean="0">
                <a:solidFill>
                  <a:srgbClr val="FFFF00"/>
                </a:solidFill>
              </a:rPr>
              <a:t>점원 </a:t>
            </a:r>
            <a:r>
              <a:rPr lang="en-US" altLang="ko-KR" sz="2800" b="1" dirty="0" smtClean="0">
                <a:solidFill>
                  <a:srgbClr val="FFFF00"/>
                </a:solidFill>
              </a:rPr>
              <a:t>= </a:t>
            </a:r>
            <a:r>
              <a:rPr lang="ko-KR" altLang="en-US" sz="2800" b="1" dirty="0" err="1" smtClean="0">
                <a:solidFill>
                  <a:srgbClr val="FFFF00"/>
                </a:solidFill>
              </a:rPr>
              <a:t>스레드</a:t>
            </a:r>
            <a:endParaRPr lang="en-US" altLang="ko-KR" sz="28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01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장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시작하기 </a:t>
            </a:r>
            <a:r>
              <a:rPr lang="en-US" altLang="ko-KR" sz="2000" b="1" dirty="0" smtClean="0"/>
              <a:t>- 1.1 </a:t>
            </a:r>
            <a:r>
              <a:rPr lang="ko-KR" altLang="en-US" sz="2000" b="1" dirty="0" smtClean="0"/>
              <a:t>핵심 개념 이해하</a:t>
            </a:r>
            <a:r>
              <a:rPr lang="ko-KR" altLang="en-US" sz="2000" b="1" dirty="0"/>
              <a:t>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346" y="1227644"/>
            <a:ext cx="4777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멀</a:t>
            </a:r>
            <a:r>
              <a:rPr lang="ko-KR" altLang="en-US" sz="3200" b="1" dirty="0"/>
              <a:t>티</a:t>
            </a:r>
            <a:r>
              <a:rPr lang="ko-KR" altLang="en-US" sz="3200" b="1" dirty="0" smtClean="0"/>
              <a:t> </a:t>
            </a:r>
            <a:r>
              <a:rPr lang="ko-KR" altLang="en-US" sz="3200" b="1" dirty="0" err="1" smtClean="0"/>
              <a:t>스레드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블로킹</a:t>
            </a:r>
            <a:endParaRPr lang="en-US" altLang="ko-KR" sz="3200" b="1" dirty="0" smtClean="0"/>
          </a:p>
        </p:txBody>
      </p:sp>
      <p:pic>
        <p:nvPicPr>
          <p:cNvPr id="14340" name="Picture 4" descr="https://thebook.io/img/080229/037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788" y="2276872"/>
            <a:ext cx="4225652" cy="402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3071862"/>
            <a:ext cx="3887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FFFF00"/>
                </a:solidFill>
              </a:rPr>
              <a:t>주방 </a:t>
            </a:r>
            <a:r>
              <a:rPr lang="en-US" altLang="ko-KR" sz="3200" b="1" dirty="0" smtClean="0">
                <a:solidFill>
                  <a:srgbClr val="FFFF00"/>
                </a:solidFill>
              </a:rPr>
              <a:t>= </a:t>
            </a:r>
            <a:r>
              <a:rPr lang="ko-KR" altLang="en-US" sz="3200" b="1" dirty="0" smtClean="0">
                <a:solidFill>
                  <a:srgbClr val="FFFF00"/>
                </a:solidFill>
              </a:rPr>
              <a:t>프로세스</a:t>
            </a:r>
            <a:endParaRPr lang="en-US" altLang="ko-KR" sz="3200" b="1" dirty="0" smtClean="0">
              <a:solidFill>
                <a:srgbClr val="FFFF00"/>
              </a:solidFill>
            </a:endParaRPr>
          </a:p>
          <a:p>
            <a:pPr algn="ctr"/>
            <a:r>
              <a:rPr lang="ko-KR" altLang="en-US" sz="3200" b="1" dirty="0" smtClean="0">
                <a:solidFill>
                  <a:srgbClr val="FFFF00"/>
                </a:solidFill>
              </a:rPr>
              <a:t>점원 </a:t>
            </a:r>
            <a:r>
              <a:rPr lang="en-US" altLang="ko-KR" sz="3200" b="1" dirty="0" smtClean="0">
                <a:solidFill>
                  <a:srgbClr val="FFFF00"/>
                </a:solidFill>
              </a:rPr>
              <a:t>= </a:t>
            </a:r>
            <a:r>
              <a:rPr lang="ko-KR" altLang="en-US" sz="3200" b="1" dirty="0" err="1" smtClean="0">
                <a:solidFill>
                  <a:srgbClr val="FFFF00"/>
                </a:solidFill>
              </a:rPr>
              <a:t>스레드</a:t>
            </a:r>
            <a:endParaRPr lang="en-US" altLang="ko-KR" sz="32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6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8352" y="1116033"/>
            <a:ext cx="27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>
                <a:solidFill>
                  <a:srgbClr val="FFFF00"/>
                </a:solidFill>
              </a:rPr>
              <a:t>싱글</a:t>
            </a:r>
            <a:r>
              <a:rPr lang="en-US" altLang="ko-KR" sz="3200" b="1" dirty="0" smtClean="0">
                <a:solidFill>
                  <a:srgbClr val="FFFF00"/>
                </a:solidFill>
              </a:rPr>
              <a:t> </a:t>
            </a:r>
            <a:r>
              <a:rPr lang="ko-KR" altLang="en-US" sz="3200" b="1" dirty="0" err="1" smtClean="0">
                <a:solidFill>
                  <a:srgbClr val="FFFF00"/>
                </a:solidFill>
              </a:rPr>
              <a:t>스레드</a:t>
            </a:r>
            <a:endParaRPr lang="en-US" altLang="ko-KR" sz="3200" b="1" dirty="0" smtClean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장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시작하기 </a:t>
            </a:r>
            <a:r>
              <a:rPr lang="en-US" altLang="ko-KR" sz="2000" b="1" dirty="0" smtClean="0"/>
              <a:t>- 1.1 </a:t>
            </a:r>
            <a:r>
              <a:rPr lang="ko-KR" altLang="en-US" sz="2000" b="1" dirty="0" smtClean="0"/>
              <a:t>핵심 개념 이해하</a:t>
            </a:r>
            <a:r>
              <a:rPr lang="ko-KR" altLang="en-US" sz="2000" b="1" dirty="0"/>
              <a:t>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8504" y="1116033"/>
            <a:ext cx="18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>
                <a:solidFill>
                  <a:srgbClr val="FFFF00"/>
                </a:solidFill>
              </a:rPr>
              <a:t>노드</a:t>
            </a:r>
            <a:r>
              <a:rPr lang="ko-KR" altLang="en-US" sz="3200" b="1" dirty="0" err="1" smtClean="0"/>
              <a:t>는</a:t>
            </a:r>
            <a:endParaRPr lang="en-US" altLang="ko-KR" sz="32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56176" y="1116033"/>
            <a:ext cx="18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이다</a:t>
            </a:r>
            <a:r>
              <a:rPr lang="en-US" altLang="ko-KR" sz="32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948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장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시작하기 </a:t>
            </a:r>
            <a:r>
              <a:rPr lang="en-US" altLang="ko-KR" sz="2000" b="1" dirty="0" smtClean="0"/>
              <a:t>- 1.1 </a:t>
            </a:r>
            <a:r>
              <a:rPr lang="ko-KR" altLang="en-US" sz="2000" b="1" dirty="0" smtClean="0"/>
              <a:t>핵심 개념 이해하</a:t>
            </a:r>
            <a:r>
              <a:rPr lang="ko-KR" altLang="en-US" sz="2000" b="1" dirty="0"/>
              <a:t>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54808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 smtClean="0"/>
              <a:t>  서버</a:t>
            </a:r>
            <a:endParaRPr lang="en-US" altLang="ko-KR" sz="32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2412177"/>
            <a:ext cx="4355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 smtClean="0"/>
              <a:t>  자바스크립트 런타임</a:t>
            </a:r>
            <a:endParaRPr lang="en-US" altLang="ko-KR" sz="32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-1" y="3276273"/>
            <a:ext cx="9127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 smtClean="0"/>
              <a:t>  이벤트 기반</a:t>
            </a:r>
            <a:endParaRPr lang="en-US" altLang="ko-KR" sz="32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-25479" y="414036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 smtClean="0"/>
              <a:t>  논 블로킹 </a:t>
            </a:r>
            <a:r>
              <a:rPr lang="en-US" altLang="ko-KR" sz="3200" b="1" dirty="0" smtClean="0"/>
              <a:t>I/O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4116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 smtClean="0"/>
              <a:t>  </a:t>
            </a:r>
            <a:r>
              <a:rPr lang="ko-KR" altLang="en-US" sz="3200" b="1" dirty="0" err="1" smtClean="0"/>
              <a:t>싱글</a:t>
            </a:r>
            <a:r>
              <a:rPr lang="en-US" altLang="ko-KR" sz="3200" b="1" dirty="0" smtClean="0"/>
              <a:t> </a:t>
            </a:r>
            <a:r>
              <a:rPr lang="ko-KR" altLang="en-US" sz="3200" b="1" dirty="0" err="1" smtClean="0"/>
              <a:t>스레드</a:t>
            </a:r>
            <a:endParaRPr lang="en-US" altLang="ko-KR" sz="32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44624" y="1599183"/>
            <a:ext cx="770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FFFF00"/>
                </a:solidFill>
              </a:rPr>
              <a:t>정보</a:t>
            </a:r>
            <a:r>
              <a:rPr lang="ko-KR" altLang="en-US" sz="2400" b="1" dirty="0" smtClean="0"/>
              <a:t>나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서비스</a:t>
            </a:r>
            <a:r>
              <a:rPr lang="ko-KR" altLang="en-US" sz="2400" b="1" dirty="0" smtClean="0"/>
              <a:t>를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제공</a:t>
            </a:r>
            <a:r>
              <a:rPr lang="ko-KR" altLang="en-US" sz="2400" b="1" dirty="0" smtClean="0"/>
              <a:t>하는</a:t>
            </a:r>
            <a:r>
              <a:rPr lang="en-US" altLang="ko-KR" sz="2400" b="1" dirty="0"/>
              <a:t>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컴퓨터</a:t>
            </a:r>
            <a:r>
              <a:rPr lang="ko-KR" altLang="en-US" sz="2400" b="1" dirty="0" smtClean="0"/>
              <a:t> 또는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프로그램</a:t>
            </a:r>
            <a:endParaRPr lang="en-US" altLang="ko-KR" sz="2400" b="1" dirty="0" smtClean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60330" y="2463279"/>
            <a:ext cx="4948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 smtClean="0">
                <a:solidFill>
                  <a:srgbClr val="FFFF00"/>
                </a:solidFill>
              </a:rPr>
              <a:t>노드</a:t>
            </a:r>
            <a:r>
              <a:rPr lang="ko-KR" altLang="en-US" sz="2400" b="1" dirty="0" err="1" smtClean="0"/>
              <a:t>는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자바스크립트 런타임</a:t>
            </a:r>
            <a:r>
              <a:rPr lang="ko-KR" altLang="en-US" sz="2400" b="1" dirty="0" smtClean="0"/>
              <a:t>이다</a:t>
            </a:r>
            <a:r>
              <a:rPr lang="en-US" altLang="ko-KR" sz="2400" b="1" dirty="0" smtClean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64186" y="3327375"/>
            <a:ext cx="5884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 smtClean="0">
                <a:solidFill>
                  <a:srgbClr val="FFFF00"/>
                </a:solidFill>
              </a:rPr>
              <a:t>노드</a:t>
            </a:r>
            <a:r>
              <a:rPr lang="ko-KR" altLang="en-US" sz="2400" b="1" dirty="0" err="1" smtClean="0"/>
              <a:t>는</a:t>
            </a:r>
            <a:r>
              <a:rPr lang="ko-KR" altLang="en-US" sz="2400" b="1" dirty="0">
                <a:solidFill>
                  <a:srgbClr val="FFFF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이벤트 기반 </a:t>
            </a:r>
            <a:r>
              <a:rPr lang="ko-KR" altLang="en-US" sz="2400" b="1" dirty="0" smtClean="0"/>
              <a:t>방식으로 작동한다</a:t>
            </a:r>
            <a:r>
              <a:rPr lang="en-US" altLang="ko-KR" sz="2400" b="1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16586" y="4115217"/>
            <a:ext cx="4651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 smtClean="0">
                <a:solidFill>
                  <a:srgbClr val="FFFF00"/>
                </a:solidFill>
              </a:rPr>
              <a:t>노드</a:t>
            </a:r>
            <a:r>
              <a:rPr lang="ko-KR" altLang="en-US" sz="2400" b="1" dirty="0" err="1" smtClean="0"/>
              <a:t>는</a:t>
            </a:r>
            <a:r>
              <a:rPr lang="ko-KR" altLang="en-US" sz="2400" b="1" dirty="0">
                <a:solidFill>
                  <a:srgbClr val="FFFF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논 블로킹 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I/O </a:t>
            </a:r>
            <a:r>
              <a:rPr lang="ko-KR" altLang="en-US" sz="2400" b="1" dirty="0" smtClean="0"/>
              <a:t>이다</a:t>
            </a:r>
            <a:r>
              <a:rPr lang="en-US" altLang="ko-KR" sz="2400" b="1" dirty="0" smtClean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16586" y="5061540"/>
            <a:ext cx="4651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 smtClean="0">
                <a:solidFill>
                  <a:srgbClr val="FFFF00"/>
                </a:solidFill>
              </a:rPr>
              <a:t>노드</a:t>
            </a:r>
            <a:r>
              <a:rPr lang="ko-KR" altLang="en-US" sz="2400" b="1" dirty="0" err="1" smtClean="0"/>
              <a:t>는</a:t>
            </a:r>
            <a:r>
              <a:rPr lang="ko-KR" altLang="en-US" sz="2400" b="1" dirty="0">
                <a:solidFill>
                  <a:srgbClr val="FFFF00"/>
                </a:solidFill>
              </a:rPr>
              <a:t> </a:t>
            </a:r>
            <a:r>
              <a:rPr lang="ko-KR" altLang="en-US" sz="2400" b="1" dirty="0" err="1" smtClean="0">
                <a:solidFill>
                  <a:srgbClr val="FFFF00"/>
                </a:solidFill>
              </a:rPr>
              <a:t>싱글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</a:t>
            </a:r>
            <a:r>
              <a:rPr lang="ko-KR" altLang="en-US" sz="2400" b="1" dirty="0" err="1" smtClean="0">
                <a:solidFill>
                  <a:srgbClr val="FFFF00"/>
                </a:solidFill>
              </a:rPr>
              <a:t>스레드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 </a:t>
            </a:r>
            <a:r>
              <a:rPr lang="ko-KR" altLang="en-US" sz="2400" b="1" dirty="0" smtClean="0"/>
              <a:t>이다</a:t>
            </a:r>
            <a:r>
              <a:rPr lang="en-US" altLang="ko-KR" sz="24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833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2" y="262820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1</a:t>
            </a:r>
            <a:r>
              <a:rPr lang="ko-KR" altLang="en-US" sz="3200" b="1" dirty="0" smtClean="0"/>
              <a:t>장 </a:t>
            </a:r>
            <a:r>
              <a:rPr lang="ko-KR" altLang="en-US" sz="3200" b="1" dirty="0" err="1" smtClean="0"/>
              <a:t>노드</a:t>
            </a:r>
            <a:r>
              <a:rPr lang="ko-KR" altLang="en-US" sz="3200" b="1" dirty="0" smtClean="0"/>
              <a:t> 시작하기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365376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/>
              <a:t>1.2 </a:t>
            </a:r>
            <a:r>
              <a:rPr lang="ko-KR" altLang="en-US" sz="2500" b="1" dirty="0" smtClean="0"/>
              <a:t>서버로서의 </a:t>
            </a:r>
            <a:r>
              <a:rPr lang="ko-KR" altLang="en-US" sz="2500" b="1" dirty="0" err="1" smtClean="0"/>
              <a:t>노드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46047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장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시작하기 </a:t>
            </a:r>
            <a:r>
              <a:rPr lang="en-US" altLang="ko-KR" sz="2000" b="1" dirty="0" smtClean="0"/>
              <a:t>- 1.2 </a:t>
            </a:r>
            <a:r>
              <a:rPr lang="ko-KR" altLang="en-US" sz="2000" b="1" dirty="0" smtClean="0"/>
              <a:t>서버로서의 </a:t>
            </a:r>
            <a:r>
              <a:rPr lang="ko-KR" altLang="en-US" sz="2000" b="1" dirty="0" err="1" smtClean="0"/>
              <a:t>노드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98072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/>
              <a:t>노드를</a:t>
            </a:r>
            <a:r>
              <a:rPr lang="ko-KR" altLang="en-US" sz="3200" b="1" dirty="0" smtClean="0"/>
              <a:t> 서버로 사용할 때의 특성과 장단점</a:t>
            </a:r>
            <a:endParaRPr lang="en-US" altLang="ko-KR" sz="32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259632" y="1628800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>
                <a:solidFill>
                  <a:srgbClr val="FFFF00"/>
                </a:solidFill>
              </a:rPr>
              <a:t>노드</a:t>
            </a:r>
            <a:r>
              <a:rPr lang="ko-KR" altLang="en-US" sz="2800" b="1" dirty="0" err="1" smtClean="0"/>
              <a:t>는</a:t>
            </a:r>
            <a:r>
              <a:rPr lang="ko-KR" altLang="en-US" sz="2800" b="1" dirty="0">
                <a:solidFill>
                  <a:srgbClr val="FFFF00"/>
                </a:solidFill>
              </a:rPr>
              <a:t> </a:t>
            </a:r>
            <a:r>
              <a:rPr lang="ko-KR" altLang="en-US" sz="2800" b="1" dirty="0" smtClean="0">
                <a:solidFill>
                  <a:srgbClr val="FFFF00"/>
                </a:solidFill>
              </a:rPr>
              <a:t>논 블로킹 </a:t>
            </a:r>
            <a:r>
              <a:rPr lang="en-US" altLang="ko-KR" sz="2800" b="1" dirty="0" smtClean="0">
                <a:solidFill>
                  <a:srgbClr val="FFFF00"/>
                </a:solidFill>
              </a:rPr>
              <a:t>I/O, </a:t>
            </a:r>
            <a:r>
              <a:rPr lang="ko-KR" altLang="en-US" sz="2800" b="1" dirty="0" err="1" smtClean="0">
                <a:solidFill>
                  <a:srgbClr val="FFFF00"/>
                </a:solidFill>
              </a:rPr>
              <a:t>싱글</a:t>
            </a:r>
            <a:r>
              <a:rPr lang="ko-KR" altLang="en-US" sz="2800" b="1" dirty="0" smtClean="0">
                <a:solidFill>
                  <a:srgbClr val="FFFF00"/>
                </a:solidFill>
              </a:rPr>
              <a:t> </a:t>
            </a:r>
            <a:r>
              <a:rPr lang="ko-KR" altLang="en-US" sz="2800" b="1" dirty="0" err="1" smtClean="0">
                <a:solidFill>
                  <a:srgbClr val="FFFF00"/>
                </a:solidFill>
              </a:rPr>
              <a:t>스레드</a:t>
            </a:r>
            <a:r>
              <a:rPr lang="en-US" altLang="ko-KR" sz="2800" b="1" dirty="0" smtClean="0">
                <a:solidFill>
                  <a:srgbClr val="FFFF00"/>
                </a:solidFill>
              </a:rPr>
              <a:t> </a:t>
            </a:r>
            <a:r>
              <a:rPr lang="ko-KR" altLang="en-US" sz="2800" b="1" dirty="0" smtClean="0"/>
              <a:t>이다</a:t>
            </a:r>
            <a:r>
              <a:rPr lang="en-US" altLang="ko-KR" sz="2800" b="1" dirty="0" smtClean="0"/>
              <a:t>.</a:t>
            </a:r>
            <a:r>
              <a:rPr lang="ko-KR" altLang="en-US" sz="2800" b="1" dirty="0" smtClean="0"/>
              <a:t> </a:t>
            </a:r>
            <a:endParaRPr lang="en-US" altLang="ko-KR" sz="2800" b="1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5"/>
          <a:stretch/>
        </p:blipFill>
        <p:spPr bwMode="auto">
          <a:xfrm>
            <a:off x="1115348" y="2276872"/>
            <a:ext cx="6769020" cy="427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29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41984" y="1340768"/>
            <a:ext cx="509431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b="1" dirty="0" smtClean="0"/>
              <a:t>1</a:t>
            </a:r>
            <a:r>
              <a:rPr lang="ko-KR" altLang="en-US" sz="2400" b="1" dirty="0" smtClean="0"/>
              <a:t>장 </a:t>
            </a:r>
            <a:r>
              <a:rPr lang="ko-KR" altLang="en-US" sz="2400" b="1" dirty="0" err="1" smtClean="0"/>
              <a:t>노드</a:t>
            </a:r>
            <a:r>
              <a:rPr lang="ko-KR" altLang="en-US" sz="2400" b="1" dirty="0" smtClean="0"/>
              <a:t> 시작하기</a:t>
            </a:r>
            <a:endParaRPr lang="en-US" altLang="ko-KR" sz="2400" b="1" dirty="0" smtClean="0"/>
          </a:p>
          <a:p>
            <a:pPr algn="just"/>
            <a:r>
              <a:rPr lang="en-US" altLang="ko-KR" sz="2400" b="1" dirty="0" smtClean="0"/>
              <a:t>	1.1 </a:t>
            </a:r>
            <a:r>
              <a:rPr lang="ko-KR" altLang="en-US" sz="2400" b="1" dirty="0" smtClean="0"/>
              <a:t>핵심 개념 이해하기</a:t>
            </a:r>
            <a:endParaRPr lang="en-US" altLang="ko-KR" sz="2400" b="1" dirty="0" smtClean="0"/>
          </a:p>
          <a:p>
            <a:pPr algn="just"/>
            <a:r>
              <a:rPr lang="en-US" altLang="ko-KR" sz="2400" b="1" dirty="0" smtClean="0"/>
              <a:t>	1.2 </a:t>
            </a:r>
            <a:r>
              <a:rPr lang="ko-KR" altLang="en-US" sz="2400" b="1" dirty="0" smtClean="0"/>
              <a:t>서버로서의 </a:t>
            </a:r>
            <a:r>
              <a:rPr lang="ko-KR" altLang="en-US" sz="2400" b="1" dirty="0" err="1" smtClean="0"/>
              <a:t>노드</a:t>
            </a:r>
            <a:endParaRPr lang="en-US" altLang="ko-KR" sz="2400" b="1" dirty="0" smtClean="0"/>
          </a:p>
          <a:p>
            <a:pPr algn="just"/>
            <a:r>
              <a:rPr lang="en-US" altLang="ko-KR" sz="2400" b="1" dirty="0" smtClean="0"/>
              <a:t>	1.3 </a:t>
            </a:r>
            <a:r>
              <a:rPr lang="ko-KR" altLang="en-US" sz="2400" b="1" dirty="0" smtClean="0"/>
              <a:t>서버 외의 </a:t>
            </a:r>
            <a:r>
              <a:rPr lang="ko-KR" altLang="en-US" sz="2400" b="1" dirty="0" err="1" smtClean="0"/>
              <a:t>노드</a:t>
            </a:r>
            <a:endParaRPr lang="en-US" altLang="ko-KR" sz="2400" b="1" dirty="0" smtClean="0"/>
          </a:p>
          <a:p>
            <a:pPr algn="just"/>
            <a:r>
              <a:rPr lang="en-US" altLang="ko-KR" sz="2400" b="1" dirty="0" smtClean="0"/>
              <a:t>	1.4 </a:t>
            </a:r>
            <a:r>
              <a:rPr lang="ko-KR" altLang="en-US" sz="2400" b="1" dirty="0" smtClean="0"/>
              <a:t>개발환경 설정하기</a:t>
            </a:r>
            <a:endParaRPr lang="en-US" altLang="ko-KR" sz="2400" b="1" dirty="0" smtClean="0"/>
          </a:p>
          <a:p>
            <a:pPr algn="just"/>
            <a:r>
              <a:rPr lang="en-US" altLang="ko-KR" sz="2400" b="1" dirty="0" smtClean="0"/>
              <a:t>	1.5 </a:t>
            </a:r>
            <a:r>
              <a:rPr lang="ko-KR" altLang="en-US" sz="2400" b="1" dirty="0" smtClean="0"/>
              <a:t>함께 보면 좋은 자료</a:t>
            </a:r>
            <a:endParaRPr lang="en-US" altLang="ko-KR" sz="2400" b="1" dirty="0" smtClean="0"/>
          </a:p>
          <a:p>
            <a:pPr algn="just"/>
            <a:endParaRPr lang="en-US" altLang="ko-KR" sz="2400" b="1" dirty="0" smtClean="0"/>
          </a:p>
          <a:p>
            <a:pPr algn="just"/>
            <a:r>
              <a:rPr lang="en-US" altLang="ko-KR" sz="2400" b="1" dirty="0" smtClean="0"/>
              <a:t>3</a:t>
            </a:r>
            <a:r>
              <a:rPr lang="ko-KR" altLang="en-US" sz="2400" b="1" dirty="0" smtClean="0"/>
              <a:t>장 </a:t>
            </a:r>
            <a:r>
              <a:rPr lang="ko-KR" altLang="en-US" sz="2400" b="1" dirty="0" err="1" smtClean="0"/>
              <a:t>노드</a:t>
            </a:r>
            <a:r>
              <a:rPr lang="ko-KR" altLang="en-US" sz="2400" b="1" dirty="0" smtClean="0"/>
              <a:t> 기능</a:t>
            </a:r>
            <a:endParaRPr lang="en-US" altLang="ko-KR" sz="2400" b="1" dirty="0" smtClean="0"/>
          </a:p>
          <a:p>
            <a:pPr algn="just"/>
            <a:r>
              <a:rPr lang="en-US" altLang="ko-KR" sz="2400" b="1" dirty="0" smtClean="0"/>
              <a:t>	3.1 REPL </a:t>
            </a:r>
            <a:r>
              <a:rPr lang="ko-KR" altLang="en-US" sz="2400" b="1" dirty="0" smtClean="0"/>
              <a:t>사용하기</a:t>
            </a:r>
            <a:endParaRPr lang="en-US" altLang="ko-KR" sz="2400" b="1" dirty="0" smtClean="0"/>
          </a:p>
          <a:p>
            <a:pPr algn="just"/>
            <a:r>
              <a:rPr lang="en-US" altLang="ko-KR" sz="2400" b="1" dirty="0" smtClean="0"/>
              <a:t>	3.2 JS</a:t>
            </a:r>
            <a:r>
              <a:rPr lang="ko-KR" altLang="en-US" sz="2400" b="1" dirty="0" smtClean="0"/>
              <a:t>파일 실행하기</a:t>
            </a:r>
            <a:endParaRPr lang="en-US" altLang="ko-KR" sz="2400" b="1" dirty="0" smtClean="0"/>
          </a:p>
          <a:p>
            <a:pPr algn="just"/>
            <a:r>
              <a:rPr lang="en-US" altLang="ko-KR" sz="2400" b="1" dirty="0" smtClean="0"/>
              <a:t>	3.3 </a:t>
            </a:r>
            <a:r>
              <a:rPr lang="ko-KR" altLang="en-US" sz="2400" b="1" dirty="0" smtClean="0"/>
              <a:t>모듈로 만들기</a:t>
            </a:r>
            <a:endParaRPr lang="en-US" altLang="ko-KR" sz="2400" b="1" dirty="0" smtClean="0"/>
          </a:p>
          <a:p>
            <a:pPr algn="just"/>
            <a:r>
              <a:rPr lang="en-US" altLang="ko-KR" sz="2400" b="1" dirty="0" smtClean="0"/>
              <a:t>	3.4 </a:t>
            </a:r>
            <a:r>
              <a:rPr lang="ko-KR" altLang="en-US" sz="2400" b="1" dirty="0" err="1" smtClean="0"/>
              <a:t>노드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내장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객체 알아보기</a:t>
            </a:r>
            <a:endParaRPr lang="en-US" altLang="ko-KR" sz="2400" b="1" dirty="0" smtClean="0"/>
          </a:p>
          <a:p>
            <a:pPr algn="just"/>
            <a:r>
              <a:rPr lang="en-US" altLang="ko-KR" sz="2400" b="1" dirty="0" smtClean="0"/>
              <a:t>	3.5 </a:t>
            </a:r>
            <a:r>
              <a:rPr lang="ko-KR" altLang="en-US" sz="2400" b="1" dirty="0" err="1" smtClean="0"/>
              <a:t>노드</a:t>
            </a:r>
            <a:r>
              <a:rPr lang="ko-KR" altLang="en-US" sz="2400" b="1" dirty="0" smtClean="0"/>
              <a:t> 내장 모듈 사용하기</a:t>
            </a:r>
            <a:endParaRPr lang="en-US" altLang="ko-KR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332656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/>
              <a:t>목 차</a:t>
            </a:r>
            <a:endParaRPr lang="ko-KR" altLang="en-US" sz="3000" b="1" dirty="0"/>
          </a:p>
        </p:txBody>
      </p:sp>
      <p:sp>
        <p:nvSpPr>
          <p:cNvPr id="4" name="직사각형 3"/>
          <p:cNvSpPr/>
          <p:nvPr/>
        </p:nvSpPr>
        <p:spPr>
          <a:xfrm>
            <a:off x="3196647" y="2996952"/>
            <a:ext cx="2952328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2627784" y="2924944"/>
            <a:ext cx="432048" cy="21602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2627784" y="3284984"/>
            <a:ext cx="432048" cy="21602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196647" y="3383281"/>
            <a:ext cx="324756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2627784" y="4437112"/>
            <a:ext cx="432048" cy="21602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2627784" y="4702460"/>
            <a:ext cx="432048" cy="21602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31840" y="4509120"/>
            <a:ext cx="2952328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059832" y="4869160"/>
            <a:ext cx="2952328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8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2" y="262820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1</a:t>
            </a:r>
            <a:r>
              <a:rPr lang="ko-KR" altLang="en-US" sz="3200" b="1" dirty="0" smtClean="0"/>
              <a:t>장 </a:t>
            </a:r>
            <a:r>
              <a:rPr lang="ko-KR" altLang="en-US" sz="3200" b="1" dirty="0" err="1" smtClean="0"/>
              <a:t>노드</a:t>
            </a:r>
            <a:r>
              <a:rPr lang="ko-KR" altLang="en-US" sz="3200" b="1" dirty="0" smtClean="0"/>
              <a:t> 시작하기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365376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/>
              <a:t>1.3 </a:t>
            </a:r>
            <a:r>
              <a:rPr lang="ko-KR" altLang="en-US" sz="2500" b="1" dirty="0" smtClean="0"/>
              <a:t>서버 외의 </a:t>
            </a:r>
            <a:r>
              <a:rPr lang="ko-KR" altLang="en-US" sz="2500" b="1" dirty="0" err="1" smtClean="0"/>
              <a:t>노드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84143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장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시작하기 </a:t>
            </a:r>
            <a:r>
              <a:rPr lang="en-US" altLang="ko-KR" sz="2000" b="1" dirty="0" smtClean="0"/>
              <a:t>- 1.3 </a:t>
            </a:r>
            <a:r>
              <a:rPr lang="ko-KR" altLang="en-US" sz="2000" b="1" dirty="0" smtClean="0"/>
              <a:t>서버 외의 </a:t>
            </a:r>
            <a:r>
              <a:rPr lang="ko-KR" altLang="en-US" sz="2000" b="1" dirty="0" err="1" smtClean="0"/>
              <a:t>노드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48072" y="1116033"/>
            <a:ext cx="1331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옛</a:t>
            </a:r>
            <a:r>
              <a:rPr lang="ko-KR" altLang="en-US" sz="3200" b="1" dirty="0"/>
              <a:t>날</a:t>
            </a:r>
            <a:endParaRPr lang="en-US" altLang="ko-KR" sz="32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160240" y="1124744"/>
            <a:ext cx="1331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mtClean="0"/>
              <a:t>노</a:t>
            </a:r>
            <a:r>
              <a:rPr lang="ko-KR" altLang="en-US" sz="3200" b="1"/>
              <a:t>드</a:t>
            </a:r>
            <a:endParaRPr lang="en-US" altLang="ko-KR" sz="32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75740" y="1124744"/>
            <a:ext cx="1331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서</a:t>
            </a:r>
            <a:r>
              <a:rPr lang="ko-KR" altLang="en-US" sz="3200" b="1" dirty="0"/>
              <a:t>버</a:t>
            </a:r>
            <a:endParaRPr lang="en-US" altLang="ko-KR" sz="32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3568" y="2204864"/>
            <a:ext cx="1331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mtClean="0"/>
              <a:t>최</a:t>
            </a:r>
            <a:r>
              <a:rPr lang="ko-KR" altLang="en-US" sz="3200" b="1"/>
              <a:t>근</a:t>
            </a:r>
            <a:endParaRPr lang="en-US" altLang="ko-KR" sz="32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775740" y="2204864"/>
            <a:ext cx="1331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웹</a:t>
            </a:r>
            <a:endParaRPr lang="en-US" altLang="ko-KR" sz="32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160240" y="2204863"/>
            <a:ext cx="1331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/>
              <a:t>노</a:t>
            </a:r>
            <a:r>
              <a:rPr lang="ko-KR" altLang="en-US" sz="3200" b="1" dirty="0" err="1"/>
              <a:t>드</a:t>
            </a:r>
            <a:endParaRPr lang="en-US" altLang="ko-KR" sz="32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004048" y="2204864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mtClean="0"/>
              <a:t>모바일</a:t>
            </a:r>
            <a:endParaRPr lang="en-US" altLang="ko-KR" sz="32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028656" y="1919734"/>
            <a:ext cx="1872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mtClean="0"/>
              <a:t>데스크톱 </a:t>
            </a:r>
            <a:r>
              <a:rPr lang="ko-KR" altLang="en-US" sz="3200" b="1" dirty="0" err="1" smtClean="0"/>
              <a:t>앱</a:t>
            </a:r>
            <a:endParaRPr lang="en-US" altLang="ko-KR" sz="32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678140" y="3933056"/>
            <a:ext cx="1446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mtClean="0"/>
              <a:t>앵귤</a:t>
            </a:r>
            <a:r>
              <a:rPr lang="ko-KR" altLang="en-US" sz="3200" b="1" dirty="0" smtClean="0"/>
              <a:t>러</a:t>
            </a:r>
            <a:endParaRPr lang="en-US" altLang="ko-KR" sz="32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635896" y="4869160"/>
            <a:ext cx="1446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mtClean="0"/>
              <a:t>리액</a:t>
            </a:r>
            <a:r>
              <a:rPr lang="ko-KR" altLang="en-US" sz="3200" b="1"/>
              <a:t>트</a:t>
            </a:r>
            <a:endParaRPr lang="en-US" altLang="ko-KR" sz="32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635896" y="5724545"/>
            <a:ext cx="1446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/>
              <a:t>뷰</a:t>
            </a:r>
            <a:endParaRPr lang="en-US" altLang="ko-KR" sz="32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148064" y="3789040"/>
            <a:ext cx="1814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/>
              <a:t>리액트</a:t>
            </a:r>
            <a:endParaRPr lang="en-US" altLang="ko-KR" sz="3200" b="1" dirty="0" smtClean="0"/>
          </a:p>
          <a:p>
            <a:pPr algn="ctr"/>
            <a:r>
              <a:rPr lang="ko-KR" altLang="en-US" sz="3200" b="1" dirty="0" err="1" smtClean="0"/>
              <a:t>네이티</a:t>
            </a:r>
            <a:r>
              <a:rPr lang="ko-KR" altLang="en-US" sz="3200" b="1" dirty="0" err="1"/>
              <a:t>브</a:t>
            </a:r>
            <a:endParaRPr lang="en-US" altLang="ko-KR" sz="32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114904" y="3924345"/>
            <a:ext cx="181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mtClean="0"/>
              <a:t>일렉트</a:t>
            </a:r>
            <a:r>
              <a:rPr lang="ko-KR" altLang="en-US" sz="3200" b="1"/>
              <a:t>론</a:t>
            </a:r>
            <a:endParaRPr lang="en-US" altLang="ko-KR" sz="3200" b="1" dirty="0" smtClean="0"/>
          </a:p>
        </p:txBody>
      </p:sp>
      <p:sp>
        <p:nvSpPr>
          <p:cNvPr id="16" name="아래쪽 화살표 15"/>
          <p:cNvSpPr/>
          <p:nvPr/>
        </p:nvSpPr>
        <p:spPr>
          <a:xfrm>
            <a:off x="4139952" y="2996952"/>
            <a:ext cx="644688" cy="68260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5727512" y="2924944"/>
            <a:ext cx="644688" cy="68260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7699780" y="3178443"/>
            <a:ext cx="644688" cy="68260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29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2" y="262820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3</a:t>
            </a:r>
            <a:r>
              <a:rPr lang="ko-KR" altLang="en-US" sz="3200" b="1" dirty="0" smtClean="0"/>
              <a:t>장 </a:t>
            </a:r>
            <a:r>
              <a:rPr lang="ko-KR" altLang="en-US" sz="3200" b="1" dirty="0" err="1" smtClean="0"/>
              <a:t>노드</a:t>
            </a:r>
            <a:r>
              <a:rPr lang="ko-KR" altLang="en-US" sz="3200" b="1" dirty="0" smtClean="0"/>
              <a:t> 기능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365376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/>
              <a:t>3.3 </a:t>
            </a:r>
            <a:r>
              <a:rPr lang="ko-KR" altLang="en-US" sz="2500" b="1" dirty="0" smtClean="0"/>
              <a:t>모듈로 만들기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58536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3</a:t>
            </a:r>
            <a:r>
              <a:rPr lang="ko-KR" altLang="en-US" sz="2000" b="1" dirty="0" smtClean="0"/>
              <a:t>장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기능 </a:t>
            </a:r>
            <a:r>
              <a:rPr lang="en-US" altLang="ko-KR" sz="2000" b="1" dirty="0" smtClean="0"/>
              <a:t>- 3.3 </a:t>
            </a:r>
            <a:r>
              <a:rPr lang="ko-KR" altLang="en-US" sz="2000" b="1" dirty="0" smtClean="0"/>
              <a:t>모듈로 만들기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035884"/>
            <a:ext cx="133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mtClean="0"/>
              <a:t>모</a:t>
            </a:r>
            <a:r>
              <a:rPr lang="ko-KR" altLang="en-US" sz="2800" b="1"/>
              <a:t>듈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799184" y="1058308"/>
            <a:ext cx="7093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특정한 기능을 하는 함수나 변수들의 집합</a:t>
            </a:r>
            <a:endParaRPr lang="ko-KR" alt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63688" y="175365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하나의 </a:t>
            </a:r>
            <a:r>
              <a:rPr lang="en-US" altLang="ko-KR" sz="2800" b="1" dirty="0" err="1" smtClean="0"/>
              <a:t>js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파일</a:t>
            </a:r>
            <a:endParaRPr lang="ko-KR" altLang="en-US" sz="2800" b="1" dirty="0"/>
          </a:p>
        </p:txBody>
      </p:sp>
      <p:pic>
        <p:nvPicPr>
          <p:cNvPr id="16388" name="Picture 4" descr="https://thebook.io/img/080229/09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70"/>
          <a:stretch/>
        </p:blipFill>
        <p:spPr bwMode="auto">
          <a:xfrm>
            <a:off x="1949328" y="2585452"/>
            <a:ext cx="3990824" cy="374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055763" y="2924944"/>
            <a:ext cx="688554" cy="792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021336" y="3861048"/>
            <a:ext cx="688554" cy="792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052862" y="4869160"/>
            <a:ext cx="688554" cy="792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286193" y="2996952"/>
            <a:ext cx="1623575" cy="792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744317" y="3320988"/>
            <a:ext cx="1365251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896716" y="3392996"/>
            <a:ext cx="1212852" cy="86409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286193" y="4869160"/>
            <a:ext cx="1623575" cy="792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744317" y="5265204"/>
            <a:ext cx="1365251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896716" y="4257092"/>
            <a:ext cx="1212852" cy="100811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84168" y="3341310"/>
            <a:ext cx="2808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FFFF00"/>
                </a:solidFill>
              </a:rPr>
              <a:t>필요한 기능</a:t>
            </a:r>
            <a:r>
              <a:rPr lang="ko-KR" altLang="en-US" sz="2800" b="1" dirty="0" smtClean="0"/>
              <a:t>만</a:t>
            </a:r>
            <a:endParaRPr lang="en-US" altLang="ko-KR" sz="2800" b="1" dirty="0" smtClean="0"/>
          </a:p>
          <a:p>
            <a:pPr algn="ctr"/>
            <a:r>
              <a:rPr lang="ko-KR" altLang="en-US" sz="2800" b="1" dirty="0" smtClean="0">
                <a:solidFill>
                  <a:srgbClr val="FFFF00"/>
                </a:solidFill>
              </a:rPr>
              <a:t>재사용</a:t>
            </a:r>
            <a:r>
              <a:rPr lang="ko-KR" altLang="en-US" sz="2800" b="1" dirty="0" smtClean="0"/>
              <a:t>하여</a:t>
            </a:r>
            <a:endParaRPr lang="en-US" altLang="ko-KR" sz="2800" b="1" dirty="0" smtClean="0"/>
          </a:p>
          <a:p>
            <a:pPr algn="ctr"/>
            <a:r>
              <a:rPr lang="ko-KR" altLang="en-US" sz="2800" b="1" dirty="0" smtClean="0"/>
              <a:t>프로그램을</a:t>
            </a:r>
            <a:endParaRPr lang="en-US" altLang="ko-KR" sz="2800" b="1" dirty="0" smtClean="0"/>
          </a:p>
          <a:p>
            <a:pPr algn="ctr"/>
            <a:r>
              <a:rPr lang="ko-KR" altLang="en-US" sz="2800" b="1" dirty="0" smtClean="0"/>
              <a:t>만든다</a:t>
            </a:r>
            <a:r>
              <a:rPr lang="en-US" altLang="ko-KR" sz="2800" b="1" dirty="0" smtClean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4129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 animBg="1"/>
      <p:bldP spid="15" grpId="0" animBg="1"/>
      <p:bldP spid="16" grpId="0" animBg="1"/>
      <p:bldP spid="17" grpId="0" animBg="1"/>
      <p:bldP spid="23" grpId="0" animBg="1"/>
      <p:bldP spid="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3</a:t>
            </a:r>
            <a:r>
              <a:rPr lang="ko-KR" altLang="en-US" sz="2000" b="1" dirty="0" smtClean="0"/>
              <a:t>장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기능 </a:t>
            </a:r>
            <a:r>
              <a:rPr lang="en-US" altLang="ko-KR" sz="2000" b="1" dirty="0" smtClean="0"/>
              <a:t>- 3.3 </a:t>
            </a:r>
            <a:r>
              <a:rPr lang="ko-KR" altLang="en-US" sz="2000" b="1" dirty="0" smtClean="0"/>
              <a:t>모듈로 만들기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70620" y="1035884"/>
            <a:ext cx="242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모듈 예시</a:t>
            </a:r>
            <a:endParaRPr lang="ko-KR" altLang="en-US" sz="2800" b="1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54"/>
          <a:stretch/>
        </p:blipFill>
        <p:spPr bwMode="auto">
          <a:xfrm>
            <a:off x="262648" y="1700808"/>
            <a:ext cx="3042742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323528" y="1807874"/>
            <a:ext cx="1623575" cy="5410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211960" y="2770874"/>
            <a:ext cx="4176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변수들을</a:t>
            </a:r>
            <a:r>
              <a:rPr lang="en-US" altLang="ko-KR" sz="2800" b="1" dirty="0"/>
              <a:t> </a:t>
            </a:r>
            <a:r>
              <a:rPr lang="ko-KR" altLang="en-US" sz="2800" b="1" dirty="0" smtClean="0"/>
              <a:t>모아둔</a:t>
            </a:r>
            <a:endParaRPr lang="en-US" altLang="ko-KR" sz="2800" b="1" dirty="0" smtClean="0"/>
          </a:p>
          <a:p>
            <a:pPr algn="ctr"/>
            <a:r>
              <a:rPr lang="ko-KR" altLang="en-US" sz="2800" b="1" dirty="0" smtClean="0"/>
              <a:t>모</a:t>
            </a:r>
            <a:r>
              <a:rPr lang="ko-KR" altLang="en-US" sz="2800" b="1" dirty="0"/>
              <a:t>듈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23528" y="3660969"/>
            <a:ext cx="2376264" cy="14962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00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 animBg="1"/>
      <p:bldP spid="26" grpId="0"/>
      <p:bldP spid="2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3</a:t>
            </a:r>
            <a:r>
              <a:rPr lang="ko-KR" altLang="en-US" sz="2000" b="1" dirty="0" smtClean="0"/>
              <a:t>장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기능 </a:t>
            </a:r>
            <a:r>
              <a:rPr lang="en-US" altLang="ko-KR" sz="2000" b="1" dirty="0" smtClean="0"/>
              <a:t>- 3.3 </a:t>
            </a:r>
            <a:r>
              <a:rPr lang="ko-KR" altLang="en-US" sz="2000" b="1" dirty="0" smtClean="0"/>
              <a:t>모듈로 만들기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70620" y="1035884"/>
            <a:ext cx="242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모듈 예시</a:t>
            </a:r>
            <a:endParaRPr lang="ko-KR" altLang="en-US" sz="2800" b="1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26678"/>
            <a:ext cx="3493549" cy="4510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323528" y="1875144"/>
            <a:ext cx="1623575" cy="4064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3528" y="3068960"/>
            <a:ext cx="3480279" cy="20544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182204" y="3717032"/>
            <a:ext cx="4176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숫자의 </a:t>
            </a:r>
            <a:r>
              <a:rPr lang="ko-KR" altLang="en-US" sz="2800" b="1" dirty="0" err="1" smtClean="0"/>
              <a:t>홀짝을</a:t>
            </a:r>
            <a:r>
              <a:rPr lang="ko-KR" altLang="en-US" sz="2800" b="1" dirty="0" smtClean="0"/>
              <a:t> 판별하는 함수 선언</a:t>
            </a:r>
            <a:endParaRPr lang="en-US" altLang="ko-KR" sz="2800" b="1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2267744" y="2276872"/>
            <a:ext cx="1623575" cy="4918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39952" y="2042845"/>
            <a:ext cx="4176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r</a:t>
            </a:r>
            <a:r>
              <a:rPr lang="en-US" altLang="ko-KR" sz="2800" b="1" dirty="0" smtClean="0">
                <a:solidFill>
                  <a:srgbClr val="FFFF00"/>
                </a:solidFill>
              </a:rPr>
              <a:t>equire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함수로 </a:t>
            </a:r>
            <a:endParaRPr lang="en-US" altLang="ko-KR" sz="2800" b="1" dirty="0" smtClean="0"/>
          </a:p>
          <a:p>
            <a:pPr algn="ctr"/>
            <a:r>
              <a:rPr lang="en-US" altLang="ko-KR" sz="2800" b="1" dirty="0" smtClean="0"/>
              <a:t>Var.js </a:t>
            </a:r>
            <a:r>
              <a:rPr lang="ko-KR" altLang="en-US" sz="2800" b="1" dirty="0" smtClean="0"/>
              <a:t>불러오기</a:t>
            </a:r>
            <a:endParaRPr lang="en-US" altLang="ko-KR" sz="28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211960" y="5229200"/>
            <a:ext cx="4176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 smtClean="0"/>
              <a:t>module.exports</a:t>
            </a:r>
            <a:r>
              <a:rPr lang="ko-KR" altLang="en-US" sz="2800" b="1" dirty="0" smtClean="0"/>
              <a:t>에</a:t>
            </a:r>
            <a:endParaRPr lang="en-US" altLang="ko-KR" sz="2800" b="1" dirty="0" smtClean="0"/>
          </a:p>
          <a:p>
            <a:pPr algn="ctr"/>
            <a:r>
              <a:rPr lang="ko-KR" altLang="en-US" sz="2800" b="1" dirty="0" smtClean="0"/>
              <a:t>함수 대입</a:t>
            </a:r>
            <a:endParaRPr lang="en-US" altLang="ko-KR" sz="2800" b="1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323528" y="5301208"/>
            <a:ext cx="3480279" cy="4918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67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 animBg="1"/>
      <p:bldP spid="11" grpId="0"/>
      <p:bldP spid="12" grpId="0" animBg="1"/>
      <p:bldP spid="13" grpId="0"/>
      <p:bldP spid="14" grpId="0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3</a:t>
            </a:r>
            <a:r>
              <a:rPr lang="ko-KR" altLang="en-US" sz="2000" b="1" dirty="0" smtClean="0"/>
              <a:t>장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기능 </a:t>
            </a:r>
            <a:r>
              <a:rPr lang="en-US" altLang="ko-KR" sz="2000" b="1" dirty="0" smtClean="0"/>
              <a:t>- 3.3 </a:t>
            </a:r>
            <a:r>
              <a:rPr lang="ko-KR" altLang="en-US" sz="2000" b="1" dirty="0" smtClean="0"/>
              <a:t>모듈로 만들기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70620" y="1035884"/>
            <a:ext cx="242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모듈 예시</a:t>
            </a:r>
            <a:endParaRPr lang="ko-KR" altLang="en-US" sz="2800" b="1" dirty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07874"/>
            <a:ext cx="3823638" cy="4758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323528" y="1807874"/>
            <a:ext cx="1623575" cy="5410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84329" y="2564904"/>
            <a:ext cx="1623575" cy="6546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99992" y="2330877"/>
            <a:ext cx="4176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r</a:t>
            </a:r>
            <a:r>
              <a:rPr lang="en-US" altLang="ko-KR" sz="2800" b="1" dirty="0" smtClean="0">
                <a:solidFill>
                  <a:srgbClr val="FFFF00"/>
                </a:solidFill>
              </a:rPr>
              <a:t>equire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함수로 </a:t>
            </a:r>
            <a:endParaRPr lang="en-US" altLang="ko-KR" sz="2800" b="1" dirty="0" smtClean="0"/>
          </a:p>
          <a:p>
            <a:pPr algn="ctr"/>
            <a:r>
              <a:rPr lang="en-US" altLang="ko-KR" sz="2800" b="1" dirty="0" smtClean="0"/>
              <a:t>Var.js, func.js </a:t>
            </a:r>
            <a:r>
              <a:rPr lang="ko-KR" altLang="en-US" sz="2800" b="1" dirty="0" smtClean="0"/>
              <a:t>불러오기</a:t>
            </a:r>
            <a:endParaRPr lang="en-US" altLang="ko-KR" sz="2800" b="1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311645" y="3505512"/>
            <a:ext cx="3828307" cy="18677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499992" y="3987061"/>
            <a:ext cx="4176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글자 길이의 홀짝</a:t>
            </a:r>
            <a:endParaRPr lang="en-US" altLang="ko-KR" sz="2800" b="1" dirty="0" smtClean="0"/>
          </a:p>
          <a:p>
            <a:pPr algn="ctr"/>
            <a:r>
              <a:rPr lang="ko-KR" altLang="en-US" sz="2800" b="1" dirty="0" smtClean="0"/>
              <a:t>구분하는</a:t>
            </a:r>
            <a:r>
              <a:rPr lang="en-US" altLang="ko-KR" sz="2800" b="1" dirty="0"/>
              <a:t> </a:t>
            </a:r>
            <a:r>
              <a:rPr lang="ko-KR" altLang="en-US" sz="2800" b="1" dirty="0" smtClean="0"/>
              <a:t>함수 선언</a:t>
            </a:r>
            <a:endParaRPr lang="en-US" altLang="ko-K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19767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9" grpId="0"/>
      <p:bldP spid="11" grpId="0" animBg="1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2" y="262820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3</a:t>
            </a:r>
            <a:r>
              <a:rPr lang="ko-KR" altLang="en-US" sz="3200" b="1" dirty="0" smtClean="0"/>
              <a:t>장 </a:t>
            </a:r>
            <a:r>
              <a:rPr lang="ko-KR" altLang="en-US" sz="3200" b="1" dirty="0" err="1" smtClean="0"/>
              <a:t>노드</a:t>
            </a:r>
            <a:r>
              <a:rPr lang="ko-KR" altLang="en-US" sz="3200" b="1" dirty="0" smtClean="0"/>
              <a:t> 기능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365376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/>
              <a:t>3.4 </a:t>
            </a:r>
            <a:r>
              <a:rPr lang="ko-KR" altLang="en-US" sz="2500" b="1" dirty="0" err="1" smtClean="0"/>
              <a:t>노드</a:t>
            </a:r>
            <a:r>
              <a:rPr lang="ko-KR" altLang="en-US" sz="2500" b="1" dirty="0" smtClean="0"/>
              <a:t> 내장 객체 알아보기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22463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3</a:t>
            </a:r>
            <a:r>
              <a:rPr lang="ko-KR" altLang="en-US" sz="2000" b="1" dirty="0" smtClean="0"/>
              <a:t>장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기능 </a:t>
            </a:r>
            <a:r>
              <a:rPr lang="en-US" altLang="ko-KR" sz="2000" b="1" dirty="0" smtClean="0"/>
              <a:t>- 3.4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내장 객체 알아보기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38336" y="1548081"/>
            <a:ext cx="197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내장 객체</a:t>
            </a:r>
            <a:endParaRPr lang="ko-KR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743140" y="1052736"/>
            <a:ext cx="60773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따로 선언 하지 않아도 </a:t>
            </a:r>
            <a:endParaRPr lang="en-US" altLang="ko-KR" sz="3200" b="1" dirty="0" smtClean="0"/>
          </a:p>
          <a:p>
            <a:pPr algn="ctr"/>
            <a:r>
              <a:rPr lang="ko-KR" altLang="en-US" sz="3200" b="1" dirty="0" err="1" smtClean="0">
                <a:solidFill>
                  <a:srgbClr val="FFFF00"/>
                </a:solidFill>
              </a:rPr>
              <a:t>노드에서</a:t>
            </a:r>
            <a:r>
              <a:rPr lang="ko-KR" altLang="en-US" sz="3200" b="1" dirty="0" smtClean="0">
                <a:solidFill>
                  <a:srgbClr val="FFFF00"/>
                </a:solidFill>
              </a:rPr>
              <a:t> 기본적으로</a:t>
            </a:r>
            <a:endParaRPr lang="en-US" altLang="ko-KR" sz="3200" b="1" dirty="0" smtClean="0">
              <a:solidFill>
                <a:srgbClr val="FFFF00"/>
              </a:solidFill>
            </a:endParaRPr>
          </a:p>
          <a:p>
            <a:pPr algn="ctr"/>
            <a:r>
              <a:rPr lang="ko-KR" altLang="en-US" sz="3200" b="1" dirty="0" smtClean="0">
                <a:solidFill>
                  <a:srgbClr val="FFFF00"/>
                </a:solidFill>
              </a:rPr>
              <a:t>제공</a:t>
            </a:r>
            <a:r>
              <a:rPr lang="ko-KR" altLang="en-US" sz="3200" b="1" dirty="0" smtClean="0"/>
              <a:t>하는 객체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348281"/>
            <a:ext cx="197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global</a:t>
            </a:r>
            <a:endParaRPr lang="ko-KR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4293096"/>
            <a:ext cx="197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 smtClean="0"/>
              <a:t>consol</a:t>
            </a:r>
            <a:endParaRPr lang="ko-KR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5292497"/>
            <a:ext cx="197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타이</a:t>
            </a:r>
            <a:r>
              <a:rPr lang="ko-KR" altLang="en-US" sz="3200" b="1" dirty="0"/>
              <a:t>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31840" y="3359894"/>
            <a:ext cx="26499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__filename</a:t>
            </a:r>
          </a:p>
          <a:p>
            <a:pPr algn="ctr"/>
            <a:r>
              <a:rPr lang="en-US" altLang="ko-KR" sz="3200" b="1" dirty="0" smtClean="0"/>
              <a:t> __</a:t>
            </a:r>
            <a:r>
              <a:rPr lang="en-US" altLang="ko-KR" sz="3200" b="1" dirty="0" err="1" smtClean="0"/>
              <a:t>dirname</a:t>
            </a:r>
            <a:endParaRPr lang="ko-KR" alt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59832" y="4797152"/>
            <a:ext cx="26499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m</a:t>
            </a:r>
            <a:r>
              <a:rPr lang="en-US" altLang="ko-KR" sz="3200" b="1" dirty="0" smtClean="0"/>
              <a:t>odule</a:t>
            </a:r>
          </a:p>
          <a:p>
            <a:pPr algn="ctr"/>
            <a:r>
              <a:rPr lang="en-US" altLang="ko-KR" sz="3200" b="1" dirty="0"/>
              <a:t>e</a:t>
            </a:r>
            <a:r>
              <a:rPr lang="en-US" altLang="ko-KR" sz="3200" b="1" dirty="0" smtClean="0"/>
              <a:t>xports</a:t>
            </a:r>
          </a:p>
          <a:p>
            <a:pPr algn="ctr"/>
            <a:r>
              <a:rPr lang="en-US" altLang="ko-KR" sz="3200" b="1" dirty="0" smtClean="0"/>
              <a:t>require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8498" y="3429000"/>
            <a:ext cx="2649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74129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264" y="836712"/>
            <a:ext cx="3921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b="1" dirty="0" smtClean="0"/>
              <a:t>내장 객체 </a:t>
            </a:r>
            <a:r>
              <a:rPr lang="en-US" altLang="ko-KR" sz="2800" b="1" dirty="0" smtClean="0"/>
              <a:t>- global</a:t>
            </a:r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3</a:t>
            </a:r>
            <a:r>
              <a:rPr lang="ko-KR" altLang="en-US" sz="2000" b="1" dirty="0" smtClean="0"/>
              <a:t>장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기능 </a:t>
            </a:r>
            <a:r>
              <a:rPr lang="en-US" altLang="ko-KR" sz="2000" b="1" dirty="0" smtClean="0"/>
              <a:t>- 3.4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내장 객체 알아보기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637511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 smtClean="0"/>
              <a:t>1) </a:t>
            </a:r>
            <a:r>
              <a:rPr lang="ko-KR" altLang="en-US" sz="2800" b="1" dirty="0" smtClean="0"/>
              <a:t>전역 객체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2420888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/>
              <a:t>2</a:t>
            </a:r>
            <a:r>
              <a:rPr lang="en-US" altLang="ko-KR" sz="2800" b="1" dirty="0" smtClean="0"/>
              <a:t>) </a:t>
            </a:r>
            <a:r>
              <a:rPr lang="ko-KR" altLang="en-US" sz="2800" b="1" dirty="0" smtClean="0"/>
              <a:t>파일간의 간단한 </a:t>
            </a:r>
            <a:r>
              <a:rPr lang="ko-KR" altLang="en-US" sz="2800" b="1" dirty="0" smtClean="0">
                <a:solidFill>
                  <a:srgbClr val="FFFF00"/>
                </a:solidFill>
              </a:rPr>
              <a:t>데이터</a:t>
            </a:r>
            <a:r>
              <a:rPr lang="ko-KR" altLang="en-US" sz="2800" b="1" dirty="0" smtClean="0"/>
              <a:t>를 </a:t>
            </a:r>
            <a:r>
              <a:rPr lang="ko-KR" altLang="en-US" sz="2800" b="1" dirty="0" smtClean="0">
                <a:solidFill>
                  <a:srgbClr val="FFFF00"/>
                </a:solidFill>
              </a:rPr>
              <a:t>공유</a:t>
            </a:r>
            <a:r>
              <a:rPr lang="ko-KR" altLang="en-US" sz="2800" b="1" dirty="0" smtClean="0"/>
              <a:t>할 때 사용</a:t>
            </a:r>
            <a:endParaRPr lang="ko-KR" altLang="en-US" sz="2800" b="1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5" y="3068960"/>
            <a:ext cx="3972049" cy="351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52"/>
          <a:stretch/>
        </p:blipFill>
        <p:spPr bwMode="auto">
          <a:xfrm>
            <a:off x="5148064" y="4077072"/>
            <a:ext cx="2291152" cy="202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29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2" y="262820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1</a:t>
            </a:r>
            <a:r>
              <a:rPr lang="ko-KR" altLang="en-US" sz="3200" b="1" dirty="0" smtClean="0"/>
              <a:t>장 </a:t>
            </a:r>
            <a:r>
              <a:rPr lang="ko-KR" altLang="en-US" sz="3200" b="1" dirty="0" err="1" smtClean="0"/>
              <a:t>노드</a:t>
            </a:r>
            <a:r>
              <a:rPr lang="ko-KR" altLang="en-US" sz="3200" b="1" dirty="0" smtClean="0"/>
              <a:t> 시작하기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365376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/>
              <a:t>1.1 </a:t>
            </a:r>
            <a:r>
              <a:rPr lang="ko-KR" altLang="en-US" sz="2500" b="1" dirty="0" smtClean="0"/>
              <a:t>핵심 개념 이해하</a:t>
            </a:r>
            <a:r>
              <a:rPr lang="ko-KR" altLang="en-US" sz="2500" b="1" dirty="0"/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251948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264" y="836712"/>
            <a:ext cx="3921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b="1" dirty="0" smtClean="0"/>
              <a:t>내장 객체 </a:t>
            </a:r>
            <a:r>
              <a:rPr lang="en-US" altLang="ko-KR" sz="2800" b="1" dirty="0" smtClean="0"/>
              <a:t>- </a:t>
            </a:r>
            <a:r>
              <a:rPr lang="en-US" altLang="ko-KR" sz="2800" b="1" dirty="0" err="1" smtClean="0"/>
              <a:t>consol</a:t>
            </a:r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3</a:t>
            </a:r>
            <a:r>
              <a:rPr lang="ko-KR" altLang="en-US" sz="2000" b="1" dirty="0" smtClean="0"/>
              <a:t>장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기능 </a:t>
            </a:r>
            <a:r>
              <a:rPr lang="en-US" altLang="ko-KR" sz="2000" b="1" dirty="0" smtClean="0"/>
              <a:t>- 3.4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내장 객체 알아보기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484784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 smtClean="0"/>
              <a:t>1) </a:t>
            </a:r>
            <a:r>
              <a:rPr lang="ko-KR" altLang="en-US" sz="2800" b="1" dirty="0" smtClean="0">
                <a:solidFill>
                  <a:srgbClr val="FFFF00"/>
                </a:solidFill>
              </a:rPr>
              <a:t>디버깅</a:t>
            </a:r>
            <a:r>
              <a:rPr lang="ko-KR" altLang="en-US" sz="2800" b="1" dirty="0" smtClean="0"/>
              <a:t>을 위해 사용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2132856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/>
              <a:t>2</a:t>
            </a:r>
            <a:r>
              <a:rPr lang="en-US" altLang="ko-KR" sz="2800" b="1" dirty="0" smtClean="0"/>
              <a:t>) </a:t>
            </a:r>
            <a:r>
              <a:rPr lang="ko-KR" altLang="en-US" sz="2800" b="1" dirty="0" smtClean="0"/>
              <a:t>종류</a:t>
            </a:r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7809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 err="1">
                <a:solidFill>
                  <a:srgbClr val="FFFF00"/>
                </a:solidFill>
              </a:rPr>
              <a:t>c</a:t>
            </a:r>
            <a:r>
              <a:rPr lang="en-US" altLang="ko-KR" sz="2800" b="1" dirty="0" err="1" smtClean="0">
                <a:solidFill>
                  <a:srgbClr val="FFFF00"/>
                </a:solidFill>
              </a:rPr>
              <a:t>onsol.time</a:t>
            </a:r>
            <a:r>
              <a:rPr lang="en-US" altLang="ko-KR" sz="28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800" b="1" dirty="0" smtClean="0">
                <a:solidFill>
                  <a:srgbClr val="FFFF00"/>
                </a:solidFill>
              </a:rPr>
              <a:t>레이블</a:t>
            </a:r>
            <a:r>
              <a:rPr lang="en-US" altLang="ko-KR" sz="2800" b="1" dirty="0" smtClean="0">
                <a:solidFill>
                  <a:srgbClr val="FFFF00"/>
                </a:solidFill>
              </a:rPr>
              <a:t>)</a:t>
            </a:r>
            <a:r>
              <a:rPr lang="en-US" altLang="ko-KR" sz="2800" b="1" dirty="0" smtClean="0"/>
              <a:t>:time</a:t>
            </a:r>
            <a:r>
              <a:rPr lang="ko-KR" altLang="en-US" sz="2800" b="1" dirty="0" smtClean="0"/>
              <a:t>과 </a:t>
            </a:r>
            <a:r>
              <a:rPr lang="en-US" altLang="ko-KR" sz="2800" b="1" dirty="0" err="1" smtClean="0"/>
              <a:t>timeEnd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사이의 시간 측정</a:t>
            </a:r>
            <a:endParaRPr lang="ko-KR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6512" y="348184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 smtClean="0">
                <a:solidFill>
                  <a:srgbClr val="FFFF00"/>
                </a:solidFill>
              </a:rPr>
              <a:t>consol.log(</a:t>
            </a:r>
            <a:r>
              <a:rPr lang="ko-KR" altLang="en-US" sz="2800" b="1" dirty="0" smtClean="0">
                <a:solidFill>
                  <a:srgbClr val="FFFF00"/>
                </a:solidFill>
              </a:rPr>
              <a:t>내용</a:t>
            </a:r>
            <a:r>
              <a:rPr lang="en-US" altLang="ko-KR" sz="2800" b="1" dirty="0" smtClean="0">
                <a:solidFill>
                  <a:srgbClr val="FFFF00"/>
                </a:solidFill>
              </a:rPr>
              <a:t>)</a:t>
            </a:r>
            <a:r>
              <a:rPr lang="en-US" altLang="ko-KR" sz="2800" b="1" dirty="0" smtClean="0"/>
              <a:t>: </a:t>
            </a:r>
            <a:r>
              <a:rPr lang="ko-KR" altLang="en-US" sz="2800" b="1" dirty="0" smtClean="0"/>
              <a:t>내용을 콘솔에 표시</a:t>
            </a:r>
            <a:endParaRPr lang="ko-KR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512" y="412991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 err="1" smtClean="0">
                <a:solidFill>
                  <a:srgbClr val="FFFF00"/>
                </a:solidFill>
              </a:rPr>
              <a:t>consol.error</a:t>
            </a:r>
            <a:r>
              <a:rPr lang="en-US" altLang="ko-KR" sz="28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800" b="1" dirty="0" smtClean="0">
                <a:solidFill>
                  <a:srgbClr val="FFFF00"/>
                </a:solidFill>
              </a:rPr>
              <a:t>에러</a:t>
            </a:r>
            <a:r>
              <a:rPr lang="en-US" altLang="ko-KR" sz="2800" b="1" dirty="0" smtClean="0">
                <a:solidFill>
                  <a:srgbClr val="FFFF00"/>
                </a:solidFill>
              </a:rPr>
              <a:t> </a:t>
            </a:r>
            <a:r>
              <a:rPr lang="ko-KR" altLang="en-US" sz="2800" b="1" dirty="0" smtClean="0">
                <a:solidFill>
                  <a:srgbClr val="FFFF00"/>
                </a:solidFill>
              </a:rPr>
              <a:t>내용</a:t>
            </a:r>
            <a:r>
              <a:rPr lang="en-US" altLang="ko-KR" sz="2800" b="1" dirty="0" smtClean="0">
                <a:solidFill>
                  <a:srgbClr val="FFFF00"/>
                </a:solidFill>
              </a:rPr>
              <a:t>)</a:t>
            </a:r>
            <a:r>
              <a:rPr lang="en-US" altLang="ko-KR" sz="2800" b="1" dirty="0" smtClean="0"/>
              <a:t>: </a:t>
            </a:r>
            <a:r>
              <a:rPr lang="ko-KR" altLang="en-US" sz="2800" b="1" dirty="0" smtClean="0"/>
              <a:t>에러를 콘솔에 표시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496" y="479715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 err="1" smtClean="0">
                <a:solidFill>
                  <a:srgbClr val="FFFF00"/>
                </a:solidFill>
              </a:rPr>
              <a:t>consol.table</a:t>
            </a:r>
            <a:r>
              <a:rPr lang="en-US" altLang="ko-KR" sz="28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800" b="1" dirty="0" smtClean="0">
                <a:solidFill>
                  <a:srgbClr val="FFFF00"/>
                </a:solidFill>
              </a:rPr>
              <a:t>배</a:t>
            </a:r>
            <a:r>
              <a:rPr lang="ko-KR" altLang="en-US" sz="2800" b="1" dirty="0">
                <a:solidFill>
                  <a:srgbClr val="FFFF00"/>
                </a:solidFill>
              </a:rPr>
              <a:t>열</a:t>
            </a:r>
            <a:r>
              <a:rPr lang="en-US" altLang="ko-KR" sz="2800" b="1" dirty="0" smtClean="0">
                <a:solidFill>
                  <a:srgbClr val="FFFF00"/>
                </a:solidFill>
              </a:rPr>
              <a:t>)</a:t>
            </a:r>
            <a:r>
              <a:rPr lang="en-US" altLang="ko-KR" sz="2800" b="1" dirty="0" smtClean="0"/>
              <a:t>: </a:t>
            </a:r>
            <a:r>
              <a:rPr lang="ko-KR" altLang="en-US" sz="2800" b="1" dirty="0" smtClean="0"/>
              <a:t>배열을 테이블 형식으로 표현</a:t>
            </a:r>
            <a:endParaRPr lang="ko-KR" alt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-36512" y="54727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 err="1" smtClean="0">
                <a:solidFill>
                  <a:srgbClr val="FFFF00"/>
                </a:solidFill>
              </a:rPr>
              <a:t>consol.dir</a:t>
            </a:r>
            <a:r>
              <a:rPr lang="en-US" altLang="ko-KR" sz="28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800" b="1" dirty="0" smtClean="0">
                <a:solidFill>
                  <a:srgbClr val="FFFF00"/>
                </a:solidFill>
              </a:rPr>
              <a:t>객체</a:t>
            </a:r>
            <a:r>
              <a:rPr lang="en-US" altLang="ko-KR" sz="2800" b="1" dirty="0" smtClean="0">
                <a:solidFill>
                  <a:srgbClr val="FFFF00"/>
                </a:solidFill>
              </a:rPr>
              <a:t>, </a:t>
            </a:r>
            <a:r>
              <a:rPr lang="ko-KR" altLang="en-US" sz="2800" b="1" dirty="0" smtClean="0">
                <a:solidFill>
                  <a:srgbClr val="FFFF00"/>
                </a:solidFill>
              </a:rPr>
              <a:t>옵션</a:t>
            </a:r>
            <a:r>
              <a:rPr lang="en-US" altLang="ko-KR" sz="2800" b="1" dirty="0" smtClean="0">
                <a:solidFill>
                  <a:srgbClr val="FFFF00"/>
                </a:solidFill>
              </a:rPr>
              <a:t>)</a:t>
            </a:r>
            <a:r>
              <a:rPr lang="en-US" altLang="ko-KR" sz="2800" b="1" dirty="0" smtClean="0"/>
              <a:t>: </a:t>
            </a:r>
            <a:r>
              <a:rPr lang="ko-KR" altLang="en-US" sz="2800" b="1" dirty="0" smtClean="0"/>
              <a:t>객체에 옵션을 추가하여 표시</a:t>
            </a:r>
            <a:endParaRPr lang="ko-KR" alt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6512" y="607413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 err="1" smtClean="0">
                <a:solidFill>
                  <a:srgbClr val="FFFF00"/>
                </a:solidFill>
              </a:rPr>
              <a:t>consol.trace</a:t>
            </a:r>
            <a:r>
              <a:rPr lang="en-US" altLang="ko-KR" sz="28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800" b="1" dirty="0" smtClean="0">
                <a:solidFill>
                  <a:srgbClr val="FFFF00"/>
                </a:solidFill>
              </a:rPr>
              <a:t>레이</a:t>
            </a:r>
            <a:r>
              <a:rPr lang="ko-KR" altLang="en-US" sz="2800" b="1" dirty="0">
                <a:solidFill>
                  <a:srgbClr val="FFFF00"/>
                </a:solidFill>
              </a:rPr>
              <a:t>블</a:t>
            </a:r>
            <a:r>
              <a:rPr lang="en-US" altLang="ko-KR" sz="2800" b="1" dirty="0" smtClean="0">
                <a:solidFill>
                  <a:srgbClr val="FFFF00"/>
                </a:solidFill>
              </a:rPr>
              <a:t>)</a:t>
            </a:r>
            <a:r>
              <a:rPr lang="en-US" altLang="ko-KR" sz="2800" b="1" dirty="0" smtClean="0"/>
              <a:t>: </a:t>
            </a:r>
            <a:r>
              <a:rPr lang="ko-KR" altLang="en-US" sz="2800" b="1" dirty="0" smtClean="0"/>
              <a:t>에러가 어디서 발생했는지 추적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8805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264" y="836712"/>
            <a:ext cx="3921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b="1" dirty="0" smtClean="0"/>
              <a:t>내장 객체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타이머</a:t>
            </a:r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3</a:t>
            </a:r>
            <a:r>
              <a:rPr lang="ko-KR" altLang="en-US" sz="2000" b="1" dirty="0" smtClean="0"/>
              <a:t>장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기능 </a:t>
            </a:r>
            <a:r>
              <a:rPr lang="en-US" altLang="ko-KR" sz="2000" b="1" dirty="0" smtClean="0"/>
              <a:t>- 3.4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내장 객체 알아보기</a:t>
            </a:r>
            <a:endParaRPr lang="ko-KR" alt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148478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 smtClean="0"/>
              <a:t>1) </a:t>
            </a:r>
            <a:r>
              <a:rPr lang="ko-KR" altLang="en-US" sz="2800" b="1" dirty="0" smtClean="0"/>
              <a:t>타이머 기능을 제공하는 함수</a:t>
            </a:r>
            <a:endParaRPr lang="ko-KR" alt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8" y="2132856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/>
              <a:t>2</a:t>
            </a:r>
            <a:r>
              <a:rPr lang="en-US" altLang="ko-KR" sz="2800" b="1" dirty="0" smtClean="0"/>
              <a:t>) </a:t>
            </a:r>
            <a:r>
              <a:rPr lang="ko-KR" altLang="en-US" sz="2800" b="1" dirty="0" smtClean="0"/>
              <a:t>종류</a:t>
            </a:r>
            <a:endParaRPr lang="ko-KR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27809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 err="1" smtClean="0">
                <a:solidFill>
                  <a:srgbClr val="FFFF00"/>
                </a:solidFill>
              </a:rPr>
              <a:t>setTimeout</a:t>
            </a:r>
            <a:r>
              <a:rPr lang="en-US" altLang="ko-KR" sz="28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800" b="1" dirty="0" err="1" smtClean="0">
                <a:solidFill>
                  <a:srgbClr val="FFFF00"/>
                </a:solidFill>
              </a:rPr>
              <a:t>콜백함수</a:t>
            </a:r>
            <a:r>
              <a:rPr lang="en-US" altLang="ko-KR" sz="2800" b="1" dirty="0" smtClean="0">
                <a:solidFill>
                  <a:srgbClr val="FFFF00"/>
                </a:solidFill>
              </a:rPr>
              <a:t>, </a:t>
            </a:r>
            <a:r>
              <a:rPr lang="ko-KR" altLang="en-US" sz="2800" b="1" dirty="0" err="1" smtClean="0">
                <a:solidFill>
                  <a:srgbClr val="FFFF00"/>
                </a:solidFill>
              </a:rPr>
              <a:t>밀리초</a:t>
            </a:r>
            <a:r>
              <a:rPr lang="en-US" altLang="ko-KR" sz="2800" b="1" dirty="0" smtClean="0">
                <a:solidFill>
                  <a:srgbClr val="FFFF00"/>
                </a:solidFill>
              </a:rPr>
              <a:t>)</a:t>
            </a:r>
            <a:r>
              <a:rPr lang="en-US" altLang="ko-KR" sz="2800" b="1" dirty="0" smtClean="0"/>
              <a:t>:</a:t>
            </a:r>
            <a:r>
              <a:rPr lang="ko-KR" altLang="en-US" sz="2800" b="1" dirty="0" err="1" smtClean="0"/>
              <a:t>밀리초</a:t>
            </a:r>
            <a:r>
              <a:rPr lang="ko-KR" altLang="en-US" sz="2800" b="1" dirty="0" smtClean="0"/>
              <a:t> 후 </a:t>
            </a:r>
            <a:r>
              <a:rPr lang="ko-KR" altLang="en-US" sz="2800" b="1" dirty="0" err="1" smtClean="0"/>
              <a:t>콜백함수</a:t>
            </a:r>
            <a:r>
              <a:rPr lang="ko-KR" altLang="en-US" sz="2800" b="1" dirty="0" smtClean="0"/>
              <a:t> 실행</a:t>
            </a:r>
            <a:endParaRPr lang="ko-KR" alt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6512" y="343837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 err="1" smtClean="0">
                <a:solidFill>
                  <a:srgbClr val="FFFF00"/>
                </a:solidFill>
              </a:rPr>
              <a:t>setInterval</a:t>
            </a:r>
            <a:r>
              <a:rPr lang="en-US" altLang="ko-KR" sz="28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800" b="1" dirty="0" err="1" smtClean="0">
                <a:solidFill>
                  <a:srgbClr val="FFFF00"/>
                </a:solidFill>
              </a:rPr>
              <a:t>콜백함수</a:t>
            </a:r>
            <a:r>
              <a:rPr lang="en-US" altLang="ko-KR" sz="2800" b="1" dirty="0" smtClean="0">
                <a:solidFill>
                  <a:srgbClr val="FFFF00"/>
                </a:solidFill>
              </a:rPr>
              <a:t>, </a:t>
            </a:r>
            <a:r>
              <a:rPr lang="ko-KR" altLang="en-US" sz="2800" b="1" dirty="0" err="1" smtClean="0">
                <a:solidFill>
                  <a:srgbClr val="FFFF00"/>
                </a:solidFill>
              </a:rPr>
              <a:t>밀리초</a:t>
            </a:r>
            <a:r>
              <a:rPr lang="en-US" altLang="ko-KR" sz="2800" b="1" dirty="0" smtClean="0">
                <a:solidFill>
                  <a:srgbClr val="FFFF00"/>
                </a:solidFill>
              </a:rPr>
              <a:t>)</a:t>
            </a:r>
            <a:r>
              <a:rPr lang="en-US" altLang="ko-KR" sz="2800" b="1" dirty="0" smtClean="0"/>
              <a:t>:</a:t>
            </a:r>
          </a:p>
          <a:p>
            <a:pPr algn="just"/>
            <a:r>
              <a:rPr lang="en-US" altLang="ko-KR" sz="2800" b="1" dirty="0"/>
              <a:t>	</a:t>
            </a:r>
            <a:r>
              <a:rPr lang="en-US" altLang="ko-KR" sz="2800" b="1" dirty="0" smtClean="0"/>
              <a:t>				</a:t>
            </a:r>
            <a:r>
              <a:rPr lang="ko-KR" altLang="en-US" sz="2800" b="1" dirty="0" err="1" smtClean="0"/>
              <a:t>밀리초</a:t>
            </a:r>
            <a:r>
              <a:rPr lang="ko-KR" altLang="en-US" sz="2800" b="1" dirty="0" smtClean="0"/>
              <a:t> 마다 </a:t>
            </a:r>
            <a:r>
              <a:rPr lang="ko-KR" altLang="en-US" sz="2800" b="1" dirty="0" err="1" smtClean="0"/>
              <a:t>콜백함수</a:t>
            </a:r>
            <a:r>
              <a:rPr lang="ko-KR" altLang="en-US" sz="2800" b="1" dirty="0" smtClean="0"/>
              <a:t> 반복</a:t>
            </a:r>
            <a:endParaRPr lang="ko-KR" alt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6512" y="443711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 err="1" smtClean="0">
                <a:solidFill>
                  <a:srgbClr val="FFFF00"/>
                </a:solidFill>
              </a:rPr>
              <a:t>setImmediate</a:t>
            </a:r>
            <a:r>
              <a:rPr lang="en-US" altLang="ko-KR" sz="28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800" b="1" dirty="0" err="1" smtClean="0">
                <a:solidFill>
                  <a:srgbClr val="FFFF00"/>
                </a:solidFill>
              </a:rPr>
              <a:t>콜백함수</a:t>
            </a:r>
            <a:r>
              <a:rPr lang="en-US" altLang="ko-KR" sz="2800" b="1" dirty="0" smtClean="0">
                <a:solidFill>
                  <a:srgbClr val="FFFF00"/>
                </a:solidFill>
              </a:rPr>
              <a:t>)</a:t>
            </a:r>
            <a:r>
              <a:rPr lang="en-US" altLang="ko-KR" sz="2800" b="1" dirty="0" smtClean="0"/>
              <a:t>: </a:t>
            </a:r>
            <a:r>
              <a:rPr lang="ko-KR" altLang="en-US" sz="2800" b="1" dirty="0" err="1" smtClean="0"/>
              <a:t>콜백</a:t>
            </a:r>
            <a:r>
              <a:rPr lang="ko-KR" altLang="en-US" sz="2800" b="1" dirty="0" smtClean="0"/>
              <a:t> 함수 즉시 실행</a:t>
            </a:r>
            <a:endParaRPr lang="ko-KR" alt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496" y="501317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 err="1" smtClean="0">
                <a:solidFill>
                  <a:srgbClr val="FFFF00"/>
                </a:solidFill>
              </a:rPr>
              <a:t>clearTimeout</a:t>
            </a:r>
            <a:r>
              <a:rPr lang="en-US" altLang="ko-KR" sz="28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800" b="1" dirty="0" smtClean="0">
                <a:solidFill>
                  <a:srgbClr val="FFFF00"/>
                </a:solidFill>
              </a:rPr>
              <a:t>아이</a:t>
            </a:r>
            <a:r>
              <a:rPr lang="ko-KR" altLang="en-US" sz="2800" b="1" dirty="0">
                <a:solidFill>
                  <a:srgbClr val="FFFF00"/>
                </a:solidFill>
              </a:rPr>
              <a:t>디</a:t>
            </a:r>
            <a:r>
              <a:rPr lang="en-US" altLang="ko-KR" sz="2800" b="1" dirty="0" smtClean="0">
                <a:solidFill>
                  <a:srgbClr val="FFFF00"/>
                </a:solidFill>
              </a:rPr>
              <a:t>)</a:t>
            </a:r>
            <a:r>
              <a:rPr lang="en-US" altLang="ko-KR" sz="2800" b="1" dirty="0" smtClean="0"/>
              <a:t>: </a:t>
            </a:r>
            <a:r>
              <a:rPr lang="en-US" altLang="ko-KR" sz="2800" b="1" dirty="0" err="1" smtClean="0"/>
              <a:t>setTimeout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취</a:t>
            </a:r>
            <a:r>
              <a:rPr lang="ko-KR" altLang="en-US" sz="2800" b="1" dirty="0"/>
              <a:t>소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512" y="557007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 err="1" smtClean="0">
                <a:solidFill>
                  <a:srgbClr val="FFFF00"/>
                </a:solidFill>
              </a:rPr>
              <a:t>clearInterval</a:t>
            </a:r>
            <a:r>
              <a:rPr lang="en-US" altLang="ko-KR" sz="28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800" b="1" dirty="0" smtClean="0">
                <a:solidFill>
                  <a:srgbClr val="FFFF00"/>
                </a:solidFill>
              </a:rPr>
              <a:t>아이</a:t>
            </a:r>
            <a:r>
              <a:rPr lang="ko-KR" altLang="en-US" sz="2800" b="1" dirty="0">
                <a:solidFill>
                  <a:srgbClr val="FFFF00"/>
                </a:solidFill>
              </a:rPr>
              <a:t>디</a:t>
            </a:r>
            <a:r>
              <a:rPr lang="en-US" altLang="ko-KR" sz="2800" b="1" dirty="0" smtClean="0">
                <a:solidFill>
                  <a:srgbClr val="FFFF00"/>
                </a:solidFill>
              </a:rPr>
              <a:t>)</a:t>
            </a:r>
            <a:r>
              <a:rPr lang="en-US" altLang="ko-KR" sz="2800" b="1" dirty="0" smtClean="0"/>
              <a:t>: </a:t>
            </a:r>
            <a:r>
              <a:rPr lang="en-US" altLang="ko-KR" sz="2800" b="1" dirty="0" err="1" smtClean="0"/>
              <a:t>setInterval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취소</a:t>
            </a:r>
            <a:endParaRPr lang="ko-KR" alt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496" y="61461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 err="1" smtClean="0">
                <a:solidFill>
                  <a:srgbClr val="FFFF00"/>
                </a:solidFill>
              </a:rPr>
              <a:t>clearImmediate</a:t>
            </a:r>
            <a:r>
              <a:rPr lang="en-US" altLang="ko-KR" sz="28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800" b="1" dirty="0" smtClean="0">
                <a:solidFill>
                  <a:srgbClr val="FFFF00"/>
                </a:solidFill>
              </a:rPr>
              <a:t>아이</a:t>
            </a:r>
            <a:r>
              <a:rPr lang="ko-KR" altLang="en-US" sz="2800" b="1" dirty="0">
                <a:solidFill>
                  <a:srgbClr val="FFFF00"/>
                </a:solidFill>
              </a:rPr>
              <a:t>디</a:t>
            </a:r>
            <a:r>
              <a:rPr lang="en-US" altLang="ko-KR" sz="2800" b="1" dirty="0" smtClean="0">
                <a:solidFill>
                  <a:srgbClr val="FFFF00"/>
                </a:solidFill>
              </a:rPr>
              <a:t>)</a:t>
            </a:r>
            <a:r>
              <a:rPr lang="en-US" altLang="ko-KR" sz="2800" b="1" dirty="0" smtClean="0"/>
              <a:t>: </a:t>
            </a:r>
            <a:r>
              <a:rPr lang="en-US" altLang="ko-KR" sz="2800" b="1" dirty="0" err="1" smtClean="0"/>
              <a:t>setImmediate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취소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1934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264" y="836712"/>
            <a:ext cx="766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b="1" dirty="0" smtClean="0"/>
              <a:t>내장 객체 </a:t>
            </a:r>
            <a:r>
              <a:rPr lang="en-US" altLang="ko-KR" sz="2800" b="1" dirty="0" smtClean="0"/>
              <a:t>- __filename, __</a:t>
            </a:r>
            <a:r>
              <a:rPr lang="en-US" altLang="ko-KR" sz="2800" b="1" dirty="0" err="1" smtClean="0"/>
              <a:t>dirname</a:t>
            </a:r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3</a:t>
            </a:r>
            <a:r>
              <a:rPr lang="ko-KR" altLang="en-US" sz="2000" b="1" dirty="0" smtClean="0"/>
              <a:t>장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기능 </a:t>
            </a:r>
            <a:r>
              <a:rPr lang="en-US" altLang="ko-KR" sz="2000" b="1" dirty="0" smtClean="0"/>
              <a:t>- 3.4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내장 객체 알아보기</a:t>
            </a:r>
            <a:endParaRPr lang="ko-KR" alt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148478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 smtClean="0"/>
              <a:t>1) __filename : </a:t>
            </a:r>
            <a:r>
              <a:rPr lang="ko-KR" altLang="en-US" sz="2800" b="1" dirty="0" smtClean="0"/>
              <a:t>현재 파일명 제공</a:t>
            </a:r>
            <a:endParaRPr lang="ko-KR" alt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8" y="2132856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/>
              <a:t>2</a:t>
            </a:r>
            <a:r>
              <a:rPr lang="en-US" altLang="ko-KR" sz="2800" b="1" dirty="0" smtClean="0"/>
              <a:t>) __</a:t>
            </a:r>
            <a:r>
              <a:rPr lang="en-US" altLang="ko-KR" sz="2800" b="1" dirty="0" err="1" smtClean="0"/>
              <a:t>dirname</a:t>
            </a:r>
            <a:r>
              <a:rPr lang="en-US" altLang="ko-KR" sz="2800" b="1" dirty="0" smtClean="0"/>
              <a:t> : </a:t>
            </a:r>
            <a:r>
              <a:rPr lang="ko-KR" altLang="en-US" sz="2800" b="1" dirty="0" smtClean="0"/>
              <a:t>현재 파일 경로 제공</a:t>
            </a:r>
            <a:endParaRPr lang="ko-KR" altLang="en-US" sz="2800" b="1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8" t="17020" r="11436" b="13222"/>
          <a:stretch/>
        </p:blipFill>
        <p:spPr bwMode="auto">
          <a:xfrm>
            <a:off x="325720" y="3863344"/>
            <a:ext cx="37719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367278"/>
            <a:ext cx="4389825" cy="2437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22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0264" y="836712"/>
            <a:ext cx="766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b="1" dirty="0" smtClean="0"/>
              <a:t>내장 객체 </a:t>
            </a:r>
            <a:r>
              <a:rPr lang="en-US" altLang="ko-KR" sz="2800" b="1" dirty="0" smtClean="0"/>
              <a:t>– module, exports, require</a:t>
            </a:r>
            <a:endParaRPr lang="ko-KR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3</a:t>
            </a:r>
            <a:r>
              <a:rPr lang="ko-KR" altLang="en-US" sz="2000" b="1" dirty="0" smtClean="0"/>
              <a:t>장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기능 </a:t>
            </a:r>
            <a:r>
              <a:rPr lang="en-US" altLang="ko-KR" sz="2000" b="1" dirty="0" smtClean="0"/>
              <a:t>- 3.4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내장 객체 알아보기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484784"/>
            <a:ext cx="8820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 smtClean="0"/>
              <a:t>1) </a:t>
            </a:r>
            <a:r>
              <a:rPr lang="en-US" altLang="ko-KR" sz="2800" b="1" dirty="0" err="1" smtClean="0"/>
              <a:t>module.exports</a:t>
            </a:r>
            <a:r>
              <a:rPr lang="en-US" altLang="ko-KR" sz="2800" b="1" dirty="0" smtClean="0"/>
              <a:t> : </a:t>
            </a:r>
            <a:r>
              <a:rPr lang="ko-KR" altLang="en-US" sz="2800" b="1" dirty="0" smtClean="0"/>
              <a:t>모듈 생성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2132856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/>
              <a:t>2</a:t>
            </a:r>
            <a:r>
              <a:rPr lang="en-US" altLang="ko-KR" sz="2800" b="1" dirty="0" smtClean="0"/>
              <a:t>) exports : </a:t>
            </a:r>
            <a:r>
              <a:rPr lang="ko-KR" altLang="en-US" sz="2800" b="1" dirty="0" smtClean="0"/>
              <a:t>모듈 생성</a:t>
            </a:r>
            <a:endParaRPr lang="ko-KR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5373216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 smtClean="0"/>
              <a:t>3) require : </a:t>
            </a:r>
            <a:r>
              <a:rPr lang="ko-KR" altLang="en-US" sz="2800" b="1" dirty="0" smtClean="0"/>
              <a:t>모듈 불러오기</a:t>
            </a:r>
            <a:endParaRPr lang="ko-KR" altLang="en-US" sz="2800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70277"/>
            <a:ext cx="3413424" cy="2214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29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0264" y="836712"/>
            <a:ext cx="766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b="1" dirty="0" smtClean="0"/>
              <a:t>내장 객체 </a:t>
            </a:r>
            <a:r>
              <a:rPr lang="en-US" altLang="ko-KR" sz="2800" b="1" dirty="0" smtClean="0"/>
              <a:t>– process</a:t>
            </a:r>
            <a:endParaRPr lang="ko-KR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3</a:t>
            </a:r>
            <a:r>
              <a:rPr lang="ko-KR" altLang="en-US" sz="2000" b="1" dirty="0" smtClean="0"/>
              <a:t>장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기능 </a:t>
            </a:r>
            <a:r>
              <a:rPr lang="en-US" altLang="ko-KR" sz="2000" b="1" dirty="0" smtClean="0"/>
              <a:t>- 3.4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내장 객체 알아보기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484784"/>
            <a:ext cx="8820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 smtClean="0"/>
              <a:t>1) </a:t>
            </a:r>
            <a:r>
              <a:rPr lang="ko-KR" altLang="en-US" sz="2800" b="1" dirty="0" smtClean="0"/>
              <a:t>현재 실행중인 </a:t>
            </a:r>
            <a:r>
              <a:rPr lang="ko-KR" altLang="en-US" sz="2800" b="1" dirty="0" err="1" smtClean="0"/>
              <a:t>노드</a:t>
            </a:r>
            <a:r>
              <a:rPr lang="ko-KR" altLang="en-US" sz="2800" b="1" dirty="0" smtClean="0"/>
              <a:t> 프로세스에 대한 정보</a:t>
            </a:r>
            <a:endParaRPr lang="ko-KR" altLang="en-US" sz="2800" b="1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08" y="2019424"/>
            <a:ext cx="5483520" cy="479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294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2" y="262820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3</a:t>
            </a:r>
            <a:r>
              <a:rPr lang="ko-KR" altLang="en-US" sz="3200" b="1" dirty="0" smtClean="0"/>
              <a:t>장 </a:t>
            </a:r>
            <a:r>
              <a:rPr lang="ko-KR" altLang="en-US" sz="3200" b="1" dirty="0" err="1" smtClean="0"/>
              <a:t>노드</a:t>
            </a:r>
            <a:r>
              <a:rPr lang="ko-KR" altLang="en-US" sz="3200" b="1" dirty="0" smtClean="0"/>
              <a:t> 기능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365376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/>
              <a:t>3.5 </a:t>
            </a:r>
            <a:r>
              <a:rPr lang="ko-KR" altLang="en-US" sz="2500" b="1" dirty="0" err="1" smtClean="0"/>
              <a:t>노드</a:t>
            </a:r>
            <a:r>
              <a:rPr lang="ko-KR" altLang="en-US" sz="2500" b="1" dirty="0" smtClean="0"/>
              <a:t> 내장 모듈 사용하기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55055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3</a:t>
            </a:r>
            <a:r>
              <a:rPr lang="ko-KR" altLang="en-US" sz="2000" b="1" dirty="0" smtClean="0"/>
              <a:t>장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기능 </a:t>
            </a:r>
            <a:r>
              <a:rPr lang="en-US" altLang="ko-KR" sz="2000" b="1" dirty="0" smtClean="0"/>
              <a:t>- 3.4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내장 모듈 사용하기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38336" y="1548081"/>
            <a:ext cx="197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내장 모듈</a:t>
            </a:r>
            <a:endParaRPr lang="ko-KR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743140" y="1268760"/>
            <a:ext cx="6077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>
                <a:solidFill>
                  <a:srgbClr val="FFFF00"/>
                </a:solidFill>
              </a:rPr>
              <a:t>노드에서</a:t>
            </a:r>
            <a:r>
              <a:rPr lang="ko-KR" altLang="en-US" sz="3200" b="1" dirty="0" smtClean="0">
                <a:solidFill>
                  <a:srgbClr val="FFFF00"/>
                </a:solidFill>
              </a:rPr>
              <a:t> 기본적으로</a:t>
            </a:r>
            <a:endParaRPr lang="en-US" altLang="ko-KR" sz="3200" b="1" dirty="0" smtClean="0">
              <a:solidFill>
                <a:srgbClr val="FFFF00"/>
              </a:solidFill>
            </a:endParaRPr>
          </a:p>
          <a:p>
            <a:pPr algn="ctr"/>
            <a:r>
              <a:rPr lang="ko-KR" altLang="en-US" sz="3200" b="1" dirty="0" smtClean="0">
                <a:solidFill>
                  <a:srgbClr val="FFFF00"/>
                </a:solidFill>
              </a:rPr>
              <a:t>제공</a:t>
            </a:r>
            <a:r>
              <a:rPr lang="ko-KR" altLang="en-US" sz="3200" b="1" dirty="0" smtClean="0"/>
              <a:t>하는 모듈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3577371"/>
            <a:ext cx="197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 smtClean="0"/>
              <a:t>os</a:t>
            </a:r>
            <a:endParaRPr lang="ko-KR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18456" y="3560211"/>
            <a:ext cx="197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path</a:t>
            </a:r>
            <a:endParaRPr lang="ko-KR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95936" y="3618049"/>
            <a:ext cx="197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 smtClean="0"/>
              <a:t>url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44427" y="3560211"/>
            <a:ext cx="2721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 smtClean="0"/>
              <a:t>querystring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4129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264" y="692696"/>
            <a:ext cx="766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b="1" dirty="0" smtClean="0"/>
              <a:t>내장 모</a:t>
            </a:r>
            <a:r>
              <a:rPr lang="ko-KR" altLang="en-US" sz="2800" b="1" dirty="0"/>
              <a:t>듈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- </a:t>
            </a:r>
            <a:r>
              <a:rPr lang="en-US" altLang="ko-KR" sz="2800" b="1" dirty="0" err="1" smtClean="0"/>
              <a:t>os</a:t>
            </a:r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3</a:t>
            </a:r>
            <a:r>
              <a:rPr lang="ko-KR" altLang="en-US" sz="2000" b="1" dirty="0" smtClean="0"/>
              <a:t>장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기능 </a:t>
            </a:r>
            <a:r>
              <a:rPr lang="en-US" altLang="ko-KR" sz="2000" b="1" dirty="0" smtClean="0"/>
              <a:t>- 3.4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내장 모듈 사용하기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268760"/>
            <a:ext cx="54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 smtClean="0"/>
              <a:t>1) </a:t>
            </a:r>
            <a:r>
              <a:rPr lang="ko-KR" altLang="en-US" sz="2800" b="1" dirty="0" smtClean="0"/>
              <a:t>운영 체제의 정보를 가져온다</a:t>
            </a:r>
            <a:r>
              <a:rPr lang="en-US" altLang="ko-KR" sz="2800" b="1" dirty="0" smtClean="0"/>
              <a:t>.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488" y="1825660"/>
            <a:ext cx="54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/>
              <a:t>2</a:t>
            </a:r>
            <a:r>
              <a:rPr lang="en-US" altLang="ko-KR" sz="2800" b="1" dirty="0" smtClean="0"/>
              <a:t>) </a:t>
            </a:r>
            <a:r>
              <a:rPr lang="en-US" altLang="ko-KR" sz="2800" b="1" dirty="0" err="1"/>
              <a:t>o</a:t>
            </a:r>
            <a:r>
              <a:rPr lang="en-US" altLang="ko-KR" sz="2800" b="1" dirty="0" err="1" smtClean="0"/>
              <a:t>s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모듈 </a:t>
            </a:r>
            <a:r>
              <a:rPr lang="ko-KR" altLang="en-US" sz="2800" b="1" dirty="0" err="1" smtClean="0"/>
              <a:t>메서드</a:t>
            </a:r>
            <a:endParaRPr lang="ko-KR" altLang="en-US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290264" y="2442368"/>
            <a:ext cx="867422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•</a:t>
            </a:r>
            <a:r>
              <a:rPr lang="ko-KR" altLang="en-US" sz="2400" b="1" dirty="0"/>
              <a:t> </a:t>
            </a:r>
            <a:r>
              <a:rPr lang="en-US" altLang="ko-KR" sz="2400" b="1" dirty="0" err="1" smtClean="0">
                <a:solidFill>
                  <a:srgbClr val="FFFF00"/>
                </a:solidFill>
                <a:latin typeface="+mj-lt"/>
              </a:rPr>
              <a:t>os.arch</a:t>
            </a:r>
            <a:r>
              <a:rPr lang="en-US" altLang="ko-KR" sz="2400" b="1" dirty="0">
                <a:solidFill>
                  <a:srgbClr val="FFFF00"/>
                </a:solidFill>
                <a:latin typeface="+mj-lt"/>
              </a:rPr>
              <a:t>()</a:t>
            </a:r>
            <a:r>
              <a:rPr lang="en-US" altLang="ko-KR" sz="2400" b="1" dirty="0">
                <a:latin typeface="+mj-lt"/>
              </a:rPr>
              <a:t>: </a:t>
            </a:r>
            <a:r>
              <a:rPr lang="en-US" altLang="ko-KR" sz="2400" b="1" dirty="0" err="1">
                <a:latin typeface="+mj-lt"/>
              </a:rPr>
              <a:t>process.arch</a:t>
            </a:r>
            <a:r>
              <a:rPr lang="ko-KR" altLang="en-US" sz="2400" b="1" dirty="0">
                <a:latin typeface="+mj-lt"/>
              </a:rPr>
              <a:t>와 동일합니다</a:t>
            </a:r>
            <a:r>
              <a:rPr lang="en-US" altLang="ko-KR" sz="2400" b="1" dirty="0">
                <a:latin typeface="+mj-lt"/>
              </a:rPr>
              <a:t>.</a:t>
            </a:r>
          </a:p>
          <a:p>
            <a:r>
              <a:rPr lang="en-US" altLang="ko-KR" sz="2400" b="1" dirty="0">
                <a:latin typeface="+mj-lt"/>
              </a:rPr>
              <a:t>•</a:t>
            </a:r>
            <a:r>
              <a:rPr lang="ko-KR" altLang="en-US" sz="2400" b="1" dirty="0">
                <a:latin typeface="+mj-lt"/>
              </a:rPr>
              <a:t> </a:t>
            </a:r>
            <a:r>
              <a:rPr lang="en-US" altLang="ko-KR" sz="2400" b="1" dirty="0" err="1">
                <a:solidFill>
                  <a:srgbClr val="FFFF00"/>
                </a:solidFill>
                <a:latin typeface="+mj-lt"/>
              </a:rPr>
              <a:t>os.platform</a:t>
            </a:r>
            <a:r>
              <a:rPr lang="en-US" altLang="ko-KR" sz="2400" b="1" dirty="0">
                <a:solidFill>
                  <a:srgbClr val="FFFF00"/>
                </a:solidFill>
                <a:latin typeface="+mj-lt"/>
              </a:rPr>
              <a:t>()</a:t>
            </a:r>
            <a:r>
              <a:rPr lang="en-US" altLang="ko-KR" sz="2400" b="1" dirty="0">
                <a:latin typeface="+mj-lt"/>
              </a:rPr>
              <a:t>: </a:t>
            </a:r>
            <a:r>
              <a:rPr lang="en-US" altLang="ko-KR" sz="2400" b="1" dirty="0" err="1">
                <a:latin typeface="+mj-lt"/>
              </a:rPr>
              <a:t>process.platform</a:t>
            </a:r>
            <a:r>
              <a:rPr lang="ko-KR" altLang="en-US" sz="2400" b="1" dirty="0">
                <a:latin typeface="+mj-lt"/>
              </a:rPr>
              <a:t>과 동일합니다</a:t>
            </a:r>
            <a:r>
              <a:rPr lang="en-US" altLang="ko-KR" sz="2400" b="1" dirty="0">
                <a:latin typeface="+mj-lt"/>
              </a:rPr>
              <a:t>.</a:t>
            </a:r>
          </a:p>
          <a:p>
            <a:r>
              <a:rPr lang="en-US" altLang="ko-KR" sz="2400" b="1" dirty="0">
                <a:latin typeface="+mj-lt"/>
              </a:rPr>
              <a:t>•</a:t>
            </a:r>
            <a:r>
              <a:rPr lang="ko-KR" altLang="en-US" sz="2400" b="1" dirty="0">
                <a:latin typeface="+mj-lt"/>
              </a:rPr>
              <a:t> </a:t>
            </a:r>
            <a:r>
              <a:rPr lang="en-US" altLang="ko-KR" sz="2400" b="1" dirty="0" err="1">
                <a:solidFill>
                  <a:srgbClr val="FFFF00"/>
                </a:solidFill>
                <a:latin typeface="+mj-lt"/>
              </a:rPr>
              <a:t>os.type</a:t>
            </a:r>
            <a:r>
              <a:rPr lang="en-US" altLang="ko-KR" sz="2400" b="1" dirty="0">
                <a:solidFill>
                  <a:srgbClr val="FFFF00"/>
                </a:solidFill>
                <a:latin typeface="+mj-lt"/>
              </a:rPr>
              <a:t>()</a:t>
            </a:r>
            <a:r>
              <a:rPr lang="en-US" altLang="ko-KR" sz="2400" b="1" dirty="0">
                <a:latin typeface="+mj-lt"/>
              </a:rPr>
              <a:t>: </a:t>
            </a:r>
            <a:r>
              <a:rPr lang="ko-KR" altLang="en-US" sz="2400" b="1" dirty="0">
                <a:latin typeface="+mj-lt"/>
              </a:rPr>
              <a:t>운영체제의 </a:t>
            </a:r>
            <a:r>
              <a:rPr lang="ko-KR" altLang="en-US" sz="2400" b="1" dirty="0" smtClean="0">
                <a:latin typeface="+mj-lt"/>
              </a:rPr>
              <a:t>종류</a:t>
            </a:r>
            <a:endParaRPr lang="en-US" altLang="ko-KR" sz="2400" b="1" dirty="0" smtClean="0">
              <a:latin typeface="+mj-lt"/>
            </a:endParaRPr>
          </a:p>
          <a:p>
            <a:r>
              <a:rPr lang="en-US" altLang="ko-KR" sz="2400" b="1" dirty="0" smtClean="0">
                <a:latin typeface="+mj-lt"/>
              </a:rPr>
              <a:t>•</a:t>
            </a:r>
            <a:r>
              <a:rPr lang="ko-KR" altLang="en-US" sz="2400" b="1" dirty="0">
                <a:latin typeface="+mj-lt"/>
              </a:rPr>
              <a:t> </a:t>
            </a:r>
            <a:r>
              <a:rPr lang="en-US" altLang="ko-KR" sz="2400" b="1" dirty="0" err="1">
                <a:solidFill>
                  <a:srgbClr val="FFFF00"/>
                </a:solidFill>
                <a:latin typeface="+mj-lt"/>
              </a:rPr>
              <a:t>os.uptime</a:t>
            </a:r>
            <a:r>
              <a:rPr lang="en-US" altLang="ko-KR" sz="2400" b="1" dirty="0">
                <a:solidFill>
                  <a:srgbClr val="FFFF00"/>
                </a:solidFill>
                <a:latin typeface="+mj-lt"/>
              </a:rPr>
              <a:t>()</a:t>
            </a:r>
            <a:r>
              <a:rPr lang="en-US" altLang="ko-KR" sz="2400" b="1" dirty="0">
                <a:latin typeface="+mj-lt"/>
              </a:rPr>
              <a:t>: </a:t>
            </a:r>
            <a:r>
              <a:rPr lang="ko-KR" altLang="en-US" sz="2400" b="1" dirty="0">
                <a:latin typeface="+mj-lt"/>
              </a:rPr>
              <a:t>운영체제 부팅 이후 흐른 시간</a:t>
            </a:r>
            <a:r>
              <a:rPr lang="en-US" altLang="ko-KR" sz="2400" b="1" dirty="0">
                <a:latin typeface="+mj-lt"/>
              </a:rPr>
              <a:t>(</a:t>
            </a:r>
            <a:r>
              <a:rPr lang="ko-KR" altLang="en-US" sz="2400" b="1" dirty="0">
                <a:latin typeface="+mj-lt"/>
              </a:rPr>
              <a:t>초</a:t>
            </a:r>
            <a:r>
              <a:rPr lang="en-US" altLang="ko-KR" sz="2400" b="1" dirty="0" smtClean="0">
                <a:latin typeface="+mj-lt"/>
              </a:rPr>
              <a:t>)</a:t>
            </a:r>
            <a:endParaRPr lang="en-US" altLang="ko-KR" sz="2400" b="1" dirty="0">
              <a:latin typeface="+mj-lt"/>
            </a:endParaRPr>
          </a:p>
          <a:p>
            <a:r>
              <a:rPr lang="en-US" altLang="ko-KR" sz="2400" b="1" dirty="0" smtClean="0">
                <a:latin typeface="+mj-lt"/>
              </a:rPr>
              <a:t>•</a:t>
            </a:r>
            <a:r>
              <a:rPr lang="ko-KR" altLang="en-US" sz="2400" b="1" dirty="0">
                <a:latin typeface="+mj-lt"/>
              </a:rPr>
              <a:t> </a:t>
            </a:r>
            <a:r>
              <a:rPr lang="en-US" altLang="ko-KR" sz="2400" b="1" dirty="0" err="1">
                <a:solidFill>
                  <a:srgbClr val="FFFF00"/>
                </a:solidFill>
                <a:latin typeface="+mj-lt"/>
              </a:rPr>
              <a:t>os.hostname</a:t>
            </a:r>
            <a:r>
              <a:rPr lang="en-US" altLang="ko-KR" sz="2400" b="1" dirty="0">
                <a:solidFill>
                  <a:srgbClr val="FFFF00"/>
                </a:solidFill>
                <a:latin typeface="+mj-lt"/>
              </a:rPr>
              <a:t>()</a:t>
            </a:r>
            <a:r>
              <a:rPr lang="en-US" altLang="ko-KR" sz="2400" b="1" dirty="0">
                <a:latin typeface="+mj-lt"/>
              </a:rPr>
              <a:t>: </a:t>
            </a:r>
            <a:r>
              <a:rPr lang="ko-KR" altLang="en-US" sz="2400" b="1" dirty="0">
                <a:latin typeface="+mj-lt"/>
              </a:rPr>
              <a:t>컴퓨터의 </a:t>
            </a:r>
            <a:r>
              <a:rPr lang="ko-KR" altLang="en-US" sz="2400" b="1" dirty="0" smtClean="0">
                <a:latin typeface="+mj-lt"/>
              </a:rPr>
              <a:t>이름</a:t>
            </a:r>
            <a:endParaRPr lang="en-US" altLang="ko-KR" sz="2400" b="1" dirty="0">
              <a:latin typeface="+mj-lt"/>
            </a:endParaRPr>
          </a:p>
          <a:p>
            <a:r>
              <a:rPr lang="en-US" altLang="ko-KR" sz="2400" b="1" dirty="0">
                <a:latin typeface="+mj-lt"/>
              </a:rPr>
              <a:t>•</a:t>
            </a:r>
            <a:r>
              <a:rPr lang="ko-KR" altLang="en-US" sz="2400" b="1" dirty="0">
                <a:latin typeface="+mj-lt"/>
              </a:rPr>
              <a:t> </a:t>
            </a:r>
            <a:r>
              <a:rPr lang="en-US" altLang="ko-KR" sz="2400" b="1" dirty="0" err="1">
                <a:solidFill>
                  <a:srgbClr val="FFFF00"/>
                </a:solidFill>
                <a:latin typeface="+mj-lt"/>
              </a:rPr>
              <a:t>os.release</a:t>
            </a:r>
            <a:r>
              <a:rPr lang="en-US" altLang="ko-KR" sz="2400" b="1" dirty="0">
                <a:solidFill>
                  <a:srgbClr val="FFFF00"/>
                </a:solidFill>
                <a:latin typeface="+mj-lt"/>
              </a:rPr>
              <a:t>()</a:t>
            </a:r>
            <a:r>
              <a:rPr lang="en-US" altLang="ko-KR" sz="2400" b="1" dirty="0">
                <a:latin typeface="+mj-lt"/>
              </a:rPr>
              <a:t>: </a:t>
            </a:r>
            <a:r>
              <a:rPr lang="ko-KR" altLang="en-US" sz="2400" b="1" dirty="0">
                <a:latin typeface="+mj-lt"/>
              </a:rPr>
              <a:t>운영체제의 </a:t>
            </a:r>
            <a:r>
              <a:rPr lang="ko-KR" altLang="en-US" sz="2400" b="1" dirty="0" smtClean="0">
                <a:latin typeface="+mj-lt"/>
              </a:rPr>
              <a:t>버전</a:t>
            </a:r>
            <a:endParaRPr lang="en-US" altLang="ko-KR" sz="2400" b="1" dirty="0">
              <a:latin typeface="+mj-lt"/>
            </a:endParaRPr>
          </a:p>
          <a:p>
            <a:r>
              <a:rPr lang="en-US" altLang="ko-KR" sz="2400" b="1" dirty="0">
                <a:latin typeface="+mj-lt"/>
              </a:rPr>
              <a:t>•</a:t>
            </a:r>
            <a:r>
              <a:rPr lang="ko-KR" altLang="en-US" sz="2400" b="1" dirty="0">
                <a:latin typeface="+mj-lt"/>
              </a:rPr>
              <a:t> </a:t>
            </a:r>
            <a:r>
              <a:rPr lang="en-US" altLang="ko-KR" sz="2400" b="1" dirty="0" err="1">
                <a:solidFill>
                  <a:srgbClr val="FFFF00"/>
                </a:solidFill>
                <a:latin typeface="+mj-lt"/>
              </a:rPr>
              <a:t>os.homedir</a:t>
            </a:r>
            <a:r>
              <a:rPr lang="en-US" altLang="ko-KR" sz="2400" b="1" dirty="0">
                <a:solidFill>
                  <a:srgbClr val="FFFF00"/>
                </a:solidFill>
                <a:latin typeface="+mj-lt"/>
              </a:rPr>
              <a:t>()</a:t>
            </a:r>
            <a:r>
              <a:rPr lang="en-US" altLang="ko-KR" sz="2400" b="1" dirty="0">
                <a:latin typeface="+mj-lt"/>
              </a:rPr>
              <a:t>: </a:t>
            </a:r>
            <a:r>
              <a:rPr lang="ko-KR" altLang="en-US" sz="2400" b="1" dirty="0">
                <a:latin typeface="+mj-lt"/>
              </a:rPr>
              <a:t>홈 디렉터리 </a:t>
            </a:r>
            <a:r>
              <a:rPr lang="ko-KR" altLang="en-US" sz="2400" b="1" dirty="0" smtClean="0">
                <a:latin typeface="+mj-lt"/>
              </a:rPr>
              <a:t>경로</a:t>
            </a:r>
            <a:endParaRPr lang="en-US" altLang="ko-KR" sz="2400" b="1" dirty="0">
              <a:latin typeface="+mj-lt"/>
            </a:endParaRPr>
          </a:p>
          <a:p>
            <a:r>
              <a:rPr lang="en-US" altLang="ko-KR" sz="2400" b="1" dirty="0">
                <a:latin typeface="+mj-lt"/>
              </a:rPr>
              <a:t>•</a:t>
            </a:r>
            <a:r>
              <a:rPr lang="ko-KR" altLang="en-US" sz="2400" b="1" dirty="0">
                <a:latin typeface="+mj-lt"/>
              </a:rPr>
              <a:t> </a:t>
            </a:r>
            <a:r>
              <a:rPr lang="en-US" altLang="ko-KR" sz="2400" b="1" dirty="0" err="1">
                <a:solidFill>
                  <a:srgbClr val="FFFF00"/>
                </a:solidFill>
                <a:latin typeface="+mj-lt"/>
              </a:rPr>
              <a:t>os.tmpdir</a:t>
            </a:r>
            <a:r>
              <a:rPr lang="en-US" altLang="ko-KR" sz="2400" b="1" dirty="0">
                <a:solidFill>
                  <a:srgbClr val="FFFF00"/>
                </a:solidFill>
                <a:latin typeface="+mj-lt"/>
              </a:rPr>
              <a:t>()</a:t>
            </a:r>
            <a:r>
              <a:rPr lang="en-US" altLang="ko-KR" sz="2400" b="1" dirty="0">
                <a:latin typeface="+mj-lt"/>
              </a:rPr>
              <a:t>: </a:t>
            </a:r>
            <a:r>
              <a:rPr lang="ko-KR" altLang="en-US" sz="2400" b="1" dirty="0">
                <a:latin typeface="+mj-lt"/>
              </a:rPr>
              <a:t>임시 파일 저장 </a:t>
            </a:r>
            <a:r>
              <a:rPr lang="ko-KR" altLang="en-US" sz="2400" b="1" dirty="0" smtClean="0">
                <a:latin typeface="+mj-lt"/>
              </a:rPr>
              <a:t>경로</a:t>
            </a:r>
            <a:endParaRPr lang="en-US" altLang="ko-KR" sz="2400" b="1" dirty="0">
              <a:latin typeface="+mj-lt"/>
            </a:endParaRPr>
          </a:p>
          <a:p>
            <a:r>
              <a:rPr lang="en-US" altLang="ko-KR" sz="2400" b="1" dirty="0">
                <a:latin typeface="+mj-lt"/>
              </a:rPr>
              <a:t>•</a:t>
            </a:r>
            <a:r>
              <a:rPr lang="ko-KR" altLang="en-US" sz="2400" b="1" dirty="0">
                <a:latin typeface="+mj-lt"/>
              </a:rPr>
              <a:t> </a:t>
            </a:r>
            <a:r>
              <a:rPr lang="en-US" altLang="ko-KR" sz="2400" b="1" dirty="0" err="1">
                <a:solidFill>
                  <a:srgbClr val="FFFF00"/>
                </a:solidFill>
                <a:latin typeface="+mj-lt"/>
              </a:rPr>
              <a:t>os.cpus</a:t>
            </a:r>
            <a:r>
              <a:rPr lang="en-US" altLang="ko-KR" sz="2400" b="1" dirty="0">
                <a:solidFill>
                  <a:srgbClr val="FFFF00"/>
                </a:solidFill>
                <a:latin typeface="+mj-lt"/>
              </a:rPr>
              <a:t>()</a:t>
            </a:r>
            <a:r>
              <a:rPr lang="en-US" altLang="ko-KR" sz="2400" b="1" dirty="0">
                <a:latin typeface="+mj-lt"/>
              </a:rPr>
              <a:t>: </a:t>
            </a:r>
            <a:r>
              <a:rPr lang="ko-KR" altLang="en-US" sz="2400" b="1" dirty="0">
                <a:latin typeface="+mj-lt"/>
              </a:rPr>
              <a:t>컴퓨터의 코어 </a:t>
            </a:r>
            <a:r>
              <a:rPr lang="ko-KR" altLang="en-US" sz="2400" b="1" dirty="0" smtClean="0">
                <a:latin typeface="+mj-lt"/>
              </a:rPr>
              <a:t>정보</a:t>
            </a:r>
            <a:endParaRPr lang="en-US" altLang="ko-KR" sz="2400" b="1" dirty="0">
              <a:latin typeface="+mj-lt"/>
            </a:endParaRPr>
          </a:p>
          <a:p>
            <a:r>
              <a:rPr lang="en-US" altLang="ko-KR" sz="2400" b="1" dirty="0">
                <a:latin typeface="+mj-lt"/>
              </a:rPr>
              <a:t>•</a:t>
            </a:r>
            <a:r>
              <a:rPr lang="ko-KR" altLang="en-US" sz="2400" b="1" dirty="0">
                <a:latin typeface="+mj-lt"/>
              </a:rPr>
              <a:t> </a:t>
            </a:r>
            <a:r>
              <a:rPr lang="en-US" altLang="ko-KR" sz="2400" b="1" dirty="0" err="1">
                <a:solidFill>
                  <a:srgbClr val="FFFF00"/>
                </a:solidFill>
                <a:latin typeface="+mj-lt"/>
              </a:rPr>
              <a:t>os.freemem</a:t>
            </a:r>
            <a:r>
              <a:rPr lang="en-US" altLang="ko-KR" sz="2400" b="1" dirty="0">
                <a:solidFill>
                  <a:srgbClr val="FFFF00"/>
                </a:solidFill>
                <a:latin typeface="+mj-lt"/>
              </a:rPr>
              <a:t>()</a:t>
            </a:r>
            <a:r>
              <a:rPr lang="en-US" altLang="ko-KR" sz="2400" b="1" dirty="0">
                <a:latin typeface="+mj-lt"/>
              </a:rPr>
              <a:t>: </a:t>
            </a:r>
            <a:r>
              <a:rPr lang="ko-KR" altLang="en-US" sz="2400" b="1" dirty="0">
                <a:latin typeface="+mj-lt"/>
              </a:rPr>
              <a:t>사용 가능한 메모리</a:t>
            </a:r>
            <a:r>
              <a:rPr lang="en-US" altLang="ko-KR" sz="2400" b="1" dirty="0">
                <a:latin typeface="+mj-lt"/>
              </a:rPr>
              <a:t>(RAM</a:t>
            </a:r>
            <a:r>
              <a:rPr lang="en-US" altLang="ko-KR" sz="2400" b="1" dirty="0" smtClean="0">
                <a:latin typeface="+mj-lt"/>
              </a:rPr>
              <a:t>)</a:t>
            </a:r>
            <a:endParaRPr lang="en-US" altLang="ko-KR" sz="2400" b="1" dirty="0">
              <a:latin typeface="+mj-lt"/>
            </a:endParaRPr>
          </a:p>
          <a:p>
            <a:r>
              <a:rPr lang="en-US" altLang="ko-KR" sz="2400" b="1" dirty="0">
                <a:latin typeface="+mj-lt"/>
              </a:rPr>
              <a:t>•</a:t>
            </a:r>
            <a:r>
              <a:rPr lang="ko-KR" altLang="en-US" sz="2400" b="1" dirty="0">
                <a:latin typeface="+mj-lt"/>
              </a:rPr>
              <a:t> </a:t>
            </a:r>
            <a:r>
              <a:rPr lang="en-US" altLang="ko-KR" sz="2400" b="1" dirty="0" err="1">
                <a:solidFill>
                  <a:srgbClr val="FFFF00"/>
                </a:solidFill>
                <a:latin typeface="+mj-lt"/>
              </a:rPr>
              <a:t>os.totalmem</a:t>
            </a:r>
            <a:r>
              <a:rPr lang="en-US" altLang="ko-KR" sz="2400" b="1" dirty="0">
                <a:solidFill>
                  <a:srgbClr val="FFFF00"/>
                </a:solidFill>
                <a:latin typeface="+mj-lt"/>
              </a:rPr>
              <a:t>()</a:t>
            </a:r>
            <a:r>
              <a:rPr lang="en-US" altLang="ko-KR" sz="2400" b="1" dirty="0">
                <a:latin typeface="+mj-lt"/>
              </a:rPr>
              <a:t>: </a:t>
            </a:r>
            <a:r>
              <a:rPr lang="ko-KR" altLang="en-US" sz="2400" b="1" dirty="0">
                <a:latin typeface="+mj-lt"/>
              </a:rPr>
              <a:t>전체 메모리 </a:t>
            </a:r>
            <a:r>
              <a:rPr lang="ko-KR" altLang="en-US" sz="2400" b="1" dirty="0" smtClean="0">
                <a:latin typeface="+mj-lt"/>
              </a:rPr>
              <a:t>용량</a:t>
            </a:r>
            <a:endParaRPr lang="en-US" altLang="ko-KR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129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264" y="692696"/>
            <a:ext cx="766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b="1" dirty="0" smtClean="0"/>
              <a:t>내장 모</a:t>
            </a:r>
            <a:r>
              <a:rPr lang="ko-KR" altLang="en-US" sz="2800" b="1" dirty="0"/>
              <a:t>듈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- path</a:t>
            </a:r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3</a:t>
            </a:r>
            <a:r>
              <a:rPr lang="ko-KR" altLang="en-US" sz="2000" b="1" dirty="0" smtClean="0"/>
              <a:t>장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기능 </a:t>
            </a:r>
            <a:r>
              <a:rPr lang="en-US" altLang="ko-KR" sz="2000" b="1" dirty="0" smtClean="0"/>
              <a:t>- 3.4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내장 모듈 사용하기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268760"/>
            <a:ext cx="54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 smtClean="0"/>
              <a:t>1) </a:t>
            </a:r>
            <a:r>
              <a:rPr lang="ko-KR" altLang="en-US" sz="2800" b="1" dirty="0" smtClean="0"/>
              <a:t>폴더와 파일 경로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23928" y="1215916"/>
            <a:ext cx="54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/>
              <a:t>2</a:t>
            </a:r>
            <a:r>
              <a:rPr lang="en-US" altLang="ko-KR" sz="2800" b="1" dirty="0" smtClean="0"/>
              <a:t>) path </a:t>
            </a:r>
            <a:r>
              <a:rPr lang="ko-KR" altLang="en-US" sz="2800" b="1" dirty="0" smtClean="0"/>
              <a:t>모듈 </a:t>
            </a:r>
            <a:r>
              <a:rPr lang="ko-KR" altLang="en-US" sz="2800" b="1" dirty="0" err="1" smtClean="0"/>
              <a:t>메서드</a:t>
            </a:r>
            <a:endParaRPr lang="ko-KR" altLang="en-US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234888" y="2060848"/>
            <a:ext cx="86742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•</a:t>
            </a:r>
            <a:r>
              <a:rPr lang="ko-KR" altLang="en-US" sz="2000" b="1" dirty="0"/>
              <a:t> </a:t>
            </a:r>
            <a:r>
              <a:rPr lang="en-US" altLang="ko-KR" sz="2000" b="1" dirty="0" err="1">
                <a:solidFill>
                  <a:srgbClr val="FFFF00"/>
                </a:solidFill>
              </a:rPr>
              <a:t>path.sep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경로의 </a:t>
            </a:r>
            <a:r>
              <a:rPr lang="ko-KR" altLang="en-US" sz="2000" b="1" dirty="0" err="1" smtClean="0"/>
              <a:t>구분자</a:t>
            </a:r>
            <a:endParaRPr lang="en-US" altLang="ko-KR" sz="2000" b="1" dirty="0"/>
          </a:p>
          <a:p>
            <a:r>
              <a:rPr lang="en-US" altLang="ko-KR" sz="2000" b="1" dirty="0"/>
              <a:t>•</a:t>
            </a:r>
            <a:r>
              <a:rPr lang="ko-KR" altLang="en-US" sz="2000" b="1" dirty="0"/>
              <a:t> </a:t>
            </a:r>
            <a:r>
              <a:rPr lang="en-US" altLang="ko-KR" sz="2000" b="1" dirty="0" err="1">
                <a:solidFill>
                  <a:srgbClr val="FFFF00"/>
                </a:solidFill>
              </a:rPr>
              <a:t>path.delimiter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환경 변수의 </a:t>
            </a:r>
            <a:r>
              <a:rPr lang="ko-KR" altLang="en-US" sz="2000" b="1" dirty="0" err="1" smtClean="0"/>
              <a:t>구분자</a:t>
            </a:r>
            <a:endParaRPr lang="en-US" altLang="ko-KR" sz="2000" b="1" dirty="0"/>
          </a:p>
          <a:p>
            <a:r>
              <a:rPr lang="en-US" altLang="ko-KR" sz="2000" b="1" dirty="0"/>
              <a:t>•</a:t>
            </a:r>
            <a:r>
              <a:rPr lang="ko-KR" altLang="en-US" sz="2000" b="1" dirty="0"/>
              <a:t> </a:t>
            </a:r>
            <a:r>
              <a:rPr lang="en-US" altLang="ko-KR" sz="2000" b="1" dirty="0" err="1">
                <a:solidFill>
                  <a:srgbClr val="FFFF00"/>
                </a:solidFill>
              </a:rPr>
              <a:t>path.dirname</a:t>
            </a:r>
            <a:r>
              <a:rPr lang="en-US" altLang="ko-KR" sz="2000" b="1" dirty="0">
                <a:solidFill>
                  <a:srgbClr val="FFFF00"/>
                </a:solidFill>
              </a:rPr>
              <a:t>(</a:t>
            </a:r>
            <a:r>
              <a:rPr lang="ko-KR" altLang="en-US" sz="2000" b="1" dirty="0">
                <a:solidFill>
                  <a:srgbClr val="FFFF00"/>
                </a:solidFill>
              </a:rPr>
              <a:t>경로</a:t>
            </a:r>
            <a:r>
              <a:rPr lang="en-US" altLang="ko-KR" sz="2000" b="1" dirty="0">
                <a:solidFill>
                  <a:srgbClr val="FFFF00"/>
                </a:solidFill>
              </a:rPr>
              <a:t>)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파일이 위치한 폴더 </a:t>
            </a:r>
            <a:r>
              <a:rPr lang="ko-KR" altLang="en-US" sz="2000" b="1" dirty="0" smtClean="0"/>
              <a:t>경로</a:t>
            </a:r>
            <a:endParaRPr lang="en-US" altLang="ko-KR" sz="2000" b="1" dirty="0"/>
          </a:p>
          <a:p>
            <a:r>
              <a:rPr lang="en-US" altLang="ko-KR" sz="2000" b="1" dirty="0"/>
              <a:t>•</a:t>
            </a:r>
            <a:r>
              <a:rPr lang="ko-KR" altLang="en-US" sz="2000" b="1" dirty="0"/>
              <a:t> </a:t>
            </a:r>
            <a:r>
              <a:rPr lang="en-US" altLang="ko-KR" sz="2000" b="1" dirty="0" err="1">
                <a:solidFill>
                  <a:srgbClr val="FFFF00"/>
                </a:solidFill>
              </a:rPr>
              <a:t>path.extname</a:t>
            </a:r>
            <a:r>
              <a:rPr lang="en-US" altLang="ko-KR" sz="2000" b="1" dirty="0">
                <a:solidFill>
                  <a:srgbClr val="FFFF00"/>
                </a:solidFill>
              </a:rPr>
              <a:t>(</a:t>
            </a:r>
            <a:r>
              <a:rPr lang="ko-KR" altLang="en-US" sz="2000" b="1" dirty="0">
                <a:solidFill>
                  <a:srgbClr val="FFFF00"/>
                </a:solidFill>
              </a:rPr>
              <a:t>경로</a:t>
            </a:r>
            <a:r>
              <a:rPr lang="en-US" altLang="ko-KR" sz="2000" b="1" dirty="0">
                <a:solidFill>
                  <a:srgbClr val="FFFF00"/>
                </a:solidFill>
              </a:rPr>
              <a:t>)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파일의 </a:t>
            </a:r>
            <a:r>
              <a:rPr lang="ko-KR" altLang="en-US" sz="2000" b="1" dirty="0" err="1" smtClean="0"/>
              <a:t>확장자</a:t>
            </a:r>
            <a:endParaRPr lang="en-US" altLang="ko-KR" sz="2000" b="1" dirty="0"/>
          </a:p>
          <a:p>
            <a:r>
              <a:rPr lang="en-US" altLang="ko-KR" sz="2000" b="1" dirty="0"/>
              <a:t>•</a:t>
            </a:r>
            <a:r>
              <a:rPr lang="ko-KR" altLang="en-US" sz="2000" b="1" dirty="0"/>
              <a:t> </a:t>
            </a:r>
            <a:r>
              <a:rPr lang="en-US" altLang="ko-KR" sz="2000" b="1" dirty="0" err="1">
                <a:solidFill>
                  <a:srgbClr val="FFFF00"/>
                </a:solidFill>
              </a:rPr>
              <a:t>path.basename</a:t>
            </a:r>
            <a:r>
              <a:rPr lang="en-US" altLang="ko-KR" sz="2000" b="1" dirty="0">
                <a:solidFill>
                  <a:srgbClr val="FFFF00"/>
                </a:solidFill>
              </a:rPr>
              <a:t>(</a:t>
            </a:r>
            <a:r>
              <a:rPr lang="ko-KR" altLang="en-US" sz="2000" b="1" dirty="0">
                <a:solidFill>
                  <a:srgbClr val="FFFF00"/>
                </a:solidFill>
              </a:rPr>
              <a:t>경로</a:t>
            </a:r>
            <a:r>
              <a:rPr lang="en-US" altLang="ko-KR" sz="2000" b="1" dirty="0">
                <a:solidFill>
                  <a:srgbClr val="FFFF00"/>
                </a:solidFill>
              </a:rPr>
              <a:t>, </a:t>
            </a:r>
            <a:r>
              <a:rPr lang="ko-KR" altLang="en-US" sz="2000" b="1" dirty="0" err="1">
                <a:solidFill>
                  <a:srgbClr val="FFFF00"/>
                </a:solidFill>
              </a:rPr>
              <a:t>확장자</a:t>
            </a:r>
            <a:r>
              <a:rPr lang="en-US" altLang="ko-KR" sz="2000" b="1" dirty="0">
                <a:solidFill>
                  <a:srgbClr val="FFFF00"/>
                </a:solidFill>
              </a:rPr>
              <a:t>)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파일의 이름</a:t>
            </a:r>
            <a:r>
              <a:rPr lang="en-US" altLang="ko-KR" sz="2000" b="1" dirty="0"/>
              <a:t>(</a:t>
            </a:r>
            <a:r>
              <a:rPr lang="ko-KR" altLang="en-US" sz="2000" b="1" dirty="0" err="1" smtClean="0"/>
              <a:t>확장자</a:t>
            </a:r>
            <a:r>
              <a:rPr lang="en-US" altLang="ko-KR" sz="2000" b="1" dirty="0" smtClean="0"/>
              <a:t>)</a:t>
            </a:r>
            <a:r>
              <a:rPr lang="ko-KR" altLang="en-US" sz="2000" b="1" dirty="0"/>
              <a:t>을 </a:t>
            </a:r>
            <a:r>
              <a:rPr lang="ko-KR" altLang="en-US" sz="2000" b="1" dirty="0" smtClean="0"/>
              <a:t>표시</a:t>
            </a:r>
            <a:endParaRPr lang="en-US" altLang="ko-KR" sz="2000" b="1" dirty="0"/>
          </a:p>
          <a:p>
            <a:r>
              <a:rPr lang="en-US" altLang="ko-KR" sz="2000" b="1" dirty="0"/>
              <a:t>•</a:t>
            </a:r>
            <a:r>
              <a:rPr lang="ko-KR" altLang="en-US" sz="2000" b="1" dirty="0"/>
              <a:t> </a:t>
            </a:r>
            <a:r>
              <a:rPr lang="en-US" altLang="ko-KR" sz="2000" b="1" dirty="0" err="1">
                <a:solidFill>
                  <a:srgbClr val="FFFF00"/>
                </a:solidFill>
              </a:rPr>
              <a:t>path.parse</a:t>
            </a:r>
            <a:r>
              <a:rPr lang="en-US" altLang="ko-KR" sz="2000" b="1" dirty="0">
                <a:solidFill>
                  <a:srgbClr val="FFFF00"/>
                </a:solidFill>
              </a:rPr>
              <a:t>(</a:t>
            </a:r>
            <a:r>
              <a:rPr lang="ko-KR" altLang="en-US" sz="2000" b="1" dirty="0">
                <a:solidFill>
                  <a:srgbClr val="FFFF00"/>
                </a:solidFill>
              </a:rPr>
              <a:t>경로</a:t>
            </a:r>
            <a:r>
              <a:rPr lang="en-US" altLang="ko-KR" sz="2000" b="1" dirty="0">
                <a:solidFill>
                  <a:srgbClr val="FFFF00"/>
                </a:solidFill>
              </a:rPr>
              <a:t>)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파일 경로를 </a:t>
            </a:r>
            <a:r>
              <a:rPr lang="en-US" altLang="ko-KR" sz="2000" b="1" dirty="0"/>
              <a:t>root, </a:t>
            </a:r>
            <a:r>
              <a:rPr lang="en-US" altLang="ko-KR" sz="2000" b="1" dirty="0" err="1"/>
              <a:t>dir</a:t>
            </a:r>
            <a:r>
              <a:rPr lang="en-US" altLang="ko-KR" sz="2000" b="1" dirty="0"/>
              <a:t>, base, </a:t>
            </a:r>
            <a:r>
              <a:rPr lang="en-US" altLang="ko-KR" sz="2000" b="1" dirty="0" err="1"/>
              <a:t>ext</a:t>
            </a:r>
            <a:r>
              <a:rPr lang="en-US" altLang="ko-KR" sz="2000" b="1" dirty="0"/>
              <a:t>, name</a:t>
            </a:r>
            <a:r>
              <a:rPr lang="ko-KR" altLang="en-US" sz="2000" b="1" dirty="0"/>
              <a:t>으로 </a:t>
            </a:r>
            <a:r>
              <a:rPr lang="ko-KR" altLang="en-US" sz="2000" b="1" dirty="0" smtClean="0"/>
              <a:t>분리</a:t>
            </a:r>
            <a:endParaRPr lang="en-US" altLang="ko-KR" sz="2000" b="1" dirty="0"/>
          </a:p>
          <a:p>
            <a:r>
              <a:rPr lang="en-US" altLang="ko-KR" sz="2000" b="1" dirty="0"/>
              <a:t>•</a:t>
            </a:r>
            <a:r>
              <a:rPr lang="ko-KR" altLang="en-US" sz="2000" b="1" dirty="0"/>
              <a:t> </a:t>
            </a:r>
            <a:r>
              <a:rPr lang="en-US" altLang="ko-KR" sz="2000" b="1" dirty="0" err="1">
                <a:solidFill>
                  <a:srgbClr val="FFFF00"/>
                </a:solidFill>
              </a:rPr>
              <a:t>path.format</a:t>
            </a:r>
            <a:r>
              <a:rPr lang="en-US" altLang="ko-KR" sz="2000" b="1" dirty="0">
                <a:solidFill>
                  <a:srgbClr val="FFFF00"/>
                </a:solidFill>
              </a:rPr>
              <a:t>(</a:t>
            </a:r>
            <a:r>
              <a:rPr lang="ko-KR" altLang="en-US" sz="2000" b="1" dirty="0">
                <a:solidFill>
                  <a:srgbClr val="FFFF00"/>
                </a:solidFill>
              </a:rPr>
              <a:t>객체</a:t>
            </a:r>
            <a:r>
              <a:rPr lang="en-US" altLang="ko-KR" sz="2000" b="1" dirty="0">
                <a:solidFill>
                  <a:srgbClr val="FFFF00"/>
                </a:solidFill>
              </a:rPr>
              <a:t>)</a:t>
            </a:r>
            <a:r>
              <a:rPr lang="en-US" altLang="ko-KR" sz="2000" b="1" dirty="0"/>
              <a:t>: </a:t>
            </a:r>
            <a:r>
              <a:rPr lang="en-US" altLang="ko-KR" sz="2000" b="1" dirty="0" err="1"/>
              <a:t>path.parse</a:t>
            </a:r>
            <a:r>
              <a:rPr lang="en-US" altLang="ko-KR" sz="2000" b="1" dirty="0"/>
              <a:t>()</a:t>
            </a:r>
            <a:r>
              <a:rPr lang="ko-KR" altLang="en-US" sz="2000" b="1" dirty="0"/>
              <a:t>한 객체를 파일 경로로 </a:t>
            </a:r>
            <a:r>
              <a:rPr lang="ko-KR" altLang="en-US" sz="2000" b="1" dirty="0" smtClean="0"/>
              <a:t>합침</a:t>
            </a:r>
            <a:endParaRPr lang="en-US" altLang="ko-KR" sz="2000" b="1" dirty="0"/>
          </a:p>
          <a:p>
            <a:r>
              <a:rPr lang="en-US" altLang="ko-KR" sz="2000" b="1" dirty="0"/>
              <a:t>•</a:t>
            </a:r>
            <a:r>
              <a:rPr lang="ko-KR" altLang="en-US" sz="2000" b="1" dirty="0"/>
              <a:t> </a:t>
            </a:r>
            <a:r>
              <a:rPr lang="en-US" altLang="ko-KR" sz="2000" b="1" dirty="0" err="1">
                <a:solidFill>
                  <a:srgbClr val="FFFF00"/>
                </a:solidFill>
              </a:rPr>
              <a:t>path.normalize</a:t>
            </a:r>
            <a:r>
              <a:rPr lang="en-US" altLang="ko-KR" sz="2000" b="1" dirty="0">
                <a:solidFill>
                  <a:srgbClr val="FFFF00"/>
                </a:solidFill>
              </a:rPr>
              <a:t>(</a:t>
            </a:r>
            <a:r>
              <a:rPr lang="ko-KR" altLang="en-US" sz="2000" b="1" dirty="0">
                <a:solidFill>
                  <a:srgbClr val="FFFF00"/>
                </a:solidFill>
              </a:rPr>
              <a:t>경로</a:t>
            </a:r>
            <a:r>
              <a:rPr lang="en-US" altLang="ko-KR" sz="2000" b="1" dirty="0">
                <a:solidFill>
                  <a:srgbClr val="FFFF00"/>
                </a:solidFill>
              </a:rPr>
              <a:t>)</a:t>
            </a:r>
            <a:r>
              <a:rPr lang="en-US" altLang="ko-KR" sz="2000" b="1" dirty="0"/>
              <a:t>: </a:t>
            </a:r>
            <a:r>
              <a:rPr lang="ko-KR" altLang="en-US" sz="2000" b="1" dirty="0" smtClean="0"/>
              <a:t>실수나 </a:t>
            </a:r>
            <a:r>
              <a:rPr lang="ko-KR" altLang="en-US" sz="2000" b="1" dirty="0"/>
              <a:t>혼용했을 때 정상적인 경로로 </a:t>
            </a:r>
            <a:r>
              <a:rPr lang="ko-KR" altLang="en-US" sz="2000" b="1" dirty="0" smtClean="0"/>
              <a:t>변환</a:t>
            </a:r>
            <a:endParaRPr lang="en-US" altLang="ko-KR" sz="2000" b="1" dirty="0"/>
          </a:p>
          <a:p>
            <a:r>
              <a:rPr lang="en-US" altLang="ko-KR" sz="2000" b="1" dirty="0"/>
              <a:t>•</a:t>
            </a:r>
            <a:r>
              <a:rPr lang="ko-KR" altLang="en-US" sz="2000" b="1" dirty="0"/>
              <a:t> </a:t>
            </a:r>
            <a:r>
              <a:rPr lang="en-US" altLang="ko-KR" sz="2000" b="1" dirty="0" err="1">
                <a:solidFill>
                  <a:srgbClr val="FFFF00"/>
                </a:solidFill>
              </a:rPr>
              <a:t>path.isAbsolute</a:t>
            </a:r>
            <a:r>
              <a:rPr lang="en-US" altLang="ko-KR" sz="2000" b="1" dirty="0">
                <a:solidFill>
                  <a:srgbClr val="FFFF00"/>
                </a:solidFill>
              </a:rPr>
              <a:t>(</a:t>
            </a:r>
            <a:r>
              <a:rPr lang="ko-KR" altLang="en-US" sz="2000" b="1" dirty="0">
                <a:solidFill>
                  <a:srgbClr val="FFFF00"/>
                </a:solidFill>
              </a:rPr>
              <a:t>경로</a:t>
            </a:r>
            <a:r>
              <a:rPr lang="en-US" altLang="ko-KR" sz="2000" b="1" dirty="0">
                <a:solidFill>
                  <a:srgbClr val="FFFF00"/>
                </a:solidFill>
              </a:rPr>
              <a:t>)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파일의 경로가 절대경로인지 상대경로인지를 </a:t>
            </a:r>
            <a:r>
              <a:rPr lang="en-US" altLang="ko-KR" sz="2000" b="1" dirty="0"/>
              <a:t>true</a:t>
            </a:r>
            <a:r>
              <a:rPr lang="ko-KR" altLang="en-US" sz="2000" b="1" dirty="0"/>
              <a:t>나 </a:t>
            </a:r>
            <a:r>
              <a:rPr lang="en-US" altLang="ko-KR" sz="2000" b="1" dirty="0"/>
              <a:t>false</a:t>
            </a:r>
            <a:r>
              <a:rPr lang="ko-KR" altLang="en-US" sz="2000" b="1" dirty="0"/>
              <a:t>로 </a:t>
            </a:r>
            <a:r>
              <a:rPr lang="ko-KR" altLang="en-US" sz="2000" b="1" dirty="0" smtClean="0"/>
              <a:t>알림</a:t>
            </a:r>
            <a:endParaRPr lang="en-US" altLang="ko-KR" sz="2000" b="1" dirty="0"/>
          </a:p>
          <a:p>
            <a:r>
              <a:rPr lang="en-US" altLang="ko-KR" sz="2000" b="1" dirty="0"/>
              <a:t>•</a:t>
            </a:r>
            <a:r>
              <a:rPr lang="ko-KR" altLang="en-US" sz="2000" b="1" dirty="0"/>
              <a:t> </a:t>
            </a:r>
            <a:r>
              <a:rPr lang="en-US" altLang="ko-KR" sz="2000" b="1" dirty="0" err="1">
                <a:solidFill>
                  <a:srgbClr val="FFFF00"/>
                </a:solidFill>
              </a:rPr>
              <a:t>path.relative</a:t>
            </a:r>
            <a:r>
              <a:rPr lang="en-US" altLang="ko-KR" sz="2000" b="1" dirty="0">
                <a:solidFill>
                  <a:srgbClr val="FFFF00"/>
                </a:solidFill>
              </a:rPr>
              <a:t>(</a:t>
            </a:r>
            <a:r>
              <a:rPr lang="ko-KR" altLang="en-US" sz="2000" b="1" dirty="0">
                <a:solidFill>
                  <a:srgbClr val="FFFF00"/>
                </a:solidFill>
              </a:rPr>
              <a:t>기준경로</a:t>
            </a:r>
            <a:r>
              <a:rPr lang="en-US" altLang="ko-KR" sz="2000" b="1" dirty="0">
                <a:solidFill>
                  <a:srgbClr val="FFFF00"/>
                </a:solidFill>
              </a:rPr>
              <a:t>, </a:t>
            </a:r>
            <a:r>
              <a:rPr lang="ko-KR" altLang="en-US" sz="2000" b="1" dirty="0">
                <a:solidFill>
                  <a:srgbClr val="FFFF00"/>
                </a:solidFill>
              </a:rPr>
              <a:t>비교경로</a:t>
            </a:r>
            <a:r>
              <a:rPr lang="en-US" altLang="ko-KR" sz="2000" b="1" dirty="0">
                <a:solidFill>
                  <a:srgbClr val="FFFF00"/>
                </a:solidFill>
              </a:rPr>
              <a:t>)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경로를 두 개 넣으면 첫 번째 경로에서 두 번째 경로로 가는 방법을 </a:t>
            </a:r>
            <a:r>
              <a:rPr lang="ko-KR" altLang="en-US" sz="2000" b="1" dirty="0" smtClean="0"/>
              <a:t>알림</a:t>
            </a:r>
            <a:endParaRPr lang="en-US" altLang="ko-KR" sz="2000" b="1" dirty="0"/>
          </a:p>
          <a:p>
            <a:r>
              <a:rPr lang="en-US" altLang="ko-KR" sz="2000" b="1" dirty="0"/>
              <a:t>•</a:t>
            </a:r>
            <a:r>
              <a:rPr lang="ko-KR" altLang="en-US" sz="2000" b="1" dirty="0"/>
              <a:t> </a:t>
            </a:r>
            <a:r>
              <a:rPr lang="en-US" altLang="ko-KR" sz="2000" b="1" dirty="0" err="1">
                <a:solidFill>
                  <a:srgbClr val="FFFF00"/>
                </a:solidFill>
              </a:rPr>
              <a:t>path.join</a:t>
            </a:r>
            <a:r>
              <a:rPr lang="en-US" altLang="ko-KR" sz="2000" b="1" dirty="0">
                <a:solidFill>
                  <a:srgbClr val="FFFF00"/>
                </a:solidFill>
              </a:rPr>
              <a:t>(</a:t>
            </a:r>
            <a:r>
              <a:rPr lang="ko-KR" altLang="en-US" sz="2000" b="1" dirty="0">
                <a:solidFill>
                  <a:srgbClr val="FFFF00"/>
                </a:solidFill>
              </a:rPr>
              <a:t>경로</a:t>
            </a:r>
            <a:r>
              <a:rPr lang="en-US" altLang="ko-KR" sz="2000" b="1" dirty="0">
                <a:solidFill>
                  <a:srgbClr val="FFFF00"/>
                </a:solidFill>
              </a:rPr>
              <a:t>, …)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여러 인수를 넣으면 하나의 경로로 </a:t>
            </a:r>
            <a:r>
              <a:rPr lang="ko-KR" altLang="en-US" sz="2000" b="1" dirty="0" smtClean="0"/>
              <a:t>합침</a:t>
            </a:r>
            <a:endParaRPr lang="en-US" altLang="ko-KR" sz="2000" b="1" dirty="0"/>
          </a:p>
          <a:p>
            <a:r>
              <a:rPr lang="en-US" altLang="ko-KR" sz="2000" b="1" dirty="0"/>
              <a:t>•</a:t>
            </a:r>
            <a:r>
              <a:rPr lang="ko-KR" altLang="en-US" sz="2000" b="1" dirty="0"/>
              <a:t> </a:t>
            </a:r>
            <a:r>
              <a:rPr lang="en-US" altLang="ko-KR" sz="2000" b="1" dirty="0" err="1">
                <a:solidFill>
                  <a:srgbClr val="FFFF00"/>
                </a:solidFill>
              </a:rPr>
              <a:t>path.resolve</a:t>
            </a:r>
            <a:r>
              <a:rPr lang="en-US" altLang="ko-KR" sz="2000" b="1" dirty="0">
                <a:solidFill>
                  <a:srgbClr val="FFFF00"/>
                </a:solidFill>
              </a:rPr>
              <a:t>(</a:t>
            </a:r>
            <a:r>
              <a:rPr lang="ko-KR" altLang="en-US" sz="2000" b="1" dirty="0">
                <a:solidFill>
                  <a:srgbClr val="FFFF00"/>
                </a:solidFill>
              </a:rPr>
              <a:t>경로</a:t>
            </a:r>
            <a:r>
              <a:rPr lang="en-US" altLang="ko-KR" sz="2000" b="1" dirty="0">
                <a:solidFill>
                  <a:srgbClr val="FFFF00"/>
                </a:solidFill>
              </a:rPr>
              <a:t>, …)</a:t>
            </a:r>
            <a:r>
              <a:rPr lang="en-US" altLang="ko-KR" sz="2000" b="1" dirty="0"/>
              <a:t>: </a:t>
            </a:r>
            <a:r>
              <a:rPr lang="en-US" altLang="ko-KR" sz="2000" b="1" dirty="0" err="1"/>
              <a:t>path.join</a:t>
            </a:r>
            <a:r>
              <a:rPr lang="en-US" altLang="ko-KR" sz="2000" b="1" dirty="0"/>
              <a:t>()</a:t>
            </a:r>
            <a:r>
              <a:rPr lang="ko-KR" altLang="en-US" sz="2000" b="1" dirty="0"/>
              <a:t>과 </a:t>
            </a:r>
            <a:r>
              <a:rPr lang="ko-KR" altLang="en-US" sz="2000" b="1" dirty="0" err="1" smtClean="0"/>
              <a:t>비슷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1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264" y="692696"/>
            <a:ext cx="766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b="1" dirty="0" smtClean="0"/>
              <a:t>내장 모</a:t>
            </a:r>
            <a:r>
              <a:rPr lang="ko-KR" altLang="en-US" sz="2800" b="1" dirty="0"/>
              <a:t>듈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- </a:t>
            </a:r>
            <a:r>
              <a:rPr lang="en-US" altLang="ko-KR" sz="2800" b="1" dirty="0" err="1" smtClean="0"/>
              <a:t>url</a:t>
            </a:r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3</a:t>
            </a:r>
            <a:r>
              <a:rPr lang="ko-KR" altLang="en-US" sz="2000" b="1" dirty="0" smtClean="0"/>
              <a:t>장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기능 </a:t>
            </a:r>
            <a:r>
              <a:rPr lang="en-US" altLang="ko-KR" sz="2000" b="1" dirty="0" smtClean="0"/>
              <a:t>- 3.4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내장 모듈 사용하기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268760"/>
            <a:ext cx="8585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 smtClean="0"/>
              <a:t>1) </a:t>
            </a:r>
            <a:r>
              <a:rPr lang="ko-KR" altLang="en-US" sz="2800" b="1" dirty="0" smtClean="0"/>
              <a:t>인터넷 주소를 쉽게 조작하도록 도와주는 모듈</a:t>
            </a:r>
            <a:endParaRPr lang="ko-KR" altLang="en-US" sz="2800" b="1" dirty="0"/>
          </a:p>
        </p:txBody>
      </p:sp>
      <p:pic>
        <p:nvPicPr>
          <p:cNvPr id="26626" name="Picture 2" descr="https://thebook.io/img/080229/1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5976664" cy="367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95017" y="4005064"/>
            <a:ext cx="6005175" cy="3143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72200" y="2708920"/>
            <a:ext cx="2645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기존 </a:t>
            </a:r>
            <a:r>
              <a:rPr lang="ko-KR" altLang="en-US" sz="2800" b="1" dirty="0" err="1" smtClean="0"/>
              <a:t>노드의</a:t>
            </a:r>
            <a:endParaRPr lang="en-US" altLang="ko-KR" sz="2800" b="1" dirty="0" smtClean="0"/>
          </a:p>
          <a:p>
            <a:pPr algn="ctr"/>
            <a:r>
              <a:rPr lang="en-US" altLang="ko-KR" sz="2800" b="1" dirty="0" err="1" smtClean="0"/>
              <a:t>url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구분 방법</a:t>
            </a:r>
            <a:endParaRPr lang="ko-KR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463072" y="4707141"/>
            <a:ext cx="2645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WHATWG</a:t>
            </a:r>
            <a:r>
              <a:rPr lang="ko-KR" altLang="en-US" sz="2800" b="1" dirty="0" smtClean="0"/>
              <a:t>의</a:t>
            </a:r>
            <a:endParaRPr lang="en-US" altLang="ko-KR" sz="2800" b="1" dirty="0" smtClean="0"/>
          </a:p>
          <a:p>
            <a:pPr algn="ctr"/>
            <a:r>
              <a:rPr lang="en-US" altLang="ko-KR" sz="2800" b="1" dirty="0" err="1" smtClean="0"/>
              <a:t>url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구분 방법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2348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 animBg="1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장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시작하기 </a:t>
            </a:r>
            <a:r>
              <a:rPr lang="en-US" altLang="ko-KR" sz="2000" b="1" dirty="0" smtClean="0"/>
              <a:t>- 1.1 </a:t>
            </a:r>
            <a:r>
              <a:rPr lang="ko-KR" altLang="en-US" sz="2000" b="1" dirty="0" smtClean="0"/>
              <a:t>핵심 개념 이해하</a:t>
            </a:r>
            <a:r>
              <a:rPr lang="ko-KR" altLang="en-US" sz="2000" b="1" dirty="0"/>
              <a:t>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54808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 smtClean="0"/>
              <a:t>  서버</a:t>
            </a:r>
            <a:endParaRPr lang="en-US" altLang="ko-KR" sz="32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2412177"/>
            <a:ext cx="9107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 smtClean="0"/>
              <a:t>  자바스크립트 런타임</a:t>
            </a:r>
            <a:endParaRPr lang="en-US" altLang="ko-KR" sz="32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-1" y="3276273"/>
            <a:ext cx="9127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 smtClean="0"/>
              <a:t>  이벤트 기반</a:t>
            </a:r>
            <a:endParaRPr lang="en-US" altLang="ko-KR" sz="32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-25479" y="414036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 smtClean="0"/>
              <a:t>  논 블로킹 </a:t>
            </a:r>
            <a:r>
              <a:rPr lang="en-US" altLang="ko-KR" sz="3200" b="1" dirty="0" smtClean="0"/>
              <a:t>I/O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4116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 smtClean="0"/>
              <a:t>  </a:t>
            </a:r>
            <a:r>
              <a:rPr lang="ko-KR" altLang="en-US" sz="3200" b="1" dirty="0" err="1" smtClean="0"/>
              <a:t>싱글</a:t>
            </a:r>
            <a:r>
              <a:rPr lang="en-US" altLang="ko-KR" sz="3200" b="1" dirty="0" smtClean="0"/>
              <a:t> </a:t>
            </a:r>
            <a:r>
              <a:rPr lang="ko-KR" altLang="en-US" sz="3200" b="1" dirty="0" err="1" smtClean="0"/>
              <a:t>스레드</a:t>
            </a:r>
            <a:endParaRPr lang="en-US" altLang="ko-KR" sz="3200" b="1" dirty="0" smtClean="0"/>
          </a:p>
        </p:txBody>
      </p:sp>
      <p:sp>
        <p:nvSpPr>
          <p:cNvPr id="10" name="오른쪽 화살표 9"/>
          <p:cNvSpPr/>
          <p:nvPr/>
        </p:nvSpPr>
        <p:spPr>
          <a:xfrm rot="10800000">
            <a:off x="1331641" y="1548081"/>
            <a:ext cx="765400" cy="46306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8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264" y="692696"/>
            <a:ext cx="766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b="1" dirty="0" smtClean="0"/>
              <a:t>내장 모</a:t>
            </a:r>
            <a:r>
              <a:rPr lang="ko-KR" altLang="en-US" sz="2800" b="1" dirty="0"/>
              <a:t>듈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- </a:t>
            </a:r>
            <a:r>
              <a:rPr lang="en-US" altLang="ko-KR" sz="2800" b="1" dirty="0" err="1" smtClean="0"/>
              <a:t>querystring</a:t>
            </a:r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3</a:t>
            </a:r>
            <a:r>
              <a:rPr lang="ko-KR" altLang="en-US" sz="2000" b="1" dirty="0" smtClean="0"/>
              <a:t>장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기능 </a:t>
            </a:r>
            <a:r>
              <a:rPr lang="en-US" altLang="ko-KR" sz="2000" b="1" dirty="0" smtClean="0"/>
              <a:t>- 3.4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내장 모듈 사용하기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268760"/>
            <a:ext cx="8585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 smtClean="0"/>
              <a:t>1)</a:t>
            </a:r>
            <a:r>
              <a:rPr lang="ko-KR" altLang="en-US" sz="2800" b="1" dirty="0" smtClean="0"/>
              <a:t>기존</a:t>
            </a:r>
            <a:r>
              <a:rPr lang="en-US" altLang="ko-KR" sz="2800" b="1" dirty="0" smtClean="0"/>
              <a:t> </a:t>
            </a:r>
            <a:r>
              <a:rPr lang="ko-KR" altLang="en-US" sz="2800" b="1" dirty="0" err="1" smtClean="0"/>
              <a:t>노드의</a:t>
            </a:r>
            <a:r>
              <a:rPr lang="ko-KR" altLang="en-US" sz="2800" b="1" dirty="0" smtClean="0"/>
              <a:t> </a:t>
            </a:r>
            <a:r>
              <a:rPr lang="en-US" altLang="ko-KR" sz="2800" b="1" dirty="0" err="1" smtClean="0"/>
              <a:t>url</a:t>
            </a:r>
            <a:r>
              <a:rPr lang="ko-KR" altLang="en-US" sz="2800" b="1" dirty="0" smtClean="0"/>
              <a:t>을 사용 할 때</a:t>
            </a:r>
            <a:r>
              <a:rPr lang="en-US" altLang="ko-KR" sz="2800" b="1" dirty="0" smtClean="0"/>
              <a:t>,</a:t>
            </a:r>
          </a:p>
          <a:p>
            <a:pPr algn="just"/>
            <a:r>
              <a:rPr lang="en-US" altLang="ko-KR" sz="2800" b="1" dirty="0" smtClean="0"/>
              <a:t>search </a:t>
            </a:r>
            <a:r>
              <a:rPr lang="ko-KR" altLang="en-US" sz="2800" b="1" dirty="0" smtClean="0"/>
              <a:t>부분 사용하기 쉽게 객체로 만드는 모듈</a:t>
            </a:r>
            <a:endParaRPr lang="ko-KR" altLang="en-US" sz="2800" b="1" dirty="0"/>
          </a:p>
        </p:txBody>
      </p:sp>
      <p:pic>
        <p:nvPicPr>
          <p:cNvPr id="26626" name="Picture 2" descr="https://thebook.io/img/080229/1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5976664" cy="367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95017" y="4005064"/>
            <a:ext cx="6005175" cy="3143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72200" y="2708920"/>
            <a:ext cx="2645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기존 </a:t>
            </a:r>
            <a:r>
              <a:rPr lang="ko-KR" altLang="en-US" sz="2800" b="1" dirty="0" err="1" smtClean="0"/>
              <a:t>노드의</a:t>
            </a:r>
            <a:endParaRPr lang="en-US" altLang="ko-KR" sz="2800" b="1" dirty="0" smtClean="0"/>
          </a:p>
          <a:p>
            <a:pPr algn="ctr"/>
            <a:r>
              <a:rPr lang="en-US" altLang="ko-KR" sz="2800" b="1" dirty="0" err="1" smtClean="0"/>
              <a:t>url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구분 방법</a:t>
            </a:r>
            <a:endParaRPr lang="ko-KR" altLang="en-US" sz="2800" b="1" dirty="0"/>
          </a:p>
        </p:txBody>
      </p:sp>
      <p:sp>
        <p:nvSpPr>
          <p:cNvPr id="11" name="직사각형 10"/>
          <p:cNvSpPr/>
          <p:nvPr/>
        </p:nvSpPr>
        <p:spPr>
          <a:xfrm>
            <a:off x="4716051" y="3297666"/>
            <a:ext cx="1080085" cy="3803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62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 animBg="1"/>
      <p:bldP spid="9" grpId="0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264" y="692696"/>
            <a:ext cx="766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b="1" dirty="0" smtClean="0"/>
              <a:t>내장 모</a:t>
            </a:r>
            <a:r>
              <a:rPr lang="ko-KR" altLang="en-US" sz="2800" b="1" dirty="0"/>
              <a:t>듈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- </a:t>
            </a:r>
            <a:r>
              <a:rPr lang="en-US" altLang="ko-KR" sz="2800" b="1" dirty="0" err="1" smtClean="0"/>
              <a:t>querystring</a:t>
            </a:r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3</a:t>
            </a:r>
            <a:r>
              <a:rPr lang="ko-KR" altLang="en-US" sz="2000" b="1" dirty="0" smtClean="0"/>
              <a:t>장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기능 </a:t>
            </a:r>
            <a:r>
              <a:rPr lang="en-US" altLang="ko-KR" sz="2000" b="1" dirty="0" smtClean="0"/>
              <a:t>- 3.4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내장 모듈 사용하기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268760"/>
            <a:ext cx="8585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 smtClean="0"/>
              <a:t>1)</a:t>
            </a:r>
            <a:r>
              <a:rPr lang="ko-KR" altLang="en-US" sz="2800" b="1" dirty="0" smtClean="0"/>
              <a:t>기존</a:t>
            </a:r>
            <a:r>
              <a:rPr lang="en-US" altLang="ko-KR" sz="2800" b="1" dirty="0" smtClean="0"/>
              <a:t> </a:t>
            </a:r>
            <a:r>
              <a:rPr lang="ko-KR" altLang="en-US" sz="2800" b="1" dirty="0" err="1" smtClean="0"/>
              <a:t>노드의</a:t>
            </a:r>
            <a:r>
              <a:rPr lang="ko-KR" altLang="en-US" sz="2800" b="1" dirty="0" smtClean="0"/>
              <a:t> </a:t>
            </a:r>
            <a:r>
              <a:rPr lang="en-US" altLang="ko-KR" sz="2800" b="1" dirty="0" err="1" smtClean="0"/>
              <a:t>url</a:t>
            </a:r>
            <a:r>
              <a:rPr lang="ko-KR" altLang="en-US" sz="2800" b="1" dirty="0" smtClean="0"/>
              <a:t>을 사용 할 때</a:t>
            </a:r>
            <a:r>
              <a:rPr lang="en-US" altLang="ko-KR" sz="2800" b="1" dirty="0" smtClean="0"/>
              <a:t>,</a:t>
            </a:r>
          </a:p>
          <a:p>
            <a:pPr algn="just"/>
            <a:r>
              <a:rPr lang="en-US" altLang="ko-KR" sz="2800" b="1" dirty="0" smtClean="0"/>
              <a:t>search </a:t>
            </a:r>
            <a:r>
              <a:rPr lang="ko-KR" altLang="en-US" sz="2800" b="1" dirty="0" smtClean="0"/>
              <a:t>부분 사용하기 쉽게 객체로 만드는 모듈</a:t>
            </a:r>
            <a:endParaRPr lang="ko-KR" altLang="en-US" sz="2800" b="1" dirty="0"/>
          </a:p>
        </p:txBody>
      </p:sp>
      <p:sp>
        <p:nvSpPr>
          <p:cNvPr id="5" name="직사각형 4"/>
          <p:cNvSpPr/>
          <p:nvPr/>
        </p:nvSpPr>
        <p:spPr>
          <a:xfrm>
            <a:off x="127384" y="3146192"/>
            <a:ext cx="89091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/>
              <a:t>•</a:t>
            </a:r>
            <a:r>
              <a:rPr lang="ko-KR" altLang="en-US" sz="3000" b="1" dirty="0"/>
              <a:t> </a:t>
            </a:r>
            <a:r>
              <a:rPr lang="en-US" altLang="ko-KR" sz="3000" b="1" dirty="0" err="1">
                <a:solidFill>
                  <a:srgbClr val="FFFF00"/>
                </a:solidFill>
              </a:rPr>
              <a:t>querystring.parse</a:t>
            </a:r>
            <a:r>
              <a:rPr lang="en-US" altLang="ko-KR" sz="3000" b="1" dirty="0">
                <a:solidFill>
                  <a:srgbClr val="FFFF00"/>
                </a:solidFill>
              </a:rPr>
              <a:t>(</a:t>
            </a:r>
            <a:r>
              <a:rPr lang="ko-KR" altLang="en-US" sz="3000" b="1" dirty="0">
                <a:solidFill>
                  <a:srgbClr val="FFFF00"/>
                </a:solidFill>
              </a:rPr>
              <a:t>쿼리</a:t>
            </a:r>
            <a:r>
              <a:rPr lang="en-US" altLang="ko-KR" sz="3000" b="1" dirty="0" smtClean="0">
                <a:solidFill>
                  <a:srgbClr val="FFFF00"/>
                </a:solidFill>
              </a:rPr>
              <a:t>):</a:t>
            </a:r>
          </a:p>
          <a:p>
            <a:r>
              <a:rPr lang="en-US" altLang="ko-KR" sz="3000" b="1" dirty="0"/>
              <a:t> </a:t>
            </a:r>
            <a:r>
              <a:rPr lang="en-US" altLang="ko-KR" sz="3000" b="1" dirty="0" smtClean="0"/>
              <a:t>     </a:t>
            </a:r>
            <a:r>
              <a:rPr lang="en-US" altLang="ko-KR" sz="3000" b="1" dirty="0" err="1" smtClean="0"/>
              <a:t>url</a:t>
            </a:r>
            <a:r>
              <a:rPr lang="ko-KR" altLang="en-US" sz="3000" b="1" dirty="0"/>
              <a:t>의 </a:t>
            </a:r>
            <a:r>
              <a:rPr lang="en-US" altLang="ko-KR" sz="3000" b="1" dirty="0"/>
              <a:t>query</a:t>
            </a:r>
            <a:r>
              <a:rPr lang="ko-KR" altLang="en-US" sz="3000" b="1" dirty="0"/>
              <a:t> 부분을 자바스크립트 객체로 </a:t>
            </a:r>
            <a:r>
              <a:rPr lang="ko-KR" altLang="en-US" sz="3000" b="1" dirty="0" smtClean="0"/>
              <a:t>분해</a:t>
            </a:r>
            <a:endParaRPr lang="en-US" altLang="ko-KR" sz="3000" b="1" dirty="0"/>
          </a:p>
          <a:p>
            <a:r>
              <a:rPr lang="en-US" altLang="ko-KR" sz="3000" b="1" dirty="0"/>
              <a:t>•</a:t>
            </a:r>
            <a:r>
              <a:rPr lang="ko-KR" altLang="en-US" sz="3000" b="1" dirty="0"/>
              <a:t> </a:t>
            </a:r>
            <a:r>
              <a:rPr lang="en-US" altLang="ko-KR" sz="3000" b="1" dirty="0" err="1">
                <a:solidFill>
                  <a:srgbClr val="FFFF00"/>
                </a:solidFill>
              </a:rPr>
              <a:t>querystring.stringify</a:t>
            </a:r>
            <a:r>
              <a:rPr lang="en-US" altLang="ko-KR" sz="3000" b="1" dirty="0">
                <a:solidFill>
                  <a:srgbClr val="FFFF00"/>
                </a:solidFill>
              </a:rPr>
              <a:t>(</a:t>
            </a:r>
            <a:r>
              <a:rPr lang="ko-KR" altLang="en-US" sz="3000" b="1" dirty="0">
                <a:solidFill>
                  <a:srgbClr val="FFFF00"/>
                </a:solidFill>
              </a:rPr>
              <a:t>객체</a:t>
            </a:r>
            <a:r>
              <a:rPr lang="en-US" altLang="ko-KR" sz="3000" b="1" dirty="0" smtClean="0">
                <a:solidFill>
                  <a:srgbClr val="FFFF00"/>
                </a:solidFill>
              </a:rPr>
              <a:t>):</a:t>
            </a:r>
          </a:p>
          <a:p>
            <a:r>
              <a:rPr lang="ko-KR" altLang="en-US" sz="3000" b="1" dirty="0" smtClean="0"/>
              <a:t>            분해된</a:t>
            </a:r>
            <a:r>
              <a:rPr lang="ko-KR" altLang="en-US" sz="3000" b="1" dirty="0"/>
              <a:t> </a:t>
            </a:r>
            <a:r>
              <a:rPr lang="en-US" altLang="ko-KR" sz="3000" b="1" dirty="0"/>
              <a:t>query</a:t>
            </a:r>
            <a:r>
              <a:rPr lang="ko-KR" altLang="en-US" sz="3000" b="1" dirty="0"/>
              <a:t> 객체를 문자열로 다시 </a:t>
            </a:r>
            <a:r>
              <a:rPr lang="ko-KR" altLang="en-US" sz="3000" b="1" dirty="0" smtClean="0"/>
              <a:t>조립</a:t>
            </a:r>
            <a:endParaRPr lang="en-US" altLang="ko-KR" sz="3000" b="1" dirty="0"/>
          </a:p>
        </p:txBody>
      </p:sp>
    </p:spTree>
    <p:extLst>
      <p:ext uri="{BB962C8B-B14F-4D97-AF65-F5344CB8AC3E}">
        <p14:creationId xmlns:p14="http://schemas.microsoft.com/office/powerpoint/2010/main" val="19575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08920"/>
            <a:ext cx="901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감사합니다</a:t>
            </a:r>
            <a:r>
              <a:rPr lang="en-US" altLang="ko-KR" sz="2800" b="1" dirty="0" smtClean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4129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장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시작하기 </a:t>
            </a:r>
            <a:r>
              <a:rPr lang="en-US" altLang="ko-KR" sz="2000" b="1" dirty="0" smtClean="0"/>
              <a:t>- 1.1 </a:t>
            </a:r>
            <a:r>
              <a:rPr lang="ko-KR" altLang="en-US" sz="2000" b="1" dirty="0" smtClean="0"/>
              <a:t>핵심 개념 이해하</a:t>
            </a:r>
            <a:r>
              <a:rPr lang="ko-KR" altLang="en-US" sz="2000" b="1" dirty="0"/>
              <a:t>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227185"/>
            <a:ext cx="161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서버</a:t>
            </a:r>
            <a:endParaRPr lang="en-US" altLang="ko-KR" sz="32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0745" y="5220489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클라이언트</a:t>
            </a:r>
            <a:endParaRPr lang="en-US" altLang="ko-KR" sz="32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563888" y="5220488"/>
            <a:ext cx="3914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요청을 보내는 주체</a:t>
            </a:r>
            <a:endParaRPr lang="en-US" altLang="ko-KR" sz="32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555776" y="1127646"/>
            <a:ext cx="56606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FFFF00"/>
                </a:solidFill>
              </a:rPr>
              <a:t>정보</a:t>
            </a:r>
            <a:r>
              <a:rPr lang="ko-KR" altLang="en-US" sz="3200" b="1" dirty="0" smtClean="0"/>
              <a:t>나</a:t>
            </a:r>
            <a:r>
              <a:rPr lang="ko-KR" altLang="en-US" sz="3200" b="1" dirty="0" smtClean="0">
                <a:solidFill>
                  <a:srgbClr val="FFFF00"/>
                </a:solidFill>
              </a:rPr>
              <a:t> 서비스</a:t>
            </a:r>
            <a:r>
              <a:rPr lang="ko-KR" altLang="en-US" sz="3200" b="1" dirty="0" smtClean="0"/>
              <a:t>를</a:t>
            </a:r>
            <a:r>
              <a:rPr lang="ko-KR" altLang="en-US" sz="3200" b="1" dirty="0" smtClean="0">
                <a:solidFill>
                  <a:srgbClr val="FFFF00"/>
                </a:solidFill>
              </a:rPr>
              <a:t> 제공</a:t>
            </a:r>
            <a:r>
              <a:rPr lang="ko-KR" altLang="en-US" sz="3200" b="1" dirty="0" smtClean="0"/>
              <a:t>하는</a:t>
            </a:r>
            <a:endParaRPr lang="en-US" altLang="ko-KR" sz="3200" b="1" dirty="0" smtClean="0"/>
          </a:p>
          <a:p>
            <a:pPr algn="ctr"/>
            <a:r>
              <a:rPr lang="ko-KR" altLang="en-US" sz="3200" b="1" dirty="0" smtClean="0">
                <a:solidFill>
                  <a:srgbClr val="FFFF00"/>
                </a:solidFill>
              </a:rPr>
              <a:t>컴퓨터</a:t>
            </a:r>
            <a:r>
              <a:rPr lang="ko-KR" altLang="en-US" sz="3200" b="1" dirty="0" smtClean="0"/>
              <a:t> 또는 </a:t>
            </a:r>
            <a:r>
              <a:rPr lang="ko-KR" altLang="en-US" sz="3200" b="1" dirty="0" smtClean="0">
                <a:solidFill>
                  <a:srgbClr val="FFFF00"/>
                </a:solidFill>
              </a:rPr>
              <a:t>프로그램</a:t>
            </a:r>
            <a:endParaRPr lang="en-US" altLang="ko-KR" sz="3200" b="1" dirty="0" smtClean="0">
              <a:solidFill>
                <a:srgbClr val="FFFF00"/>
              </a:solidFill>
            </a:endParaRPr>
          </a:p>
        </p:txBody>
      </p:sp>
      <p:sp>
        <p:nvSpPr>
          <p:cNvPr id="7" name="위쪽 화살표 6"/>
          <p:cNvSpPr/>
          <p:nvPr/>
        </p:nvSpPr>
        <p:spPr>
          <a:xfrm>
            <a:off x="1115616" y="2060848"/>
            <a:ext cx="521804" cy="2808312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2988241"/>
            <a:ext cx="111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요</a:t>
            </a:r>
            <a:r>
              <a:rPr lang="ko-KR" altLang="en-US" sz="3200" b="1" dirty="0"/>
              <a:t>청</a:t>
            </a:r>
            <a:endParaRPr lang="en-US" altLang="ko-KR" sz="3200" b="1" dirty="0" smtClean="0"/>
          </a:p>
        </p:txBody>
      </p:sp>
      <p:sp>
        <p:nvSpPr>
          <p:cNvPr id="9" name="위쪽 화살표 8"/>
          <p:cNvSpPr/>
          <p:nvPr/>
        </p:nvSpPr>
        <p:spPr>
          <a:xfrm rot="10800000">
            <a:off x="1619672" y="2132856"/>
            <a:ext cx="521804" cy="2808312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339752" y="2709338"/>
            <a:ext cx="111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mtClean="0"/>
              <a:t>응답</a:t>
            </a:r>
            <a:endParaRPr lang="en-US" altLang="ko-KR" sz="32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339752" y="3446513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mtClean="0"/>
              <a:t>정보나 서비스 제공</a:t>
            </a:r>
            <a:endParaRPr lang="en-US" altLang="ko-KR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51948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 animBg="1"/>
      <p:bldP spid="8" grpId="0"/>
      <p:bldP spid="9" grpId="0" animBg="1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606060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예를 들어</a:t>
            </a:r>
            <a:endParaRPr lang="en-US" altLang="ko-KR" sz="32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3096344" cy="323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5038716"/>
            <a:ext cx="3240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크롬 브라우저</a:t>
            </a:r>
            <a:endParaRPr lang="en-US" altLang="ko-KR" sz="3200" b="1" dirty="0" smtClean="0"/>
          </a:p>
          <a:p>
            <a:pPr algn="ctr"/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클라이언트</a:t>
            </a:r>
            <a:r>
              <a:rPr lang="en-US" altLang="ko-KR" sz="3200" b="1" dirty="0" smtClean="0"/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55576" y="3172123"/>
            <a:ext cx="2448272" cy="328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3044177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</a:rPr>
              <a:t>네이버</a:t>
            </a:r>
            <a:endParaRPr lang="en-US" altLang="ko-KR" sz="3200" b="1" dirty="0" smtClean="0">
              <a:solidFill>
                <a:schemeClr val="bg1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3851920" y="2194271"/>
            <a:ext cx="3024336" cy="44264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092280" y="2458237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서버</a:t>
            </a:r>
            <a:endParaRPr lang="en-US" altLang="ko-KR" sz="32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707904" y="911622"/>
            <a:ext cx="3168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/>
              <a:t>네이버</a:t>
            </a:r>
            <a:r>
              <a:rPr lang="ko-KR" altLang="en-US" sz="3200" b="1" dirty="0" smtClean="0"/>
              <a:t> 페이지</a:t>
            </a:r>
            <a:endParaRPr lang="en-US" altLang="ko-KR" sz="3200" b="1" dirty="0" smtClean="0"/>
          </a:p>
          <a:p>
            <a:pPr algn="ctr"/>
            <a:r>
              <a:rPr lang="ko-KR" altLang="en-US" sz="3200" b="1" dirty="0" smtClean="0"/>
              <a:t>요청</a:t>
            </a:r>
            <a:endParaRPr lang="en-US" altLang="ko-KR" sz="3200" b="1" dirty="0" smtClean="0"/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3779912" y="2780928"/>
            <a:ext cx="3024336" cy="44264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779912" y="3501008"/>
            <a:ext cx="3168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/>
              <a:t>네이버</a:t>
            </a:r>
            <a:r>
              <a:rPr lang="ko-KR" altLang="en-US" sz="3200" b="1" dirty="0" smtClean="0"/>
              <a:t> 페이지응답</a:t>
            </a:r>
            <a:endParaRPr lang="en-US" altLang="ko-KR" sz="32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72005"/>
            <a:ext cx="4041202" cy="2097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장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시작하기 </a:t>
            </a:r>
            <a:r>
              <a:rPr lang="en-US" altLang="ko-KR" sz="2000" b="1" dirty="0" smtClean="0"/>
              <a:t>- 1.1 </a:t>
            </a:r>
            <a:r>
              <a:rPr lang="ko-KR" altLang="en-US" sz="2000" b="1" dirty="0" smtClean="0"/>
              <a:t>핵심 개념 이해하</a:t>
            </a:r>
            <a:r>
              <a:rPr lang="ko-KR" altLang="en-US" sz="2000" b="1" dirty="0"/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251948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4" grpId="0" animBg="1"/>
      <p:bldP spid="7" grpId="0"/>
      <p:bldP spid="6" grpId="0" animBg="1"/>
      <p:bldP spid="9" grpId="0"/>
      <p:bldP spid="10" grpId="0"/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장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시작하기 </a:t>
            </a:r>
            <a:r>
              <a:rPr lang="en-US" altLang="ko-KR" sz="2000" b="1" dirty="0" smtClean="0"/>
              <a:t>- 1.1 </a:t>
            </a:r>
            <a:r>
              <a:rPr lang="ko-KR" altLang="en-US" sz="2000" b="1" dirty="0" smtClean="0"/>
              <a:t>핵심 개념 이해하</a:t>
            </a:r>
            <a:r>
              <a:rPr lang="ko-KR" altLang="en-US" sz="2000" b="1" dirty="0"/>
              <a:t>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54808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 smtClean="0"/>
              <a:t>  서버</a:t>
            </a:r>
            <a:endParaRPr lang="en-US" altLang="ko-KR" sz="32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2412177"/>
            <a:ext cx="9107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 smtClean="0"/>
              <a:t>  자바스크립트 런타임</a:t>
            </a:r>
            <a:endParaRPr lang="en-US" altLang="ko-KR" sz="32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-1" y="3276273"/>
            <a:ext cx="9127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 smtClean="0"/>
              <a:t>  이벤트 기반</a:t>
            </a:r>
            <a:endParaRPr lang="en-US" altLang="ko-KR" sz="32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-25479" y="414036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 smtClean="0"/>
              <a:t>  논 블로킹 </a:t>
            </a:r>
            <a:r>
              <a:rPr lang="en-US" altLang="ko-KR" sz="3200" b="1" dirty="0" smtClean="0"/>
              <a:t>I/O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4116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 smtClean="0"/>
              <a:t>  </a:t>
            </a:r>
            <a:r>
              <a:rPr lang="ko-KR" altLang="en-US" sz="3200" b="1" dirty="0" err="1" smtClean="0"/>
              <a:t>싱글</a:t>
            </a:r>
            <a:r>
              <a:rPr lang="en-US" altLang="ko-KR" sz="3200" b="1" dirty="0" smtClean="0"/>
              <a:t> </a:t>
            </a:r>
            <a:r>
              <a:rPr lang="ko-KR" altLang="en-US" sz="3200" b="1" dirty="0" err="1" smtClean="0"/>
              <a:t>스레드</a:t>
            </a:r>
            <a:endParaRPr lang="en-US" altLang="ko-KR" sz="32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44624" y="1599183"/>
            <a:ext cx="770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FFFF00"/>
                </a:solidFill>
              </a:rPr>
              <a:t>정보</a:t>
            </a:r>
            <a:r>
              <a:rPr lang="ko-KR" altLang="en-US" sz="2400" b="1" dirty="0" smtClean="0"/>
              <a:t>나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서비스</a:t>
            </a:r>
            <a:r>
              <a:rPr lang="ko-KR" altLang="en-US" sz="2400" b="1" dirty="0" smtClean="0"/>
              <a:t>를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제공</a:t>
            </a:r>
            <a:r>
              <a:rPr lang="ko-KR" altLang="en-US" sz="2400" b="1" dirty="0" smtClean="0"/>
              <a:t>하는</a:t>
            </a:r>
            <a:r>
              <a:rPr lang="en-US" altLang="ko-KR" sz="2400" b="1" dirty="0"/>
              <a:t>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컴퓨터</a:t>
            </a:r>
            <a:r>
              <a:rPr lang="ko-KR" altLang="en-US" sz="2400" b="1" dirty="0" smtClean="0"/>
              <a:t> 또는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프로그램</a:t>
            </a:r>
            <a:endParaRPr lang="en-US" altLang="ko-KR" sz="2400" b="1" dirty="0" smtClean="0">
              <a:solidFill>
                <a:srgbClr val="FFFF00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4598688" y="2412177"/>
            <a:ext cx="765400" cy="46306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29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장 </a:t>
            </a:r>
            <a:r>
              <a:rPr lang="ko-KR" altLang="en-US" sz="2000" b="1" dirty="0" err="1" smtClean="0"/>
              <a:t>노드</a:t>
            </a:r>
            <a:r>
              <a:rPr lang="ko-KR" altLang="en-US" sz="2000" b="1" dirty="0" smtClean="0"/>
              <a:t> 시작하기 </a:t>
            </a:r>
            <a:r>
              <a:rPr lang="en-US" altLang="ko-KR" sz="2000" b="1" dirty="0" smtClean="0"/>
              <a:t>- 1.1 </a:t>
            </a:r>
            <a:r>
              <a:rPr lang="ko-KR" altLang="en-US" sz="2000" b="1" dirty="0" smtClean="0"/>
              <a:t>핵심 개념 이해하</a:t>
            </a:r>
            <a:r>
              <a:rPr lang="ko-KR" altLang="en-US" sz="2000" b="1" dirty="0"/>
              <a:t>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76264" y="3204265"/>
            <a:ext cx="428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FFFF00"/>
                </a:solidFill>
              </a:rPr>
              <a:t>자바스크립트 런타임</a:t>
            </a:r>
            <a:endParaRPr lang="en-US" altLang="ko-KR" sz="3200" b="1" dirty="0" smtClean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775718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FF00"/>
                </a:solidFill>
                <a:latin typeface="+mj-lt"/>
              </a:rPr>
              <a:t>Node.js</a:t>
            </a:r>
            <a:r>
              <a:rPr lang="ko-KR" altLang="en-US" sz="3200" b="1" dirty="0" smtClean="0">
                <a:latin typeface="+mj-lt"/>
              </a:rPr>
              <a:t>는</a:t>
            </a:r>
            <a:endParaRPr lang="en-US" altLang="ko-KR" sz="3200" b="1" dirty="0" smtClean="0">
              <a:latin typeface="+mj-lt"/>
            </a:endParaRPr>
          </a:p>
          <a:p>
            <a:pPr algn="ctr"/>
            <a:r>
              <a:rPr lang="en-US" altLang="ko-KR" sz="3200" b="1" dirty="0" smtClean="0">
                <a:latin typeface="+mj-lt"/>
              </a:rPr>
              <a:t>Chrome V8 </a:t>
            </a:r>
            <a:r>
              <a:rPr lang="en-US" altLang="ko-KR" sz="3200" b="1" dirty="0" err="1" smtClean="0">
                <a:latin typeface="+mj-lt"/>
              </a:rPr>
              <a:t>Javascript</a:t>
            </a:r>
            <a:r>
              <a:rPr lang="en-US" altLang="ko-KR" sz="3200" b="1" dirty="0" smtClean="0">
                <a:latin typeface="+mj-lt"/>
              </a:rPr>
              <a:t> </a:t>
            </a:r>
            <a:r>
              <a:rPr lang="ko-KR" altLang="en-US" sz="3200" b="1" dirty="0">
                <a:latin typeface="+mj-lt"/>
              </a:rPr>
              <a:t>엔진으로 </a:t>
            </a:r>
            <a:r>
              <a:rPr lang="ko-KR" altLang="en-US" sz="3200" b="1" dirty="0" err="1">
                <a:latin typeface="+mj-lt"/>
              </a:rPr>
              <a:t>빌드된</a:t>
            </a:r>
            <a:endParaRPr lang="en-US" altLang="ko-KR" sz="3200" b="1" dirty="0" smtClean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53752" y="407707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+mj-lt"/>
              </a:rPr>
              <a:t>입니다</a:t>
            </a:r>
            <a:r>
              <a:rPr lang="en-US" altLang="ko-KR" sz="3200" b="1" dirty="0" smtClean="0">
                <a:latin typeface="+mj-lt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12" y="537321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>
                <a:solidFill>
                  <a:srgbClr val="FFFF00"/>
                </a:solidFill>
                <a:latin typeface="+mj-lt"/>
              </a:rPr>
              <a:t>노드</a:t>
            </a:r>
            <a:r>
              <a:rPr lang="ko-KR" altLang="en-US" sz="3200" b="1" dirty="0" smtClean="0">
                <a:solidFill>
                  <a:srgbClr val="FFFF00"/>
                </a:solidFill>
                <a:latin typeface="+mj-lt"/>
              </a:rPr>
              <a:t> </a:t>
            </a:r>
            <a:r>
              <a:rPr lang="en-US" altLang="ko-KR" sz="3200" b="1" dirty="0">
                <a:solidFill>
                  <a:srgbClr val="FFFF00"/>
                </a:solidFill>
                <a:latin typeface="+mj-lt"/>
              </a:rPr>
              <a:t>≠</a:t>
            </a:r>
            <a:r>
              <a:rPr lang="en-US" altLang="ko-KR" sz="3200" b="1" dirty="0" smtClean="0">
                <a:solidFill>
                  <a:srgbClr val="FFFF00"/>
                </a:solidFill>
                <a:latin typeface="+mj-lt"/>
              </a:rPr>
              <a:t> </a:t>
            </a:r>
            <a:r>
              <a:rPr lang="ko-KR" altLang="en-US" sz="3200" b="1" dirty="0" smtClean="0">
                <a:solidFill>
                  <a:srgbClr val="FFFF00"/>
                </a:solidFill>
                <a:latin typeface="+mj-lt"/>
              </a:rPr>
              <a:t>서버</a:t>
            </a:r>
            <a:endParaRPr lang="en-US" altLang="ko-KR" sz="3200" b="1" dirty="0" smtClean="0">
              <a:solidFill>
                <a:srgbClr val="FF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948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1366</Words>
  <Application>Microsoft Office PowerPoint</Application>
  <PresentationFormat>화면 슬라이드 쇼(4:3)</PresentationFormat>
  <Paragraphs>406</Paragraphs>
  <Slides>52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 young Jung</dc:creator>
  <cp:lastModifiedBy>da young Jung</cp:lastModifiedBy>
  <cp:revision>50</cp:revision>
  <dcterms:created xsi:type="dcterms:W3CDTF">2020-11-05T15:46:59Z</dcterms:created>
  <dcterms:modified xsi:type="dcterms:W3CDTF">2020-11-07T07:10:20Z</dcterms:modified>
</cp:coreProperties>
</file>