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2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08" y="33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720" y="640215"/>
            <a:ext cx="4251385" cy="1032855"/>
          </a:xfrm>
        </p:spPr>
        <p:txBody>
          <a:bodyPr>
            <a:noAutofit/>
          </a:bodyPr>
          <a:lstStyle/>
          <a:p>
            <a:pPr algn="ctr"/>
            <a:r>
              <a:rPr lang="es-GT" sz="4000" b="1" dirty="0" smtClean="0">
                <a:solidFill>
                  <a:schemeClr val="bg1"/>
                </a:solidFill>
              </a:rPr>
              <a:t>Evolución atlética</a:t>
            </a:r>
            <a:endParaRPr lang="es-GT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4367460" y="3193387"/>
                <a:ext cx="2617063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hr m:val="∑"/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G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460" y="3193387"/>
                <a:ext cx="2617063" cy="5442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4367460" y="2239364"/>
                <a:ext cx="3954969" cy="6464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ctrlPr>
                                <a:rPr lang="es-G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G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G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G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s-G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GT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GT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GT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GT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GT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GT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G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s-G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G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G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G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GT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GT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GT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s-G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s-GT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s-GT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s-GT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s-GT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s-GT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GT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GT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ctrlPr>
                                <a:rPr lang="es-G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G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G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G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s-G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G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G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s-G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G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G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G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s-GT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s-GT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s-GT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s-GT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s-GT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GT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GT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s-GT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es-G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460" y="2239364"/>
                <a:ext cx="3954969" cy="646459"/>
              </a:xfrm>
              <a:prstGeom prst="rect">
                <a:avLst/>
              </a:prstGeom>
              <a:blipFill rotWithShape="0">
                <a:blip r:embed="rId3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4465355" y="4045203"/>
                <a:ext cx="5619768" cy="661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GT" i="1" dirty="0" smtClean="0">
                    <a:solidFill>
                      <a:srgbClr val="000000"/>
                    </a:solidFill>
                  </a:rPr>
                  <a:t>r=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G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G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ctrlPr>
                              <a:rPr lang="es-G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G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G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G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s-G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GT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GT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GT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GT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s-G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s-G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s-G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s-G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s-G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s-GT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GT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s-G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s-GT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GT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GT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GT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s-GT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GT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GT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s-GT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s-G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G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s-GT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GT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GT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GT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s-GT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GT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GT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s-GT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s-G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s-GT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GT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es-GT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5"/>
                                              </m:rPr>
                                              <a:rPr lang="es-GT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s-GT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s-GT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GT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GT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GT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r>
                                      <a:rPr lang="es-GT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ctrlPr>
                                  <a:rPr lang="es-G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G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s-GT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GT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GT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GT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s-GT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GT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GT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s-GT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s-G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s-GT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GT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es-GT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5"/>
                                              </m:rPr>
                                              <a:rPr lang="es-GT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s-GT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s-GT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GT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GT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GT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r>
                                      <a:rPr lang="es-GT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355" y="4045203"/>
                <a:ext cx="5619768" cy="661720"/>
              </a:xfrm>
              <a:prstGeom prst="rect">
                <a:avLst/>
              </a:prstGeom>
              <a:blipFill rotWithShape="0">
                <a:blip r:embed="rId4"/>
                <a:stretch>
                  <a:fillRect l="-2606" b="-92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701652"/>
              </p:ext>
            </p:extLst>
          </p:nvPr>
        </p:nvGraphicFramePr>
        <p:xfrm>
          <a:off x="549498" y="1974832"/>
          <a:ext cx="2907634" cy="29813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3817"/>
                <a:gridCol w="1453817"/>
              </a:tblGrid>
              <a:tr h="313575">
                <a:tc>
                  <a:txBody>
                    <a:bodyPr/>
                    <a:lstStyle/>
                    <a:p>
                      <a:r>
                        <a:rPr lang="es-GT" dirty="0" smtClean="0"/>
                        <a:t>Semana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Peso (kg)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20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2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26</a:t>
                      </a:r>
                      <a:endParaRPr lang="es-GT" dirty="0"/>
                    </a:p>
                  </a:txBody>
                  <a:tcPr/>
                </a:tc>
              </a:tr>
              <a:tr h="390562">
                <a:tc>
                  <a:txBody>
                    <a:bodyPr/>
                    <a:lstStyle/>
                    <a:p>
                      <a:r>
                        <a:rPr lang="es-GT" dirty="0" smtClean="0"/>
                        <a:t>3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31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4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38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5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45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6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49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7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54</a:t>
                      </a:r>
                      <a:endParaRPr lang="es-G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4465355" y="934744"/>
            <a:ext cx="37591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b="1" dirty="0" smtClean="0">
                <a:solidFill>
                  <a:schemeClr val="bg1"/>
                </a:solidFill>
              </a:rPr>
              <a:t>Metodología: Mínimos cuadrados</a:t>
            </a:r>
            <a:endParaRPr lang="es-GT" sz="3200" b="1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295583" y="923223"/>
            <a:ext cx="28964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 smtClean="0">
                <a:solidFill>
                  <a:schemeClr val="accent1">
                    <a:lumMod val="75000"/>
                  </a:schemeClr>
                </a:solidFill>
              </a:rPr>
              <a:t>Variables de entrada:                            </a:t>
            </a:r>
            <a:r>
              <a:rPr lang="es-GT" sz="2400" dirty="0" err="1" smtClean="0"/>
              <a:t>float</a:t>
            </a:r>
            <a:r>
              <a:rPr lang="es-GT" sz="2400" dirty="0"/>
              <a:t> </a:t>
            </a:r>
            <a:r>
              <a:rPr lang="es-GT" sz="2400" dirty="0" smtClean="0"/>
              <a:t>t</a:t>
            </a:r>
            <a:r>
              <a:rPr lang="es-GT" sz="2400" dirty="0"/>
              <a:t>[]={1,2,3,4,5,6,7}, </a:t>
            </a:r>
            <a:endParaRPr lang="es-GT" sz="2400" dirty="0" smtClean="0"/>
          </a:p>
          <a:p>
            <a:r>
              <a:rPr lang="es-GT" sz="2400" dirty="0" err="1" smtClean="0"/>
              <a:t>float</a:t>
            </a:r>
            <a:r>
              <a:rPr lang="es-GT" sz="2400" dirty="0" smtClean="0"/>
              <a:t> x</a:t>
            </a:r>
            <a:r>
              <a:rPr lang="es-GT" sz="2400" dirty="0"/>
              <a:t>[]={20,26,31,38,45,49,54};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9295583" y="3600879"/>
            <a:ext cx="28964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 smtClean="0">
                <a:solidFill>
                  <a:schemeClr val="accent1">
                    <a:lumMod val="75000"/>
                  </a:schemeClr>
                </a:solidFill>
              </a:rPr>
              <a:t>Variables de salida:</a:t>
            </a:r>
          </a:p>
          <a:p>
            <a:r>
              <a:rPr lang="es-GT" sz="2400" dirty="0" smtClean="0"/>
              <a:t>Pendiente m, intersecto b, coeficiente de correlación, peso después de 5 meses.</a:t>
            </a:r>
          </a:p>
          <a:p>
            <a:endParaRPr lang="es-G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4424669" y="5012747"/>
                <a:ext cx="1211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669" y="5012747"/>
                <a:ext cx="121187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523" r="-4020" b="-2391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93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20" y="1128408"/>
            <a:ext cx="2947482" cy="4601183"/>
          </a:xfrm>
        </p:spPr>
        <p:txBody>
          <a:bodyPr/>
          <a:lstStyle/>
          <a:p>
            <a:endParaRPr lang="es-GT" dirty="0"/>
          </a:p>
        </p:txBody>
      </p:sp>
      <p:sp>
        <p:nvSpPr>
          <p:cNvPr id="5" name="Rectángulo 4"/>
          <p:cNvSpPr/>
          <p:nvPr/>
        </p:nvSpPr>
        <p:spPr>
          <a:xfrm>
            <a:off x="0" y="273390"/>
            <a:ext cx="7182852" cy="58954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31" y="2197365"/>
            <a:ext cx="3035449" cy="3723338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392901" y="340822"/>
            <a:ext cx="40787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 smtClean="0">
                <a:solidFill>
                  <a:schemeClr val="accent1">
                    <a:lumMod val="75000"/>
                  </a:schemeClr>
                </a:solidFill>
              </a:rPr>
              <a:t>Prototipos de funciones:</a:t>
            </a:r>
          </a:p>
          <a:p>
            <a:endParaRPr lang="es-GT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34808" y="1004545"/>
            <a:ext cx="413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400" dirty="0" err="1"/>
              <a:t>v</a:t>
            </a:r>
            <a:r>
              <a:rPr lang="es-GT" sz="2400" dirty="0" err="1" smtClean="0"/>
              <a:t>oid</a:t>
            </a:r>
            <a:r>
              <a:rPr lang="es-GT" sz="2400" dirty="0" smtClean="0"/>
              <a:t> </a:t>
            </a:r>
            <a:r>
              <a:rPr lang="es-GT" sz="2400" dirty="0" err="1" smtClean="0"/>
              <a:t>imprimirvector</a:t>
            </a:r>
            <a:r>
              <a:rPr lang="es-GT" sz="2400" dirty="0" smtClean="0"/>
              <a:t>(</a:t>
            </a:r>
            <a:r>
              <a:rPr lang="es-GT" sz="2400" dirty="0" err="1" smtClean="0"/>
              <a:t>float</a:t>
            </a:r>
            <a:r>
              <a:rPr lang="es-GT" sz="2400" dirty="0" smtClean="0"/>
              <a:t> a[])</a:t>
            </a:r>
            <a:endParaRPr lang="es-GT" sz="2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435772" y="874725"/>
            <a:ext cx="4451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400" dirty="0" err="1" smtClean="0"/>
              <a:t>Float</a:t>
            </a:r>
            <a:r>
              <a:rPr lang="es-GT" sz="2400" dirty="0" smtClean="0"/>
              <a:t> </a:t>
            </a:r>
            <a:r>
              <a:rPr lang="es-GT" sz="2400" dirty="0" err="1" smtClean="0"/>
              <a:t>sumvectormul</a:t>
            </a:r>
            <a:endParaRPr lang="es-GT" sz="2400" dirty="0" smtClean="0"/>
          </a:p>
          <a:p>
            <a:pPr algn="ctr"/>
            <a:r>
              <a:rPr lang="es-GT" sz="2400" dirty="0" smtClean="0"/>
              <a:t>(</a:t>
            </a:r>
            <a:r>
              <a:rPr lang="es-GT" sz="2400" dirty="0" err="1" smtClean="0"/>
              <a:t>float</a:t>
            </a:r>
            <a:r>
              <a:rPr lang="es-GT" sz="2400" dirty="0" smtClean="0"/>
              <a:t> a1[], </a:t>
            </a:r>
            <a:r>
              <a:rPr lang="es-GT" sz="2400" dirty="0" err="1" smtClean="0"/>
              <a:t>float</a:t>
            </a:r>
            <a:r>
              <a:rPr lang="es-GT" sz="2400" dirty="0" smtClean="0"/>
              <a:t> a2[])</a:t>
            </a:r>
            <a:endParaRPr lang="es-GT" sz="2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471607" y="972570"/>
            <a:ext cx="350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 err="1" smtClean="0"/>
              <a:t>float</a:t>
            </a:r>
            <a:r>
              <a:rPr lang="es-GT" sz="2400" dirty="0" smtClean="0"/>
              <a:t> </a:t>
            </a:r>
            <a:r>
              <a:rPr lang="es-GT" sz="2400" dirty="0" err="1" smtClean="0"/>
              <a:t>sumvector</a:t>
            </a:r>
            <a:r>
              <a:rPr lang="es-GT" sz="2400" dirty="0" smtClean="0"/>
              <a:t> (</a:t>
            </a:r>
            <a:r>
              <a:rPr lang="es-GT" sz="2400" dirty="0" err="1" smtClean="0"/>
              <a:t>float</a:t>
            </a:r>
            <a:r>
              <a:rPr lang="es-GT" sz="2400" dirty="0" smtClean="0"/>
              <a:t> a[])</a:t>
            </a:r>
            <a:endParaRPr lang="es-GT" sz="2400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78" y="2133414"/>
            <a:ext cx="2781300" cy="3819525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88" y="2018787"/>
            <a:ext cx="27813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Rectángulo 5"/>
          <p:cNvSpPr/>
          <p:nvPr/>
        </p:nvSpPr>
        <p:spPr>
          <a:xfrm>
            <a:off x="0" y="600501"/>
            <a:ext cx="3487131" cy="57047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CuadroTexto 4"/>
          <p:cNvSpPr txBox="1"/>
          <p:nvPr/>
        </p:nvSpPr>
        <p:spPr>
          <a:xfrm>
            <a:off x="636521" y="336541"/>
            <a:ext cx="1183020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void</a:t>
            </a:r>
            <a:r>
              <a:rPr lang="fr-FR" sz="2400" dirty="0"/>
              <a:t> main()</a:t>
            </a:r>
            <a:endParaRPr lang="es-GT" sz="2400" dirty="0"/>
          </a:p>
          <a:p>
            <a:pPr lvl="1"/>
            <a:r>
              <a:rPr lang="fr-FR" sz="2400" dirty="0" err="1"/>
              <a:t>Definir</a:t>
            </a:r>
            <a:r>
              <a:rPr lang="fr-FR" sz="2400" dirty="0"/>
              <a:t> x[],y</a:t>
            </a:r>
            <a:r>
              <a:rPr lang="fr-FR" sz="2400" dirty="0" smtClean="0"/>
              <a:t>[]</a:t>
            </a:r>
            <a:r>
              <a:rPr lang="es-GT" sz="2400" dirty="0" smtClean="0"/>
              <a:t>, n</a:t>
            </a:r>
            <a:endParaRPr lang="es-GT" sz="2400" dirty="0"/>
          </a:p>
          <a:p>
            <a:pPr lvl="1"/>
            <a:r>
              <a:rPr lang="es-GT" sz="2400" dirty="0"/>
              <a:t>Definir prototipos de funciones: </a:t>
            </a:r>
            <a:r>
              <a:rPr lang="es-GT" sz="2400" dirty="0" err="1"/>
              <a:t>imprimirvector</a:t>
            </a:r>
            <a:r>
              <a:rPr lang="es-GT" sz="2400" dirty="0"/>
              <a:t>(), </a:t>
            </a:r>
            <a:r>
              <a:rPr lang="es-GT" sz="2400" dirty="0" err="1"/>
              <a:t>sumvector</a:t>
            </a:r>
            <a:r>
              <a:rPr lang="es-GT" sz="2400" dirty="0"/>
              <a:t>(), </a:t>
            </a:r>
            <a:r>
              <a:rPr lang="es-GT" sz="2400" dirty="0" err="1"/>
              <a:t>sumvectormul</a:t>
            </a:r>
            <a:r>
              <a:rPr lang="es-GT" sz="2400" dirty="0"/>
              <a:t>()</a:t>
            </a:r>
          </a:p>
          <a:p>
            <a:pPr lvl="1"/>
            <a:r>
              <a:rPr lang="es-GT" sz="2400" dirty="0"/>
              <a:t>Definir b, m, r</a:t>
            </a:r>
          </a:p>
          <a:p>
            <a:pPr lvl="1"/>
            <a:r>
              <a:rPr lang="es-GT" sz="2400" dirty="0"/>
              <a:t>Escribir vector t en pantalla tomando </a:t>
            </a:r>
            <a:r>
              <a:rPr lang="es-GT" sz="2400" dirty="0" err="1"/>
              <a:t>imprimirvector</a:t>
            </a:r>
            <a:r>
              <a:rPr lang="es-GT" sz="2400" dirty="0"/>
              <a:t>(t)</a:t>
            </a:r>
          </a:p>
          <a:p>
            <a:pPr lvl="1"/>
            <a:r>
              <a:rPr lang="es-GT" sz="2400" dirty="0"/>
              <a:t>Escribir vector x en pantalla tomando </a:t>
            </a:r>
            <a:r>
              <a:rPr lang="es-GT" sz="2400" dirty="0" err="1"/>
              <a:t>imprimirvector</a:t>
            </a:r>
            <a:r>
              <a:rPr lang="es-GT" sz="2400" dirty="0"/>
              <a:t>(x)</a:t>
            </a:r>
          </a:p>
          <a:p>
            <a:pPr lvl="1"/>
            <a:r>
              <a:rPr lang="es-GT" sz="2400" dirty="0" smtClean="0"/>
              <a:t>Cálculo de m, b y r</a:t>
            </a:r>
            <a:endParaRPr lang="es-GT" sz="2400" dirty="0"/>
          </a:p>
          <a:p>
            <a:pPr lvl="1"/>
            <a:r>
              <a:rPr lang="es-GT" sz="2400" dirty="0"/>
              <a:t>Escribir “La recta que mejor aproxima </a:t>
            </a:r>
            <a:r>
              <a:rPr lang="es-GT" sz="2400" dirty="0" smtClean="0"/>
              <a:t>es</a:t>
            </a:r>
            <a:r>
              <a:rPr lang="es-GT" sz="2400" dirty="0"/>
              <a:t>,</a:t>
            </a:r>
            <a:r>
              <a:rPr lang="es-GT" sz="2400" dirty="0" smtClean="0"/>
              <a:t> x</a:t>
            </a:r>
            <a:r>
              <a:rPr lang="es-GT" sz="2400" dirty="0"/>
              <a:t>= </a:t>
            </a:r>
            <a:r>
              <a:rPr lang="es-GT" sz="2400" dirty="0" err="1"/>
              <a:t>mt</a:t>
            </a:r>
            <a:r>
              <a:rPr lang="es-GT" sz="2400" dirty="0"/>
              <a:t> + </a:t>
            </a:r>
            <a:r>
              <a:rPr lang="es-GT" sz="2400" dirty="0" smtClean="0"/>
              <a:t>b, </a:t>
            </a:r>
            <a:r>
              <a:rPr lang="es-GT" sz="2400" dirty="0"/>
              <a:t>y </a:t>
            </a:r>
            <a:r>
              <a:rPr lang="es-GT" sz="2400" dirty="0" smtClean="0"/>
              <a:t>r”</a:t>
            </a:r>
            <a:endParaRPr lang="es-GT" sz="2400" dirty="0"/>
          </a:p>
          <a:p>
            <a:pPr lvl="1"/>
            <a:r>
              <a:rPr lang="es-GT" sz="2400" dirty="0"/>
              <a:t>Definir x1=m*20+b</a:t>
            </a:r>
          </a:p>
          <a:p>
            <a:pPr lvl="1"/>
            <a:r>
              <a:rPr lang="es-GT" sz="2400" dirty="0"/>
              <a:t>Escribir x1 el peso que logra levantar el jugador tras 5 meses</a:t>
            </a:r>
          </a:p>
          <a:p>
            <a:r>
              <a:rPr lang="es-GT" sz="2400" dirty="0"/>
              <a:t>Fin </a:t>
            </a:r>
            <a:r>
              <a:rPr lang="es-GT" sz="2400" dirty="0" err="1"/>
              <a:t>void</a:t>
            </a:r>
            <a:r>
              <a:rPr lang="es-GT" sz="2400" dirty="0"/>
              <a:t> </a:t>
            </a:r>
            <a:r>
              <a:rPr lang="es-GT" sz="2400" dirty="0" err="1"/>
              <a:t>main</a:t>
            </a:r>
            <a:r>
              <a:rPr lang="es-GT" sz="2400" dirty="0"/>
              <a:t>()</a:t>
            </a:r>
          </a:p>
          <a:p>
            <a:endParaRPr lang="es-GT" dirty="0"/>
          </a:p>
        </p:txBody>
      </p:sp>
      <p:sp>
        <p:nvSpPr>
          <p:cNvPr id="7" name="CuadroTexto 6"/>
          <p:cNvSpPr txBox="1"/>
          <p:nvPr/>
        </p:nvSpPr>
        <p:spPr>
          <a:xfrm>
            <a:off x="900018" y="4668263"/>
            <a:ext cx="3865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 smtClean="0">
                <a:solidFill>
                  <a:schemeClr val="accent1">
                    <a:lumMod val="75000"/>
                  </a:schemeClr>
                </a:solidFill>
              </a:rPr>
              <a:t>Cálculo de m:</a:t>
            </a:r>
          </a:p>
          <a:p>
            <a:r>
              <a:rPr lang="es-GT" sz="2400" dirty="0"/>
              <a:t>m = (n*</a:t>
            </a:r>
            <a:r>
              <a:rPr lang="es-GT" sz="2400" dirty="0" err="1"/>
              <a:t>sumvectormul</a:t>
            </a:r>
            <a:r>
              <a:rPr lang="es-GT" sz="2400" dirty="0"/>
              <a:t>(</a:t>
            </a:r>
            <a:r>
              <a:rPr lang="es-GT" sz="2400" dirty="0" err="1"/>
              <a:t>t,x</a:t>
            </a:r>
            <a:r>
              <a:rPr lang="es-GT" sz="2400" dirty="0"/>
              <a:t>) - </a:t>
            </a:r>
            <a:r>
              <a:rPr lang="es-GT" sz="2400" dirty="0" err="1"/>
              <a:t>sumvector</a:t>
            </a:r>
            <a:r>
              <a:rPr lang="es-GT" sz="2400" dirty="0"/>
              <a:t>(t)*</a:t>
            </a:r>
            <a:r>
              <a:rPr lang="es-GT" sz="2400" dirty="0" err="1"/>
              <a:t>sumvector</a:t>
            </a:r>
            <a:r>
              <a:rPr lang="es-GT" sz="2400" dirty="0"/>
              <a:t>(x))/(n*</a:t>
            </a:r>
            <a:r>
              <a:rPr lang="es-GT" sz="2400" dirty="0" err="1"/>
              <a:t>sumvectormul</a:t>
            </a:r>
            <a:r>
              <a:rPr lang="es-GT" sz="2400" dirty="0"/>
              <a:t>(</a:t>
            </a:r>
            <a:r>
              <a:rPr lang="es-GT" sz="2400" dirty="0" err="1"/>
              <a:t>t,t</a:t>
            </a:r>
            <a:r>
              <a:rPr lang="es-GT" sz="2400" dirty="0"/>
              <a:t>)-   	  	      </a:t>
            </a:r>
            <a:r>
              <a:rPr lang="es-GT" sz="2400" dirty="0" err="1"/>
              <a:t>sumvector</a:t>
            </a:r>
            <a:r>
              <a:rPr lang="es-GT" sz="2400" dirty="0"/>
              <a:t>(t)*</a:t>
            </a:r>
            <a:r>
              <a:rPr lang="es-GT" sz="2400" dirty="0" err="1"/>
              <a:t>sumvector</a:t>
            </a:r>
            <a:r>
              <a:rPr lang="es-GT" sz="2400" dirty="0"/>
              <a:t>(t));</a:t>
            </a:r>
          </a:p>
          <a:p>
            <a:r>
              <a:rPr lang="es-GT" sz="2400" dirty="0" smtClean="0"/>
              <a:t> </a:t>
            </a:r>
            <a:endParaRPr lang="es-GT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402259" y="4668263"/>
            <a:ext cx="3164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 smtClean="0">
                <a:solidFill>
                  <a:schemeClr val="accent1">
                    <a:lumMod val="75000"/>
                  </a:schemeClr>
                </a:solidFill>
              </a:rPr>
              <a:t>Cálculo de b:</a:t>
            </a:r>
          </a:p>
          <a:p>
            <a:r>
              <a:rPr lang="es-GT" sz="2400" dirty="0"/>
              <a:t>b = (</a:t>
            </a:r>
            <a:r>
              <a:rPr lang="es-GT" sz="2400" dirty="0" err="1"/>
              <a:t>sumvector</a:t>
            </a:r>
            <a:r>
              <a:rPr lang="es-GT" sz="2400" dirty="0"/>
              <a:t>(x)-m*</a:t>
            </a:r>
            <a:r>
              <a:rPr lang="es-GT" sz="2400" dirty="0" err="1"/>
              <a:t>sumvector</a:t>
            </a:r>
            <a:r>
              <a:rPr lang="es-GT" sz="2400" dirty="0"/>
              <a:t>(t))/n;</a:t>
            </a:r>
          </a:p>
          <a:p>
            <a:endParaRPr lang="es-GT" dirty="0" smtClean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540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140434" y="1162316"/>
            <a:ext cx="2966448" cy="1944661"/>
          </a:xfrm>
        </p:spPr>
        <p:txBody>
          <a:bodyPr>
            <a:normAutofit fontScale="90000"/>
          </a:bodyPr>
          <a:lstStyle/>
          <a:p>
            <a:r>
              <a:rPr lang="es-GT" sz="2400" dirty="0" smtClean="0"/>
              <a:t>Resultados</a:t>
            </a:r>
            <a:r>
              <a:rPr lang="es-GT" sz="2400" dirty="0"/>
              <a:t> </a:t>
            </a:r>
            <a:r>
              <a:rPr lang="es-GT" sz="2400" dirty="0" smtClean="0"/>
              <a:t>recta:</a:t>
            </a:r>
            <a:br>
              <a:rPr lang="es-GT" sz="2400" dirty="0" smtClean="0"/>
            </a:br>
            <a:r>
              <a:rPr lang="es-GT" sz="2400" dirty="0" smtClean="0"/>
              <a:t>x = 5.785714 t + 14.428572</a:t>
            </a:r>
            <a:br>
              <a:rPr lang="es-GT" sz="2400" dirty="0" smtClean="0"/>
            </a:br>
            <a:r>
              <a:rPr lang="es-GT" sz="2400" dirty="0" smtClean="0"/>
              <a:t>Coeficiente </a:t>
            </a:r>
            <a:r>
              <a:rPr lang="es-GT" sz="2400" dirty="0"/>
              <a:t>de correlación: 0.995297</a:t>
            </a:r>
            <a:r>
              <a:rPr lang="es-GT" sz="2800" dirty="0" smtClean="0"/>
              <a:t/>
            </a:r>
            <a:br>
              <a:rPr lang="es-GT" sz="2800" dirty="0" smtClean="0"/>
            </a:br>
            <a:endParaRPr lang="es-GT" sz="2800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123" y="3106977"/>
            <a:ext cx="2890241" cy="1769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2400" dirty="0" smtClean="0"/>
              <a:t>Después de 5 meses, 20 semanas, el atleta logra levantar</a:t>
            </a:r>
            <a:br>
              <a:rPr lang="es-GT" sz="2400" dirty="0" smtClean="0"/>
            </a:br>
            <a:r>
              <a:rPr lang="es-GT" sz="2400" dirty="0" smtClean="0"/>
              <a:t>130.142853 kg</a:t>
            </a:r>
            <a:r>
              <a:rPr lang="es-GT" sz="2400" dirty="0" smtClean="0"/>
              <a:t>. </a:t>
            </a:r>
            <a:r>
              <a:rPr lang="es-GT" sz="2400" dirty="0" smtClean="0"/>
              <a:t>Es decir que en diez meses logra pasar la prueba. </a:t>
            </a:r>
            <a:r>
              <a:rPr lang="es-GT" dirty="0" smtClean="0"/>
              <a:t/>
            </a:r>
            <a:br>
              <a:rPr lang="es-GT" dirty="0" smtClean="0"/>
            </a:br>
            <a:endParaRPr lang="es-GT" dirty="0"/>
          </a:p>
        </p:txBody>
      </p:sp>
      <p:pic>
        <p:nvPicPr>
          <p:cNvPr id="15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88" y="1162316"/>
            <a:ext cx="5898807" cy="4424106"/>
          </a:xfrm>
        </p:spPr>
      </p:pic>
      <p:sp>
        <p:nvSpPr>
          <p:cNvPr id="2" name="Rectángulo 1"/>
          <p:cNvSpPr/>
          <p:nvPr/>
        </p:nvSpPr>
        <p:spPr>
          <a:xfrm>
            <a:off x="3065299" y="515452"/>
            <a:ext cx="3046124" cy="60579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CuadroTexto 9"/>
          <p:cNvSpPr txBox="1"/>
          <p:nvPr/>
        </p:nvSpPr>
        <p:spPr>
          <a:xfrm>
            <a:off x="3158818" y="774413"/>
            <a:ext cx="304267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 err="1"/>
              <a:t>r</a:t>
            </a:r>
            <a:r>
              <a:rPr lang="es-GT" sz="2400" dirty="0" err="1" smtClean="0"/>
              <a:t>eset</a:t>
            </a:r>
            <a:endParaRPr lang="es-GT" sz="2400" dirty="0" smtClean="0"/>
          </a:p>
          <a:p>
            <a:r>
              <a:rPr lang="es-GT" sz="2400" dirty="0" smtClean="0"/>
              <a:t>set </a:t>
            </a:r>
            <a:r>
              <a:rPr lang="es-GT" sz="2400" dirty="0" err="1" smtClean="0"/>
              <a:t>title</a:t>
            </a:r>
            <a:r>
              <a:rPr lang="es-GT" sz="2400" dirty="0" smtClean="0"/>
              <a:t> “Datos de evolución”</a:t>
            </a:r>
          </a:p>
          <a:p>
            <a:r>
              <a:rPr lang="es-GT" sz="2400" dirty="0"/>
              <a:t>s</a:t>
            </a:r>
            <a:r>
              <a:rPr lang="es-GT" sz="2400" dirty="0" smtClean="0"/>
              <a:t>et </a:t>
            </a:r>
            <a:r>
              <a:rPr lang="es-GT" sz="2400" dirty="0" err="1" smtClean="0"/>
              <a:t>xlabel</a:t>
            </a:r>
            <a:r>
              <a:rPr lang="es-GT" sz="2400" dirty="0" smtClean="0"/>
              <a:t> “t(semanas)”</a:t>
            </a:r>
          </a:p>
          <a:p>
            <a:r>
              <a:rPr lang="es-GT" sz="2400" dirty="0" smtClean="0"/>
              <a:t>set </a:t>
            </a:r>
            <a:r>
              <a:rPr lang="es-GT" sz="2400" dirty="0" err="1" smtClean="0"/>
              <a:t>ylabel</a:t>
            </a:r>
            <a:r>
              <a:rPr lang="es-GT" sz="2400" dirty="0" smtClean="0"/>
              <a:t> “x (kg)”</a:t>
            </a:r>
          </a:p>
          <a:p>
            <a:r>
              <a:rPr lang="es-GT" sz="2400" dirty="0" smtClean="0"/>
              <a:t>Set </a:t>
            </a:r>
            <a:r>
              <a:rPr lang="es-GT" sz="2400" dirty="0" err="1" smtClean="0"/>
              <a:t>grid</a:t>
            </a:r>
            <a:endParaRPr lang="es-GT" sz="2400" dirty="0" smtClean="0"/>
          </a:p>
          <a:p>
            <a:r>
              <a:rPr lang="es-GT" sz="2400" dirty="0" smtClean="0"/>
              <a:t>Set data file </a:t>
            </a:r>
            <a:r>
              <a:rPr lang="es-GT" sz="2400" dirty="0" err="1" smtClean="0"/>
              <a:t>separator</a:t>
            </a:r>
            <a:r>
              <a:rPr lang="es-GT" sz="2400" dirty="0" smtClean="0"/>
              <a:t>”,”</a:t>
            </a:r>
          </a:p>
          <a:p>
            <a:r>
              <a:rPr lang="es-GT" sz="2400" dirty="0" err="1" smtClean="0"/>
              <a:t>plot</a:t>
            </a:r>
            <a:r>
              <a:rPr lang="es-GT" sz="2400" dirty="0" smtClean="0"/>
              <a:t> [x=1:7][y=0:70] “</a:t>
            </a:r>
            <a:r>
              <a:rPr lang="es-GT" sz="2400" dirty="0" err="1" smtClean="0"/>
              <a:t>Evolución.data</a:t>
            </a:r>
            <a:r>
              <a:rPr lang="es-GT" sz="2400" dirty="0" smtClean="0"/>
              <a:t>” </a:t>
            </a:r>
            <a:r>
              <a:rPr lang="es-GT" sz="2400" dirty="0" err="1" smtClean="0"/>
              <a:t>with</a:t>
            </a:r>
            <a:r>
              <a:rPr lang="es-GT" sz="2400" dirty="0" smtClean="0"/>
              <a:t> </a:t>
            </a:r>
            <a:r>
              <a:rPr lang="es-GT" sz="2400" dirty="0" err="1" smtClean="0"/>
              <a:t>lines</a:t>
            </a:r>
            <a:r>
              <a:rPr lang="es-GT" sz="2400" dirty="0" smtClean="0"/>
              <a:t>, 5.785714t + 14.428572 </a:t>
            </a:r>
            <a:r>
              <a:rPr lang="es-GT" sz="2400" dirty="0" err="1" smtClean="0"/>
              <a:t>with</a:t>
            </a:r>
            <a:r>
              <a:rPr lang="es-GT" sz="2400" dirty="0" smtClean="0"/>
              <a:t> </a:t>
            </a:r>
            <a:r>
              <a:rPr lang="es-GT" sz="2400" dirty="0" err="1" smtClean="0"/>
              <a:t>lines</a:t>
            </a:r>
            <a:endParaRPr lang="es-GT" sz="2400" dirty="0" smtClean="0"/>
          </a:p>
          <a:p>
            <a:r>
              <a:rPr lang="es-GT" dirty="0" smtClean="0"/>
              <a:t>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670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023" y="892196"/>
            <a:ext cx="4133634" cy="1159335"/>
          </a:xfrm>
        </p:spPr>
        <p:txBody>
          <a:bodyPr>
            <a:noAutofit/>
          </a:bodyPr>
          <a:lstStyle/>
          <a:p>
            <a:pPr algn="ctr"/>
            <a:r>
              <a:rPr lang="es-GT" sz="4000" b="1" dirty="0" smtClean="0">
                <a:solidFill>
                  <a:schemeClr val="bg1"/>
                </a:solidFill>
              </a:rPr>
              <a:t>Raíces de f(x)=arcsin(x)</a:t>
            </a:r>
            <a:endParaRPr lang="es-GT" sz="4000" b="1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17603" y="2051531"/>
            <a:ext cx="344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b="1" dirty="0" smtClean="0">
                <a:solidFill>
                  <a:schemeClr val="bg1"/>
                </a:solidFill>
              </a:rPr>
              <a:t>Newton-</a:t>
            </a:r>
            <a:r>
              <a:rPr lang="es-GT" sz="3200" b="1" dirty="0" err="1" smtClean="0">
                <a:solidFill>
                  <a:schemeClr val="bg1"/>
                </a:solidFill>
              </a:rPr>
              <a:t>Raphson</a:t>
            </a:r>
            <a:endParaRPr lang="es-GT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726919" y="4101603"/>
                <a:ext cx="2789217" cy="861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G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G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GT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G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G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GT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G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G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GT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GT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G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G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G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s-GT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GT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G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GT" sz="2400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9" y="4101603"/>
                <a:ext cx="2789217" cy="86132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/>
          <p:cNvSpPr txBox="1"/>
          <p:nvPr/>
        </p:nvSpPr>
        <p:spPr>
          <a:xfrm>
            <a:off x="5001393" y="1066646"/>
            <a:ext cx="3535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 smtClean="0">
                <a:solidFill>
                  <a:schemeClr val="bg1">
                    <a:lumMod val="95000"/>
                  </a:schemeClr>
                </a:solidFill>
              </a:rPr>
              <a:t>Variables de entrada:                            </a:t>
            </a:r>
            <a:r>
              <a:rPr lang="es-GT" sz="2400" dirty="0" smtClean="0">
                <a:solidFill>
                  <a:schemeClr val="bg1">
                    <a:lumMod val="95000"/>
                  </a:schemeClr>
                </a:solidFill>
              </a:rPr>
              <a:t>x_inicial</a:t>
            </a:r>
          </a:p>
          <a:p>
            <a:r>
              <a:rPr lang="es-GT" sz="2400" dirty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es-GT" sz="2400" dirty="0" smtClean="0">
                <a:solidFill>
                  <a:schemeClr val="bg1">
                    <a:lumMod val="95000"/>
                  </a:schemeClr>
                </a:solidFill>
              </a:rPr>
              <a:t>olerancia</a:t>
            </a:r>
          </a:p>
          <a:p>
            <a:r>
              <a:rPr lang="es-GT" sz="2400" dirty="0" err="1" smtClean="0">
                <a:solidFill>
                  <a:schemeClr val="bg1">
                    <a:lumMod val="95000"/>
                  </a:schemeClr>
                </a:solidFill>
              </a:rPr>
              <a:t>iter</a:t>
            </a:r>
            <a:endParaRPr lang="es-GT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001393" y="2676457"/>
            <a:ext cx="28236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 smtClean="0">
                <a:solidFill>
                  <a:schemeClr val="bg1"/>
                </a:solidFill>
              </a:rPr>
              <a:t>Variables de salida:</a:t>
            </a:r>
          </a:p>
          <a:p>
            <a:r>
              <a:rPr lang="es-GT" sz="2400" dirty="0" err="1" smtClean="0">
                <a:solidFill>
                  <a:schemeClr val="bg1"/>
                </a:solidFill>
              </a:rPr>
              <a:t>xS</a:t>
            </a:r>
            <a:endParaRPr lang="es-GT" sz="2400" dirty="0" smtClean="0"/>
          </a:p>
          <a:p>
            <a:endParaRPr lang="es-GT" dirty="0"/>
          </a:p>
        </p:txBody>
      </p:sp>
      <p:pic>
        <p:nvPicPr>
          <p:cNvPr id="17" name="Marcador de contenido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1" y="723331"/>
            <a:ext cx="3572227" cy="5423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541345" y="2768790"/>
                <a:ext cx="429131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sz="2400" dirty="0" smtClean="0">
                    <a:solidFill>
                      <a:schemeClr val="bg1"/>
                    </a:solidFill>
                  </a:rPr>
                  <a:t>Sea f:[a,b] </a:t>
                </a:r>
                <a14:m>
                  <m:oMath xmlns:m="http://schemas.openxmlformats.org/officeDocument/2006/math">
                    <m:r>
                      <a:rPr lang="es-GT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GT" sz="2400" dirty="0" smtClean="0">
                    <a:solidFill>
                      <a:schemeClr val="bg1"/>
                    </a:solidFill>
                  </a:rPr>
                  <a:t> R una función derivable definida en el intervalo real [</a:t>
                </a:r>
                <a:r>
                  <a:rPr lang="es-GT" sz="2400" dirty="0" err="1" smtClean="0">
                    <a:solidFill>
                      <a:schemeClr val="bg1"/>
                    </a:solidFill>
                  </a:rPr>
                  <a:t>a,b</a:t>
                </a:r>
                <a:r>
                  <a:rPr lang="es-GT" sz="2400" dirty="0" smtClean="0">
                    <a:solidFill>
                      <a:schemeClr val="bg1"/>
                    </a:solidFill>
                  </a:rPr>
                  <a:t>], para cada natural i.</a:t>
                </a:r>
                <a:endParaRPr lang="es-G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45" y="2768790"/>
                <a:ext cx="4291313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2273" t="-4061" r="-3125" b="-1066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7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Rectángulo 4"/>
          <p:cNvSpPr/>
          <p:nvPr/>
        </p:nvSpPr>
        <p:spPr>
          <a:xfrm>
            <a:off x="-5148" y="599341"/>
            <a:ext cx="3643952" cy="56501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CuadroTexto 8"/>
          <p:cNvSpPr txBox="1"/>
          <p:nvPr/>
        </p:nvSpPr>
        <p:spPr>
          <a:xfrm>
            <a:off x="235107" y="243512"/>
            <a:ext cx="4891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 smtClean="0">
                <a:solidFill>
                  <a:schemeClr val="accent1">
                    <a:lumMod val="75000"/>
                  </a:schemeClr>
                </a:solidFill>
              </a:rPr>
              <a:t>Prototipos de funciones:  </a:t>
            </a:r>
            <a:endParaRPr lang="es-GT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GT" sz="2400" dirty="0" err="1" smtClean="0"/>
              <a:t>void</a:t>
            </a:r>
            <a:r>
              <a:rPr lang="es-GT" sz="2400" dirty="0" smtClean="0"/>
              <a:t> NR(</a:t>
            </a:r>
            <a:r>
              <a:rPr lang="es-GT" sz="2400" dirty="0" err="1" smtClean="0"/>
              <a:t>float</a:t>
            </a:r>
            <a:r>
              <a:rPr lang="es-GT" sz="2400" dirty="0" smtClean="0"/>
              <a:t> x0, </a:t>
            </a:r>
            <a:r>
              <a:rPr lang="es-GT" sz="2400" dirty="0" err="1" smtClean="0"/>
              <a:t>float</a:t>
            </a:r>
            <a:r>
              <a:rPr lang="es-GT" sz="2400" dirty="0" smtClean="0"/>
              <a:t> tol, </a:t>
            </a:r>
            <a:r>
              <a:rPr lang="es-GT" sz="2400" dirty="0" err="1" smtClean="0"/>
              <a:t>int</a:t>
            </a:r>
            <a:r>
              <a:rPr lang="es-GT" sz="2400" dirty="0" smtClean="0"/>
              <a:t> maxi, </a:t>
            </a:r>
            <a:r>
              <a:rPr lang="es-GT" sz="2400" dirty="0" err="1" smtClean="0"/>
              <a:t>int</a:t>
            </a:r>
            <a:r>
              <a:rPr lang="es-GT" sz="2400" dirty="0" smtClean="0"/>
              <a:t> *</a:t>
            </a:r>
            <a:r>
              <a:rPr lang="es-GT" sz="2400" dirty="0" err="1" smtClean="0"/>
              <a:t>iterac</a:t>
            </a:r>
            <a:r>
              <a:rPr lang="es-GT" sz="2400" dirty="0" smtClean="0"/>
              <a:t>, </a:t>
            </a:r>
            <a:r>
              <a:rPr lang="es-GT" sz="2400" dirty="0" err="1" smtClean="0"/>
              <a:t>float</a:t>
            </a:r>
            <a:r>
              <a:rPr lang="es-GT" sz="2400" dirty="0" smtClean="0"/>
              <a:t> *sol)</a:t>
            </a:r>
            <a:endParaRPr lang="es-GT" sz="2400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5043222" y="238939"/>
            <a:ext cx="675605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/>
              <a:t>Definir </a:t>
            </a:r>
            <a:r>
              <a:rPr lang="es-GT" sz="2400" dirty="0" err="1"/>
              <a:t>x_i</a:t>
            </a:r>
            <a:r>
              <a:rPr lang="es-GT" sz="2400" dirty="0"/>
              <a:t>, x, </a:t>
            </a:r>
            <a:r>
              <a:rPr lang="es-GT" sz="2400" dirty="0" err="1" smtClean="0"/>
              <a:t>dif</a:t>
            </a:r>
            <a:r>
              <a:rPr lang="es-GT" sz="2400" dirty="0"/>
              <a:t> e</a:t>
            </a:r>
            <a:r>
              <a:rPr lang="es-GT" sz="2400" dirty="0" smtClean="0"/>
              <a:t> i=1</a:t>
            </a:r>
            <a:endParaRPr lang="es-GT" sz="2400" dirty="0"/>
          </a:p>
          <a:p>
            <a:r>
              <a:rPr lang="es-GT" sz="2400" dirty="0"/>
              <a:t>Sustituir </a:t>
            </a:r>
            <a:r>
              <a:rPr lang="es-GT" sz="2400" dirty="0" err="1"/>
              <a:t>x_i</a:t>
            </a:r>
            <a:r>
              <a:rPr lang="es-GT" sz="2400" dirty="0"/>
              <a:t> = </a:t>
            </a:r>
            <a:r>
              <a:rPr lang="es-GT" sz="2400" dirty="0" smtClean="0"/>
              <a:t>x0</a:t>
            </a:r>
            <a:endParaRPr lang="es-GT" sz="2400" dirty="0"/>
          </a:p>
          <a:p>
            <a:r>
              <a:rPr lang="en-US" sz="2400" dirty="0" err="1"/>
              <a:t>Tomar</a:t>
            </a:r>
            <a:r>
              <a:rPr lang="en-US" sz="2400" dirty="0"/>
              <a:t> x=</a:t>
            </a:r>
            <a:r>
              <a:rPr lang="en-US" sz="2400" dirty="0" err="1"/>
              <a:t>x_i</a:t>
            </a:r>
            <a:r>
              <a:rPr lang="en-US" sz="2400" dirty="0"/>
              <a:t>-f(</a:t>
            </a:r>
            <a:r>
              <a:rPr lang="en-US" sz="2400" dirty="0" err="1"/>
              <a:t>x_i</a:t>
            </a:r>
            <a:r>
              <a:rPr lang="en-US" sz="2400" dirty="0"/>
              <a:t>)/f’(</a:t>
            </a:r>
            <a:r>
              <a:rPr lang="en-US" sz="2400" dirty="0" err="1"/>
              <a:t>x_i</a:t>
            </a:r>
            <a:r>
              <a:rPr lang="en-US" sz="2400" dirty="0"/>
              <a:t>)</a:t>
            </a:r>
            <a:endParaRPr lang="es-GT" sz="2400" dirty="0"/>
          </a:p>
          <a:p>
            <a:r>
              <a:rPr lang="es-GT" sz="2400" dirty="0"/>
              <a:t>Tomar </a:t>
            </a:r>
            <a:r>
              <a:rPr lang="es-GT" sz="2400" dirty="0" err="1"/>
              <a:t>dif</a:t>
            </a:r>
            <a:r>
              <a:rPr lang="es-GT" sz="2400" dirty="0"/>
              <a:t>=x-</a:t>
            </a:r>
            <a:r>
              <a:rPr lang="es-GT" sz="2400" dirty="0" err="1"/>
              <a:t>x_i</a:t>
            </a:r>
            <a:endParaRPr lang="es-GT" sz="2400" dirty="0"/>
          </a:p>
          <a:p>
            <a:r>
              <a:rPr lang="es-GT" sz="2400" dirty="0"/>
              <a:t>Si </a:t>
            </a:r>
            <a:r>
              <a:rPr lang="es-GT" sz="2400" dirty="0" err="1" smtClean="0"/>
              <a:t>dif</a:t>
            </a:r>
            <a:r>
              <a:rPr lang="es-GT" sz="2400" dirty="0" smtClean="0"/>
              <a:t> </a:t>
            </a:r>
            <a:r>
              <a:rPr lang="es-GT" sz="2400" dirty="0"/>
              <a:t>&lt; 0 entonces</a:t>
            </a:r>
          </a:p>
          <a:p>
            <a:r>
              <a:rPr lang="es-GT" sz="2400" dirty="0"/>
              <a:t>     		</a:t>
            </a:r>
            <a:r>
              <a:rPr lang="es-GT" sz="2400" dirty="0" err="1"/>
              <a:t>dif</a:t>
            </a:r>
            <a:r>
              <a:rPr lang="es-GT" sz="2400" dirty="0"/>
              <a:t> = -</a:t>
            </a:r>
            <a:r>
              <a:rPr lang="es-GT" sz="2400" dirty="0" err="1" smtClean="0"/>
              <a:t>dif</a:t>
            </a:r>
            <a:r>
              <a:rPr lang="es-GT" sz="2400" dirty="0"/>
              <a:t> </a:t>
            </a:r>
            <a:r>
              <a:rPr lang="es-GT" sz="2400" dirty="0" smtClean="0"/>
              <a:t>de </a:t>
            </a:r>
            <a:r>
              <a:rPr lang="es-GT" sz="2400" dirty="0"/>
              <a:t>lo </a:t>
            </a:r>
            <a:r>
              <a:rPr lang="es-GT" sz="2400" dirty="0" smtClean="0"/>
              <a:t>contrario </a:t>
            </a:r>
            <a:r>
              <a:rPr lang="es-GT" sz="2400" dirty="0" err="1" smtClean="0"/>
              <a:t>dif</a:t>
            </a:r>
            <a:r>
              <a:rPr lang="es-GT" sz="2400" dirty="0" smtClean="0"/>
              <a:t> </a:t>
            </a:r>
            <a:r>
              <a:rPr lang="es-GT" sz="2400" dirty="0"/>
              <a:t>= </a:t>
            </a:r>
            <a:r>
              <a:rPr lang="es-GT" sz="2400" dirty="0" err="1"/>
              <a:t>dif</a:t>
            </a:r>
            <a:endParaRPr lang="es-GT" sz="2400" dirty="0"/>
          </a:p>
          <a:p>
            <a:r>
              <a:rPr lang="es-GT" sz="2400" dirty="0" smtClean="0"/>
              <a:t>Fin </a:t>
            </a:r>
            <a:r>
              <a:rPr lang="es-GT" sz="2400" dirty="0"/>
              <a:t>Si</a:t>
            </a:r>
          </a:p>
          <a:p>
            <a:r>
              <a:rPr lang="es-GT" sz="2400" dirty="0"/>
              <a:t>Mientras </a:t>
            </a:r>
            <a:r>
              <a:rPr lang="es-GT" sz="2400" dirty="0" err="1"/>
              <a:t>dif</a:t>
            </a:r>
            <a:r>
              <a:rPr lang="es-GT" sz="2400" dirty="0"/>
              <a:t> &gt; tolerancia y i&lt;=maxi pasos </a:t>
            </a:r>
            <a:r>
              <a:rPr lang="es-GT" sz="2400" dirty="0" smtClean="0"/>
              <a:t>siguientes:</a:t>
            </a:r>
            <a:endParaRPr lang="es-GT" sz="2400" dirty="0"/>
          </a:p>
          <a:p>
            <a:r>
              <a:rPr lang="es-GT" sz="2400" dirty="0"/>
              <a:t>		Sustituir </a:t>
            </a:r>
            <a:r>
              <a:rPr lang="es-GT" sz="2400" dirty="0" err="1"/>
              <a:t>x_i</a:t>
            </a:r>
            <a:r>
              <a:rPr lang="es-GT" sz="2400" dirty="0"/>
              <a:t> = x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tomar</a:t>
            </a:r>
            <a:r>
              <a:rPr lang="en-US" sz="2400" dirty="0" smtClean="0"/>
              <a:t> </a:t>
            </a:r>
            <a:r>
              <a:rPr lang="en-US" sz="2400" dirty="0"/>
              <a:t>x=</a:t>
            </a:r>
            <a:r>
              <a:rPr lang="en-US" sz="2400" dirty="0" err="1"/>
              <a:t>x_i</a:t>
            </a:r>
            <a:r>
              <a:rPr lang="en-US" sz="2400" dirty="0"/>
              <a:t>– f(</a:t>
            </a:r>
            <a:r>
              <a:rPr lang="en-US" sz="2400" dirty="0" err="1"/>
              <a:t>x_i</a:t>
            </a:r>
            <a:r>
              <a:rPr lang="en-US" sz="2400" dirty="0"/>
              <a:t>)/f’(</a:t>
            </a:r>
            <a:r>
              <a:rPr lang="en-US" sz="2400" dirty="0" err="1"/>
              <a:t>x_i</a:t>
            </a:r>
            <a:r>
              <a:rPr lang="en-US" sz="2400" dirty="0"/>
              <a:t>)</a:t>
            </a:r>
            <a:endParaRPr lang="es-GT" sz="2400" dirty="0"/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Tomar</a:t>
            </a:r>
            <a:r>
              <a:rPr lang="en-US" sz="2400" dirty="0" smtClean="0"/>
              <a:t> </a:t>
            </a:r>
            <a:r>
              <a:rPr lang="en-US" sz="2400" dirty="0" err="1"/>
              <a:t>dif</a:t>
            </a:r>
            <a:r>
              <a:rPr lang="en-US" sz="2400" dirty="0"/>
              <a:t>=x-</a:t>
            </a:r>
            <a:r>
              <a:rPr lang="en-US" sz="2400" dirty="0" err="1"/>
              <a:t>x_i</a:t>
            </a:r>
            <a:endParaRPr lang="es-GT" sz="2400" dirty="0"/>
          </a:p>
          <a:p>
            <a:r>
              <a:rPr lang="es-GT" sz="2400" dirty="0" smtClean="0"/>
              <a:t>		Si </a:t>
            </a:r>
            <a:r>
              <a:rPr lang="es-GT" sz="2400" dirty="0" err="1" smtClean="0"/>
              <a:t>dif</a:t>
            </a:r>
            <a:r>
              <a:rPr lang="es-GT" sz="2400" dirty="0" smtClean="0"/>
              <a:t> </a:t>
            </a:r>
            <a:r>
              <a:rPr lang="es-GT" sz="2400" dirty="0"/>
              <a:t>&lt; 0 entonces</a:t>
            </a:r>
          </a:p>
          <a:p>
            <a:r>
              <a:rPr lang="es-GT" sz="2400" dirty="0"/>
              <a:t>     		</a:t>
            </a:r>
            <a:r>
              <a:rPr lang="es-GT" sz="2400" dirty="0" smtClean="0"/>
              <a:t>	</a:t>
            </a:r>
            <a:r>
              <a:rPr lang="es-GT" sz="2400" dirty="0" err="1" smtClean="0"/>
              <a:t>dif</a:t>
            </a:r>
            <a:r>
              <a:rPr lang="es-GT" sz="2400" dirty="0" smtClean="0"/>
              <a:t> </a:t>
            </a:r>
            <a:r>
              <a:rPr lang="es-GT" sz="2400" dirty="0"/>
              <a:t>= -</a:t>
            </a:r>
            <a:r>
              <a:rPr lang="es-GT" sz="2400" dirty="0" err="1" smtClean="0"/>
              <a:t>dif</a:t>
            </a:r>
            <a:r>
              <a:rPr lang="es-GT" sz="2400" dirty="0"/>
              <a:t> </a:t>
            </a:r>
            <a:r>
              <a:rPr lang="es-GT" sz="2400" dirty="0" smtClean="0"/>
              <a:t>de </a:t>
            </a:r>
            <a:r>
              <a:rPr lang="es-GT" sz="2400" dirty="0"/>
              <a:t>lo </a:t>
            </a:r>
            <a:r>
              <a:rPr lang="es-GT" sz="2400" dirty="0" smtClean="0"/>
              <a:t>contrario </a:t>
            </a:r>
            <a:r>
              <a:rPr lang="es-GT" sz="2400" dirty="0" err="1" smtClean="0"/>
              <a:t>dif</a:t>
            </a:r>
            <a:r>
              <a:rPr lang="es-GT" sz="2400" dirty="0" smtClean="0"/>
              <a:t> </a:t>
            </a:r>
            <a:r>
              <a:rPr lang="es-GT" sz="2400" dirty="0"/>
              <a:t>= </a:t>
            </a:r>
            <a:r>
              <a:rPr lang="es-GT" sz="2400" dirty="0" err="1"/>
              <a:t>dif</a:t>
            </a:r>
            <a:endParaRPr lang="es-GT" sz="2400" dirty="0"/>
          </a:p>
          <a:p>
            <a:r>
              <a:rPr lang="es-GT" sz="2400" dirty="0" smtClean="0"/>
              <a:t>		 </a:t>
            </a:r>
            <a:r>
              <a:rPr lang="en-US" sz="2400" dirty="0" smtClean="0"/>
              <a:t>Fin </a:t>
            </a:r>
            <a:r>
              <a:rPr lang="en-US" sz="2400" dirty="0"/>
              <a:t>Si</a:t>
            </a:r>
            <a:endParaRPr lang="es-GT" sz="2400" dirty="0"/>
          </a:p>
          <a:p>
            <a:r>
              <a:rPr lang="en-US" sz="2400" dirty="0"/>
              <a:t>		 </a:t>
            </a:r>
            <a:r>
              <a:rPr lang="es-GT" sz="2400" dirty="0"/>
              <a:t>Aumentar i=i+1</a:t>
            </a:r>
          </a:p>
          <a:p>
            <a:r>
              <a:rPr lang="es-GT" sz="2400" dirty="0" smtClean="0"/>
              <a:t>Fin </a:t>
            </a:r>
            <a:r>
              <a:rPr lang="es-GT" sz="2400" dirty="0"/>
              <a:t>Mientras</a:t>
            </a:r>
          </a:p>
          <a:p>
            <a:r>
              <a:rPr lang="es-GT" sz="2400" dirty="0" smtClean="0"/>
              <a:t>Guardar </a:t>
            </a:r>
            <a:r>
              <a:rPr lang="es-GT" sz="2400" dirty="0"/>
              <a:t>en la memoria *sol = </a:t>
            </a:r>
            <a:r>
              <a:rPr lang="es-GT" sz="2400" dirty="0" smtClean="0"/>
              <a:t>x, *</a:t>
            </a:r>
            <a:r>
              <a:rPr lang="es-GT" sz="2400" dirty="0" err="1" smtClean="0"/>
              <a:t>iterac</a:t>
            </a:r>
            <a:r>
              <a:rPr lang="es-GT" sz="2400" dirty="0" smtClean="0"/>
              <a:t>=i</a:t>
            </a:r>
            <a:r>
              <a:rPr lang="es-GT" sz="2400" dirty="0"/>
              <a:t>		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89105" y="1968337"/>
            <a:ext cx="4891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 err="1"/>
              <a:t>f</a:t>
            </a:r>
            <a:r>
              <a:rPr lang="es-GT" sz="2400" dirty="0" err="1" smtClean="0"/>
              <a:t>loat</a:t>
            </a:r>
            <a:r>
              <a:rPr lang="es-GT" sz="2400" dirty="0" smtClean="0"/>
              <a:t> f(</a:t>
            </a:r>
            <a:r>
              <a:rPr lang="es-GT" sz="2400" dirty="0" err="1" smtClean="0"/>
              <a:t>float</a:t>
            </a:r>
            <a:r>
              <a:rPr lang="es-GT" sz="2400" dirty="0" smtClean="0"/>
              <a:t> x)</a:t>
            </a:r>
          </a:p>
          <a:p>
            <a:r>
              <a:rPr lang="es-GT" sz="2400" dirty="0"/>
              <a:t>	</a:t>
            </a:r>
            <a:r>
              <a:rPr lang="es-GT" sz="2400" dirty="0" smtClean="0"/>
              <a:t>devuelve </a:t>
            </a:r>
            <a:r>
              <a:rPr lang="es-GT" sz="2400" dirty="0" err="1" smtClean="0"/>
              <a:t>asin</a:t>
            </a:r>
            <a:r>
              <a:rPr lang="es-GT" sz="2400" dirty="0" smtClean="0"/>
              <a:t>(x)</a:t>
            </a:r>
          </a:p>
          <a:p>
            <a:r>
              <a:rPr lang="es-GT" sz="2400" dirty="0"/>
              <a:t>f</a:t>
            </a:r>
            <a:r>
              <a:rPr lang="es-GT" sz="2400" dirty="0" smtClean="0"/>
              <a:t>in </a:t>
            </a:r>
            <a:r>
              <a:rPr lang="es-GT" sz="2400" dirty="0" err="1" smtClean="0"/>
              <a:t>float</a:t>
            </a:r>
            <a:r>
              <a:rPr lang="es-GT" sz="2400" dirty="0" smtClean="0"/>
              <a:t> f(</a:t>
            </a:r>
            <a:r>
              <a:rPr lang="es-GT" sz="2400" dirty="0" err="1" smtClean="0"/>
              <a:t>float</a:t>
            </a:r>
            <a:r>
              <a:rPr lang="es-GT" sz="2400" dirty="0" smtClean="0"/>
              <a:t> x)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89105" y="3689332"/>
            <a:ext cx="4891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 err="1"/>
              <a:t>f</a:t>
            </a:r>
            <a:r>
              <a:rPr lang="es-GT" sz="2400" dirty="0" err="1" smtClean="0"/>
              <a:t>loat</a:t>
            </a:r>
            <a:r>
              <a:rPr lang="es-GT" sz="2400" dirty="0" smtClean="0"/>
              <a:t> </a:t>
            </a:r>
            <a:r>
              <a:rPr lang="es-GT" sz="2400" dirty="0" err="1" smtClean="0"/>
              <a:t>df</a:t>
            </a:r>
            <a:r>
              <a:rPr lang="es-GT" sz="2400" dirty="0" smtClean="0"/>
              <a:t>(</a:t>
            </a:r>
            <a:r>
              <a:rPr lang="es-GT" sz="2400" dirty="0" err="1" smtClean="0"/>
              <a:t>float</a:t>
            </a:r>
            <a:r>
              <a:rPr lang="es-GT" sz="2400" dirty="0" smtClean="0"/>
              <a:t> x)</a:t>
            </a:r>
          </a:p>
          <a:p>
            <a:r>
              <a:rPr lang="es-GT" sz="2400" dirty="0"/>
              <a:t>	</a:t>
            </a:r>
            <a:r>
              <a:rPr lang="es-GT" sz="2400" dirty="0" smtClean="0"/>
              <a:t>devuelve 1/</a:t>
            </a:r>
            <a:r>
              <a:rPr lang="es-GT" sz="2400" dirty="0" err="1" smtClean="0"/>
              <a:t>sqrt</a:t>
            </a:r>
            <a:r>
              <a:rPr lang="es-GT" sz="2400" dirty="0" smtClean="0"/>
              <a:t>(1-x*x)</a:t>
            </a:r>
          </a:p>
          <a:p>
            <a:r>
              <a:rPr lang="es-GT" sz="2400" dirty="0"/>
              <a:t>f</a:t>
            </a:r>
            <a:r>
              <a:rPr lang="es-GT" sz="2400" dirty="0" smtClean="0"/>
              <a:t>in </a:t>
            </a:r>
            <a:r>
              <a:rPr lang="es-GT" sz="2400" dirty="0" err="1" smtClean="0"/>
              <a:t>float</a:t>
            </a:r>
            <a:r>
              <a:rPr lang="es-GT" sz="2400" dirty="0" smtClean="0"/>
              <a:t> </a:t>
            </a:r>
            <a:r>
              <a:rPr lang="es-GT" sz="2400" dirty="0" err="1" smtClean="0"/>
              <a:t>df</a:t>
            </a:r>
            <a:r>
              <a:rPr lang="es-GT" sz="2400" dirty="0" smtClean="0"/>
              <a:t>(</a:t>
            </a:r>
            <a:r>
              <a:rPr lang="es-GT" sz="2400" dirty="0" err="1" smtClean="0"/>
              <a:t>float</a:t>
            </a:r>
            <a:r>
              <a:rPr lang="es-GT" sz="2400" dirty="0" smtClean="0"/>
              <a:t> x)</a:t>
            </a:r>
          </a:p>
        </p:txBody>
      </p:sp>
    </p:spTree>
    <p:extLst>
      <p:ext uri="{BB962C8B-B14F-4D97-AF65-F5344CB8AC3E}">
        <p14:creationId xmlns:p14="http://schemas.microsoft.com/office/powerpoint/2010/main" val="381638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7667" y="1036343"/>
            <a:ext cx="1821540" cy="789210"/>
          </a:xfrm>
        </p:spPr>
        <p:txBody>
          <a:bodyPr/>
          <a:lstStyle/>
          <a:p>
            <a:r>
              <a:rPr lang="es-GT" dirty="0" err="1" smtClean="0">
                <a:solidFill>
                  <a:schemeClr val="bg1"/>
                </a:solidFill>
              </a:rPr>
              <a:t>Gnuplot</a:t>
            </a:r>
            <a:endParaRPr lang="es-GT" dirty="0">
              <a:solidFill>
                <a:schemeClr val="bg1"/>
              </a:solidFill>
            </a:endParaRPr>
          </a:p>
        </p:txBody>
      </p:sp>
      <p:pic>
        <p:nvPicPr>
          <p:cNvPr id="4" name="Marcador de contenido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" y="2226606"/>
            <a:ext cx="5598988" cy="419924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374589" y="857099"/>
            <a:ext cx="34665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 err="1"/>
              <a:t>r</a:t>
            </a:r>
            <a:r>
              <a:rPr lang="es-GT" sz="2400" dirty="0" err="1" smtClean="0"/>
              <a:t>eset</a:t>
            </a:r>
            <a:endParaRPr lang="es-GT" sz="2400" dirty="0" smtClean="0"/>
          </a:p>
          <a:p>
            <a:r>
              <a:rPr lang="es-GT" sz="2400" dirty="0" smtClean="0"/>
              <a:t>set </a:t>
            </a:r>
            <a:r>
              <a:rPr lang="es-GT" sz="2400" dirty="0" err="1" smtClean="0"/>
              <a:t>title</a:t>
            </a:r>
            <a:r>
              <a:rPr lang="es-GT" sz="2400" dirty="0" smtClean="0"/>
              <a:t> “</a:t>
            </a:r>
            <a:r>
              <a:rPr lang="es-GT" sz="2400" dirty="0" err="1" smtClean="0"/>
              <a:t>Arcsin</a:t>
            </a:r>
            <a:r>
              <a:rPr lang="es-GT" sz="2400" dirty="0" smtClean="0"/>
              <a:t>(x)”</a:t>
            </a:r>
          </a:p>
          <a:p>
            <a:r>
              <a:rPr lang="es-GT" sz="2400" dirty="0"/>
              <a:t>s</a:t>
            </a:r>
            <a:r>
              <a:rPr lang="es-GT" sz="2400" dirty="0" smtClean="0"/>
              <a:t>et </a:t>
            </a:r>
            <a:r>
              <a:rPr lang="es-GT" sz="2400" dirty="0" err="1" smtClean="0"/>
              <a:t>xlabel</a:t>
            </a:r>
            <a:r>
              <a:rPr lang="es-GT" sz="2400" dirty="0" smtClean="0"/>
              <a:t> “x (rad)”</a:t>
            </a:r>
          </a:p>
          <a:p>
            <a:r>
              <a:rPr lang="es-GT" sz="2400" dirty="0" smtClean="0"/>
              <a:t>set </a:t>
            </a:r>
            <a:r>
              <a:rPr lang="es-GT" sz="2400" dirty="0" err="1" smtClean="0"/>
              <a:t>ylabel</a:t>
            </a:r>
            <a:r>
              <a:rPr lang="es-GT" sz="2400" dirty="0" smtClean="0"/>
              <a:t> “</a:t>
            </a:r>
            <a:r>
              <a:rPr lang="es-GT" sz="2400" dirty="0" err="1" smtClean="0"/>
              <a:t>arcsin</a:t>
            </a:r>
            <a:r>
              <a:rPr lang="es-GT" sz="2400" dirty="0" smtClean="0"/>
              <a:t>(x) (rad)” </a:t>
            </a:r>
          </a:p>
          <a:p>
            <a:r>
              <a:rPr lang="es-GT" sz="2400" dirty="0" err="1" smtClean="0"/>
              <a:t>plot</a:t>
            </a:r>
            <a:r>
              <a:rPr lang="es-GT" sz="2400" dirty="0" smtClean="0"/>
              <a:t> [x=-1:1] </a:t>
            </a:r>
            <a:r>
              <a:rPr lang="es-GT" sz="2400" dirty="0" err="1" smtClean="0"/>
              <a:t>asin</a:t>
            </a:r>
            <a:r>
              <a:rPr lang="es-GT" sz="2400" dirty="0" smtClean="0"/>
              <a:t>(x)</a:t>
            </a:r>
          </a:p>
          <a:p>
            <a:r>
              <a:rPr lang="es-GT" dirty="0" smtClean="0"/>
              <a:t> </a:t>
            </a:r>
            <a:endParaRPr lang="es-GT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881462" y="3192651"/>
            <a:ext cx="2255994" cy="789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dirty="0" smtClean="0">
                <a:solidFill>
                  <a:schemeClr val="tx1"/>
                </a:solidFill>
              </a:rPr>
              <a:t>Resultados</a:t>
            </a:r>
            <a:endParaRPr lang="es-GT" dirty="0">
              <a:solidFill>
                <a:schemeClr val="tx1"/>
              </a:solidFill>
            </a:endParaRPr>
          </a:p>
        </p:txBody>
      </p:sp>
      <p:pic>
        <p:nvPicPr>
          <p:cNvPr id="1027" name="Picture 3" descr="N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5" t="51692" r="22433" b="6462"/>
          <a:stretch>
            <a:fillRect/>
          </a:stretch>
        </p:blipFill>
        <p:spPr bwMode="auto">
          <a:xfrm>
            <a:off x="6816884" y="4220982"/>
            <a:ext cx="4581943" cy="163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8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960</TotalTime>
  <Words>402</Words>
  <Application>Microsoft Office PowerPoint</Application>
  <PresentationFormat>Panorámica</PresentationFormat>
  <Paragraphs>99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Cambria Math</vt:lpstr>
      <vt:lpstr>Corbel</vt:lpstr>
      <vt:lpstr>Wingdings 2</vt:lpstr>
      <vt:lpstr>Marco</vt:lpstr>
      <vt:lpstr>Evolución atlética</vt:lpstr>
      <vt:lpstr>Presentación de PowerPoint</vt:lpstr>
      <vt:lpstr>Presentación de PowerPoint</vt:lpstr>
      <vt:lpstr>Resultados recta: x = 5.785714 t + 14.428572 Coeficiente de correlación: 0.995297 </vt:lpstr>
      <vt:lpstr>Raíces de f(x)=arcsin(x)</vt:lpstr>
      <vt:lpstr>Presentación de PowerPoint</vt:lpstr>
      <vt:lpstr>Gnuplot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Mínimos cuadrados</dc:title>
  <dc:creator>idaliacruzalvarado@gmail.com</dc:creator>
  <cp:lastModifiedBy>idaliacruzalvarado@gmail.com</cp:lastModifiedBy>
  <cp:revision>45</cp:revision>
  <dcterms:created xsi:type="dcterms:W3CDTF">2021-05-03T20:24:08Z</dcterms:created>
  <dcterms:modified xsi:type="dcterms:W3CDTF">2021-05-05T01:17:19Z</dcterms:modified>
</cp:coreProperties>
</file>