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  <p:sldId id="258" r:id="rId6"/>
    <p:sldId id="263" r:id="rId7"/>
    <p:sldId id="262" r:id="rId8"/>
    <p:sldId id="257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8644-A515-D747-82BF-024B9B777468}" type="datetimeFigureOut">
              <a:rPr lang="en-US" smtClean="0"/>
              <a:t>7/5/15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45E8-58A4-0A44-90FB-4B69DD1FD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8644-A515-D747-82BF-024B9B777468}" type="datetimeFigureOut">
              <a:rPr lang="en-US" smtClean="0"/>
              <a:t>7/5/15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45E8-58A4-0A44-90FB-4B69DD1FDC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8644-A515-D747-82BF-024B9B777468}" type="datetimeFigureOut">
              <a:rPr lang="en-US" smtClean="0"/>
              <a:t>7/5/15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45E8-58A4-0A44-90FB-4B69DD1FD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8644-A515-D747-82BF-024B9B777468}" type="datetimeFigureOut">
              <a:rPr lang="en-US" smtClean="0"/>
              <a:t>7/5/15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45E8-58A4-0A44-90FB-4B69DD1FD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8644-A515-D747-82BF-024B9B777468}" type="datetimeFigureOut">
              <a:rPr lang="en-US" smtClean="0"/>
              <a:t>7/5/15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45E8-58A4-0A44-90FB-4B69DD1FD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8644-A515-D747-82BF-024B9B777468}" type="datetimeFigureOut">
              <a:rPr lang="en-US" smtClean="0"/>
              <a:t>7/5/15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45E8-58A4-0A44-90FB-4B69DD1FDC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8644-A515-D747-82BF-024B9B777468}" type="datetimeFigureOut">
              <a:rPr lang="en-US" smtClean="0"/>
              <a:t>7/5/15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45E8-58A4-0A44-90FB-4B69DD1FD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8644-A515-D747-82BF-024B9B777468}" type="datetimeFigureOut">
              <a:rPr lang="en-US" smtClean="0"/>
              <a:t>7/5/15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45E8-58A4-0A44-90FB-4B69DD1FD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8644-A515-D747-82BF-024B9B777468}" type="datetimeFigureOut">
              <a:rPr lang="en-US" smtClean="0"/>
              <a:t>7/5/15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45E8-58A4-0A44-90FB-4B69DD1FD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8644-A515-D747-82BF-024B9B777468}" type="datetimeFigureOut">
              <a:rPr lang="en-US" smtClean="0"/>
              <a:t>7/5/15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45E8-58A4-0A44-90FB-4B69DD1FD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8644-A515-D747-82BF-024B9B777468}" type="datetimeFigureOut">
              <a:rPr lang="en-US" smtClean="0"/>
              <a:t>7/5/15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45E8-58A4-0A44-90FB-4B69DD1FD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8644-A515-D747-82BF-024B9B777468}" type="datetimeFigureOut">
              <a:rPr lang="en-US" smtClean="0"/>
              <a:t>7/5/15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45E8-58A4-0A44-90FB-4B69DD1FD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4B88644-A515-D747-82BF-024B9B777468}" type="datetimeFigureOut">
              <a:rPr lang="en-US" smtClean="0"/>
              <a:t>7/5/15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320745E8-58A4-0A44-90FB-4B69DD1FDC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-scm.com/book/en/v2/Git-Branching-Basic-Branching-and-Merging" TargetMode="Externa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-scm.com/book/en/v2/Git-Branching-Basic-Branching-and-Merging" TargetMode="Externa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git-scm.com/book/en/v2/Getting-Started-About-Version-Control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git-scm.com/book/en/v2/Getting-Started-A-Short-History-of-Git" TargetMode="Externa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ndows.github.com/" TargetMode="External"/><Relationship Id="rId4" Type="http://schemas.openxmlformats.org/officeDocument/2006/relationships/hyperlink" Target="https://git-scm.com/book/en/v2/Getting-Started-First-Time-Git-Setup" TargetMode="External"/><Relationship Id="rId5" Type="http://schemas.openxmlformats.org/officeDocument/2006/relationships/hyperlink" Target="https://github.com/joi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book/en/v2/Getting-Started-Installing-Gi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-scm.com/book/en/v2/Getting-Started-Git-Basics" TargetMode="Externa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CDIPS Pre-Workshop Week</a:t>
            </a:r>
          </a:p>
          <a:p>
            <a:r>
              <a:rPr lang="en-US" dirty="0" smtClean="0"/>
              <a:t>Monday, July 6, 2015</a:t>
            </a:r>
          </a:p>
          <a:p>
            <a:r>
              <a:rPr lang="en-US" dirty="0" smtClean="0"/>
              <a:t>Michael Cole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5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branch </a:t>
            </a:r>
            <a:r>
              <a:rPr lang="en-US" dirty="0"/>
              <a:t>in </a:t>
            </a:r>
            <a:r>
              <a:rPr lang="en-US" dirty="0" err="1"/>
              <a:t>git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branch is a pointer to </a:t>
            </a:r>
            <a:r>
              <a:rPr lang="en-US" dirty="0" smtClean="0"/>
              <a:t>a particular </a:t>
            </a:r>
            <a:r>
              <a:rPr lang="en-US" dirty="0"/>
              <a:t>commit (snapshot of the repository) 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/>
              <a:t>master </a:t>
            </a:r>
            <a:r>
              <a:rPr lang="en-US" dirty="0"/>
              <a:t>branch is the </a:t>
            </a:r>
            <a:r>
              <a:rPr lang="en-US" i="1" dirty="0"/>
              <a:t>canonical</a:t>
            </a:r>
            <a:r>
              <a:rPr lang="en-US" dirty="0"/>
              <a:t> distribution branch (shared and up-to-date) 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git-scm.com</a:t>
            </a:r>
            <a:r>
              <a:rPr lang="en-US" dirty="0"/>
              <a:t>/book/en/v2/</a:t>
            </a:r>
            <a:r>
              <a:rPr lang="en-US" dirty="0" err="1"/>
              <a:t>Git</a:t>
            </a:r>
            <a:r>
              <a:rPr lang="en-US" dirty="0"/>
              <a:t>-Branching-Branches-in-a-Nutshell</a:t>
            </a:r>
          </a:p>
        </p:txBody>
      </p:sp>
      <p:pic>
        <p:nvPicPr>
          <p:cNvPr id="5" name="Content Placeholder 4" descr="head-to-master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902" b="-469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1033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Branching</a:t>
            </a:r>
          </a:p>
        </p:txBody>
      </p:sp>
      <p:pic>
        <p:nvPicPr>
          <p:cNvPr id="6" name="Content Placeholder 5" descr="head-to-testing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242" b="-48242"/>
          <a:stretch>
            <a:fillRect/>
          </a:stretch>
        </p:blipFill>
        <p:spPr/>
      </p:pic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branch </a:t>
            </a:r>
            <a:r>
              <a:rPr lang="en-US" dirty="0"/>
              <a:t>in </a:t>
            </a:r>
            <a:r>
              <a:rPr lang="en-US" dirty="0" err="1"/>
              <a:t>git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branch is a pointer to </a:t>
            </a:r>
            <a:r>
              <a:rPr lang="en-US" dirty="0" smtClean="0"/>
              <a:t>a particular </a:t>
            </a:r>
            <a:r>
              <a:rPr lang="en-US" dirty="0"/>
              <a:t>commit (snapshot of the repository) 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/>
              <a:t>master </a:t>
            </a:r>
            <a:r>
              <a:rPr lang="en-US" dirty="0"/>
              <a:t>branch is the </a:t>
            </a:r>
            <a:r>
              <a:rPr lang="en-US" i="1" dirty="0"/>
              <a:t>canonical</a:t>
            </a:r>
            <a:r>
              <a:rPr lang="en-US" dirty="0"/>
              <a:t> distribution branch (shared and up-to-date) 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git-scm.com</a:t>
            </a:r>
            <a:r>
              <a:rPr lang="en-US" dirty="0"/>
              <a:t>/book/en/v2/</a:t>
            </a:r>
            <a:r>
              <a:rPr lang="en-US" dirty="0" err="1"/>
              <a:t>Git</a:t>
            </a:r>
            <a:r>
              <a:rPr lang="en-US" dirty="0"/>
              <a:t>-Branching-Branches-in-a-Nutshell</a:t>
            </a:r>
          </a:p>
        </p:txBody>
      </p:sp>
    </p:spTree>
    <p:extLst>
      <p:ext uri="{BB962C8B-B14F-4D97-AF65-F5344CB8AC3E}">
        <p14:creationId xmlns:p14="http://schemas.microsoft.com/office/powerpoint/2010/main" val="237329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Branching</a:t>
            </a:r>
          </a:p>
        </p:txBody>
      </p:sp>
      <p:pic>
        <p:nvPicPr>
          <p:cNvPr id="5" name="Content Placeholder 4" descr="advance-testing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403" b="-85403"/>
          <a:stretch>
            <a:fillRect/>
          </a:stretch>
        </p:blipFill>
        <p:spPr/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branch </a:t>
            </a:r>
            <a:r>
              <a:rPr lang="en-US" dirty="0"/>
              <a:t>in </a:t>
            </a:r>
            <a:r>
              <a:rPr lang="en-US" dirty="0" err="1"/>
              <a:t>git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branch is a pointer to </a:t>
            </a:r>
            <a:r>
              <a:rPr lang="en-US" dirty="0" smtClean="0"/>
              <a:t>a particular </a:t>
            </a:r>
            <a:r>
              <a:rPr lang="en-US" dirty="0"/>
              <a:t>commit (snapshot of the repository) 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/>
              <a:t>master </a:t>
            </a:r>
            <a:r>
              <a:rPr lang="en-US" dirty="0"/>
              <a:t>branch is the </a:t>
            </a:r>
            <a:r>
              <a:rPr lang="en-US" i="1" dirty="0"/>
              <a:t>canonical</a:t>
            </a:r>
            <a:r>
              <a:rPr lang="en-US" dirty="0"/>
              <a:t> distribution branch (shared and up-to-date) 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git-scm.com</a:t>
            </a:r>
            <a:r>
              <a:rPr lang="en-US" dirty="0"/>
              <a:t>/book/en/v2/</a:t>
            </a:r>
            <a:r>
              <a:rPr lang="en-US" dirty="0" err="1"/>
              <a:t>Git</a:t>
            </a:r>
            <a:r>
              <a:rPr lang="en-US" dirty="0"/>
              <a:t>-Branching-Branches-in-a-Nutshell</a:t>
            </a:r>
          </a:p>
        </p:txBody>
      </p:sp>
    </p:spTree>
    <p:extLst>
      <p:ext uri="{BB962C8B-B14F-4D97-AF65-F5344CB8AC3E}">
        <p14:creationId xmlns:p14="http://schemas.microsoft.com/office/powerpoint/2010/main" val="231033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Branching</a:t>
            </a:r>
          </a:p>
        </p:txBody>
      </p:sp>
      <p:pic>
        <p:nvPicPr>
          <p:cNvPr id="6" name="Content Placeholder 5" descr="checkout-master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403" b="-85403"/>
          <a:stretch>
            <a:fillRect/>
          </a:stretch>
        </p:blipFill>
        <p:spPr/>
      </p:pic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branch </a:t>
            </a:r>
            <a:r>
              <a:rPr lang="en-US" dirty="0"/>
              <a:t>in </a:t>
            </a:r>
            <a:r>
              <a:rPr lang="en-US" dirty="0" err="1"/>
              <a:t>git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branch is a pointer to </a:t>
            </a:r>
            <a:r>
              <a:rPr lang="en-US" dirty="0" smtClean="0"/>
              <a:t>a particular </a:t>
            </a:r>
            <a:r>
              <a:rPr lang="en-US" dirty="0"/>
              <a:t>commit (snapshot of the repository) 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/>
              <a:t>master </a:t>
            </a:r>
            <a:r>
              <a:rPr lang="en-US" dirty="0"/>
              <a:t>branch is the </a:t>
            </a:r>
            <a:r>
              <a:rPr lang="en-US" i="1" dirty="0"/>
              <a:t>canonical</a:t>
            </a:r>
            <a:r>
              <a:rPr lang="en-US" dirty="0"/>
              <a:t> distribution branch (shared and up-to-date) 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git-scm.com</a:t>
            </a:r>
            <a:r>
              <a:rPr lang="en-US" dirty="0"/>
              <a:t>/book/en/v2/</a:t>
            </a:r>
            <a:r>
              <a:rPr lang="en-US" dirty="0" err="1"/>
              <a:t>Git</a:t>
            </a:r>
            <a:r>
              <a:rPr lang="en-US" dirty="0"/>
              <a:t>-Branching-Branches-in-a-Nutshell</a:t>
            </a:r>
          </a:p>
        </p:txBody>
      </p:sp>
    </p:spTree>
    <p:extLst>
      <p:ext uri="{BB962C8B-B14F-4D97-AF65-F5344CB8AC3E}">
        <p14:creationId xmlns:p14="http://schemas.microsoft.com/office/powerpoint/2010/main" val="282992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Branching</a:t>
            </a:r>
          </a:p>
        </p:txBody>
      </p:sp>
      <p:pic>
        <p:nvPicPr>
          <p:cNvPr id="5" name="Content Placeholder 4" descr="advance-master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410" b="-38410"/>
          <a:stretch>
            <a:fillRect/>
          </a:stretch>
        </p:blipFill>
        <p:spPr>
          <a:ln>
            <a:solidFill>
              <a:srgbClr val="FF6600"/>
            </a:solidFill>
          </a:ln>
        </p:spPr>
      </p:pic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branch </a:t>
            </a:r>
            <a:r>
              <a:rPr lang="en-US" dirty="0"/>
              <a:t>in </a:t>
            </a:r>
            <a:r>
              <a:rPr lang="en-US" dirty="0" err="1"/>
              <a:t>git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branch is a pointer to </a:t>
            </a:r>
            <a:r>
              <a:rPr lang="en-US" dirty="0" smtClean="0"/>
              <a:t>a particular </a:t>
            </a:r>
            <a:r>
              <a:rPr lang="en-US" dirty="0"/>
              <a:t>commit (snapshot of the repository) 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/>
              <a:t>master </a:t>
            </a:r>
            <a:r>
              <a:rPr lang="en-US" dirty="0"/>
              <a:t>branch is the </a:t>
            </a:r>
            <a:r>
              <a:rPr lang="en-US" i="1" dirty="0"/>
              <a:t>canonical</a:t>
            </a:r>
            <a:r>
              <a:rPr lang="en-US" dirty="0"/>
              <a:t> distribution branch (shared and up-to-date) 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git-scm.com</a:t>
            </a:r>
            <a:r>
              <a:rPr lang="en-US" dirty="0"/>
              <a:t>/book/en/v2/</a:t>
            </a:r>
            <a:r>
              <a:rPr lang="en-US" dirty="0" err="1"/>
              <a:t>Git</a:t>
            </a:r>
            <a:r>
              <a:rPr lang="en-US" dirty="0"/>
              <a:t>-Branching-Branches-in-a-Nutshell</a:t>
            </a:r>
          </a:p>
        </p:txBody>
      </p:sp>
    </p:spTree>
    <p:extLst>
      <p:ext uri="{BB962C8B-B14F-4D97-AF65-F5344CB8AC3E}">
        <p14:creationId xmlns:p14="http://schemas.microsoft.com/office/powerpoint/2010/main" val="226850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</a:t>
            </a:r>
            <a:r>
              <a:rPr lang="en-US" b="1" dirty="0"/>
              <a:t>merge </a:t>
            </a:r>
            <a:r>
              <a:rPr lang="en-US" dirty="0"/>
              <a:t>in </a:t>
            </a:r>
            <a:r>
              <a:rPr lang="en-US" dirty="0" err="1"/>
              <a:t>git</a:t>
            </a:r>
            <a:r>
              <a:rPr lang="en-US" dirty="0"/>
              <a:t>?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merge is a commit that includes </a:t>
            </a:r>
            <a:r>
              <a:rPr lang="en-US" dirty="0" smtClean="0"/>
              <a:t>changes </a:t>
            </a:r>
            <a:r>
              <a:rPr lang="en-US" dirty="0"/>
              <a:t>made in two </a:t>
            </a:r>
            <a:r>
              <a:rPr lang="en-US" dirty="0" smtClean="0"/>
              <a:t>branches.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same data was edited in both </a:t>
            </a:r>
            <a:r>
              <a:rPr lang="en-US" dirty="0" smtClean="0"/>
              <a:t>branches</a:t>
            </a:r>
            <a:r>
              <a:rPr lang="en-US" dirty="0"/>
              <a:t>, the merge must be resolved by a user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https://git-scm.com/book/en/v2/Git-Branching-Basic-Branching-and-</a:t>
            </a:r>
            <a:r>
              <a:rPr lang="en-US" dirty="0" smtClean="0">
                <a:hlinkClick r:id="rId2"/>
              </a:rPr>
              <a:t>Merging</a:t>
            </a:r>
            <a:endParaRPr lang="en-US" dirty="0" smtClean="0"/>
          </a:p>
        </p:txBody>
      </p:sp>
      <p:pic>
        <p:nvPicPr>
          <p:cNvPr id="5" name="Content Placeholder 4" descr="basic-merging-1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54" b="-686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97367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</a:t>
            </a:r>
            <a:r>
              <a:rPr lang="en-US" b="1" dirty="0"/>
              <a:t>merge </a:t>
            </a:r>
            <a:r>
              <a:rPr lang="en-US" dirty="0"/>
              <a:t>in </a:t>
            </a:r>
            <a:r>
              <a:rPr lang="en-US" dirty="0" err="1"/>
              <a:t>git</a:t>
            </a:r>
            <a:r>
              <a:rPr lang="en-US" dirty="0"/>
              <a:t>?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merge is a commit that includes </a:t>
            </a:r>
            <a:r>
              <a:rPr lang="en-US" dirty="0" smtClean="0"/>
              <a:t>changes </a:t>
            </a:r>
            <a:r>
              <a:rPr lang="en-US" dirty="0"/>
              <a:t>made in two </a:t>
            </a:r>
            <a:r>
              <a:rPr lang="en-US" dirty="0" smtClean="0"/>
              <a:t>branches.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same data was edited in both </a:t>
            </a:r>
            <a:r>
              <a:rPr lang="en-US" dirty="0" smtClean="0"/>
              <a:t>branches</a:t>
            </a:r>
            <a:r>
              <a:rPr lang="en-US" dirty="0"/>
              <a:t>, the merge must be resolved by a user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https://git-scm.com/book/en/v2/Git-Branching-Basic-Branching-and-</a:t>
            </a:r>
            <a:r>
              <a:rPr lang="en-US" dirty="0" smtClean="0">
                <a:hlinkClick r:id="rId2"/>
              </a:rPr>
              <a:t>Merging</a:t>
            </a:r>
            <a:endParaRPr lang="en-US" dirty="0" smtClean="0"/>
          </a:p>
        </p:txBody>
      </p:sp>
      <p:pic>
        <p:nvPicPr>
          <p:cNvPr id="6" name="Content Placeholder 5" descr="basic-merging-2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382" b="-93382"/>
          <a:stretch>
            <a:fillRect/>
          </a:stretch>
        </p:blipFill>
        <p:spPr>
          <a:ln>
            <a:solidFill>
              <a:srgbClr val="FF6600"/>
            </a:solidFill>
          </a:ln>
        </p:spPr>
      </p:pic>
    </p:spTree>
    <p:extLst>
      <p:ext uri="{BB962C8B-B14F-4D97-AF65-F5344CB8AC3E}">
        <p14:creationId xmlns:p14="http://schemas.microsoft.com/office/powerpoint/2010/main" val="3258493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and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branch &lt;branch&gt;: 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new </a:t>
            </a:r>
            <a:r>
              <a:rPr lang="en-US" dirty="0" smtClean="0"/>
              <a:t>branch at current (or earlier) commit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&lt;branch&gt;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Decompress branch to working directory – move to it</a:t>
            </a:r>
          </a:p>
          <a:p>
            <a:pPr lvl="1"/>
            <a:r>
              <a:rPr lang="en-US" dirty="0" smtClean="0"/>
              <a:t>Can be used to decompress select files from other branches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branch -d &lt;branch&gt;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Delete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merge &lt;branch&gt;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Merge </a:t>
            </a:r>
            <a:r>
              <a:rPr lang="en-US" dirty="0"/>
              <a:t>with other branch 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topic-branches-1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318" b="-21318"/>
          <a:stretch>
            <a:fillRect/>
          </a:stretch>
        </p:blipFill>
        <p:spPr>
          <a:ln>
            <a:solidFill>
              <a:srgbClr val="FF6600"/>
            </a:solidFill>
          </a:ln>
        </p:spPr>
      </p:pic>
    </p:spTree>
    <p:extLst>
      <p:ext uri="{BB962C8B-B14F-4D97-AF65-F5344CB8AC3E}">
        <p14:creationId xmlns:p14="http://schemas.microsoft.com/office/powerpoint/2010/main" val="196580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Merging: When and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 a master branch and a </a:t>
            </a:r>
            <a:r>
              <a:rPr lang="en-US" dirty="0" err="1"/>
              <a:t>dev</a:t>
            </a:r>
            <a:r>
              <a:rPr lang="en-US" dirty="0"/>
              <a:t> </a:t>
            </a:r>
            <a:r>
              <a:rPr lang="en-US" dirty="0" smtClean="0"/>
              <a:t>branch</a:t>
            </a:r>
          </a:p>
          <a:p>
            <a:r>
              <a:rPr lang="en-US" dirty="0" smtClean="0"/>
              <a:t>When:</a:t>
            </a:r>
            <a:endParaRPr lang="en-US" dirty="0"/>
          </a:p>
          <a:p>
            <a:pPr marL="742950" lvl="2" indent="-342900"/>
            <a:r>
              <a:rPr lang="en-US" dirty="0"/>
              <a:t>The </a:t>
            </a:r>
            <a:r>
              <a:rPr lang="en-US" dirty="0" smtClean="0"/>
              <a:t>master </a:t>
            </a:r>
            <a:r>
              <a:rPr lang="en-US" dirty="0"/>
              <a:t>branch has been updated with useful tools that you want to use for your own development</a:t>
            </a:r>
          </a:p>
          <a:p>
            <a:pPr marL="742950" lvl="2" indent="-342900"/>
            <a:r>
              <a:rPr lang="en-US" dirty="0"/>
              <a:t>Fixes </a:t>
            </a:r>
            <a:r>
              <a:rPr lang="en-US" dirty="0" smtClean="0"/>
              <a:t>have been committed to </a:t>
            </a:r>
            <a:r>
              <a:rPr lang="en-US" dirty="0"/>
              <a:t>core code in the master branch</a:t>
            </a:r>
          </a:p>
          <a:p>
            <a:pPr marL="742950" lvl="2" indent="-342900"/>
            <a:r>
              <a:rPr lang="en-US" dirty="0" smtClean="0"/>
              <a:t>You want to stay </a:t>
            </a:r>
            <a:r>
              <a:rPr lang="en-US" dirty="0"/>
              <a:t>up-to-</a:t>
            </a:r>
            <a:r>
              <a:rPr lang="en-US" dirty="0" smtClean="0"/>
              <a:t>date…</a:t>
            </a:r>
            <a:endParaRPr lang="en-US" dirty="0"/>
          </a:p>
          <a:p>
            <a:r>
              <a:rPr lang="en-US" dirty="0"/>
              <a:t>Merge branch master </a:t>
            </a:r>
            <a:r>
              <a:rPr lang="en-US" u="sng" dirty="0"/>
              <a:t>into</a:t>
            </a:r>
            <a:r>
              <a:rPr lang="en-US" dirty="0"/>
              <a:t> </a:t>
            </a:r>
            <a:r>
              <a:rPr lang="en-US" dirty="0" err="1"/>
              <a:t>dev</a:t>
            </a:r>
            <a:endParaRPr lang="en-US" dirty="0"/>
          </a:p>
          <a:p>
            <a:pPr lvl="2"/>
            <a:r>
              <a:rPr lang="en-US" dirty="0" err="1"/>
              <a:t>git</a:t>
            </a:r>
            <a:r>
              <a:rPr lang="en-US" dirty="0"/>
              <a:t> checkout </a:t>
            </a:r>
            <a:r>
              <a:rPr lang="en-US" dirty="0" err="1"/>
              <a:t>dev</a:t>
            </a:r>
            <a:endParaRPr lang="en-US" dirty="0"/>
          </a:p>
          <a:p>
            <a:pPr lvl="2"/>
            <a:r>
              <a:rPr lang="en-US" dirty="0" err="1"/>
              <a:t>git</a:t>
            </a:r>
            <a:r>
              <a:rPr lang="en-US" dirty="0"/>
              <a:t> merge </a:t>
            </a:r>
            <a:r>
              <a:rPr lang="en-US" dirty="0" smtClean="0"/>
              <a:t>master</a:t>
            </a:r>
            <a:endParaRPr lang="en-US" dirty="0"/>
          </a:p>
        </p:txBody>
      </p:sp>
      <p:pic>
        <p:nvPicPr>
          <p:cNvPr id="5" name="Content Placeholder 4" descr="lr-branches-2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174" b="-105174"/>
          <a:stretch>
            <a:fillRect/>
          </a:stretch>
        </p:blipFill>
        <p:spPr>
          <a:ln>
            <a:solidFill>
              <a:srgbClr val="FF6600"/>
            </a:solidFill>
          </a:ln>
        </p:spPr>
      </p:pic>
    </p:spTree>
    <p:extLst>
      <p:ext uri="{BB962C8B-B14F-4D97-AF65-F5344CB8AC3E}">
        <p14:creationId xmlns:p14="http://schemas.microsoft.com/office/powerpoint/2010/main" val="36095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Merging: When and How?</a:t>
            </a:r>
          </a:p>
        </p:txBody>
      </p:sp>
      <p:pic>
        <p:nvPicPr>
          <p:cNvPr id="5" name="Content Placeholder 4" descr="lr-branches-2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174" b="-105174"/>
          <a:stretch>
            <a:fillRect/>
          </a:stretch>
        </p:blipFill>
        <p:spPr>
          <a:ln>
            <a:solidFill>
              <a:srgbClr val="FF6600"/>
            </a:solidFill>
          </a:ln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Now suppose:</a:t>
            </a:r>
            <a:endParaRPr lang="en-US" dirty="0"/>
          </a:p>
          <a:p>
            <a:pPr marL="742950" lvl="2" indent="-342900"/>
            <a:r>
              <a:rPr lang="en-US" dirty="0"/>
              <a:t>You want to add code produced in the </a:t>
            </a:r>
            <a:r>
              <a:rPr lang="en-US" dirty="0" err="1"/>
              <a:t>dev</a:t>
            </a:r>
            <a:r>
              <a:rPr lang="en-US" dirty="0"/>
              <a:t> branch to the master branch</a:t>
            </a:r>
          </a:p>
          <a:p>
            <a:pPr marL="742950" lvl="2" indent="-342900"/>
            <a:r>
              <a:rPr lang="en-US" dirty="0"/>
              <a:t>You’ve made edits you want to add to the master branch</a:t>
            </a:r>
          </a:p>
          <a:p>
            <a:r>
              <a:rPr lang="en-US" dirty="0"/>
              <a:t>Merge branch </a:t>
            </a:r>
            <a:r>
              <a:rPr lang="en-US" dirty="0" err="1"/>
              <a:t>dev</a:t>
            </a:r>
            <a:r>
              <a:rPr lang="en-US" dirty="0"/>
              <a:t> </a:t>
            </a:r>
            <a:r>
              <a:rPr lang="en-US" u="sng" dirty="0"/>
              <a:t>into</a:t>
            </a:r>
            <a:r>
              <a:rPr lang="en-US" dirty="0"/>
              <a:t> master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checkout master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merge </a:t>
            </a:r>
            <a:r>
              <a:rPr lang="en-US" dirty="0" err="1"/>
              <a:t>dev</a:t>
            </a:r>
            <a:endParaRPr lang="en-US" dirty="0"/>
          </a:p>
          <a:p>
            <a:r>
              <a:rPr lang="en-US" dirty="0"/>
              <a:t>Merge resolution effects everyone on </a:t>
            </a:r>
            <a:r>
              <a:rPr lang="en-US" dirty="0" smtClean="0"/>
              <a:t>master!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15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Getting Started (Installation / etc.)</a:t>
            </a:r>
          </a:p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Repository Basics</a:t>
            </a:r>
          </a:p>
          <a:p>
            <a:pPr lvl="1"/>
            <a:r>
              <a:rPr lang="en-US" dirty="0" smtClean="0"/>
              <a:t>Making Changes</a:t>
            </a:r>
          </a:p>
          <a:p>
            <a:pPr lvl="2"/>
            <a:r>
              <a:rPr lang="en-US" dirty="0" smtClean="0"/>
              <a:t>Not covered: </a:t>
            </a:r>
            <a:r>
              <a:rPr lang="en-US" i="1" dirty="0" smtClean="0"/>
              <a:t>Rebasing</a:t>
            </a:r>
          </a:p>
          <a:p>
            <a:pPr lvl="1"/>
            <a:r>
              <a:rPr lang="en-US" dirty="0" smtClean="0"/>
              <a:t>Branching and Merging</a:t>
            </a:r>
          </a:p>
          <a:p>
            <a:pPr lvl="1"/>
            <a:r>
              <a:rPr lang="en-US" dirty="0" smtClean="0"/>
              <a:t>Remote Repos</a:t>
            </a:r>
          </a:p>
          <a:p>
            <a:r>
              <a:rPr lang="en-US" dirty="0" smtClean="0"/>
              <a:t>Introduction to </a:t>
            </a:r>
            <a:r>
              <a:rPr lang="en-US" dirty="0" err="1" smtClean="0"/>
              <a:t>GitHub</a:t>
            </a:r>
            <a:endParaRPr lang="en-US" dirty="0"/>
          </a:p>
          <a:p>
            <a:r>
              <a:rPr lang="en-US" dirty="0" smtClean="0"/>
              <a:t>Cloning a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  <p:pic>
        <p:nvPicPr>
          <p:cNvPr id="4" name="Picture 3" descr="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51" y="3556000"/>
            <a:ext cx="2794000" cy="1168400"/>
          </a:xfrm>
          <a:prstGeom prst="rect">
            <a:avLst/>
          </a:prstGeom>
          <a:ln>
            <a:solidFill>
              <a:srgbClr val="FF6600"/>
            </a:solidFill>
          </a:ln>
        </p:spPr>
      </p:pic>
    </p:spTree>
    <p:extLst>
      <p:ext uri="{BB962C8B-B14F-4D97-AF65-F5344CB8AC3E}">
        <p14:creationId xmlns:p14="http://schemas.microsoft.com/office/powerpoint/2010/main" val="185262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!!!CONFLICT!!!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Don’t panic!</a:t>
            </a:r>
          </a:p>
          <a:p>
            <a:pPr lvl="1"/>
            <a:r>
              <a:rPr lang="en-US" dirty="0" smtClean="0"/>
              <a:t>Well.. not right away…</a:t>
            </a:r>
          </a:p>
          <a:p>
            <a:r>
              <a:rPr lang="en-US" dirty="0" smtClean="0"/>
              <a:t>Look for conflict resolution markers</a:t>
            </a:r>
          </a:p>
          <a:p>
            <a:pPr lvl="1"/>
            <a:r>
              <a:rPr lang="en-US" dirty="0" smtClean="0"/>
              <a:t>&lt;&lt;&lt;&lt;&lt;&lt;&lt;, =======, &gt;&gt;&gt;&gt;&gt;&gt;&gt;</a:t>
            </a:r>
          </a:p>
          <a:p>
            <a:pPr lvl="1"/>
            <a:r>
              <a:rPr lang="en-US" dirty="0" smtClean="0"/>
              <a:t>Remove markers and resolve conflict manually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tage and commit – done!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mergetool</a:t>
            </a:r>
            <a:endParaRPr lang="en-US" dirty="0" smtClean="0"/>
          </a:p>
          <a:p>
            <a:r>
              <a:rPr lang="en-US" dirty="0" smtClean="0"/>
              <a:t>Best way to avoid conflicts:</a:t>
            </a:r>
          </a:p>
          <a:p>
            <a:pPr lvl="1"/>
            <a:r>
              <a:rPr lang="en-US" dirty="0" smtClean="0"/>
              <a:t>Work on </a:t>
            </a:r>
            <a:r>
              <a:rPr lang="en-US" u="sng" dirty="0" smtClean="0"/>
              <a:t>different files</a:t>
            </a:r>
            <a:r>
              <a:rPr lang="en-US" dirty="0" smtClean="0"/>
              <a:t>, or </a:t>
            </a:r>
            <a:r>
              <a:rPr lang="en-US" u="sng" dirty="0" smtClean="0"/>
              <a:t>different modules</a:t>
            </a:r>
            <a:r>
              <a:rPr lang="en-US" dirty="0" smtClean="0"/>
              <a:t> within the same file</a:t>
            </a:r>
          </a:p>
          <a:p>
            <a:r>
              <a:rPr lang="en-US" dirty="0" smtClean="0"/>
              <a:t>Give up? Just abort!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merge --abort</a:t>
            </a:r>
          </a:p>
          <a:p>
            <a:pPr lvl="1"/>
            <a:endParaRPr lang="en-US" dirty="0" smtClean="0"/>
          </a:p>
        </p:txBody>
      </p:sp>
      <p:pic>
        <p:nvPicPr>
          <p:cNvPr id="5" name="Content Placeholder 4" descr="Screen Shot 2015-07-05 at 9.55.11 PM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04" b="38147"/>
          <a:stretch/>
        </p:blipFill>
        <p:spPr>
          <a:xfrm>
            <a:off x="4751388" y="1600200"/>
            <a:ext cx="3840162" cy="4343400"/>
          </a:xfrm>
        </p:spPr>
      </p:pic>
    </p:spTree>
    <p:extLst>
      <p:ext uri="{BB962C8B-B14F-4D97-AF65-F5344CB8AC3E}">
        <p14:creationId xmlns:p14="http://schemas.microsoft.com/office/powerpoint/2010/main" val="3733006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git</a:t>
            </a:r>
            <a:r>
              <a:rPr lang="en-US" dirty="0"/>
              <a:t> clone &lt;</a:t>
            </a:r>
            <a:r>
              <a:rPr lang="en-US" dirty="0" err="1"/>
              <a:t>url</a:t>
            </a:r>
            <a:r>
              <a:rPr lang="en-US" dirty="0"/>
              <a:t>&gt;: </a:t>
            </a:r>
            <a:endParaRPr lang="en-US" dirty="0" smtClean="0"/>
          </a:p>
          <a:p>
            <a:pPr lvl="1"/>
            <a:r>
              <a:rPr lang="en-US" dirty="0" smtClean="0"/>
              <a:t>Clone </a:t>
            </a:r>
            <a:r>
              <a:rPr lang="en-US" dirty="0"/>
              <a:t>a remote </a:t>
            </a:r>
            <a:r>
              <a:rPr lang="en-US" dirty="0" smtClean="0"/>
              <a:t>repository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fetch: </a:t>
            </a:r>
            <a:endParaRPr lang="en-US" dirty="0" smtClean="0"/>
          </a:p>
          <a:p>
            <a:pPr lvl="1"/>
            <a:r>
              <a:rPr lang="en-US" dirty="0" smtClean="0"/>
              <a:t>Fetch </a:t>
            </a:r>
            <a:r>
              <a:rPr lang="en-US" dirty="0"/>
              <a:t>all changes from remote </a:t>
            </a:r>
            <a:r>
              <a:rPr lang="en-US" dirty="0" smtClean="0"/>
              <a:t>repo</a:t>
            </a:r>
          </a:p>
          <a:p>
            <a:pPr lvl="1"/>
            <a:r>
              <a:rPr lang="en-US" dirty="0" smtClean="0"/>
              <a:t>Current branch must </a:t>
            </a:r>
            <a:r>
              <a:rPr lang="en-US" u="sng" dirty="0" smtClean="0"/>
              <a:t>track</a:t>
            </a:r>
            <a:r>
              <a:rPr lang="en-US" dirty="0" smtClean="0"/>
              <a:t> a remote branch, often “origin master”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pull: </a:t>
            </a:r>
            <a:endParaRPr lang="en-US" dirty="0" smtClean="0"/>
          </a:p>
          <a:p>
            <a:pPr lvl="1"/>
            <a:r>
              <a:rPr lang="en-US" dirty="0" smtClean="0"/>
              <a:t>Fetch </a:t>
            </a:r>
            <a:r>
              <a:rPr lang="en-US" u="sng" dirty="0"/>
              <a:t>and</a:t>
            </a:r>
            <a:r>
              <a:rPr lang="en-US" dirty="0"/>
              <a:t> </a:t>
            </a:r>
            <a:r>
              <a:rPr lang="en-US" dirty="0" smtClean="0"/>
              <a:t>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push: </a:t>
            </a:r>
            <a:endParaRPr lang="en-US" dirty="0" smtClean="0"/>
          </a:p>
          <a:p>
            <a:pPr lvl="1"/>
            <a:r>
              <a:rPr lang="en-US" dirty="0" smtClean="0"/>
              <a:t>Push </a:t>
            </a:r>
            <a:r>
              <a:rPr lang="en-US" dirty="0"/>
              <a:t>commits to remote repo 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git-transport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779" b="-97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8253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: An Integration-Manager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fork</a:t>
            </a:r>
            <a:r>
              <a:rPr lang="en-US" dirty="0"/>
              <a:t> is a personal copy of another user's repository that lives on your account</a:t>
            </a:r>
            <a:r>
              <a:rPr lang="en-US" dirty="0" smtClean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Pull requests </a:t>
            </a:r>
            <a:r>
              <a:rPr lang="en-US" dirty="0"/>
              <a:t>are proposed changes to a repository submitted by a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user</a:t>
            </a:r>
            <a:r>
              <a:rPr lang="en-US" dirty="0"/>
              <a:t> and accepted or rejected by a repository's </a:t>
            </a:r>
            <a:r>
              <a:rPr lang="en-US" dirty="0">
                <a:solidFill>
                  <a:srgbClr val="FF6600"/>
                </a:solidFill>
              </a:rPr>
              <a:t>collaborators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5" name="Picture 4" descr="integration-manag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4065612"/>
            <a:ext cx="8042276" cy="268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96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a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  <p:pic>
        <p:nvPicPr>
          <p:cNvPr id="3" name="Picture 2" descr="be-socia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852" y="1668524"/>
            <a:ext cx="39624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9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What is </a:t>
            </a:r>
            <a:r>
              <a:rPr lang="en-US" b="1" dirty="0"/>
              <a:t>version control</a:t>
            </a:r>
            <a:r>
              <a:rPr lang="en-US" dirty="0"/>
              <a:t>? </a:t>
            </a:r>
            <a:endParaRPr lang="en-US" dirty="0"/>
          </a:p>
          <a:p>
            <a:pPr lvl="1"/>
            <a:r>
              <a:rPr lang="en-US" dirty="0"/>
              <a:t>“Version control is a system that records changes to a file or set of files over time so that you can recall specific versions later.“ 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smtClean="0"/>
              <a:t>A VCS </a:t>
            </a:r>
            <a:r>
              <a:rPr lang="en-US" dirty="0"/>
              <a:t>[Version Control System] allows you to: revert files back to a previous state, revert the entire project back to a previous state, review changes made over time, see who last modified something that might be causing a problem, who introduced an issue and when, and more.” </a:t>
            </a:r>
            <a:endParaRPr lang="en-US" dirty="0" smtClean="0"/>
          </a:p>
          <a:p>
            <a:r>
              <a:rPr lang="en-US" dirty="0">
                <a:hlinkClick r:id="rId2"/>
              </a:rPr>
              <a:t>http://git-scm.com/book/en/v2/Getting-Started-About-Version-Control</a:t>
            </a:r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5" name="Content Placeholder 4" descr="distributed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40" r="-2940"/>
          <a:stretch>
            <a:fillRect/>
          </a:stretch>
        </p:blipFill>
        <p:spPr>
          <a:ln>
            <a:solidFill>
              <a:srgbClr val="FF66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674871" y="6045201"/>
            <a:ext cx="4033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Distributed Version Control System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61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</a:t>
            </a:r>
            <a:r>
              <a:rPr lang="en-US" b="1" dirty="0" err="1" smtClean="0"/>
              <a:t>git</a:t>
            </a:r>
            <a:r>
              <a:rPr lang="en-US" dirty="0" smtClean="0"/>
              <a:t>, in a nutshell?</a:t>
            </a:r>
          </a:p>
          <a:p>
            <a:pPr lvl="1"/>
            <a:r>
              <a:rPr lang="en-US" dirty="0" smtClean="0"/>
              <a:t>Version </a:t>
            </a:r>
            <a:r>
              <a:rPr lang="en-US" dirty="0"/>
              <a:t>control </a:t>
            </a:r>
            <a:endParaRPr lang="en-US" dirty="0"/>
          </a:p>
          <a:p>
            <a:pPr lvl="1"/>
            <a:r>
              <a:rPr lang="en-US" dirty="0"/>
              <a:t>Fast </a:t>
            </a:r>
          </a:p>
          <a:p>
            <a:pPr lvl="1"/>
            <a:r>
              <a:rPr lang="en-US" dirty="0"/>
              <a:t>Simple </a:t>
            </a:r>
          </a:p>
          <a:p>
            <a:pPr lvl="1"/>
            <a:r>
              <a:rPr lang="en-US" dirty="0"/>
              <a:t>Strongly supports non-linear development (thousands of branches) </a:t>
            </a:r>
          </a:p>
          <a:p>
            <a:pPr lvl="1"/>
            <a:r>
              <a:rPr lang="en-US" dirty="0"/>
              <a:t>Fully distributed </a:t>
            </a:r>
          </a:p>
          <a:p>
            <a:pPr lvl="1"/>
            <a:r>
              <a:rPr lang="en-US" dirty="0"/>
              <a:t>Able to handle large projects efficiently </a:t>
            </a:r>
            <a:endParaRPr lang="en-US" dirty="0" smtClean="0"/>
          </a:p>
          <a:p>
            <a:r>
              <a:rPr lang="en-US" dirty="0">
                <a:hlinkClick r:id="rId2"/>
              </a:rPr>
              <a:t>http://git-scm.com/book/en/v2/Getting-Started-A-Short-History-of-</a:t>
            </a:r>
            <a:r>
              <a:rPr lang="en-US" dirty="0" smtClean="0">
                <a:hlinkClick r:id="rId2"/>
              </a:rPr>
              <a:t>Git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snapshots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8139" b="-98139"/>
          <a:stretch>
            <a:fillRect/>
          </a:stretch>
        </p:blipFill>
        <p:spPr>
          <a:ln>
            <a:solidFill>
              <a:srgbClr val="FF66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751071" y="4948535"/>
            <a:ext cx="398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 err="1"/>
              <a:t>Git’s</a:t>
            </a:r>
            <a:r>
              <a:rPr lang="en-US" baseline="30000" dirty="0"/>
              <a:t> approach is to take snapshots of the working directory at every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71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</a:t>
            </a:r>
            <a:r>
              <a:rPr lang="en-US" dirty="0" err="1" smtClean="0"/>
              <a:t>Git</a:t>
            </a:r>
            <a:r>
              <a:rPr lang="en-US" dirty="0" smtClean="0"/>
              <a:t> +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Set up </a:t>
            </a:r>
            <a:r>
              <a:rPr lang="en-US" dirty="0" err="1" smtClean="0"/>
              <a:t>git</a:t>
            </a:r>
            <a:r>
              <a:rPr lang="en-US" dirty="0" smtClean="0"/>
              <a:t> on your personal computer:</a:t>
            </a:r>
          </a:p>
          <a:p>
            <a:pPr lvl="1"/>
            <a:r>
              <a:rPr lang="en-US" dirty="0">
                <a:hlinkClick r:id="rId2"/>
              </a:rPr>
              <a:t>https://git-scm.com/book/en/v2/Getting-Started-Installing-</a:t>
            </a:r>
            <a:r>
              <a:rPr lang="en-US" dirty="0" smtClean="0">
                <a:hlinkClick r:id="rId2"/>
              </a:rPr>
              <a:t>Git</a:t>
            </a:r>
            <a:endParaRPr lang="en-US" dirty="0" smtClean="0"/>
          </a:p>
          <a:p>
            <a:pPr lvl="1"/>
            <a:r>
              <a:rPr lang="en-US" dirty="0" smtClean="0"/>
              <a:t>Windows users may want to install the </a:t>
            </a:r>
            <a:r>
              <a:rPr lang="en-US" dirty="0" err="1" smtClean="0"/>
              <a:t>GitHub</a:t>
            </a:r>
            <a:r>
              <a:rPr lang="en-US" dirty="0" smtClean="0"/>
              <a:t> application:</a:t>
            </a:r>
          </a:p>
          <a:p>
            <a:pPr lvl="2"/>
            <a:r>
              <a:rPr lang="en-US" dirty="0">
                <a:hlinkClick r:id="rId3"/>
              </a:rPr>
              <a:t>https://windows.github.com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Configure </a:t>
            </a:r>
            <a:r>
              <a:rPr lang="en-US" dirty="0" err="1" smtClean="0"/>
              <a:t>git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4"/>
              </a:rPr>
              <a:t>https://git-scm.com/book/en/v2/Getting-Started-First-Time-Git-</a:t>
            </a:r>
            <a:r>
              <a:rPr lang="en-US" dirty="0" smtClean="0">
                <a:hlinkClick r:id="rId4"/>
              </a:rPr>
              <a:t>Setup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Set up </a:t>
            </a:r>
            <a:r>
              <a:rPr lang="en-US" dirty="0" err="1" smtClean="0"/>
              <a:t>GitHub</a:t>
            </a:r>
            <a:r>
              <a:rPr lang="en-US" dirty="0" smtClean="0"/>
              <a:t> account:</a:t>
            </a:r>
          </a:p>
          <a:p>
            <a:pPr lvl="1"/>
            <a:r>
              <a:rPr lang="en-US" dirty="0">
                <a:hlinkClick r:id="rId5"/>
              </a:rPr>
              <a:t>https://github.com/</a:t>
            </a:r>
            <a:r>
              <a:rPr lang="en-US" dirty="0" smtClean="0">
                <a:hlinkClick r:id="rId5"/>
              </a:rPr>
              <a:t>join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1081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inside the </a:t>
            </a:r>
            <a:r>
              <a:rPr lang="en-US" dirty="0" err="1" smtClean="0"/>
              <a:t>git</a:t>
            </a:r>
            <a:r>
              <a:rPr lang="en-US" dirty="0" smtClean="0"/>
              <a:t> working directory</a:t>
            </a:r>
          </a:p>
          <a:p>
            <a:pPr lvl="1"/>
            <a:r>
              <a:rPr lang="en-US" dirty="0" smtClean="0"/>
              <a:t>Contains .</a:t>
            </a:r>
            <a:r>
              <a:rPr lang="en-US" dirty="0" err="1" smtClean="0"/>
              <a:t>git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commands: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&lt;verb&gt;</a:t>
            </a:r>
            <a:endParaRPr lang="en-US" dirty="0"/>
          </a:p>
          <a:p>
            <a:r>
              <a:rPr lang="en-US" dirty="0" smtClean="0"/>
              <a:t>Or use the –C flag to run </a:t>
            </a:r>
            <a:r>
              <a:rPr lang="en-US" dirty="0" err="1" smtClean="0"/>
              <a:t>git</a:t>
            </a:r>
            <a:r>
              <a:rPr lang="en-US" dirty="0" smtClean="0"/>
              <a:t> commands outside of the working directory: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–C &lt;path&gt; &lt;verb&gt;</a:t>
            </a:r>
          </a:p>
        </p:txBody>
      </p:sp>
    </p:spTree>
    <p:extLst>
      <p:ext uri="{BB962C8B-B14F-4D97-AF65-F5344CB8AC3E}">
        <p14:creationId xmlns:p14="http://schemas.microsoft.com/office/powerpoint/2010/main" val="1976023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init</a:t>
            </a:r>
            <a:r>
              <a:rPr lang="en-US" dirty="0"/>
              <a:t>: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Initialize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repository in current (or named) directory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-l: </a:t>
            </a:r>
            <a:endParaRPr lang="en-US" dirty="0" smtClean="0"/>
          </a:p>
          <a:p>
            <a:pPr lvl="1"/>
            <a:r>
              <a:rPr lang="en-US" dirty="0" smtClean="0"/>
              <a:t>List </a:t>
            </a:r>
            <a:r>
              <a:rPr lang="en-US" dirty="0"/>
              <a:t>configured </a:t>
            </a:r>
            <a:r>
              <a:rPr lang="en-US" dirty="0" err="1" smtClean="0"/>
              <a:t>git</a:t>
            </a:r>
            <a:r>
              <a:rPr lang="en-US" dirty="0"/>
              <a:t>/</a:t>
            </a:r>
            <a:r>
              <a:rPr lang="en-US" dirty="0" smtClean="0"/>
              <a:t>repo parameters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status: </a:t>
            </a:r>
            <a:endParaRPr lang="en-US" dirty="0"/>
          </a:p>
          <a:p>
            <a:pPr lvl="1"/>
            <a:r>
              <a:rPr lang="en-US" dirty="0"/>
              <a:t>Check status of the </a:t>
            </a:r>
            <a:r>
              <a:rPr lang="en-US" dirty="0" smtClean="0"/>
              <a:t>repository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log: </a:t>
            </a:r>
            <a:endParaRPr lang="en-US" dirty="0"/>
          </a:p>
          <a:p>
            <a:pPr lvl="1"/>
            <a:r>
              <a:rPr lang="en-US" dirty="0"/>
              <a:t>See </a:t>
            </a:r>
            <a:r>
              <a:rPr lang="en-US" dirty="0" smtClean="0"/>
              <a:t>trace </a:t>
            </a:r>
            <a:r>
              <a:rPr lang="en-US" dirty="0"/>
              <a:t>of commits </a:t>
            </a:r>
            <a:endParaRPr lang="en-US" dirty="0" smtClean="0"/>
          </a:p>
          <a:p>
            <a:pPr lvl="1"/>
            <a:r>
              <a:rPr lang="en-US" dirty="0" smtClean="0"/>
              <a:t>--graph</a:t>
            </a:r>
          </a:p>
          <a:p>
            <a:pPr lvl="2"/>
            <a:r>
              <a:rPr lang="en-US" dirty="0" smtClean="0"/>
              <a:t>Visualize commit tree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53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We use </a:t>
            </a:r>
            <a:r>
              <a:rPr lang="en-US" sz="2400" dirty="0" err="1"/>
              <a:t>g</a:t>
            </a:r>
            <a:r>
              <a:rPr lang="en-US" sz="2400" dirty="0" err="1" smtClean="0"/>
              <a:t>it</a:t>
            </a:r>
            <a:r>
              <a:rPr lang="en-US" sz="2400" dirty="0" smtClean="0"/>
              <a:t> in three stages:</a:t>
            </a:r>
          </a:p>
          <a:p>
            <a:pPr lvl="1"/>
            <a:r>
              <a:rPr lang="en-US" sz="2400" dirty="0" smtClean="0"/>
              <a:t>Working </a:t>
            </a:r>
            <a:r>
              <a:rPr lang="en-US" sz="2400" dirty="0"/>
              <a:t>D</a:t>
            </a:r>
            <a:r>
              <a:rPr lang="en-US" sz="2400" dirty="0" smtClean="0"/>
              <a:t>irectory</a:t>
            </a:r>
          </a:p>
          <a:p>
            <a:pPr lvl="2"/>
            <a:r>
              <a:rPr lang="en-US" sz="2400" dirty="0" smtClean="0"/>
              <a:t>Modified Data</a:t>
            </a:r>
          </a:p>
          <a:p>
            <a:pPr lvl="1"/>
            <a:r>
              <a:rPr lang="en-US" sz="2400" dirty="0" smtClean="0"/>
              <a:t>Staging Area (Index)</a:t>
            </a:r>
          </a:p>
          <a:p>
            <a:pPr lvl="2"/>
            <a:r>
              <a:rPr lang="en-US" sz="2400" dirty="0" smtClean="0"/>
              <a:t>Staged Data</a:t>
            </a:r>
          </a:p>
          <a:p>
            <a:pPr lvl="1"/>
            <a:r>
              <a:rPr lang="en-US" sz="2400" dirty="0" err="1" smtClean="0"/>
              <a:t>Git</a:t>
            </a:r>
            <a:r>
              <a:rPr lang="en-US" sz="2400" dirty="0" smtClean="0"/>
              <a:t> Directory</a:t>
            </a:r>
          </a:p>
          <a:p>
            <a:pPr lvl="2"/>
            <a:r>
              <a:rPr lang="en-US" sz="2400" dirty="0" smtClean="0"/>
              <a:t>Committed Data</a:t>
            </a:r>
          </a:p>
          <a:p>
            <a:r>
              <a:rPr lang="en-US" sz="2400" dirty="0">
                <a:hlinkClick r:id="rId2"/>
              </a:rPr>
              <a:t>https://git-scm.com/book/en/v2/Getting-Started-Git-</a:t>
            </a:r>
            <a:r>
              <a:rPr lang="en-US" sz="2400" dirty="0" smtClean="0">
                <a:hlinkClick r:id="rId2"/>
              </a:rPr>
              <a:t>Basics</a:t>
            </a:r>
            <a:endParaRPr lang="en-US" sz="2400" dirty="0" smtClean="0"/>
          </a:p>
        </p:txBody>
      </p:sp>
      <p:pic>
        <p:nvPicPr>
          <p:cNvPr id="5" name="Content Placeholder 4" descr="areas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605" b="-52605"/>
          <a:stretch>
            <a:fillRect/>
          </a:stretch>
        </p:blipFill>
        <p:spPr>
          <a:ln>
            <a:solidFill>
              <a:srgbClr val="FF6600"/>
            </a:solidFill>
          </a:ln>
        </p:spPr>
      </p:pic>
    </p:spTree>
    <p:extLst>
      <p:ext uri="{BB962C8B-B14F-4D97-AF65-F5344CB8AC3E}">
        <p14:creationId xmlns:p14="http://schemas.microsoft.com/office/powerpoint/2010/main" val="14462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400" dirty="0" err="1"/>
              <a:t>git</a:t>
            </a:r>
            <a:r>
              <a:rPr lang="en-US" sz="2400" dirty="0"/>
              <a:t> add &lt;file&gt;: </a:t>
            </a:r>
            <a:endParaRPr lang="en-US" sz="2400" dirty="0" smtClean="0"/>
          </a:p>
          <a:p>
            <a:pPr lvl="1"/>
            <a:r>
              <a:rPr lang="en-US" sz="2200" dirty="0" smtClean="0"/>
              <a:t>Stage </a:t>
            </a:r>
            <a:r>
              <a:rPr lang="en-US" sz="2200" dirty="0"/>
              <a:t>modified (or new) files for </a:t>
            </a:r>
            <a:r>
              <a:rPr lang="en-US" sz="2200" dirty="0" smtClean="0"/>
              <a:t>commit</a:t>
            </a:r>
            <a:endParaRPr lang="en-US" sz="2200" dirty="0"/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/>
              <a:t>rm</a:t>
            </a:r>
            <a:r>
              <a:rPr lang="en-US" sz="2400" dirty="0"/>
              <a:t> &lt;file&gt;: </a:t>
            </a:r>
            <a:endParaRPr lang="en-US" sz="2400" dirty="0" smtClean="0"/>
          </a:p>
          <a:p>
            <a:pPr lvl="1"/>
            <a:r>
              <a:rPr lang="en-US" sz="2200" dirty="0" smtClean="0"/>
              <a:t>Stage </a:t>
            </a:r>
            <a:r>
              <a:rPr lang="en-US" sz="2200" dirty="0"/>
              <a:t>file removal for </a:t>
            </a:r>
            <a:r>
              <a:rPr lang="en-US" sz="2200" dirty="0" smtClean="0"/>
              <a:t>commit</a:t>
            </a:r>
          </a:p>
          <a:p>
            <a:r>
              <a:rPr lang="en-US" sz="2400" dirty="0" err="1"/>
              <a:t>g</a:t>
            </a:r>
            <a:r>
              <a:rPr lang="en-US" sz="2400" dirty="0" err="1" smtClean="0"/>
              <a:t>it</a:t>
            </a:r>
            <a:r>
              <a:rPr lang="en-US" sz="2400" dirty="0" smtClean="0"/>
              <a:t> mv &lt;file&gt;: </a:t>
            </a:r>
          </a:p>
          <a:p>
            <a:pPr lvl="1"/>
            <a:r>
              <a:rPr lang="en-US" sz="2200" dirty="0" smtClean="0"/>
              <a:t>Stage file for rename</a:t>
            </a:r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reset </a:t>
            </a:r>
            <a:r>
              <a:rPr lang="en-US" sz="2400" dirty="0" smtClean="0"/>
              <a:t>HEAD</a:t>
            </a:r>
            <a:r>
              <a:rPr lang="en-US" sz="2600" dirty="0" smtClean="0"/>
              <a:t>:</a:t>
            </a:r>
          </a:p>
          <a:p>
            <a:pPr lvl="1"/>
            <a:r>
              <a:rPr lang="en-US" sz="2200" dirty="0" err="1" smtClean="0"/>
              <a:t>Unstage</a:t>
            </a:r>
            <a:r>
              <a:rPr lang="en-US" sz="2200" dirty="0" smtClean="0"/>
              <a:t> </a:t>
            </a:r>
            <a:r>
              <a:rPr lang="en-US" sz="2200" dirty="0"/>
              <a:t>all </a:t>
            </a:r>
            <a:r>
              <a:rPr lang="en-US" sz="2200" dirty="0" smtClean="0"/>
              <a:t>changes</a:t>
            </a:r>
            <a:endParaRPr lang="en-US" sz="2200" dirty="0"/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commit:</a:t>
            </a:r>
          </a:p>
          <a:p>
            <a:pPr lvl="1"/>
            <a:r>
              <a:rPr lang="en-US" sz="2400" dirty="0" smtClean="0"/>
              <a:t>Commit </a:t>
            </a:r>
            <a:r>
              <a:rPr lang="en-US" sz="2400" dirty="0"/>
              <a:t>staged </a:t>
            </a:r>
            <a:r>
              <a:rPr lang="en-US" sz="2400" dirty="0" smtClean="0"/>
              <a:t>changes</a:t>
            </a:r>
          </a:p>
          <a:p>
            <a:pPr lvl="1"/>
            <a:r>
              <a:rPr lang="en-US" sz="2400" dirty="0" smtClean="0"/>
              <a:t>-m for quick comment</a:t>
            </a:r>
          </a:p>
          <a:p>
            <a:pPr lvl="1"/>
            <a:r>
              <a:rPr lang="en-US" sz="2400" dirty="0" smtClean="0"/>
              <a:t>-a to skip staging! </a:t>
            </a:r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/>
              <a:t>reset </a:t>
            </a:r>
            <a:r>
              <a:rPr lang="en-US" sz="2800" dirty="0" smtClean="0"/>
              <a:t>HEAD</a:t>
            </a:r>
            <a:r>
              <a:rPr lang="en-US" sz="2800" dirty="0"/>
              <a:t>~</a:t>
            </a:r>
            <a:r>
              <a:rPr lang="en-US" sz="2800" dirty="0" smtClean="0"/>
              <a:t>1</a:t>
            </a:r>
          </a:p>
          <a:p>
            <a:pPr lvl="1"/>
            <a:r>
              <a:rPr lang="en-US" sz="2400" dirty="0" smtClean="0"/>
              <a:t>Undo last commit  (consider --soft or --hard)</a:t>
            </a:r>
            <a:endParaRPr lang="en-US" sz="2400" dirty="0"/>
          </a:p>
          <a:p>
            <a:endParaRPr lang="en-US" sz="2400" dirty="0" smtClean="0"/>
          </a:p>
        </p:txBody>
      </p:sp>
      <p:pic>
        <p:nvPicPr>
          <p:cNvPr id="6" name="Content Placeholder 5" descr="lifecycle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989" b="-86989"/>
          <a:stretch>
            <a:fillRect/>
          </a:stretch>
        </p:blipFill>
        <p:spPr>
          <a:ln>
            <a:solidFill>
              <a:srgbClr val="FF6600"/>
            </a:solidFill>
          </a:ln>
        </p:spPr>
      </p:pic>
    </p:spTree>
    <p:extLst>
      <p:ext uri="{BB962C8B-B14F-4D97-AF65-F5344CB8AC3E}">
        <p14:creationId xmlns:p14="http://schemas.microsoft.com/office/powerpoint/2010/main" val="3994350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269</TotalTime>
  <Words>1388</Words>
  <Application>Microsoft Macintosh PowerPoint</Application>
  <PresentationFormat>On-screen Show (4:3)</PresentationFormat>
  <Paragraphs>172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Breeze</vt:lpstr>
      <vt:lpstr>Version Control with Git and GitHub</vt:lpstr>
      <vt:lpstr>Today’s Outline</vt:lpstr>
      <vt:lpstr>Introduction to Git</vt:lpstr>
      <vt:lpstr>Introduction to Git</vt:lpstr>
      <vt:lpstr>Set up Git + Github</vt:lpstr>
      <vt:lpstr>Command Line Git</vt:lpstr>
      <vt:lpstr>Repository Basics</vt:lpstr>
      <vt:lpstr>Git Commit Structure</vt:lpstr>
      <vt:lpstr>Making Changes</vt:lpstr>
      <vt:lpstr>Basic Branching</vt:lpstr>
      <vt:lpstr>Basic Branching</vt:lpstr>
      <vt:lpstr>Basic Branching</vt:lpstr>
      <vt:lpstr>Basic Branching</vt:lpstr>
      <vt:lpstr>Basic Branching</vt:lpstr>
      <vt:lpstr>Basic Merging</vt:lpstr>
      <vt:lpstr>Basic Merging</vt:lpstr>
      <vt:lpstr>Branching and Merging</vt:lpstr>
      <vt:lpstr>Merging: When and How?</vt:lpstr>
      <vt:lpstr>Merging: When and How?</vt:lpstr>
      <vt:lpstr>!!!CONFLICT!!!</vt:lpstr>
      <vt:lpstr>Remote Repos</vt:lpstr>
      <vt:lpstr>GitHub: An Integration-Manager Workflow</vt:lpstr>
      <vt:lpstr>Clone a GitHub Repo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Cole</dc:creator>
  <cp:lastModifiedBy>Michael Cole</cp:lastModifiedBy>
  <cp:revision>19</cp:revision>
  <dcterms:created xsi:type="dcterms:W3CDTF">2015-07-06T02:01:11Z</dcterms:created>
  <dcterms:modified xsi:type="dcterms:W3CDTF">2015-07-06T06:31:09Z</dcterms:modified>
</cp:coreProperties>
</file>