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5" r:id="rId16"/>
    <p:sldId id="269" r:id="rId17"/>
    <p:sldId id="270" r:id="rId18"/>
    <p:sldId id="276" r:id="rId19"/>
    <p:sldId id="277" r:id="rId20"/>
    <p:sldId id="271" r:id="rId21"/>
    <p:sldId id="272" r:id="rId22"/>
    <p:sldId id="278" r:id="rId23"/>
    <p:sldId id="273"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35834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70965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78549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9453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30946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214343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AF9CB-3651-9441-9AB7-6575D7008D71}" type="datetimeFigureOut">
              <a:rPr lang="en-US" smtClean="0"/>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7315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AF9CB-3651-9441-9AB7-6575D7008D71}" type="datetimeFigureOut">
              <a:rPr lang="en-US" smtClean="0"/>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50422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AF9CB-3651-9441-9AB7-6575D7008D71}" type="datetimeFigureOut">
              <a:rPr lang="en-US" smtClean="0"/>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56043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3177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9598059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AF9CB-3651-9441-9AB7-6575D7008D71}" type="datetimeFigureOut">
              <a:rPr lang="en-US" smtClean="0"/>
              <a:t>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89AD3-A7B4-ED4A-BC18-4C1A65ED563C}" type="slidenum">
              <a:rPr lang="en-US" smtClean="0"/>
              <a:t>‹#›</a:t>
            </a:fld>
            <a:endParaRPr lang="en-US"/>
          </a:p>
        </p:txBody>
      </p:sp>
    </p:spTree>
    <p:extLst>
      <p:ext uri="{BB962C8B-B14F-4D97-AF65-F5344CB8AC3E}">
        <p14:creationId xmlns:p14="http://schemas.microsoft.com/office/powerpoint/2010/main" val="107899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nsonfoong.com/documents/resu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CSI 402</a:t>
            </a:r>
            <a:endParaRPr lang="en-US" dirty="0"/>
          </a:p>
        </p:txBody>
      </p:sp>
      <p:sp>
        <p:nvSpPr>
          <p:cNvPr id="3" name="Subtitle 2"/>
          <p:cNvSpPr>
            <a:spLocks noGrp="1"/>
          </p:cNvSpPr>
          <p:nvPr>
            <p:ph type="subTitle" idx="1"/>
          </p:nvPr>
        </p:nvSpPr>
        <p:spPr/>
        <p:txBody>
          <a:bodyPr/>
          <a:lstStyle/>
          <a:p>
            <a:r>
              <a:rPr lang="en-US" dirty="0" smtClean="0"/>
              <a:t>What is the Shell?</a:t>
            </a:r>
            <a:endParaRPr lang="en-US" dirty="0"/>
          </a:p>
        </p:txBody>
      </p:sp>
    </p:spTree>
    <p:extLst>
      <p:ext uri="{BB962C8B-B14F-4D97-AF65-F5344CB8AC3E}">
        <p14:creationId xmlns:p14="http://schemas.microsoft.com/office/powerpoint/2010/main" val="125732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Pathnames</a:t>
            </a:r>
            <a:endParaRPr lang="en-US" dirty="0"/>
          </a:p>
        </p:txBody>
      </p:sp>
      <p:sp>
        <p:nvSpPr>
          <p:cNvPr id="3" name="Content Placeholder 2"/>
          <p:cNvSpPr>
            <a:spLocks noGrp="1"/>
          </p:cNvSpPr>
          <p:nvPr>
            <p:ph idx="1"/>
          </p:nvPr>
        </p:nvSpPr>
        <p:spPr/>
        <p:txBody>
          <a:bodyPr/>
          <a:lstStyle/>
          <a:p>
            <a:r>
              <a:rPr lang="en-US" dirty="0" smtClean="0"/>
              <a:t>The “.” notation refers to the working directory, and the “..” notation refers to the parent of the working directory.</a:t>
            </a:r>
          </a:p>
          <a:p>
            <a:r>
              <a:rPr lang="en-US" dirty="0" smtClean="0"/>
              <a:t>So for example, if you wanted to change the working directory to /</a:t>
            </a:r>
            <a:r>
              <a:rPr lang="en-US" dirty="0" err="1" smtClean="0"/>
              <a:t>usr</a:t>
            </a:r>
            <a:r>
              <a:rPr lang="en-US" dirty="0" smtClean="0"/>
              <a:t>/bin, you would provide the absolute pathname. </a:t>
            </a:r>
            <a:r>
              <a:rPr lang="en-US" dirty="0" err="1" smtClean="0"/>
              <a:t>i.e</a:t>
            </a:r>
            <a:r>
              <a:rPr lang="en-US" dirty="0" smtClean="0"/>
              <a:t>: cd /</a:t>
            </a:r>
            <a:r>
              <a:rPr lang="en-US" dirty="0" err="1" smtClean="0"/>
              <a:t>usr</a:t>
            </a:r>
            <a:r>
              <a:rPr lang="en-US" dirty="0" smtClean="0"/>
              <a:t>/bin</a:t>
            </a:r>
          </a:p>
          <a:p>
            <a:r>
              <a:rPr lang="en-US" dirty="0" smtClean="0"/>
              <a:t>We can change the working directory to </a:t>
            </a:r>
            <a:r>
              <a:rPr lang="en-US" dirty="0" err="1" smtClean="0"/>
              <a:t>usr</a:t>
            </a:r>
            <a:r>
              <a:rPr lang="en-US" dirty="0" smtClean="0"/>
              <a:t> in two ways.</a:t>
            </a:r>
          </a:p>
          <a:p>
            <a:r>
              <a:rPr lang="en-US" dirty="0" smtClean="0"/>
              <a:t>Absolute Path: cd </a:t>
            </a:r>
            <a:r>
              <a:rPr lang="en-US" dirty="0" err="1" smtClean="0"/>
              <a:t>usr</a:t>
            </a:r>
            <a:r>
              <a:rPr lang="en-US" dirty="0" smtClean="0"/>
              <a:t> (Refers to the current directory)</a:t>
            </a:r>
            <a:endParaRPr lang="en-US" dirty="0" smtClean="0"/>
          </a:p>
          <a:p>
            <a:r>
              <a:rPr lang="en-US" dirty="0" smtClean="0"/>
              <a:t>Relative Path: cd .. (This will go back one directory, aka go to the parent of the </a:t>
            </a:r>
            <a:r>
              <a:rPr lang="en-US" dirty="0" err="1" smtClean="0"/>
              <a:t>cwd</a:t>
            </a:r>
            <a:r>
              <a:rPr lang="en-US" dirty="0" smtClean="0"/>
              <a:t>)</a:t>
            </a:r>
            <a:endParaRPr lang="en-US" dirty="0"/>
          </a:p>
        </p:txBody>
      </p:sp>
    </p:spTree>
    <p:extLst>
      <p:ext uri="{BB962C8B-B14F-4D97-AF65-F5344CB8AC3E}">
        <p14:creationId xmlns:p14="http://schemas.microsoft.com/office/powerpoint/2010/main" val="9442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a:t>
            </a:r>
            <a:endParaRPr lang="en-US" dirty="0"/>
          </a:p>
        </p:txBody>
      </p:sp>
      <p:sp>
        <p:nvSpPr>
          <p:cNvPr id="3" name="Content Placeholder 2"/>
          <p:cNvSpPr>
            <a:spLocks noGrp="1"/>
          </p:cNvSpPr>
          <p:nvPr>
            <p:ph idx="1"/>
          </p:nvPr>
        </p:nvSpPr>
        <p:spPr/>
        <p:txBody>
          <a:bodyPr/>
          <a:lstStyle/>
          <a:p>
            <a:r>
              <a:rPr lang="en-US" dirty="0" smtClean="0"/>
              <a:t>“cd ” </a:t>
            </a:r>
            <a:r>
              <a:rPr lang="mr-IN" dirty="0" smtClean="0"/>
              <a:t>–</a:t>
            </a:r>
            <a:r>
              <a:rPr lang="en-US" dirty="0" smtClean="0"/>
              <a:t> Changes the working directory to your home directory.</a:t>
            </a:r>
          </a:p>
          <a:p>
            <a:r>
              <a:rPr lang="en-US" dirty="0" smtClean="0"/>
              <a:t>”cd - “ </a:t>
            </a:r>
            <a:r>
              <a:rPr lang="mr-IN" dirty="0" smtClean="0"/>
              <a:t>–</a:t>
            </a:r>
            <a:r>
              <a:rPr lang="en-US" dirty="0" smtClean="0"/>
              <a:t> Changes the working directory to the previous working directory.</a:t>
            </a:r>
          </a:p>
          <a:p>
            <a:r>
              <a:rPr lang="en-US" dirty="0" smtClean="0"/>
              <a:t>“cd ~</a:t>
            </a:r>
            <a:r>
              <a:rPr lang="en-US" dirty="0" err="1" smtClean="0"/>
              <a:t>user_name</a:t>
            </a:r>
            <a:r>
              <a:rPr lang="en-US" dirty="0" smtClean="0"/>
              <a:t>” -  Changes the working directory to the home directory of </a:t>
            </a:r>
            <a:r>
              <a:rPr lang="en-US" dirty="0" err="1" smtClean="0"/>
              <a:t>user_name</a:t>
            </a:r>
            <a:r>
              <a:rPr lang="en-US" dirty="0" smtClean="0"/>
              <a:t>. For example, cd ~bob will change the directory to the home directory of user ~bob.</a:t>
            </a:r>
          </a:p>
          <a:p>
            <a:endParaRPr lang="en-US" dirty="0"/>
          </a:p>
        </p:txBody>
      </p:sp>
    </p:spTree>
    <p:extLst>
      <p:ext uri="{BB962C8B-B14F-4D97-AF65-F5344CB8AC3E}">
        <p14:creationId xmlns:p14="http://schemas.microsoft.com/office/powerpoint/2010/main" val="102298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r>
              <a:rPr lang="en-US" dirty="0" smtClean="0"/>
              <a:t>Files that begin with a dot ” .  “ are hidden.</a:t>
            </a:r>
          </a:p>
          <a:p>
            <a:r>
              <a:rPr lang="en-US" dirty="0" smtClean="0"/>
              <a:t>File names and commands are case sensitive in Linux</a:t>
            </a:r>
            <a:r>
              <a:rPr lang="en-US" dirty="0" smtClean="0"/>
              <a:t>.</a:t>
            </a:r>
          </a:p>
          <a:p>
            <a:r>
              <a:rPr lang="en-US" dirty="0" smtClean="0"/>
              <a:t>Doing ls </a:t>
            </a:r>
            <a:r>
              <a:rPr lang="en-US" dirty="0" smtClean="0"/>
              <a:t>-a will list hidden files that begin with a dot ”.”</a:t>
            </a:r>
          </a:p>
          <a:p>
            <a:r>
              <a:rPr lang="en-US" dirty="0" smtClean="0"/>
              <a:t>Linux has no concept of ”file extension” </a:t>
            </a:r>
            <a:r>
              <a:rPr lang="en-US" dirty="0" err="1" smtClean="0"/>
              <a:t>i.e</a:t>
            </a:r>
            <a:r>
              <a:rPr lang="en-US" dirty="0" smtClean="0"/>
              <a:t>: .</a:t>
            </a:r>
            <a:r>
              <a:rPr lang="en-US" dirty="0" err="1" smtClean="0"/>
              <a:t>js</a:t>
            </a:r>
            <a:r>
              <a:rPr lang="en-US" dirty="0" smtClean="0"/>
              <a:t>, .java, .tar, etc.. You may name your files any way you like.</a:t>
            </a:r>
            <a:endParaRPr lang="en-US" dirty="0"/>
          </a:p>
        </p:txBody>
      </p:sp>
    </p:spTree>
    <p:extLst>
      <p:ext uri="{BB962C8B-B14F-4D97-AF65-F5344CB8AC3E}">
        <p14:creationId xmlns:p14="http://schemas.microsoft.com/office/powerpoint/2010/main" val="47002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a:t>
            </a:r>
            <a:r>
              <a:rPr lang="mr-IN" dirty="0" smtClean="0"/>
              <a:t>–</a:t>
            </a:r>
            <a:r>
              <a:rPr lang="en-US" dirty="0" smtClean="0"/>
              <a:t> Exploring the System</a:t>
            </a:r>
            <a:endParaRPr lang="en-US" dirty="0"/>
          </a:p>
        </p:txBody>
      </p:sp>
      <p:sp>
        <p:nvSpPr>
          <p:cNvPr id="3" name="Content Placeholder 2"/>
          <p:cNvSpPr>
            <a:spLocks noGrp="1"/>
          </p:cNvSpPr>
          <p:nvPr>
            <p:ph idx="1"/>
          </p:nvPr>
        </p:nvSpPr>
        <p:spPr/>
        <p:txBody>
          <a:bodyPr/>
          <a:lstStyle/>
          <a:p>
            <a:r>
              <a:rPr lang="en-US" dirty="0" smtClean="0"/>
              <a:t>The “ls” command lists contents and directories of the current working directory.</a:t>
            </a:r>
          </a:p>
          <a:p>
            <a:r>
              <a:rPr lang="en-US" dirty="0" smtClean="0"/>
              <a:t>We can also do “ls (name of directory in the current working directory)” to view other contents and directories in the specified directory.</a:t>
            </a:r>
          </a:p>
          <a:p>
            <a:r>
              <a:rPr lang="en-US" dirty="0" smtClean="0"/>
              <a:t>For example, suppose your current working directory is the Desktop, and the Desktop contained these folders: “Projects, Documents, Pictures” you can do “ls projects” to list all of the contents and directories in </a:t>
            </a:r>
            <a:r>
              <a:rPr lang="en-US" i="1" dirty="0" smtClean="0"/>
              <a:t>projects</a:t>
            </a:r>
            <a:r>
              <a:rPr lang="en-US" dirty="0" smtClean="0"/>
              <a:t>.</a:t>
            </a:r>
          </a:p>
          <a:p>
            <a:endParaRPr lang="en-US" dirty="0"/>
          </a:p>
        </p:txBody>
      </p:sp>
    </p:spTree>
    <p:extLst>
      <p:ext uri="{BB962C8B-B14F-4D97-AF65-F5344CB8AC3E}">
        <p14:creationId xmlns:p14="http://schemas.microsoft.com/office/powerpoint/2010/main" val="76950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Option, Arguments</a:t>
            </a:r>
            <a:endParaRPr lang="en-US" dirty="0"/>
          </a:p>
        </p:txBody>
      </p:sp>
      <p:sp>
        <p:nvSpPr>
          <p:cNvPr id="3" name="Content Placeholder 2"/>
          <p:cNvSpPr>
            <a:spLocks noGrp="1"/>
          </p:cNvSpPr>
          <p:nvPr>
            <p:ph idx="1"/>
          </p:nvPr>
        </p:nvSpPr>
        <p:spPr>
          <a:xfrm>
            <a:off x="838200" y="1846173"/>
            <a:ext cx="10515600" cy="4351338"/>
          </a:xfrm>
        </p:spPr>
        <p:txBody>
          <a:bodyPr/>
          <a:lstStyle/>
          <a:p>
            <a:r>
              <a:rPr lang="en-US" dirty="0" smtClean="0"/>
              <a:t>Commands are often followed by one or more options that modify their behavior. </a:t>
            </a:r>
            <a:r>
              <a:rPr lang="en-US" dirty="0" err="1" smtClean="0"/>
              <a:t>I.e</a:t>
            </a:r>
            <a:r>
              <a:rPr lang="en-US" dirty="0" smtClean="0"/>
              <a:t>: “ls -l” produces a long format output for all of the files in the directory.</a:t>
            </a:r>
            <a:endParaRPr lang="en-US" dirty="0"/>
          </a:p>
        </p:txBody>
      </p:sp>
      <p:pic>
        <p:nvPicPr>
          <p:cNvPr id="4" name="Picture 3"/>
          <p:cNvPicPr>
            <a:picLocks noChangeAspect="1"/>
          </p:cNvPicPr>
          <p:nvPr/>
        </p:nvPicPr>
        <p:blipFill>
          <a:blip r:embed="rId2"/>
          <a:stretch>
            <a:fillRect/>
          </a:stretch>
        </p:blipFill>
        <p:spPr>
          <a:xfrm>
            <a:off x="1053957" y="3400674"/>
            <a:ext cx="8750300" cy="2501900"/>
          </a:xfrm>
          <a:prstGeom prst="rect">
            <a:avLst/>
          </a:prstGeom>
        </p:spPr>
      </p:pic>
    </p:spTree>
    <p:extLst>
      <p:ext uri="{BB962C8B-B14F-4D97-AF65-F5344CB8AC3E}">
        <p14:creationId xmlns:p14="http://schemas.microsoft.com/office/powerpoint/2010/main" val="27197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Options</a:t>
            </a:r>
            <a:endParaRPr lang="en-US" dirty="0"/>
          </a:p>
        </p:txBody>
      </p:sp>
      <p:sp>
        <p:nvSpPr>
          <p:cNvPr id="3" name="Content Placeholder 2"/>
          <p:cNvSpPr>
            <a:spLocks noGrp="1"/>
          </p:cNvSpPr>
          <p:nvPr>
            <p:ph idx="1"/>
          </p:nvPr>
        </p:nvSpPr>
        <p:spPr/>
        <p:txBody>
          <a:bodyPr/>
          <a:lstStyle/>
          <a:p>
            <a:r>
              <a:rPr lang="en-US" dirty="0" smtClean="0"/>
              <a:t>You can also combine options too.</a:t>
            </a:r>
          </a:p>
          <a:p>
            <a:r>
              <a:rPr lang="en-US" dirty="0" smtClean="0"/>
              <a:t>“ls -</a:t>
            </a:r>
            <a:r>
              <a:rPr lang="en-US" dirty="0" err="1" smtClean="0"/>
              <a:t>lt</a:t>
            </a:r>
            <a:r>
              <a:rPr lang="en-US" dirty="0" smtClean="0"/>
              <a:t>” will list all of the files in a long format output as well as the file’s modification time.</a:t>
            </a:r>
            <a:endParaRPr lang="en-US" dirty="0"/>
          </a:p>
        </p:txBody>
      </p:sp>
    </p:spTree>
    <p:extLst>
      <p:ext uri="{BB962C8B-B14F-4D97-AF65-F5344CB8AC3E}">
        <p14:creationId xmlns:p14="http://schemas.microsoft.com/office/powerpoint/2010/main" val="25434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also view multiple directories.</a:t>
            </a:r>
          </a:p>
          <a:p>
            <a:r>
              <a:rPr lang="en-US" dirty="0" smtClean="0"/>
              <a:t>“ls ~ /</a:t>
            </a:r>
            <a:r>
              <a:rPr lang="en-US" dirty="0" err="1" smtClean="0"/>
              <a:t>usr</a:t>
            </a:r>
            <a:r>
              <a:rPr lang="en-US" dirty="0" smtClean="0"/>
              <a:t>” </a:t>
            </a:r>
            <a:r>
              <a:rPr lang="mr-IN" dirty="0" smtClean="0"/>
              <a:t>–</a:t>
            </a:r>
            <a:r>
              <a:rPr lang="en-US" dirty="0" smtClean="0"/>
              <a:t> This will list all of the directories in the home directory (specified with the ~ character) and the directories in /</a:t>
            </a:r>
            <a:r>
              <a:rPr lang="en-US" dirty="0" err="1" smtClean="0"/>
              <a:t>usr</a:t>
            </a:r>
            <a:r>
              <a:rPr lang="en-US" dirty="0" smtClean="0"/>
              <a:t>.</a:t>
            </a:r>
          </a:p>
          <a:p>
            <a:r>
              <a:rPr lang="en-US" dirty="0" smtClean="0"/>
              <a:t>You can also do “ls </a:t>
            </a:r>
            <a:r>
              <a:rPr lang="mr-IN" dirty="0" smtClean="0"/>
              <a:t>–</a:t>
            </a:r>
            <a:r>
              <a:rPr lang="en-US" dirty="0" smtClean="0"/>
              <a:t>l” which will change the output to long format.</a:t>
            </a:r>
          </a:p>
          <a:p>
            <a:r>
              <a:rPr lang="en-US" dirty="0" smtClean="0"/>
              <a:t>You can use the following arguments with the ls command. (See next page).</a:t>
            </a:r>
          </a:p>
        </p:txBody>
      </p:sp>
    </p:spTree>
    <p:extLst>
      <p:ext uri="{BB962C8B-B14F-4D97-AF65-F5344CB8AC3E}">
        <p14:creationId xmlns:p14="http://schemas.microsoft.com/office/powerpoint/2010/main" val="210242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487936"/>
            <a:ext cx="5961603" cy="5370064"/>
          </a:xfrm>
          <a:prstGeom prst="rect">
            <a:avLst/>
          </a:prstGeom>
        </p:spPr>
      </p:pic>
    </p:spTree>
    <p:extLst>
      <p:ext uri="{BB962C8B-B14F-4D97-AF65-F5344CB8AC3E}">
        <p14:creationId xmlns:p14="http://schemas.microsoft.com/office/powerpoint/2010/main" val="50320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rw</a:t>
            </a:r>
            <a:r>
              <a:rPr lang="en-US" dirty="0" smtClean="0"/>
              <a:t>-r--r-- 	1	root root 213414	2018-02-17 12:15 </a:t>
            </a:r>
            <a:r>
              <a:rPr lang="en-US" dirty="0" err="1" smtClean="0"/>
              <a:t>sample.txt</a:t>
            </a:r>
            <a:endParaRPr lang="en-US" dirty="0" smtClean="0"/>
          </a:p>
          <a:p>
            <a:r>
              <a:rPr lang="en-US" dirty="0" smtClean="0"/>
              <a:t>This is an example of long format output when you use the -l argument. We will look specifically at “-</a:t>
            </a:r>
            <a:r>
              <a:rPr lang="en-US" dirty="0" err="1" smtClean="0"/>
              <a:t>rw</a:t>
            </a:r>
            <a:r>
              <a:rPr lang="en-US" dirty="0" smtClean="0"/>
              <a:t>-r--r--”.</a:t>
            </a:r>
          </a:p>
          <a:p>
            <a:r>
              <a:rPr lang="en-US" dirty="0" smtClean="0"/>
              <a:t>The first character, ”-” tells us what kind of file it is. In this case, - means it is a regular file, and if the first character is “d”, then the file is a directory.</a:t>
            </a:r>
          </a:p>
          <a:p>
            <a:r>
              <a:rPr lang="en-US" dirty="0" smtClean="0"/>
              <a:t>The next three characters, “</a:t>
            </a:r>
            <a:r>
              <a:rPr lang="en-US" dirty="0" err="1" smtClean="0"/>
              <a:t>rw</a:t>
            </a:r>
            <a:r>
              <a:rPr lang="en-US" dirty="0" smtClean="0"/>
              <a:t>-” are access rights, aka reading/writing.</a:t>
            </a:r>
          </a:p>
          <a:p>
            <a:r>
              <a:rPr lang="en-US" dirty="0" smtClean="0"/>
              <a:t>The next three characters, r-- are members for the file group, and the last three are for everyone else.</a:t>
            </a:r>
            <a:endParaRPr lang="en-US" dirty="0"/>
          </a:p>
          <a:p>
            <a:endParaRPr lang="en-US" dirty="0" smtClean="0"/>
          </a:p>
          <a:p>
            <a:endParaRPr lang="en-US" dirty="0"/>
          </a:p>
        </p:txBody>
      </p:sp>
    </p:spTree>
    <p:extLst>
      <p:ext uri="{BB962C8B-B14F-4D97-AF65-F5344CB8AC3E}">
        <p14:creationId xmlns:p14="http://schemas.microsoft.com/office/powerpoint/2010/main" val="25452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digit “1” that comes after the </a:t>
            </a:r>
            <a:r>
              <a:rPr lang="en-US" dirty="0"/>
              <a:t>-</a:t>
            </a:r>
            <a:r>
              <a:rPr lang="en-US" dirty="0" err="1" smtClean="0"/>
              <a:t>rw</a:t>
            </a:r>
            <a:r>
              <a:rPr lang="en-US" dirty="0" smtClean="0"/>
              <a:t>-r--r-- tells us the file’s number of hard links.</a:t>
            </a:r>
          </a:p>
          <a:p>
            <a:r>
              <a:rPr lang="en-US" dirty="0" smtClean="0"/>
              <a:t>Root means the the username of the file’s owner.</a:t>
            </a:r>
          </a:p>
          <a:p>
            <a:r>
              <a:rPr lang="en-US" dirty="0" smtClean="0"/>
              <a:t>The root field after the first one is the name of the group which owns the file.</a:t>
            </a:r>
          </a:p>
          <a:p>
            <a:r>
              <a:rPr lang="en-US" dirty="0" smtClean="0"/>
              <a:t>213414 is the size of the file.</a:t>
            </a:r>
          </a:p>
          <a:p>
            <a:r>
              <a:rPr lang="en-US" dirty="0" smtClean="0"/>
              <a:t>And the rest are self-explanatory/obvious.</a:t>
            </a:r>
            <a:endParaRPr lang="en-US" dirty="0"/>
          </a:p>
        </p:txBody>
      </p:sp>
    </p:spTree>
    <p:extLst>
      <p:ext uri="{BB962C8B-B14F-4D97-AF65-F5344CB8AC3E}">
        <p14:creationId xmlns:p14="http://schemas.microsoft.com/office/powerpoint/2010/main" val="151829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Shell</a:t>
            </a:r>
            <a:endParaRPr lang="en-US" dirty="0"/>
          </a:p>
        </p:txBody>
      </p:sp>
      <p:sp>
        <p:nvSpPr>
          <p:cNvPr id="3" name="Content Placeholder 2"/>
          <p:cNvSpPr>
            <a:spLocks noGrp="1"/>
          </p:cNvSpPr>
          <p:nvPr>
            <p:ph idx="1"/>
          </p:nvPr>
        </p:nvSpPr>
        <p:spPr/>
        <p:txBody>
          <a:bodyPr/>
          <a:lstStyle/>
          <a:p>
            <a:r>
              <a:rPr lang="en-US" dirty="0" smtClean="0"/>
              <a:t>The shell is a program that takes in keyboard commands, and then passes them to the operating system to execute.</a:t>
            </a:r>
          </a:p>
          <a:p>
            <a:r>
              <a:rPr lang="en-US" dirty="0" smtClean="0"/>
              <a:t>Almost all </a:t>
            </a:r>
            <a:r>
              <a:rPr lang="en-US" dirty="0" err="1" smtClean="0"/>
              <a:t>linux</a:t>
            </a:r>
            <a:r>
              <a:rPr lang="en-US" dirty="0" smtClean="0"/>
              <a:t> distros provide a shell program called bash.</a:t>
            </a:r>
          </a:p>
          <a:p>
            <a:r>
              <a:rPr lang="en-US" dirty="0" smtClean="0"/>
              <a:t>Bash stands for Bourne Again </a:t>
            </a:r>
            <a:r>
              <a:rPr lang="en-US" dirty="0" err="1" smtClean="0"/>
              <a:t>SHell</a:t>
            </a:r>
            <a:r>
              <a:rPr lang="en-US" dirty="0" smtClean="0"/>
              <a:t>. </a:t>
            </a:r>
          </a:p>
          <a:p>
            <a:r>
              <a:rPr lang="en-US" dirty="0" smtClean="0"/>
              <a:t>Bash is the replacement for </a:t>
            </a:r>
            <a:r>
              <a:rPr lang="en-US" dirty="0" err="1" smtClean="0"/>
              <a:t>sh</a:t>
            </a:r>
            <a:r>
              <a:rPr lang="en-US" dirty="0" smtClean="0"/>
              <a:t>, which was the original </a:t>
            </a:r>
            <a:r>
              <a:rPr lang="en-US" dirty="0" err="1" smtClean="0"/>
              <a:t>unix</a:t>
            </a:r>
            <a:r>
              <a:rPr lang="en-US" dirty="0" smtClean="0"/>
              <a:t> shell program written by Steven Bourne.</a:t>
            </a:r>
          </a:p>
          <a:p>
            <a:r>
              <a:rPr lang="en-US" dirty="0" smtClean="0"/>
              <a:t>We need a terminal emulator to interact with the shell.</a:t>
            </a:r>
            <a:endParaRPr lang="en-US" dirty="0"/>
          </a:p>
        </p:txBody>
      </p:sp>
    </p:spTree>
    <p:extLst>
      <p:ext uri="{BB962C8B-B14F-4D97-AF65-F5344CB8AC3E}">
        <p14:creationId xmlns:p14="http://schemas.microsoft.com/office/powerpoint/2010/main" val="1681834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 can use the “file” command to determine the type of a file.</a:t>
            </a:r>
          </a:p>
          <a:p>
            <a:r>
              <a:rPr lang="en-US" dirty="0" smtClean="0"/>
              <a:t>You can use the “less” command to view </a:t>
            </a:r>
            <a:r>
              <a:rPr lang="en-US" i="1" dirty="0" smtClean="0"/>
              <a:t>text file </a:t>
            </a:r>
            <a:r>
              <a:rPr lang="en-US" dirty="0" smtClean="0"/>
              <a:t>contents. </a:t>
            </a:r>
          </a:p>
          <a:p>
            <a:r>
              <a:rPr lang="en-US" dirty="0" smtClean="0"/>
              <a:t>Text is a simple one-to-one mapping of characters to numbers. </a:t>
            </a:r>
          </a:p>
          <a:p>
            <a:endParaRPr lang="en-US" dirty="0"/>
          </a:p>
        </p:txBody>
      </p:sp>
    </p:spTree>
    <p:extLst>
      <p:ext uri="{BB962C8B-B14F-4D97-AF65-F5344CB8AC3E}">
        <p14:creationId xmlns:p14="http://schemas.microsoft.com/office/powerpoint/2010/main" val="51532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commands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05744"/>
            <a:ext cx="7810500" cy="4991100"/>
          </a:xfrm>
          <a:prstGeom prst="rect">
            <a:avLst/>
          </a:prstGeom>
        </p:spPr>
      </p:pic>
    </p:spTree>
    <p:extLst>
      <p:ext uri="{BB962C8B-B14F-4D97-AF65-F5344CB8AC3E}">
        <p14:creationId xmlns:p14="http://schemas.microsoft.com/office/powerpoint/2010/main" val="1598196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3" name="Content Placeholder 2"/>
          <p:cNvSpPr>
            <a:spLocks noGrp="1"/>
          </p:cNvSpPr>
          <p:nvPr>
            <p:ph idx="1"/>
          </p:nvPr>
        </p:nvSpPr>
        <p:spPr/>
        <p:txBody>
          <a:bodyPr/>
          <a:lstStyle/>
          <a:p>
            <a:r>
              <a:rPr lang="en-US" dirty="0" smtClean="0"/>
              <a:t>Are files that can reference other files with different names.</a:t>
            </a:r>
          </a:p>
          <a:p>
            <a:r>
              <a:rPr lang="en-US" dirty="0" smtClean="0"/>
              <a:t>Rather than creating a new version of the file that is being occupied in a program or by a user, we can create a symbolic link/</a:t>
            </a:r>
            <a:r>
              <a:rPr lang="en-US" dirty="0" err="1" smtClean="0"/>
              <a:t>sym</a:t>
            </a:r>
            <a:r>
              <a:rPr lang="en-US" dirty="0" smtClean="0"/>
              <a:t>-link/soft link that points to the file every time it is updated. View pg. 47 for better understanding.</a:t>
            </a:r>
          </a:p>
        </p:txBody>
      </p:sp>
    </p:spTree>
    <p:extLst>
      <p:ext uri="{BB962C8B-B14F-4D97-AF65-F5344CB8AC3E}">
        <p14:creationId xmlns:p14="http://schemas.microsoft.com/office/powerpoint/2010/main" val="54641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 Manipulating Files and Directories</a:t>
            </a:r>
            <a:endParaRPr lang="en-US" dirty="0"/>
          </a:p>
        </p:txBody>
      </p:sp>
      <p:sp>
        <p:nvSpPr>
          <p:cNvPr id="3" name="Content Placeholder 2"/>
          <p:cNvSpPr>
            <a:spLocks noGrp="1"/>
          </p:cNvSpPr>
          <p:nvPr>
            <p:ph idx="1"/>
          </p:nvPr>
        </p:nvSpPr>
        <p:spPr/>
        <p:txBody>
          <a:bodyPr/>
          <a:lstStyle/>
          <a:p>
            <a:r>
              <a:rPr lang="en-US" dirty="0" smtClean="0"/>
              <a:t>Wildcards allow you to specify groups of filenames. Using wildcards is also known as </a:t>
            </a:r>
            <a:r>
              <a:rPr lang="en-US" i="1" dirty="0" err="1" smtClean="0"/>
              <a:t>globbing</a:t>
            </a:r>
            <a:r>
              <a:rPr lang="en-US" i="1" dirty="0" smtClean="0"/>
              <a:t>. </a:t>
            </a:r>
            <a:r>
              <a:rPr lang="en-US" dirty="0" smtClean="0"/>
              <a:t>It allows you to select filenames based on patterns.</a:t>
            </a:r>
          </a:p>
          <a:p>
            <a:r>
              <a:rPr lang="en-US" i="1" dirty="0" smtClean="0"/>
              <a:t> </a:t>
            </a:r>
            <a:r>
              <a:rPr lang="en-US" dirty="0" smtClean="0"/>
              <a:t>Example of using a wildcard: “ls [[:upper:]]*” this will list all of the files that match with the first character beginning with an uppercase.</a:t>
            </a:r>
          </a:p>
          <a:p>
            <a:endParaRPr lang="en-US" i="1" dirty="0"/>
          </a:p>
        </p:txBody>
      </p:sp>
    </p:spTree>
    <p:extLst>
      <p:ext uri="{BB962C8B-B14F-4D97-AF65-F5344CB8AC3E}">
        <p14:creationId xmlns:p14="http://schemas.microsoft.com/office/powerpoint/2010/main" val="1512782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the following Wildcard commands</a:t>
            </a:r>
            <a:endParaRPr lang="en-US" dirty="0"/>
          </a:p>
        </p:txBody>
      </p:sp>
      <p:sp>
        <p:nvSpPr>
          <p:cNvPr id="3" name="Content Placeholder 2"/>
          <p:cNvSpPr>
            <a:spLocks noGrp="1"/>
          </p:cNvSpPr>
          <p:nvPr>
            <p:ph idx="1"/>
          </p:nvPr>
        </p:nvSpPr>
        <p:spPr/>
        <p:txBody>
          <a:bodyPr>
            <a:normAutofit fontScale="92500"/>
          </a:bodyPr>
          <a:lstStyle/>
          <a:p>
            <a:r>
              <a:rPr lang="en-US" dirty="0" smtClean="0"/>
              <a:t>To get a better grasp of how these wildcard commands work, try the following commands:</a:t>
            </a:r>
          </a:p>
          <a:p>
            <a:r>
              <a:rPr lang="en-US" dirty="0" smtClean="0"/>
              <a:t>ls [</a:t>
            </a:r>
            <a:r>
              <a:rPr lang="en-US" dirty="0" err="1" smtClean="0"/>
              <a:t>ijk</a:t>
            </a:r>
            <a:r>
              <a:rPr lang="en-US" dirty="0" smtClean="0"/>
              <a:t>]* - list all files that begin with </a:t>
            </a:r>
            <a:r>
              <a:rPr lang="en-US" dirty="0" err="1" smtClean="0"/>
              <a:t>i</a:t>
            </a:r>
            <a:r>
              <a:rPr lang="en-US" dirty="0" smtClean="0"/>
              <a:t>, j, or k. If the file is a directory, it will list all of the contents in that directory.</a:t>
            </a:r>
          </a:p>
          <a:p>
            <a:r>
              <a:rPr lang="en-US" dirty="0" smtClean="0"/>
              <a:t>ls [[:upper:]]* - list all files that begin with an uppercase character, if the file is a directory, it will list all of the contents in that directory.</a:t>
            </a:r>
          </a:p>
          <a:p>
            <a:r>
              <a:rPr lang="en-US" dirty="0" smtClean="0"/>
              <a:t>Create a file called “</a:t>
            </a:r>
            <a:r>
              <a:rPr lang="en-US" dirty="0" err="1" smtClean="0"/>
              <a:t>index.html</a:t>
            </a:r>
            <a:r>
              <a:rPr lang="en-US" dirty="0" smtClean="0"/>
              <a:t>”, in the same </a:t>
            </a:r>
            <a:r>
              <a:rPr lang="en-US" dirty="0" err="1" smtClean="0"/>
              <a:t>cwd</a:t>
            </a:r>
            <a:r>
              <a:rPr lang="en-US" dirty="0"/>
              <a:t> </a:t>
            </a:r>
            <a:r>
              <a:rPr lang="en-US" dirty="0" smtClean="0"/>
              <a:t>(current working directory), type “ls index?????”, </a:t>
            </a:r>
            <a:r>
              <a:rPr lang="en-US" dirty="0" err="1" smtClean="0"/>
              <a:t>index.html</a:t>
            </a:r>
            <a:r>
              <a:rPr lang="en-US" dirty="0" smtClean="0"/>
              <a:t> will show up. The command will list all files that start with ”index” and end with exactly five characters.</a:t>
            </a:r>
          </a:p>
          <a:p>
            <a:r>
              <a:rPr lang="en-US" dirty="0" smtClean="0"/>
              <a:t>There are obviously more options, but you get the point.</a:t>
            </a:r>
            <a:endParaRPr lang="en-US" dirty="0"/>
          </a:p>
        </p:txBody>
      </p:sp>
    </p:spTree>
    <p:extLst>
      <p:ext uri="{BB962C8B-B14F-4D97-AF65-F5344CB8AC3E}">
        <p14:creationId xmlns:p14="http://schemas.microsoft.com/office/powerpoint/2010/main" val="175563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directories using the “</a:t>
            </a:r>
            <a:r>
              <a:rPr lang="en-US" dirty="0" err="1" smtClean="0"/>
              <a:t>mkdir</a:t>
            </a:r>
            <a:r>
              <a:rPr lang="en-US" dirty="0" smtClean="0"/>
              <a:t>” command</a:t>
            </a:r>
            <a:endParaRPr lang="en-US" dirty="0"/>
          </a:p>
        </p:txBody>
      </p:sp>
      <p:sp>
        <p:nvSpPr>
          <p:cNvPr id="3" name="Content Placeholder 2"/>
          <p:cNvSpPr>
            <a:spLocks noGrp="1"/>
          </p:cNvSpPr>
          <p:nvPr>
            <p:ph idx="1"/>
          </p:nvPr>
        </p:nvSpPr>
        <p:spPr/>
        <p:txBody>
          <a:bodyPr/>
          <a:lstStyle/>
          <a:p>
            <a:r>
              <a:rPr lang="en-US" dirty="0" smtClean="0"/>
              <a:t>You can use the </a:t>
            </a:r>
            <a:r>
              <a:rPr lang="en-US" b="1" dirty="0" err="1" smtClean="0"/>
              <a:t>mkdir</a:t>
            </a:r>
            <a:r>
              <a:rPr lang="en-US" dirty="0" smtClean="0"/>
              <a:t> command to create directories. </a:t>
            </a:r>
          </a:p>
          <a:p>
            <a:r>
              <a:rPr lang="en-US" dirty="0" smtClean="0"/>
              <a:t>“</a:t>
            </a:r>
            <a:r>
              <a:rPr lang="en-US" dirty="0" err="1" smtClean="0"/>
              <a:t>mkdir</a:t>
            </a:r>
            <a:r>
              <a:rPr lang="en-US" dirty="0" smtClean="0"/>
              <a:t> </a:t>
            </a:r>
            <a:r>
              <a:rPr lang="en-US" u="sng" dirty="0" smtClean="0"/>
              <a:t>name of directory</a:t>
            </a:r>
            <a:r>
              <a:rPr lang="en-US" dirty="0" smtClean="0"/>
              <a:t>”</a:t>
            </a:r>
          </a:p>
          <a:p>
            <a:r>
              <a:rPr lang="en-US" dirty="0" smtClean="0"/>
              <a:t>You can also create multiple directories: “</a:t>
            </a:r>
            <a:r>
              <a:rPr lang="en-US" dirty="0" err="1" smtClean="0"/>
              <a:t>mkdir</a:t>
            </a:r>
            <a:r>
              <a:rPr lang="en-US" dirty="0" smtClean="0"/>
              <a:t> dir1 dir2 dir3 </a:t>
            </a:r>
            <a:r>
              <a:rPr lang="mr-IN" dirty="0" smtClean="0"/>
              <a:t>……</a:t>
            </a:r>
            <a:r>
              <a:rPr lang="en-US" dirty="0" smtClean="0"/>
              <a:t>. “</a:t>
            </a:r>
          </a:p>
          <a:p>
            <a:endParaRPr lang="en-US" dirty="0" smtClean="0"/>
          </a:p>
        </p:txBody>
      </p:sp>
    </p:spTree>
    <p:extLst>
      <p:ext uri="{BB962C8B-B14F-4D97-AF65-F5344CB8AC3E}">
        <p14:creationId xmlns:p14="http://schemas.microsoft.com/office/powerpoint/2010/main" val="1664409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files </a:t>
            </a:r>
            <a:r>
              <a:rPr lang="en-US" smtClean="0"/>
              <a:t>and destinations with “</a:t>
            </a:r>
            <a:r>
              <a:rPr lang="en-US" dirty="0" err="1" smtClean="0"/>
              <a:t>cp</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cp</a:t>
            </a:r>
            <a:r>
              <a:rPr lang="en-US" dirty="0" smtClean="0"/>
              <a:t> command copies files or directories.</a:t>
            </a:r>
          </a:p>
          <a:p>
            <a:r>
              <a:rPr lang="en-US" dirty="0" smtClean="0"/>
              <a:t>“</a:t>
            </a:r>
            <a:r>
              <a:rPr lang="en-US" dirty="0" err="1" smtClean="0"/>
              <a:t>cp</a:t>
            </a:r>
            <a:r>
              <a:rPr lang="en-US" dirty="0" smtClean="0"/>
              <a:t> item1 item2” - this copies the single file item1 or directory item1 to file or directory item2.</a:t>
            </a:r>
          </a:p>
          <a:p>
            <a:r>
              <a:rPr lang="en-US" dirty="0" smtClean="0"/>
              <a:t>“</a:t>
            </a:r>
            <a:r>
              <a:rPr lang="en-US" dirty="0" err="1" smtClean="0"/>
              <a:t>cp</a:t>
            </a:r>
            <a:r>
              <a:rPr lang="en-US" dirty="0" smtClean="0"/>
              <a:t> item1 item2 item3 dir1” - this copies multiple items or directories into the directory dir1. </a:t>
            </a:r>
          </a:p>
        </p:txBody>
      </p:sp>
    </p:spTree>
    <p:extLst>
      <p:ext uri="{BB962C8B-B14F-4D97-AF65-F5344CB8AC3E}">
        <p14:creationId xmlns:p14="http://schemas.microsoft.com/office/powerpoint/2010/main" val="32865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Links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ln</a:t>
            </a:r>
            <a:r>
              <a:rPr lang="en-US" dirty="0" smtClean="0"/>
              <a:t> command is used to create either hard or symbolic/soft links.</a:t>
            </a:r>
          </a:p>
          <a:p>
            <a:r>
              <a:rPr lang="en-US" dirty="0" smtClean="0"/>
              <a:t>“ln file </a:t>
            </a:r>
            <a:r>
              <a:rPr lang="en-US" i="1" dirty="0" smtClean="0"/>
              <a:t>link” </a:t>
            </a:r>
            <a:r>
              <a:rPr lang="en-US" dirty="0" smtClean="0"/>
              <a:t>creates a hard link.</a:t>
            </a:r>
          </a:p>
          <a:p>
            <a:r>
              <a:rPr lang="en-US" dirty="0" smtClean="0"/>
              <a:t>“ln -s item </a:t>
            </a:r>
            <a:r>
              <a:rPr lang="en-US" i="1" dirty="0" smtClean="0"/>
              <a:t>link”</a:t>
            </a:r>
            <a:r>
              <a:rPr lang="en-US" dirty="0" smtClean="0"/>
              <a:t> creates a soft link. In this case, item is either a file or a directory.</a:t>
            </a:r>
          </a:p>
        </p:txBody>
      </p:sp>
    </p:spTree>
    <p:extLst>
      <p:ext uri="{BB962C8B-B14F-4D97-AF65-F5344CB8AC3E}">
        <p14:creationId xmlns:p14="http://schemas.microsoft.com/office/powerpoint/2010/main" val="1406656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Links</a:t>
            </a:r>
            <a:endParaRPr lang="en-US" dirty="0"/>
          </a:p>
        </p:txBody>
      </p:sp>
      <p:sp>
        <p:nvSpPr>
          <p:cNvPr id="3" name="Content Placeholder 2"/>
          <p:cNvSpPr>
            <a:spLocks noGrp="1"/>
          </p:cNvSpPr>
          <p:nvPr>
            <p:ph idx="1"/>
          </p:nvPr>
        </p:nvSpPr>
        <p:spPr/>
        <p:txBody>
          <a:bodyPr/>
          <a:lstStyle/>
          <a:p>
            <a:r>
              <a:rPr lang="en-US" dirty="0" smtClean="0"/>
              <a:t>Symbolic links are more modern compared to hard links, but they are the original way on Unix to creating links.</a:t>
            </a:r>
          </a:p>
          <a:p>
            <a:r>
              <a:rPr lang="en-US" dirty="0" smtClean="0"/>
              <a:t>By default, every file has a single hard link that gives the file its name. Recall that “-</a:t>
            </a:r>
            <a:r>
              <a:rPr lang="en-US" dirty="0" err="1"/>
              <a:t>rw</a:t>
            </a:r>
            <a:r>
              <a:rPr lang="en-US" dirty="0"/>
              <a:t>-r--r-- 	</a:t>
            </a:r>
            <a:r>
              <a:rPr lang="en-US" dirty="0" smtClean="0"/>
              <a:t>1 </a:t>
            </a:r>
            <a:r>
              <a:rPr lang="mr-IN" dirty="0" smtClean="0"/>
              <a:t>…</a:t>
            </a:r>
            <a:r>
              <a:rPr lang="en-US" dirty="0" smtClean="0"/>
              <a:t>” from the output displayed using the long option, the field ’1’ represents the amount of </a:t>
            </a:r>
            <a:r>
              <a:rPr lang="en-US" b="1" dirty="0" smtClean="0"/>
              <a:t>hard</a:t>
            </a:r>
            <a:r>
              <a:rPr lang="en-US" dirty="0" smtClean="0"/>
              <a:t> links the file itself has.</a:t>
            </a:r>
          </a:p>
          <a:p>
            <a:r>
              <a:rPr lang="en-US" dirty="0" smtClean="0"/>
              <a:t>Hard links cannot reference a file outside its own file system. Which means a link cannot reference a file that is not on the same disk partition as the link itself.</a:t>
            </a:r>
          </a:p>
          <a:p>
            <a:r>
              <a:rPr lang="en-US" dirty="0" smtClean="0"/>
              <a:t>Hard links may not reference a directory.</a:t>
            </a:r>
          </a:p>
          <a:p>
            <a:endParaRPr lang="en-US" dirty="0"/>
          </a:p>
        </p:txBody>
      </p:sp>
    </p:spTree>
    <p:extLst>
      <p:ext uri="{BB962C8B-B14F-4D97-AF65-F5344CB8AC3E}">
        <p14:creationId xmlns:p14="http://schemas.microsoft.com/office/powerpoint/2010/main" val="1889831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links cont.</a:t>
            </a:r>
            <a:endParaRPr lang="en-US" dirty="0"/>
          </a:p>
        </p:txBody>
      </p:sp>
      <p:sp>
        <p:nvSpPr>
          <p:cNvPr id="3" name="Content Placeholder 2"/>
          <p:cNvSpPr>
            <a:spLocks noGrp="1"/>
          </p:cNvSpPr>
          <p:nvPr>
            <p:ph idx="1"/>
          </p:nvPr>
        </p:nvSpPr>
        <p:spPr/>
        <p:txBody>
          <a:bodyPr/>
          <a:lstStyle/>
          <a:p>
            <a:r>
              <a:rPr lang="en-US" dirty="0" smtClean="0"/>
              <a:t>When a hard link is deleted, the content of the files remain unchanged until ALL hard links are removed. That means space is not deallocated.</a:t>
            </a:r>
            <a:endParaRPr lang="en-US" dirty="0"/>
          </a:p>
        </p:txBody>
      </p:sp>
    </p:spTree>
    <p:extLst>
      <p:ext uri="{BB962C8B-B14F-4D97-AF65-F5344CB8AC3E}">
        <p14:creationId xmlns:p14="http://schemas.microsoft.com/office/powerpoint/2010/main" val="12890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If the last character of the prompt is “#” rather than “$”, then we are in the state of one of two things: Either we are logged in the root user, or we selected a terminal emulator that provides </a:t>
            </a:r>
            <a:r>
              <a:rPr lang="en-US" dirty="0" err="1" smtClean="0"/>
              <a:t>superuser</a:t>
            </a:r>
            <a:r>
              <a:rPr lang="en-US" dirty="0" smtClean="0"/>
              <a:t>/admin privileges.</a:t>
            </a:r>
          </a:p>
          <a:p>
            <a:r>
              <a:rPr lang="en-US" dirty="0" smtClean="0"/>
              <a:t>The command line remembers up to 1000 previous commands in its command history.</a:t>
            </a:r>
          </a:p>
        </p:txBody>
      </p:sp>
    </p:spTree>
    <p:extLst>
      <p:ext uri="{BB962C8B-B14F-4D97-AF65-F5344CB8AC3E}">
        <p14:creationId xmlns:p14="http://schemas.microsoft.com/office/powerpoint/2010/main" val="18447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3" name="Content Placeholder 2"/>
          <p:cNvSpPr>
            <a:spLocks noGrp="1"/>
          </p:cNvSpPr>
          <p:nvPr>
            <p:ph idx="1"/>
          </p:nvPr>
        </p:nvSpPr>
        <p:spPr/>
        <p:txBody>
          <a:bodyPr/>
          <a:lstStyle/>
          <a:p>
            <a:r>
              <a:rPr lang="en-US" dirty="0" smtClean="0"/>
              <a:t>Symbolic links create a file that contain a text pointer to the referenced file or directory.</a:t>
            </a:r>
          </a:p>
          <a:p>
            <a:r>
              <a:rPr lang="en-US" dirty="0" smtClean="0"/>
              <a:t>If a symbolic link points to a file, then we may write to the symbolic link, this will also write to the file it is pointing to. </a:t>
            </a:r>
          </a:p>
          <a:p>
            <a:r>
              <a:rPr lang="en-US" dirty="0" smtClean="0"/>
              <a:t>If we delete the file that the link is pointing to, the link will still exist but will point to nothing. The link is said to be broken.</a:t>
            </a:r>
          </a:p>
          <a:p>
            <a:r>
              <a:rPr lang="en-US" dirty="0" smtClean="0"/>
              <a:t>The </a:t>
            </a:r>
            <a:r>
              <a:rPr lang="en-US" b="1" dirty="0" smtClean="0"/>
              <a:t>ls </a:t>
            </a:r>
            <a:r>
              <a:rPr lang="en-US" dirty="0" smtClean="0"/>
              <a:t>command will display broken links in red to reveal their presence.</a:t>
            </a:r>
            <a:endParaRPr lang="en-US" dirty="0"/>
          </a:p>
        </p:txBody>
      </p:sp>
    </p:spTree>
    <p:extLst>
      <p:ext uri="{BB962C8B-B14F-4D97-AF65-F5344CB8AC3E}">
        <p14:creationId xmlns:p14="http://schemas.microsoft.com/office/powerpoint/2010/main" val="196340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Movement</a:t>
            </a:r>
            <a:endParaRPr lang="en-US" dirty="0"/>
          </a:p>
        </p:txBody>
      </p:sp>
      <p:sp>
        <p:nvSpPr>
          <p:cNvPr id="3" name="Content Placeholder 2"/>
          <p:cNvSpPr>
            <a:spLocks noGrp="1"/>
          </p:cNvSpPr>
          <p:nvPr>
            <p:ph idx="1"/>
          </p:nvPr>
        </p:nvSpPr>
        <p:spPr/>
        <p:txBody>
          <a:bodyPr/>
          <a:lstStyle/>
          <a:p>
            <a:r>
              <a:rPr lang="en-US" dirty="0" smtClean="0"/>
              <a:t>You can use the left and right arrow keys to move the cursor on the terminal. This makes editing commands much easier.</a:t>
            </a:r>
          </a:p>
          <a:p>
            <a:r>
              <a:rPr lang="en-US" dirty="0" smtClean="0"/>
              <a:t>You can also highlight text on the terminal which will be maintained by X(X Window System). If you press the middle mouse button it will be pasted at the cursors’ location.</a:t>
            </a:r>
            <a:endParaRPr lang="en-US" dirty="0"/>
          </a:p>
        </p:txBody>
      </p:sp>
    </p:spTree>
    <p:extLst>
      <p:ext uri="{BB962C8B-B14F-4D97-AF65-F5344CB8AC3E}">
        <p14:creationId xmlns:p14="http://schemas.microsoft.com/office/powerpoint/2010/main" val="60751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Commands</a:t>
            </a:r>
            <a:endParaRPr lang="en-US" dirty="0"/>
          </a:p>
        </p:txBody>
      </p:sp>
      <p:sp>
        <p:nvSpPr>
          <p:cNvPr id="3" name="Content Placeholder 2"/>
          <p:cNvSpPr>
            <a:spLocks noGrp="1"/>
          </p:cNvSpPr>
          <p:nvPr>
            <p:ph idx="1"/>
          </p:nvPr>
        </p:nvSpPr>
        <p:spPr/>
        <p:txBody>
          <a:bodyPr/>
          <a:lstStyle/>
          <a:p>
            <a:r>
              <a:rPr lang="en-US" dirty="0" smtClean="0"/>
              <a:t>“date” </a:t>
            </a:r>
            <a:r>
              <a:rPr lang="mr-IN" dirty="0" smtClean="0"/>
              <a:t>–</a:t>
            </a:r>
            <a:r>
              <a:rPr lang="en-US" dirty="0" smtClean="0"/>
              <a:t> displays the current time and date</a:t>
            </a:r>
          </a:p>
          <a:p>
            <a:r>
              <a:rPr lang="en-US" dirty="0" smtClean="0"/>
              <a:t>“</a:t>
            </a:r>
            <a:r>
              <a:rPr lang="en-US" dirty="0" err="1" smtClean="0"/>
              <a:t>cal</a:t>
            </a:r>
            <a:r>
              <a:rPr lang="en-US" dirty="0" smtClean="0"/>
              <a:t>” </a:t>
            </a:r>
            <a:r>
              <a:rPr lang="mr-IN" dirty="0" smtClean="0"/>
              <a:t>–</a:t>
            </a:r>
            <a:r>
              <a:rPr lang="en-US" dirty="0" smtClean="0"/>
              <a:t> displays a calendar of the current month</a:t>
            </a:r>
          </a:p>
          <a:p>
            <a:r>
              <a:rPr lang="en-US" dirty="0" smtClean="0"/>
              <a:t>“</a:t>
            </a:r>
            <a:r>
              <a:rPr lang="en-US" dirty="0" err="1" smtClean="0"/>
              <a:t>df</a:t>
            </a:r>
            <a:r>
              <a:rPr lang="en-US" dirty="0" smtClean="0"/>
              <a:t>” </a:t>
            </a:r>
            <a:r>
              <a:rPr lang="mr-IN" dirty="0" smtClean="0"/>
              <a:t>–</a:t>
            </a:r>
            <a:r>
              <a:rPr lang="en-US" dirty="0" smtClean="0"/>
              <a:t> displays the amount of current free space on your disk drives</a:t>
            </a:r>
          </a:p>
          <a:p>
            <a:r>
              <a:rPr lang="en-US" dirty="0" smtClean="0"/>
              <a:t>“free” </a:t>
            </a:r>
            <a:r>
              <a:rPr lang="mr-IN" dirty="0" smtClean="0"/>
              <a:t>–</a:t>
            </a:r>
            <a:r>
              <a:rPr lang="en-US" dirty="0" smtClean="0"/>
              <a:t> displays the amount of free memory</a:t>
            </a:r>
          </a:p>
          <a:p>
            <a:r>
              <a:rPr lang="en-US" dirty="0" smtClean="0"/>
              <a:t>“exit” </a:t>
            </a:r>
            <a:r>
              <a:rPr lang="mr-IN" dirty="0" smtClean="0"/>
              <a:t>–</a:t>
            </a:r>
            <a:r>
              <a:rPr lang="en-US" dirty="0" smtClean="0"/>
              <a:t> exit a terminal session</a:t>
            </a:r>
          </a:p>
        </p:txBody>
      </p:sp>
    </p:spTree>
    <p:extLst>
      <p:ext uri="{BB962C8B-B14F-4D97-AF65-F5344CB8AC3E}">
        <p14:creationId xmlns:p14="http://schemas.microsoft.com/office/powerpoint/2010/main" val="86538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 Navigation</a:t>
            </a:r>
            <a:endParaRPr lang="en-US" dirty="0"/>
          </a:p>
        </p:txBody>
      </p:sp>
      <p:sp>
        <p:nvSpPr>
          <p:cNvPr id="3" name="Content Placeholder 2"/>
          <p:cNvSpPr>
            <a:spLocks noGrp="1"/>
          </p:cNvSpPr>
          <p:nvPr>
            <p:ph idx="1"/>
          </p:nvPr>
        </p:nvSpPr>
        <p:spPr/>
        <p:txBody>
          <a:bodyPr/>
          <a:lstStyle/>
          <a:p>
            <a:r>
              <a:rPr lang="en-US" dirty="0" smtClean="0"/>
              <a:t>Unix-like operating systems such as Linux organizes its files in a hierarchical directory structure.</a:t>
            </a:r>
            <a:endParaRPr lang="en-US" dirty="0"/>
          </a:p>
        </p:txBody>
      </p:sp>
      <p:pic>
        <p:nvPicPr>
          <p:cNvPr id="5" name="Picture 4"/>
          <p:cNvPicPr>
            <a:picLocks noChangeAspect="1"/>
          </p:cNvPicPr>
          <p:nvPr/>
        </p:nvPicPr>
        <p:blipFill>
          <a:blip r:embed="rId2"/>
          <a:stretch>
            <a:fillRect/>
          </a:stretch>
        </p:blipFill>
        <p:spPr>
          <a:xfrm>
            <a:off x="3940628" y="3149081"/>
            <a:ext cx="4476750" cy="3162819"/>
          </a:xfrm>
          <a:prstGeom prst="rect">
            <a:avLst/>
          </a:prstGeom>
        </p:spPr>
      </p:pic>
    </p:spTree>
    <p:extLst>
      <p:ext uri="{BB962C8B-B14F-4D97-AF65-F5344CB8AC3E}">
        <p14:creationId xmlns:p14="http://schemas.microsoft.com/office/powerpoint/2010/main" val="6461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They are organized in a tree-like pattern of directories.</a:t>
            </a:r>
          </a:p>
          <a:p>
            <a:r>
              <a:rPr lang="en-US" dirty="0" smtClean="0"/>
              <a:t>The first directory is the root.</a:t>
            </a:r>
          </a:p>
          <a:p>
            <a:r>
              <a:rPr lang="en-US" dirty="0" smtClean="0"/>
              <a:t>Windows has a separate file system tree for each storage device. While Unix-like systems, like Linux, have only one single file system tree.</a:t>
            </a:r>
          </a:p>
          <a:p>
            <a:endParaRPr lang="en-US" dirty="0"/>
          </a:p>
        </p:txBody>
      </p:sp>
    </p:spTree>
    <p:extLst>
      <p:ext uri="{BB962C8B-B14F-4D97-AF65-F5344CB8AC3E}">
        <p14:creationId xmlns:p14="http://schemas.microsoft.com/office/powerpoint/2010/main" val="35590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Directories</a:t>
            </a:r>
            <a:endParaRPr lang="en-US" dirty="0"/>
          </a:p>
        </p:txBody>
      </p:sp>
      <p:sp>
        <p:nvSpPr>
          <p:cNvPr id="3" name="Content Placeholder 2"/>
          <p:cNvSpPr>
            <a:spLocks noGrp="1"/>
          </p:cNvSpPr>
          <p:nvPr>
            <p:ph idx="1"/>
          </p:nvPr>
        </p:nvSpPr>
        <p:spPr/>
        <p:txBody>
          <a:bodyPr>
            <a:normAutofit lnSpcReduction="10000"/>
          </a:bodyPr>
          <a:lstStyle/>
          <a:p>
            <a:r>
              <a:rPr lang="en-US" dirty="0" smtClean="0"/>
              <a:t>To print the current working directory, simply type “</a:t>
            </a:r>
            <a:r>
              <a:rPr lang="en-US" dirty="0" err="1" smtClean="0"/>
              <a:t>pwd</a:t>
            </a:r>
            <a:r>
              <a:rPr lang="en-US" dirty="0" smtClean="0"/>
              <a:t>”</a:t>
            </a:r>
          </a:p>
          <a:p>
            <a:r>
              <a:rPr lang="en-US" dirty="0" smtClean="0"/>
              <a:t>When you first log in to a terminal session, your current working directory is set to your home directory. The home directory is the only place a regular user is allowed to write files.</a:t>
            </a:r>
          </a:p>
          <a:p>
            <a:r>
              <a:rPr lang="en-US" dirty="0" smtClean="0"/>
              <a:t>To list the files and directories in the current working directory, type “ls”.</a:t>
            </a:r>
          </a:p>
          <a:p>
            <a:r>
              <a:rPr lang="en-US" dirty="0" smtClean="0"/>
              <a:t>You can also use “ls” to list the contents of any other directories, not just the current working directory.</a:t>
            </a:r>
          </a:p>
          <a:p>
            <a:r>
              <a:rPr lang="en-US" dirty="0" smtClean="0"/>
              <a:t>To change the current working directory, use the ”cd” command followed by the pathname of the desired working directory.</a:t>
            </a:r>
            <a:endParaRPr lang="en-US" dirty="0"/>
          </a:p>
        </p:txBody>
      </p:sp>
    </p:spTree>
    <p:extLst>
      <p:ext uri="{BB962C8B-B14F-4D97-AF65-F5344CB8AC3E}">
        <p14:creationId xmlns:p14="http://schemas.microsoft.com/office/powerpoint/2010/main" val="205818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vs Relative Pathnames</a:t>
            </a:r>
            <a:endParaRPr lang="en-US" dirty="0"/>
          </a:p>
        </p:txBody>
      </p:sp>
      <p:sp>
        <p:nvSpPr>
          <p:cNvPr id="3" name="Content Placeholder 2"/>
          <p:cNvSpPr>
            <a:spLocks noGrp="1"/>
          </p:cNvSpPr>
          <p:nvPr>
            <p:ph idx="1"/>
          </p:nvPr>
        </p:nvSpPr>
        <p:spPr/>
        <p:txBody>
          <a:bodyPr>
            <a:normAutofit lnSpcReduction="10000"/>
          </a:bodyPr>
          <a:lstStyle/>
          <a:p>
            <a:r>
              <a:rPr lang="en-US" dirty="0" smtClean="0"/>
              <a:t>Absolute pathnames reference the root directory. Absolute paths contain the full path to the file. You can be in any directory on the system and be able to access the file using an absolute path.</a:t>
            </a:r>
          </a:p>
          <a:p>
            <a:r>
              <a:rPr lang="en-US" dirty="0" smtClean="0"/>
              <a:t>A relative path only works if you are in the current working directory.</a:t>
            </a:r>
          </a:p>
          <a:p>
            <a:r>
              <a:rPr lang="en-US" dirty="0" smtClean="0"/>
              <a:t>For example, I can provide you the full link to a website </a:t>
            </a:r>
            <a:r>
              <a:rPr lang="en-US" dirty="0" err="1" smtClean="0"/>
              <a:t>i.e</a:t>
            </a:r>
            <a:r>
              <a:rPr lang="en-US" dirty="0" smtClean="0"/>
              <a:t>: </a:t>
            </a:r>
            <a:r>
              <a:rPr lang="en-US" dirty="0" smtClean="0">
                <a:hlinkClick r:id="rId2"/>
              </a:rPr>
              <a:t>http://ansonfoong.com/documents/resume.html</a:t>
            </a:r>
            <a:r>
              <a:rPr lang="en-US" dirty="0" smtClean="0"/>
              <a:t>, this is an example of an absolute path.</a:t>
            </a:r>
          </a:p>
          <a:p>
            <a:r>
              <a:rPr lang="en-US" dirty="0" smtClean="0"/>
              <a:t>Imagine I was in the directory “documents”, I could access </a:t>
            </a:r>
            <a:r>
              <a:rPr lang="en-US" dirty="0" err="1" smtClean="0"/>
              <a:t>resume.html</a:t>
            </a:r>
            <a:r>
              <a:rPr lang="en-US" dirty="0" smtClean="0"/>
              <a:t> via relative path.</a:t>
            </a:r>
          </a:p>
          <a:p>
            <a:r>
              <a:rPr lang="en-US" dirty="0" smtClean="0"/>
              <a:t>The relative pathname starts from the current working directory.</a:t>
            </a:r>
            <a:endParaRPr lang="en-US" dirty="0"/>
          </a:p>
        </p:txBody>
      </p:sp>
    </p:spTree>
    <p:extLst>
      <p:ext uri="{BB962C8B-B14F-4D97-AF65-F5344CB8AC3E}">
        <p14:creationId xmlns:p14="http://schemas.microsoft.com/office/powerpoint/2010/main" val="151641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1718</Words>
  <Application>Microsoft Macintosh PowerPoint</Application>
  <PresentationFormat>Widescreen</PresentationFormat>
  <Paragraphs>116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Calibri Light</vt:lpstr>
      <vt:lpstr>Mangal</vt:lpstr>
      <vt:lpstr>Arial</vt:lpstr>
      <vt:lpstr>Office Theme</vt:lpstr>
      <vt:lpstr>CSI 402</vt:lpstr>
      <vt:lpstr>The Shell</vt:lpstr>
      <vt:lpstr>PowerPoint Presentation</vt:lpstr>
      <vt:lpstr>Cursor Movement</vt:lpstr>
      <vt:lpstr>Simple Commands</vt:lpstr>
      <vt:lpstr>Chapter 2 - Navigation</vt:lpstr>
      <vt:lpstr>PowerPoint Presentation</vt:lpstr>
      <vt:lpstr>Working Directories</vt:lpstr>
      <vt:lpstr>Absolute vs Relative Pathnames</vt:lpstr>
      <vt:lpstr>Relative Pathnames</vt:lpstr>
      <vt:lpstr>Shortcuts</vt:lpstr>
      <vt:lpstr>Files</vt:lpstr>
      <vt:lpstr>Chapter 3 – Exploring the System</vt:lpstr>
      <vt:lpstr>Command, Option, Arguments</vt:lpstr>
      <vt:lpstr>Combining Options</vt:lpstr>
      <vt:lpstr>PowerPoint Presentation</vt:lpstr>
      <vt:lpstr>PowerPoint Presentation</vt:lpstr>
      <vt:lpstr>Long Format</vt:lpstr>
      <vt:lpstr>Cont.</vt:lpstr>
      <vt:lpstr>PowerPoint Presentation</vt:lpstr>
      <vt:lpstr>less commands</vt:lpstr>
      <vt:lpstr>Symbolic Links</vt:lpstr>
      <vt:lpstr>Chapter 4 - Manipulating Files and Directories</vt:lpstr>
      <vt:lpstr>Try the following Wildcard commands</vt:lpstr>
      <vt:lpstr>Creating directories using the “mkdir” command</vt:lpstr>
      <vt:lpstr>Copy files and destinations with “cp”</vt:lpstr>
      <vt:lpstr>Creating Links</vt:lpstr>
      <vt:lpstr>Hard Links</vt:lpstr>
      <vt:lpstr>Hard links cont.</vt:lpstr>
      <vt:lpstr>Symbolic Links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402</dc:title>
  <dc:creator>Foong, Anson</dc:creator>
  <cp:lastModifiedBy>Foong, Anson</cp:lastModifiedBy>
  <cp:revision>18</cp:revision>
  <cp:lastPrinted>2018-02-02T02:10:02Z</cp:lastPrinted>
  <dcterms:created xsi:type="dcterms:W3CDTF">2018-01-30T22:36:28Z</dcterms:created>
  <dcterms:modified xsi:type="dcterms:W3CDTF">2018-02-02T02:26:10Z</dcterms:modified>
</cp:coreProperties>
</file>