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Nuni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Dayuan T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Nunito-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Nunito-italic.fntdata"/><Relationship Id="rId12" Type="http://schemas.openxmlformats.org/officeDocument/2006/relationships/slide" Target="slides/slide6.xml"/><Relationship Id="rId34" Type="http://schemas.openxmlformats.org/officeDocument/2006/relationships/font" Target="fonts/Nuni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Nuni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5-06T21:57:48.252">
    <p:pos x="6000" y="0"/>
    <p:text>need to change a better screenshot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Shape 3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 name="Shape 119"/>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Shape 120"/>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Shape 1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 name="Shape 47"/>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Shape 4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Shape 6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Shape 6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Shape 7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 name="Shape 93"/>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Shape 9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Shape 10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Shape 10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jackxie101.pythonanywhere.com/chatterbo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coinmarketcap.com/api/" TargetMode="External"/><Relationship Id="rId4" Type="http://schemas.openxmlformats.org/officeDocument/2006/relationships/hyperlink" Target="https://coinmarketcap.com/api/" TargetMode="External"/><Relationship Id="rId5" Type="http://schemas.openxmlformats.org/officeDocument/2006/relationships/hyperlink" Target="https://arxiv.org/abs/cs/0310018"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Chat</a:t>
            </a:r>
            <a:r>
              <a:rPr lang="en"/>
              <a:t>ter</a:t>
            </a:r>
            <a:r>
              <a:rPr lang="en"/>
              <a:t>bot Application on Cryptocurrency</a:t>
            </a:r>
            <a:endParaRPr/>
          </a:p>
        </p:txBody>
      </p:sp>
      <p:sp>
        <p:nvSpPr>
          <p:cNvPr id="129" name="Shape 129"/>
          <p:cNvSpPr txBox="1"/>
          <p:nvPr>
            <p:ph idx="1" type="subTitle"/>
          </p:nvPr>
        </p:nvSpPr>
        <p:spPr>
          <a:xfrm>
            <a:off x="1858700" y="3413149"/>
            <a:ext cx="5361300" cy="711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Qitao Xie and Dayuan Tan</a:t>
            </a:r>
            <a:endParaRPr/>
          </a:p>
          <a:p>
            <a:pPr indent="0" lvl="0" marL="0" rtl="0">
              <a:spcBef>
                <a:spcPts val="0"/>
              </a:spcBef>
              <a:spcAft>
                <a:spcPts val="0"/>
              </a:spcAft>
              <a:buNone/>
            </a:pPr>
            <a:r>
              <a:rPr lang="en"/>
              <a:t>CSEE, UMBC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System Design - (1) </a:t>
            </a:r>
            <a:r>
              <a:rPr lang="en"/>
              <a:t>Collect Data</a:t>
            </a:r>
            <a:endParaRPr/>
          </a:p>
        </p:txBody>
      </p:sp>
      <p:sp>
        <p:nvSpPr>
          <p:cNvPr id="189" name="Shape 18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AF7B51"/>
              </a:buClr>
              <a:buSzPts val="1400"/>
              <a:buFont typeface="Nunito"/>
              <a:buChar char="●"/>
            </a:pPr>
            <a:r>
              <a:rPr lang="en" sz="1400">
                <a:solidFill>
                  <a:srgbClr val="AF7B51"/>
                </a:solidFill>
                <a:latin typeface="Nunito"/>
                <a:ea typeface="Nunito"/>
                <a:cs typeface="Nunito"/>
                <a:sym typeface="Nunito"/>
              </a:rPr>
              <a:t>Use API of coin-market to get the real time price of the top ranked 25 cryptocurrencies.</a:t>
            </a:r>
            <a:endParaRPr sz="1400">
              <a:solidFill>
                <a:srgbClr val="AF7B51"/>
              </a:solidFill>
              <a:latin typeface="Nunito"/>
              <a:ea typeface="Nunito"/>
              <a:cs typeface="Nunito"/>
              <a:sym typeface="Nunito"/>
            </a:endParaRPr>
          </a:p>
          <a:p>
            <a:pPr indent="-317500" lvl="0" marL="457200" rtl="0">
              <a:spcBef>
                <a:spcPts val="0"/>
              </a:spcBef>
              <a:spcAft>
                <a:spcPts val="0"/>
              </a:spcAft>
              <a:buClr>
                <a:srgbClr val="AF7B51"/>
              </a:buClr>
              <a:buSzPts val="1400"/>
              <a:buFont typeface="Nunito"/>
              <a:buChar char="●"/>
            </a:pPr>
            <a:r>
              <a:rPr lang="en" sz="1400">
                <a:solidFill>
                  <a:srgbClr val="AF7B51"/>
                </a:solidFill>
                <a:latin typeface="Nunito"/>
                <a:ea typeface="Nunito"/>
                <a:cs typeface="Nunito"/>
                <a:sym typeface="Nunito"/>
              </a:rPr>
              <a:t>Collect some basic information of cryptocurrency to compose the basic questions about cryptocurrency and answers to each question. I.e., what is cryptocurrency?</a:t>
            </a:r>
            <a:endParaRPr sz="1400">
              <a:solidFill>
                <a:srgbClr val="AF7B51"/>
              </a:solidFill>
              <a:latin typeface="Nunito"/>
              <a:ea typeface="Nunito"/>
              <a:cs typeface="Nunito"/>
              <a:sym typeface="Nunito"/>
            </a:endParaRPr>
          </a:p>
          <a:p>
            <a:pPr indent="-317500" lvl="0" marL="457200" rtl="0">
              <a:spcBef>
                <a:spcPts val="0"/>
              </a:spcBef>
              <a:spcAft>
                <a:spcPts val="0"/>
              </a:spcAft>
              <a:buClr>
                <a:srgbClr val="AF7B51"/>
              </a:buClr>
              <a:buSzPts val="1400"/>
              <a:buFont typeface="Nunito"/>
              <a:buChar char="●"/>
            </a:pPr>
            <a:r>
              <a:rPr lang="en" sz="1400">
                <a:solidFill>
                  <a:srgbClr val="AF7B51"/>
                </a:solidFill>
                <a:latin typeface="Nunito"/>
                <a:ea typeface="Nunito"/>
                <a:cs typeface="Nunito"/>
                <a:sym typeface="Nunito"/>
              </a:rPr>
              <a:t>Grab Q&amp;As related to cryptocurrency topic </a:t>
            </a:r>
            <a:r>
              <a:rPr lang="en" sz="1400">
                <a:solidFill>
                  <a:srgbClr val="AF7B51"/>
                </a:solidFill>
                <a:latin typeface="Nunito"/>
                <a:ea typeface="Nunito"/>
                <a:cs typeface="Nunito"/>
                <a:sym typeface="Nunito"/>
              </a:rPr>
              <a:t>on Quora </a:t>
            </a:r>
            <a:r>
              <a:rPr lang="en" sz="1400">
                <a:solidFill>
                  <a:srgbClr val="AF7B51"/>
                </a:solidFill>
                <a:latin typeface="Nunito"/>
                <a:ea typeface="Nunito"/>
                <a:cs typeface="Nunito"/>
                <a:sym typeface="Nunito"/>
              </a:rPr>
              <a:t>using crawler to enrich our dataset.</a:t>
            </a:r>
            <a:endParaRPr/>
          </a:p>
          <a:p>
            <a:pPr indent="0" lvl="0" marL="0">
              <a:spcBef>
                <a:spcPts val="1600"/>
              </a:spcBef>
              <a:spcAft>
                <a:spcPts val="1600"/>
              </a:spcAft>
              <a:buNone/>
            </a:pP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System Design - (2) </a:t>
            </a:r>
            <a:r>
              <a:rPr lang="en"/>
              <a:t>Train the chatterbot </a:t>
            </a:r>
            <a:endParaRPr/>
          </a:p>
        </p:txBody>
      </p:sp>
      <p:sp>
        <p:nvSpPr>
          <p:cNvPr id="195" name="Shape 19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457200" lvl="0" marL="0" rtl="0">
              <a:lnSpc>
                <a:spcPct val="100000"/>
              </a:lnSpc>
              <a:spcBef>
                <a:spcPts val="0"/>
              </a:spcBef>
              <a:spcAft>
                <a:spcPts val="0"/>
              </a:spcAft>
              <a:buNone/>
            </a:pPr>
            <a:r>
              <a:rPr lang="en" sz="1800">
                <a:solidFill>
                  <a:srgbClr val="AF7B51"/>
                </a:solidFill>
                <a:latin typeface="Nunito"/>
                <a:ea typeface="Nunito"/>
                <a:cs typeface="Nunito"/>
                <a:sym typeface="Nunito"/>
              </a:rPr>
              <a:t>The open source library Chatterbot comes with a corpus data and utility module that makes it easy to quickly train the bots to communicate. In addition, we also specify the collected data set for data training to focus on the topic of cryptocurrency.</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System Design - (3) </a:t>
            </a:r>
            <a:r>
              <a:rPr lang="en"/>
              <a:t>Process inputs</a:t>
            </a:r>
            <a:endParaRPr/>
          </a:p>
        </p:txBody>
      </p:sp>
      <p:sp>
        <p:nvSpPr>
          <p:cNvPr id="201" name="Shape 20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457200" lvl="0" marL="0" rtl="0">
              <a:spcBef>
                <a:spcPts val="0"/>
              </a:spcBef>
              <a:spcAft>
                <a:spcPts val="0"/>
              </a:spcAft>
              <a:buNone/>
            </a:pPr>
            <a:r>
              <a:rPr lang="en" sz="1400">
                <a:solidFill>
                  <a:srgbClr val="AF7B51"/>
                </a:solidFill>
                <a:latin typeface="Nunito"/>
                <a:ea typeface="Nunito"/>
                <a:cs typeface="Nunito"/>
                <a:sym typeface="Nunito"/>
              </a:rPr>
              <a:t>The input statement is processed by the best-matched logic method and/or some other specific logic adapters. Based on the different search algorithms, the closely matched response is returned with the highest confidence score.</a:t>
            </a:r>
            <a:endParaRPr sz="1400">
              <a:solidFill>
                <a:srgbClr val="AF7B51"/>
              </a:solidFill>
              <a:latin typeface="Nunito"/>
              <a:ea typeface="Nunito"/>
              <a:cs typeface="Nunito"/>
              <a:sym typeface="Nunito"/>
            </a:endParaRPr>
          </a:p>
          <a:p>
            <a:pPr indent="457200" lvl="0" marL="0" rtl="0">
              <a:spcBef>
                <a:spcPts val="1600"/>
              </a:spcBef>
              <a:spcAft>
                <a:spcPts val="0"/>
              </a:spcAft>
              <a:buNone/>
            </a:pPr>
            <a:r>
              <a:rPr lang="en" sz="1400">
                <a:solidFill>
                  <a:srgbClr val="AF7B51"/>
                </a:solidFill>
                <a:latin typeface="Nunito"/>
                <a:ea typeface="Nunito"/>
                <a:cs typeface="Nunito"/>
                <a:sym typeface="Nunito"/>
              </a:rPr>
              <a:t>Inputs will be classified into three categories:</a:t>
            </a:r>
            <a:endParaRPr sz="1400">
              <a:solidFill>
                <a:srgbClr val="AF7B51"/>
              </a:solidFill>
              <a:latin typeface="Nunito"/>
              <a:ea typeface="Nunito"/>
              <a:cs typeface="Nunito"/>
              <a:sym typeface="Nunito"/>
            </a:endParaRPr>
          </a:p>
          <a:p>
            <a:pPr indent="-317500" lvl="0" marL="914400" rtl="0">
              <a:spcBef>
                <a:spcPts val="1600"/>
              </a:spcBef>
              <a:spcAft>
                <a:spcPts val="0"/>
              </a:spcAft>
              <a:buClr>
                <a:srgbClr val="AF7B51"/>
              </a:buClr>
              <a:buSzPts val="1400"/>
              <a:buFont typeface="Nunito"/>
              <a:buChar char="●"/>
            </a:pPr>
            <a:r>
              <a:rPr lang="en" sz="1400">
                <a:solidFill>
                  <a:srgbClr val="AF7B51"/>
                </a:solidFill>
                <a:latin typeface="Nunito"/>
                <a:ea typeface="Nunito"/>
                <a:cs typeface="Nunito"/>
                <a:sym typeface="Nunito"/>
              </a:rPr>
              <a:t>Greetings. </a:t>
            </a:r>
            <a:endParaRPr sz="1400">
              <a:solidFill>
                <a:srgbClr val="AF7B51"/>
              </a:solidFill>
              <a:latin typeface="Nunito"/>
              <a:ea typeface="Nunito"/>
              <a:cs typeface="Nunito"/>
              <a:sym typeface="Nunito"/>
            </a:endParaRPr>
          </a:p>
          <a:p>
            <a:pPr indent="-317500" lvl="0" marL="914400" rtl="0">
              <a:spcBef>
                <a:spcPts val="0"/>
              </a:spcBef>
              <a:spcAft>
                <a:spcPts val="0"/>
              </a:spcAft>
              <a:buClr>
                <a:srgbClr val="AF7B51"/>
              </a:buClr>
              <a:buSzPts val="1400"/>
              <a:buFont typeface="Nunito"/>
              <a:buChar char="●"/>
            </a:pPr>
            <a:r>
              <a:rPr lang="en" sz="1400">
                <a:solidFill>
                  <a:srgbClr val="AF7B51"/>
                </a:solidFill>
                <a:latin typeface="Nunito"/>
                <a:ea typeface="Nunito"/>
                <a:cs typeface="Nunito"/>
                <a:sym typeface="Nunito"/>
              </a:rPr>
              <a:t>Price of a certain kind of cryptocurrency. Use API to grab the real price.</a:t>
            </a:r>
            <a:endParaRPr sz="1400">
              <a:solidFill>
                <a:srgbClr val="AF7B51"/>
              </a:solidFill>
              <a:latin typeface="Nunito"/>
              <a:ea typeface="Nunito"/>
              <a:cs typeface="Nunito"/>
              <a:sym typeface="Nunito"/>
            </a:endParaRPr>
          </a:p>
          <a:p>
            <a:pPr indent="-317500" lvl="0" marL="914400" rtl="0">
              <a:spcBef>
                <a:spcPts val="0"/>
              </a:spcBef>
              <a:spcAft>
                <a:spcPts val="0"/>
              </a:spcAft>
              <a:buClr>
                <a:srgbClr val="AF7B51"/>
              </a:buClr>
              <a:buSzPts val="1400"/>
              <a:buFont typeface="Nunito"/>
              <a:buChar char="●"/>
            </a:pPr>
            <a:r>
              <a:rPr lang="en" sz="1400">
                <a:solidFill>
                  <a:srgbClr val="AF7B51"/>
                </a:solidFill>
                <a:latin typeface="Nunito"/>
                <a:ea typeface="Nunito"/>
                <a:cs typeface="Nunito"/>
                <a:sym typeface="Nunito"/>
              </a:rPr>
              <a:t>Other cryptocurrency related questions. Use our pre-build dataset to obtain the best answer. </a:t>
            </a:r>
            <a:endParaRPr sz="1400">
              <a:solidFill>
                <a:srgbClr val="AF7B51"/>
              </a:solidFill>
              <a:latin typeface="Nunito"/>
              <a:ea typeface="Nunito"/>
              <a:cs typeface="Nunito"/>
              <a:sym typeface="Nunito"/>
            </a:endParaRPr>
          </a:p>
          <a:p>
            <a:pPr indent="0" lvl="0" marL="0">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819150" y="775025"/>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System Design - (4) </a:t>
            </a:r>
            <a:r>
              <a:rPr lang="en"/>
              <a:t>How to generate the response?</a:t>
            </a:r>
            <a:endParaRPr/>
          </a:p>
        </p:txBody>
      </p:sp>
      <p:sp>
        <p:nvSpPr>
          <p:cNvPr id="207" name="Shape 207"/>
          <p:cNvSpPr txBox="1"/>
          <p:nvPr>
            <p:ph idx="1" type="body"/>
          </p:nvPr>
        </p:nvSpPr>
        <p:spPr>
          <a:xfrm>
            <a:off x="819150" y="1676700"/>
            <a:ext cx="7505700" cy="26385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Clr>
                <a:schemeClr val="lt1"/>
              </a:buClr>
              <a:buSzPts val="1600"/>
              <a:buChar char="●"/>
            </a:pPr>
            <a:r>
              <a:rPr lang="en" sz="1600">
                <a:solidFill>
                  <a:schemeClr val="lt1"/>
                </a:solidFill>
              </a:rPr>
              <a:t>Search algorithm</a:t>
            </a:r>
            <a:endParaRPr sz="1600">
              <a:solidFill>
                <a:schemeClr val="lt1"/>
              </a:solidFill>
            </a:endParaRPr>
          </a:p>
          <a:p>
            <a:pPr indent="-330200" lvl="1" marL="914400" rtl="0">
              <a:lnSpc>
                <a:spcPct val="163636"/>
              </a:lnSpc>
              <a:spcBef>
                <a:spcPts val="0"/>
              </a:spcBef>
              <a:spcAft>
                <a:spcPts val="0"/>
              </a:spcAft>
              <a:buClr>
                <a:schemeClr val="lt1"/>
              </a:buClr>
              <a:buSzPts val="1600"/>
              <a:buFont typeface="Arial"/>
              <a:buChar char="○"/>
            </a:pPr>
            <a:r>
              <a:rPr lang="en" sz="1600">
                <a:solidFill>
                  <a:schemeClr val="lt1"/>
                </a:solidFill>
                <a:latin typeface="Arial"/>
                <a:ea typeface="Arial"/>
                <a:cs typeface="Arial"/>
                <a:sym typeface="Arial"/>
              </a:rPr>
              <a:t>the similarity of an input statement to known statements</a:t>
            </a:r>
            <a:endParaRPr sz="1600">
              <a:solidFill>
                <a:schemeClr val="lt1"/>
              </a:solidFill>
              <a:latin typeface="Arial"/>
              <a:ea typeface="Arial"/>
              <a:cs typeface="Arial"/>
              <a:sym typeface="Arial"/>
            </a:endParaRPr>
          </a:p>
          <a:p>
            <a:pPr indent="-330200" lvl="1" marL="914400" rtl="0">
              <a:lnSpc>
                <a:spcPct val="163636"/>
              </a:lnSpc>
              <a:spcBef>
                <a:spcPts val="0"/>
              </a:spcBef>
              <a:spcAft>
                <a:spcPts val="0"/>
              </a:spcAft>
              <a:buClr>
                <a:schemeClr val="lt1"/>
              </a:buClr>
              <a:buSzPts val="1600"/>
              <a:buFont typeface="Arial"/>
              <a:buChar char="○"/>
            </a:pPr>
            <a:r>
              <a:rPr lang="en" sz="1600">
                <a:solidFill>
                  <a:schemeClr val="lt1"/>
                </a:solidFill>
                <a:latin typeface="Arial"/>
                <a:ea typeface="Arial"/>
                <a:cs typeface="Arial"/>
                <a:sym typeface="Arial"/>
              </a:rPr>
              <a:t>the frequency in which similar known responses occur</a:t>
            </a:r>
            <a:endParaRPr sz="1600">
              <a:solidFill>
                <a:schemeClr val="lt1"/>
              </a:solidFill>
              <a:latin typeface="Arial"/>
              <a:ea typeface="Arial"/>
              <a:cs typeface="Arial"/>
              <a:sym typeface="Arial"/>
            </a:endParaRPr>
          </a:p>
          <a:p>
            <a:pPr indent="-330200" lvl="1" marL="914400" rtl="0">
              <a:spcBef>
                <a:spcPts val="0"/>
              </a:spcBef>
              <a:spcAft>
                <a:spcPts val="0"/>
              </a:spcAft>
              <a:buClr>
                <a:schemeClr val="lt1"/>
              </a:buClr>
              <a:buSzPts val="1600"/>
              <a:buChar char="○"/>
            </a:pPr>
            <a:r>
              <a:rPr lang="en" sz="1600">
                <a:solidFill>
                  <a:schemeClr val="lt1"/>
                </a:solidFill>
                <a:highlight>
                  <a:srgbClr val="FCFCFC"/>
                </a:highlight>
                <a:latin typeface="Arial"/>
                <a:ea typeface="Arial"/>
                <a:cs typeface="Arial"/>
                <a:sym typeface="Arial"/>
              </a:rPr>
              <a:t>the most possible category of an input statement</a:t>
            </a:r>
            <a:endParaRPr sz="1600">
              <a:solidFill>
                <a:schemeClr val="lt1"/>
              </a:solidFill>
              <a:highlight>
                <a:srgbClr val="FCFCFC"/>
              </a:highlight>
              <a:latin typeface="Arial"/>
              <a:ea typeface="Arial"/>
              <a:cs typeface="Arial"/>
              <a:sym typeface="Arial"/>
            </a:endParaRPr>
          </a:p>
          <a:p>
            <a:pPr indent="-330200" lvl="0" marL="457200" rtl="0">
              <a:spcBef>
                <a:spcPts val="0"/>
              </a:spcBef>
              <a:spcAft>
                <a:spcPts val="0"/>
              </a:spcAft>
              <a:buClr>
                <a:schemeClr val="lt1"/>
              </a:buClr>
              <a:buSzPts val="1600"/>
              <a:buFont typeface="Arial"/>
              <a:buChar char="●"/>
            </a:pPr>
            <a:r>
              <a:rPr lang="en" sz="1600">
                <a:solidFill>
                  <a:schemeClr val="lt1"/>
                </a:solidFill>
                <a:highlight>
                  <a:srgbClr val="FCFCFC"/>
                </a:highlight>
                <a:latin typeface="Arial"/>
                <a:ea typeface="Arial"/>
                <a:cs typeface="Arial"/>
                <a:sym typeface="Arial"/>
              </a:rPr>
              <a:t>Classification algorithm</a:t>
            </a:r>
            <a:endParaRPr sz="1600">
              <a:solidFill>
                <a:schemeClr val="lt1"/>
              </a:solidFill>
              <a:highlight>
                <a:srgbClr val="FCFCFC"/>
              </a:highlight>
              <a:latin typeface="Arial"/>
              <a:ea typeface="Arial"/>
              <a:cs typeface="Arial"/>
              <a:sym typeface="Arial"/>
            </a:endParaRPr>
          </a:p>
          <a:p>
            <a:pPr indent="-330200" lvl="1" marL="914400">
              <a:spcBef>
                <a:spcPts val="0"/>
              </a:spcBef>
              <a:spcAft>
                <a:spcPts val="0"/>
              </a:spcAft>
              <a:buClr>
                <a:schemeClr val="lt1"/>
              </a:buClr>
              <a:buSzPts val="1600"/>
              <a:buFont typeface="Arial"/>
              <a:buChar char="○"/>
            </a:pPr>
            <a:r>
              <a:rPr lang="en" sz="1600">
                <a:solidFill>
                  <a:schemeClr val="lt1"/>
                </a:solidFill>
                <a:highlight>
                  <a:srgbClr val="FCFCFC"/>
                </a:highlight>
                <a:latin typeface="Arial"/>
                <a:ea typeface="Arial"/>
                <a:cs typeface="Arial"/>
                <a:sym typeface="Arial"/>
              </a:rPr>
              <a:t>naive Bayesian classification algorithms to determine if an input statement meets a particular set of criteria for a response to be generated from that logic adapter.</a:t>
            </a:r>
            <a:endParaRPr sz="1600">
              <a:solidFill>
                <a:schemeClr val="lt1"/>
              </a:solidFill>
              <a:highlight>
                <a:srgbClr val="FCFCFC"/>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System Design - (5) </a:t>
            </a:r>
            <a:r>
              <a:rPr lang="en"/>
              <a:t>Return responses </a:t>
            </a:r>
            <a:endParaRPr/>
          </a:p>
        </p:txBody>
      </p:sp>
      <p:sp>
        <p:nvSpPr>
          <p:cNvPr id="213" name="Shape 21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457200" lvl="0" marL="0" rtl="0">
              <a:spcBef>
                <a:spcPts val="0"/>
              </a:spcBef>
              <a:spcAft>
                <a:spcPts val="0"/>
              </a:spcAft>
              <a:buNone/>
            </a:pPr>
            <a:r>
              <a:rPr lang="en" sz="1800">
                <a:solidFill>
                  <a:srgbClr val="AF7B51"/>
                </a:solidFill>
                <a:latin typeface="Nunito"/>
                <a:ea typeface="Nunito"/>
                <a:cs typeface="Nunito"/>
                <a:sym typeface="Nunito"/>
              </a:rPr>
              <a:t>Return </a:t>
            </a:r>
            <a:r>
              <a:rPr lang="en" sz="1800">
                <a:solidFill>
                  <a:srgbClr val="AF7B51"/>
                </a:solidFill>
                <a:latin typeface="Nunito"/>
                <a:ea typeface="Nunito"/>
                <a:cs typeface="Nunito"/>
                <a:sym typeface="Nunito"/>
              </a:rPr>
              <a:t>responses to:</a:t>
            </a:r>
            <a:endParaRPr sz="1800">
              <a:solidFill>
                <a:srgbClr val="AF7B51"/>
              </a:solidFill>
              <a:latin typeface="Nunito"/>
              <a:ea typeface="Nunito"/>
              <a:cs typeface="Nunito"/>
              <a:sym typeface="Nunito"/>
            </a:endParaRPr>
          </a:p>
          <a:p>
            <a:pPr indent="-342900" lvl="0" marL="457200" rtl="0">
              <a:spcBef>
                <a:spcPts val="1600"/>
              </a:spcBef>
              <a:spcAft>
                <a:spcPts val="0"/>
              </a:spcAft>
              <a:buClr>
                <a:srgbClr val="AF7B51"/>
              </a:buClr>
              <a:buSzPts val="1800"/>
              <a:buFont typeface="Nunito"/>
              <a:buChar char="●"/>
            </a:pPr>
            <a:r>
              <a:rPr lang="en" sz="1800">
                <a:solidFill>
                  <a:srgbClr val="AF7B51"/>
                </a:solidFill>
                <a:latin typeface="Nunito"/>
                <a:ea typeface="Nunito"/>
                <a:cs typeface="Nunito"/>
                <a:sym typeface="Nunito"/>
              </a:rPr>
              <a:t>website</a:t>
            </a:r>
            <a:endParaRPr sz="1800">
              <a:solidFill>
                <a:srgbClr val="AF7B51"/>
              </a:solidFill>
              <a:latin typeface="Nunito"/>
              <a:ea typeface="Nunito"/>
              <a:cs typeface="Nunito"/>
              <a:sym typeface="Nunito"/>
            </a:endParaRPr>
          </a:p>
          <a:p>
            <a:pPr indent="-342900" lvl="0" marL="457200" rtl="0">
              <a:spcBef>
                <a:spcPts val="0"/>
              </a:spcBef>
              <a:spcAft>
                <a:spcPts val="0"/>
              </a:spcAft>
              <a:buClr>
                <a:srgbClr val="AF7B51"/>
              </a:buClr>
              <a:buSzPts val="1800"/>
              <a:buFont typeface="Nunito"/>
              <a:buChar char="●"/>
            </a:pPr>
            <a:r>
              <a:rPr lang="en" sz="1800">
                <a:solidFill>
                  <a:srgbClr val="AF7B51"/>
                </a:solidFill>
                <a:latin typeface="Nunito"/>
                <a:ea typeface="Nunito"/>
                <a:cs typeface="Nunito"/>
                <a:sym typeface="Nunito"/>
              </a:rPr>
              <a:t>WeChat* interface</a:t>
            </a:r>
            <a:endParaRPr sz="1800">
              <a:solidFill>
                <a:srgbClr val="AF7B51"/>
              </a:solidFill>
              <a:latin typeface="Nunito"/>
              <a:ea typeface="Nunito"/>
              <a:cs typeface="Nunito"/>
              <a:sym typeface="Nunito"/>
            </a:endParaRPr>
          </a:p>
          <a:p>
            <a:pPr indent="-342900" lvl="0" marL="457200" rtl="0">
              <a:spcBef>
                <a:spcPts val="0"/>
              </a:spcBef>
              <a:spcAft>
                <a:spcPts val="0"/>
              </a:spcAft>
              <a:buClr>
                <a:srgbClr val="AF7B51"/>
              </a:buClr>
              <a:buSzPts val="1800"/>
              <a:buFont typeface="Nunito"/>
              <a:buChar char="●"/>
            </a:pPr>
            <a:r>
              <a:rPr lang="en" sz="1800">
                <a:solidFill>
                  <a:srgbClr val="AF7B51"/>
                </a:solidFill>
                <a:latin typeface="Nunito"/>
                <a:ea typeface="Nunito"/>
                <a:cs typeface="Nunito"/>
                <a:sym typeface="Nunito"/>
              </a:rPr>
              <a:t>console </a:t>
            </a:r>
            <a:endParaRPr sz="1800">
              <a:solidFill>
                <a:srgbClr val="AF7B51"/>
              </a:solidFill>
              <a:latin typeface="Nunito"/>
              <a:ea typeface="Nunito"/>
              <a:cs typeface="Nunito"/>
              <a:sym typeface="Nunito"/>
            </a:endParaRPr>
          </a:p>
          <a:p>
            <a:pPr indent="0" lvl="0" marL="0" rtl="0">
              <a:spcBef>
                <a:spcPts val="1600"/>
              </a:spcBef>
              <a:spcAft>
                <a:spcPts val="0"/>
              </a:spcAft>
              <a:buNone/>
            </a:pPr>
            <a:r>
              <a:t/>
            </a:r>
            <a:endParaRPr sz="1800">
              <a:solidFill>
                <a:srgbClr val="AF7B51"/>
              </a:solidFill>
              <a:latin typeface="Nunito"/>
              <a:ea typeface="Nunito"/>
              <a:cs typeface="Nunito"/>
              <a:sym typeface="Nunito"/>
            </a:endParaRPr>
          </a:p>
          <a:p>
            <a:pPr indent="0" lvl="0" marL="0">
              <a:spcBef>
                <a:spcPts val="1600"/>
              </a:spcBef>
              <a:spcAft>
                <a:spcPts val="1600"/>
              </a:spcAft>
              <a:buNone/>
            </a:pPr>
            <a:r>
              <a:rPr lang="en" sz="1800">
                <a:solidFill>
                  <a:srgbClr val="AF7B51"/>
                </a:solidFill>
                <a:latin typeface="Nunito"/>
                <a:ea typeface="Nunito"/>
                <a:cs typeface="Nunito"/>
                <a:sym typeface="Nunito"/>
              </a:rPr>
              <a:t>*WeChat is a communication APP </a:t>
            </a:r>
            <a:r>
              <a:rPr lang="en" sz="1800">
                <a:solidFill>
                  <a:srgbClr val="AF7B51"/>
                </a:solidFill>
                <a:latin typeface="Nunito"/>
                <a:ea typeface="Nunito"/>
                <a:cs typeface="Nunito"/>
                <a:sym typeface="Nunito"/>
              </a:rPr>
              <a:t>similar</a:t>
            </a:r>
            <a:r>
              <a:rPr lang="en" sz="1800">
                <a:solidFill>
                  <a:srgbClr val="AF7B51"/>
                </a:solidFill>
                <a:latin typeface="Nunito"/>
                <a:ea typeface="Nunito"/>
                <a:cs typeface="Nunito"/>
                <a:sym typeface="Nunito"/>
              </a:rPr>
              <a:t> to Facebook Messenger. </a:t>
            </a:r>
            <a:endParaRPr sz="1800">
              <a:solidFill>
                <a:srgbClr val="AF7B51"/>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Deployment </a:t>
            </a:r>
            <a:endParaRPr/>
          </a:p>
        </p:txBody>
      </p:sp>
      <p:sp>
        <p:nvSpPr>
          <p:cNvPr id="219" name="Shape 219"/>
          <p:cNvSpPr txBox="1"/>
          <p:nvPr>
            <p:ph idx="1" type="body"/>
          </p:nvPr>
        </p:nvSpPr>
        <p:spPr>
          <a:xfrm>
            <a:off x="819150" y="1761350"/>
            <a:ext cx="7138800" cy="2477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AF7B51"/>
              </a:buClr>
              <a:buSzPts val="1800"/>
              <a:buFont typeface="Nunito"/>
              <a:buChar char="●"/>
            </a:pPr>
            <a:r>
              <a:rPr lang="en" sz="1800">
                <a:solidFill>
                  <a:srgbClr val="AF7B51"/>
                </a:solidFill>
                <a:latin typeface="Nunito"/>
                <a:ea typeface="Nunito"/>
                <a:cs typeface="Nunito"/>
                <a:sym typeface="Nunito"/>
              </a:rPr>
              <a:t>We </a:t>
            </a:r>
            <a:r>
              <a:rPr lang="en" sz="1800">
                <a:solidFill>
                  <a:schemeClr val="lt1"/>
                </a:solidFill>
                <a:latin typeface="Nunito"/>
                <a:ea typeface="Nunito"/>
                <a:cs typeface="Nunito"/>
                <a:sym typeface="Nunito"/>
              </a:rPr>
              <a:t>built ChatterBot  powered Django application and deployed it on pythonanywhere.com.</a:t>
            </a:r>
            <a:endParaRPr sz="1800">
              <a:solidFill>
                <a:srgbClr val="AF7B51"/>
              </a:solidFill>
              <a:latin typeface="Nunito"/>
              <a:ea typeface="Nunito"/>
              <a:cs typeface="Nunito"/>
              <a:sym typeface="Nunito"/>
            </a:endParaRPr>
          </a:p>
          <a:p>
            <a:pPr indent="-342900" lvl="0" marL="457200" rtl="0">
              <a:spcBef>
                <a:spcPts val="0"/>
              </a:spcBef>
              <a:spcAft>
                <a:spcPts val="0"/>
              </a:spcAft>
              <a:buClr>
                <a:srgbClr val="AF7B51"/>
              </a:buClr>
              <a:buSzPts val="1800"/>
              <a:buFont typeface="Nunito"/>
              <a:buChar char="●"/>
            </a:pPr>
            <a:r>
              <a:rPr lang="en" sz="1800">
                <a:solidFill>
                  <a:srgbClr val="AF7B51"/>
                </a:solidFill>
                <a:latin typeface="Nunito"/>
                <a:ea typeface="Nunito"/>
                <a:cs typeface="Nunito"/>
                <a:sym typeface="Nunito"/>
              </a:rPr>
              <a:t>Access web: </a:t>
            </a:r>
            <a:r>
              <a:rPr lang="en" sz="1800" u="sng">
                <a:solidFill>
                  <a:schemeClr val="hlink"/>
                </a:solidFill>
                <a:latin typeface="Nunito"/>
                <a:ea typeface="Nunito"/>
                <a:cs typeface="Nunito"/>
                <a:sym typeface="Nunito"/>
                <a:hlinkClick r:id="rId3"/>
              </a:rPr>
              <a:t>http://jackxie101.pythonanywhere.com/chatterbot/</a:t>
            </a:r>
            <a:endParaRPr sz="1800">
              <a:solidFill>
                <a:srgbClr val="AF7B51"/>
              </a:solidFill>
              <a:latin typeface="Nunito"/>
              <a:ea typeface="Nunito"/>
              <a:cs typeface="Nunito"/>
              <a:sym typeface="Nunito"/>
            </a:endParaRPr>
          </a:p>
          <a:p>
            <a:pPr indent="-342900" lvl="0" marL="457200">
              <a:spcBef>
                <a:spcPts val="0"/>
              </a:spcBef>
              <a:spcAft>
                <a:spcPts val="0"/>
              </a:spcAft>
              <a:buClr>
                <a:srgbClr val="AF7B51"/>
              </a:buClr>
              <a:buSzPts val="1800"/>
              <a:buFont typeface="Nunito"/>
              <a:buChar char="●"/>
            </a:pPr>
            <a:r>
              <a:rPr lang="en" sz="1800">
                <a:solidFill>
                  <a:srgbClr val="AF7B51"/>
                </a:solidFill>
                <a:latin typeface="Nunito"/>
                <a:ea typeface="Nunito"/>
                <a:cs typeface="Nunito"/>
                <a:sym typeface="Nunito"/>
              </a:rPr>
              <a:t>WeChat access: running the script implementing itchat and chatterbot APIs.</a:t>
            </a:r>
            <a:endParaRPr sz="1800">
              <a:solidFill>
                <a:srgbClr val="AF7B51"/>
              </a:solidFill>
              <a:latin typeface="Nunito"/>
              <a:ea typeface="Nunito"/>
              <a:cs typeface="Nunito"/>
              <a:sym typeface="Nunito"/>
            </a:endParaRPr>
          </a:p>
          <a:p>
            <a:pPr indent="0" lvl="0" marL="0">
              <a:spcBef>
                <a:spcPts val="1600"/>
              </a:spcBef>
              <a:spcAft>
                <a:spcPts val="1600"/>
              </a:spcAft>
              <a:buNone/>
            </a:pPr>
            <a:r>
              <a:rPr lang="en" sz="1400">
                <a:solidFill>
                  <a:srgbClr val="AF7B51"/>
                </a:solidFill>
                <a:latin typeface="Nunito"/>
                <a:ea typeface="Nunito"/>
                <a:cs typeface="Nunito"/>
                <a:sym typeface="Nunito"/>
              </a:rPr>
              <a:t>	</a:t>
            </a: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Two access ways</a:t>
            </a:r>
            <a:endParaRPr/>
          </a:p>
        </p:txBody>
      </p:sp>
      <p:sp>
        <p:nvSpPr>
          <p:cNvPr id="225" name="Shape 2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cxnSp>
        <p:nvCxnSpPr>
          <p:cNvPr id="226" name="Shape 226"/>
          <p:cNvCxnSpPr>
            <a:stCxn id="227" idx="2"/>
            <a:endCxn id="228" idx="1"/>
          </p:cNvCxnSpPr>
          <p:nvPr/>
        </p:nvCxnSpPr>
        <p:spPr>
          <a:xfrm>
            <a:off x="1539275" y="3214725"/>
            <a:ext cx="609600" cy="781500"/>
          </a:xfrm>
          <a:prstGeom prst="bentConnector3">
            <a:avLst>
              <a:gd fmla="val 50000" name="adj1"/>
            </a:avLst>
          </a:prstGeom>
          <a:noFill/>
          <a:ln cap="flat" cmpd="sng" w="9525">
            <a:solidFill>
              <a:schemeClr val="accent3"/>
            </a:solidFill>
            <a:prstDash val="solid"/>
            <a:round/>
            <a:headEnd len="sm" w="sm" type="none"/>
            <a:tailEnd len="sm" w="sm" type="none"/>
          </a:ln>
        </p:spPr>
      </p:cxnSp>
      <p:cxnSp>
        <p:nvCxnSpPr>
          <p:cNvPr id="229" name="Shape 229"/>
          <p:cNvCxnSpPr>
            <a:stCxn id="227" idx="2"/>
            <a:endCxn id="230" idx="1"/>
          </p:cNvCxnSpPr>
          <p:nvPr/>
        </p:nvCxnSpPr>
        <p:spPr>
          <a:xfrm flipH="1" rot="10800000">
            <a:off x="1539275" y="2318925"/>
            <a:ext cx="609600" cy="895800"/>
          </a:xfrm>
          <a:prstGeom prst="bentConnector3">
            <a:avLst>
              <a:gd fmla="val 50000" name="adj1"/>
            </a:avLst>
          </a:prstGeom>
          <a:noFill/>
          <a:ln cap="flat" cmpd="sng" w="9525">
            <a:solidFill>
              <a:schemeClr val="accent3"/>
            </a:solidFill>
            <a:prstDash val="solid"/>
            <a:round/>
            <a:headEnd len="sm" w="sm" type="none"/>
            <a:tailEnd len="sm" w="sm" type="none"/>
          </a:ln>
        </p:spPr>
      </p:cxnSp>
      <p:grpSp>
        <p:nvGrpSpPr>
          <p:cNvPr id="231" name="Shape 231"/>
          <p:cNvGrpSpPr/>
          <p:nvPr/>
        </p:nvGrpSpPr>
        <p:grpSpPr>
          <a:xfrm>
            <a:off x="1013975" y="1594125"/>
            <a:ext cx="3155400" cy="3241200"/>
            <a:chOff x="1717350" y="951150"/>
            <a:chExt cx="3155400" cy="3241200"/>
          </a:xfrm>
        </p:grpSpPr>
        <p:sp>
          <p:nvSpPr>
            <p:cNvPr id="227" name="Shape 227"/>
            <p:cNvSpPr/>
            <p:nvPr/>
          </p:nvSpPr>
          <p:spPr>
            <a:xfrm rot="-5400000">
              <a:off x="359400" y="2309100"/>
              <a:ext cx="3241200" cy="525300"/>
            </a:xfrm>
            <a:prstGeom prst="roundRect">
              <a:avLst>
                <a:gd fmla="val 16667" name="adj"/>
              </a:avLst>
            </a:prstGeom>
            <a:solidFill>
              <a:schemeClr val="accent3"/>
            </a:solidFill>
            <a:ln cap="flat" cmpd="sng" w="9525">
              <a:solidFill>
                <a:srgbClr val="840D35"/>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sz="1100">
                  <a:solidFill>
                    <a:srgbClr val="FFFFFF"/>
                  </a:solidFill>
                  <a:latin typeface="Roboto"/>
                  <a:ea typeface="Roboto"/>
                  <a:cs typeface="Roboto"/>
                  <a:sym typeface="Roboto"/>
                </a:rPr>
                <a:t>Two access ways</a:t>
              </a:r>
              <a:endParaRPr sz="1100">
                <a:solidFill>
                  <a:srgbClr val="FFFFFF"/>
                </a:solidFill>
                <a:latin typeface="Roboto"/>
                <a:ea typeface="Roboto"/>
                <a:cs typeface="Roboto"/>
                <a:sym typeface="Roboto"/>
              </a:endParaRPr>
            </a:p>
          </p:txBody>
        </p:sp>
        <p:sp>
          <p:nvSpPr>
            <p:cNvPr id="230" name="Shape 230"/>
            <p:cNvSpPr/>
            <p:nvPr/>
          </p:nvSpPr>
          <p:spPr>
            <a:xfrm>
              <a:off x="2852250" y="1413174"/>
              <a:ext cx="2020500" cy="525300"/>
            </a:xfrm>
            <a:prstGeom prst="roundRect">
              <a:avLst>
                <a:gd fmla="val 16667" name="adj"/>
              </a:avLst>
            </a:prstGeom>
            <a:solidFill>
              <a:schemeClr val="accent3"/>
            </a:solidFill>
            <a:ln cap="flat" cmpd="sng" w="9525">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sz="1100">
                  <a:solidFill>
                    <a:srgbClr val="FFFFFF"/>
                  </a:solidFill>
                  <a:latin typeface="Roboto"/>
                  <a:ea typeface="Roboto"/>
                  <a:cs typeface="Roboto"/>
                  <a:sym typeface="Roboto"/>
                </a:rPr>
                <a:t>Through website jackxie101.pythonanywhere.com</a:t>
              </a:r>
              <a:endParaRPr sz="1100">
                <a:solidFill>
                  <a:srgbClr val="FFFFFF"/>
                </a:solidFill>
                <a:latin typeface="Roboto"/>
                <a:ea typeface="Roboto"/>
                <a:cs typeface="Roboto"/>
                <a:sym typeface="Roboto"/>
              </a:endParaRPr>
            </a:p>
          </p:txBody>
        </p:sp>
      </p:grpSp>
      <p:sp>
        <p:nvSpPr>
          <p:cNvPr id="228" name="Shape 228"/>
          <p:cNvSpPr/>
          <p:nvPr/>
        </p:nvSpPr>
        <p:spPr>
          <a:xfrm>
            <a:off x="2148875" y="3733449"/>
            <a:ext cx="2020500" cy="525300"/>
          </a:xfrm>
          <a:prstGeom prst="roundRect">
            <a:avLst>
              <a:gd fmla="val 16667" name="adj"/>
            </a:avLst>
          </a:prstGeom>
          <a:solidFill>
            <a:schemeClr val="accent3"/>
          </a:solidFill>
          <a:ln cap="flat" cmpd="sng" w="9525">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sz="1100">
                <a:solidFill>
                  <a:srgbClr val="FFFFFF"/>
                </a:solidFill>
                <a:latin typeface="Roboto"/>
                <a:ea typeface="Roboto"/>
                <a:cs typeface="Roboto"/>
                <a:sym typeface="Roboto"/>
              </a:rPr>
              <a:t>Through WeChat</a:t>
            </a:r>
            <a:endParaRPr sz="1100">
              <a:solidFill>
                <a:srgbClr val="FFFFFF"/>
              </a:solidFill>
              <a:latin typeface="Roboto"/>
              <a:ea typeface="Roboto"/>
              <a:cs typeface="Roboto"/>
              <a:sym typeface="Roboto"/>
            </a:endParaRPr>
          </a:p>
        </p:txBody>
      </p:sp>
      <p:cxnSp>
        <p:nvCxnSpPr>
          <p:cNvPr id="232" name="Shape 232"/>
          <p:cNvCxnSpPr>
            <a:stCxn id="230" idx="3"/>
            <a:endCxn id="233" idx="1"/>
          </p:cNvCxnSpPr>
          <p:nvPr/>
        </p:nvCxnSpPr>
        <p:spPr>
          <a:xfrm flipH="1" rot="10800000">
            <a:off x="4169375" y="1525899"/>
            <a:ext cx="689400" cy="792900"/>
          </a:xfrm>
          <a:prstGeom prst="straightConnector1">
            <a:avLst/>
          </a:prstGeom>
          <a:noFill/>
          <a:ln cap="flat" cmpd="sng" w="9525">
            <a:solidFill>
              <a:schemeClr val="accent3"/>
            </a:solidFill>
            <a:prstDash val="solid"/>
            <a:round/>
            <a:headEnd len="med" w="med" type="none"/>
            <a:tailEnd len="med" w="med" type="none"/>
          </a:ln>
        </p:spPr>
      </p:cxnSp>
      <p:cxnSp>
        <p:nvCxnSpPr>
          <p:cNvPr id="234" name="Shape 234"/>
          <p:cNvCxnSpPr>
            <a:stCxn id="228" idx="3"/>
            <a:endCxn id="235" idx="1"/>
          </p:cNvCxnSpPr>
          <p:nvPr/>
        </p:nvCxnSpPr>
        <p:spPr>
          <a:xfrm flipH="1" rot="10800000">
            <a:off x="4169375" y="3895599"/>
            <a:ext cx="613200" cy="100500"/>
          </a:xfrm>
          <a:prstGeom prst="straightConnector1">
            <a:avLst/>
          </a:prstGeom>
          <a:noFill/>
          <a:ln cap="flat" cmpd="sng" w="9525">
            <a:solidFill>
              <a:schemeClr val="accent3"/>
            </a:solidFill>
            <a:prstDash val="solid"/>
            <a:round/>
            <a:headEnd len="med" w="med" type="none"/>
            <a:tailEnd len="med" w="med" type="none"/>
          </a:ln>
        </p:spPr>
      </p:cxnSp>
      <p:pic>
        <p:nvPicPr>
          <p:cNvPr id="236" name="Shape 236"/>
          <p:cNvPicPr preferRelativeResize="0"/>
          <p:nvPr/>
        </p:nvPicPr>
        <p:blipFill>
          <a:blip r:embed="rId3">
            <a:alphaModFix/>
          </a:blip>
          <a:stretch>
            <a:fillRect/>
          </a:stretch>
        </p:blipFill>
        <p:spPr>
          <a:xfrm>
            <a:off x="4772675" y="2933400"/>
            <a:ext cx="3552176" cy="1702750"/>
          </a:xfrm>
          <a:prstGeom prst="rect">
            <a:avLst/>
          </a:prstGeom>
          <a:noFill/>
          <a:ln>
            <a:noFill/>
          </a:ln>
        </p:spPr>
      </p:pic>
      <p:pic>
        <p:nvPicPr>
          <p:cNvPr id="237" name="Shape 237"/>
          <p:cNvPicPr preferRelativeResize="0"/>
          <p:nvPr/>
        </p:nvPicPr>
        <p:blipFill>
          <a:blip r:embed="rId4">
            <a:alphaModFix/>
          </a:blip>
          <a:stretch>
            <a:fillRect/>
          </a:stretch>
        </p:blipFill>
        <p:spPr>
          <a:xfrm>
            <a:off x="4772675" y="570925"/>
            <a:ext cx="3552174" cy="23624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Demo </a:t>
            </a:r>
            <a:endParaRPr/>
          </a:p>
        </p:txBody>
      </p:sp>
      <p:sp>
        <p:nvSpPr>
          <p:cNvPr id="243" name="Shape 24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249" name="Shape 24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457200" lvl="0" marL="0" rtl="0">
              <a:lnSpc>
                <a:spcPct val="100000"/>
              </a:lnSpc>
              <a:spcBef>
                <a:spcPts val="0"/>
              </a:spcBef>
              <a:spcAft>
                <a:spcPts val="0"/>
              </a:spcAft>
              <a:buNone/>
            </a:pPr>
            <a:r>
              <a:rPr lang="en" sz="1800">
                <a:solidFill>
                  <a:srgbClr val="AF7B51"/>
                </a:solidFill>
                <a:latin typeface="Nunito"/>
                <a:ea typeface="Nunito"/>
                <a:cs typeface="Nunito"/>
                <a:sym typeface="Nunito"/>
              </a:rPr>
              <a:t>We use the open source Chatterbot and Itchat to implement the special chatterbot for the application on the field of cryptocurrency. We collect the data set for knowledge base of cryptocurrency for data training on our chatterbot. The testing shows our chatterbot is excellent to respond the certain questions related with cryptocurrency. </a:t>
            </a:r>
            <a:endParaRPr sz="1800">
              <a:solidFill>
                <a:srgbClr val="AF7B51"/>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a:t>
            </a:r>
            <a:r>
              <a:rPr lang="en"/>
              <a:t>uture work</a:t>
            </a:r>
            <a:endParaRPr/>
          </a:p>
        </p:txBody>
      </p:sp>
      <p:sp>
        <p:nvSpPr>
          <p:cNvPr id="255" name="Shape 25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457200" lvl="0" marL="0" rtl="0">
              <a:lnSpc>
                <a:spcPct val="100000"/>
              </a:lnSpc>
              <a:spcBef>
                <a:spcPts val="0"/>
              </a:spcBef>
              <a:spcAft>
                <a:spcPts val="0"/>
              </a:spcAft>
              <a:buNone/>
            </a:pPr>
            <a:r>
              <a:rPr lang="en" sz="1800">
                <a:solidFill>
                  <a:schemeClr val="lt1"/>
                </a:solidFill>
                <a:latin typeface="Nunito"/>
                <a:ea typeface="Nunito"/>
                <a:cs typeface="Nunito"/>
                <a:sym typeface="Nunito"/>
              </a:rPr>
              <a:t>C</a:t>
            </a:r>
            <a:r>
              <a:rPr lang="en" sz="1800">
                <a:solidFill>
                  <a:schemeClr val="lt1"/>
                </a:solidFill>
                <a:latin typeface="Nunito"/>
                <a:ea typeface="Nunito"/>
                <a:cs typeface="Nunito"/>
                <a:sym typeface="Nunito"/>
              </a:rPr>
              <a:t>ontinue improving logic adapter for response generation and enhancing the knowledge base on the cryptocurrency.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a:t>
            </a:r>
            <a:r>
              <a:rPr lang="en"/>
              <a:t>hat is cryptocurrency?</a:t>
            </a:r>
            <a:endParaRPr/>
          </a:p>
        </p:txBody>
      </p:sp>
      <p:sp>
        <p:nvSpPr>
          <p:cNvPr id="135" name="Shape 13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457200" lvl="0" marL="0">
              <a:spcBef>
                <a:spcPts val="0"/>
              </a:spcBef>
              <a:spcAft>
                <a:spcPts val="0"/>
              </a:spcAft>
              <a:buNone/>
            </a:pPr>
            <a:r>
              <a:rPr lang="en" sz="1800">
                <a:solidFill>
                  <a:srgbClr val="AF7B51"/>
                </a:solidFill>
                <a:latin typeface="Nunito"/>
                <a:ea typeface="Nunito"/>
                <a:cs typeface="Nunito"/>
                <a:sym typeface="Nunito"/>
              </a:rPr>
              <a:t>A cryptocurrency is a digital asset designed to work as a </a:t>
            </a:r>
            <a:r>
              <a:rPr b="1" lang="en" sz="1800">
                <a:solidFill>
                  <a:srgbClr val="AF7B51"/>
                </a:solidFill>
                <a:latin typeface="Nunito"/>
                <a:ea typeface="Nunito"/>
                <a:cs typeface="Nunito"/>
                <a:sym typeface="Nunito"/>
              </a:rPr>
              <a:t>medium of exchange</a:t>
            </a:r>
            <a:r>
              <a:rPr lang="en" sz="1800">
                <a:solidFill>
                  <a:srgbClr val="AF7B51"/>
                </a:solidFill>
                <a:latin typeface="Nunito"/>
                <a:ea typeface="Nunito"/>
                <a:cs typeface="Nunito"/>
                <a:sym typeface="Nunito"/>
              </a:rPr>
              <a:t> that uses cryptography </a:t>
            </a:r>
            <a:endParaRPr sz="1800">
              <a:solidFill>
                <a:srgbClr val="AF7B51"/>
              </a:solidFill>
              <a:latin typeface="Nunito"/>
              <a:ea typeface="Nunito"/>
              <a:cs typeface="Nunito"/>
              <a:sym typeface="Nunito"/>
            </a:endParaRPr>
          </a:p>
          <a:p>
            <a:pPr indent="-342900" lvl="0" marL="457200" rtl="0">
              <a:spcBef>
                <a:spcPts val="1600"/>
              </a:spcBef>
              <a:spcAft>
                <a:spcPts val="0"/>
              </a:spcAft>
              <a:buClr>
                <a:srgbClr val="AF7B51"/>
              </a:buClr>
              <a:buSzPts val="1800"/>
              <a:buFont typeface="Nunito"/>
              <a:buChar char="●"/>
            </a:pPr>
            <a:r>
              <a:rPr lang="en" sz="1800">
                <a:solidFill>
                  <a:srgbClr val="AF7B51"/>
                </a:solidFill>
                <a:latin typeface="Nunito"/>
                <a:ea typeface="Nunito"/>
                <a:cs typeface="Nunito"/>
                <a:sym typeface="Nunito"/>
              </a:rPr>
              <a:t>to secure its transactions, </a:t>
            </a:r>
            <a:endParaRPr sz="1800">
              <a:solidFill>
                <a:srgbClr val="AF7B51"/>
              </a:solidFill>
              <a:latin typeface="Nunito"/>
              <a:ea typeface="Nunito"/>
              <a:cs typeface="Nunito"/>
              <a:sym typeface="Nunito"/>
            </a:endParaRPr>
          </a:p>
          <a:p>
            <a:pPr indent="-342900" lvl="0" marL="457200" rtl="0">
              <a:spcBef>
                <a:spcPts val="0"/>
              </a:spcBef>
              <a:spcAft>
                <a:spcPts val="0"/>
              </a:spcAft>
              <a:buClr>
                <a:srgbClr val="AF7B51"/>
              </a:buClr>
              <a:buSzPts val="1800"/>
              <a:buFont typeface="Nunito"/>
              <a:buChar char="●"/>
            </a:pPr>
            <a:r>
              <a:rPr lang="en" sz="1800">
                <a:solidFill>
                  <a:srgbClr val="AF7B51"/>
                </a:solidFill>
                <a:latin typeface="Nunito"/>
                <a:ea typeface="Nunito"/>
                <a:cs typeface="Nunito"/>
                <a:sym typeface="Nunito"/>
              </a:rPr>
              <a:t>to control the creation of additional units, and </a:t>
            </a:r>
            <a:endParaRPr sz="1800">
              <a:solidFill>
                <a:srgbClr val="AF7B51"/>
              </a:solidFill>
              <a:latin typeface="Nunito"/>
              <a:ea typeface="Nunito"/>
              <a:cs typeface="Nunito"/>
              <a:sym typeface="Nunito"/>
            </a:endParaRPr>
          </a:p>
          <a:p>
            <a:pPr indent="-342900" lvl="0" marL="457200">
              <a:spcBef>
                <a:spcPts val="0"/>
              </a:spcBef>
              <a:spcAft>
                <a:spcPts val="0"/>
              </a:spcAft>
              <a:buClr>
                <a:srgbClr val="AF7B51"/>
              </a:buClr>
              <a:buSzPts val="1800"/>
              <a:buFont typeface="Nunito"/>
              <a:buChar char="●"/>
            </a:pPr>
            <a:r>
              <a:rPr lang="en" sz="1800">
                <a:solidFill>
                  <a:srgbClr val="AF7B51"/>
                </a:solidFill>
                <a:latin typeface="Nunito"/>
                <a:ea typeface="Nunito"/>
                <a:cs typeface="Nunito"/>
                <a:sym typeface="Nunito"/>
              </a:rPr>
              <a:t>to verify the transfer of assets. [1]</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Roles of team members</a:t>
            </a:r>
            <a:endParaRPr/>
          </a:p>
        </p:txBody>
      </p:sp>
      <p:sp>
        <p:nvSpPr>
          <p:cNvPr id="261" name="Shape 261"/>
          <p:cNvSpPr txBox="1"/>
          <p:nvPr>
            <p:ph idx="1" type="body"/>
          </p:nvPr>
        </p:nvSpPr>
        <p:spPr>
          <a:xfrm>
            <a:off x="819150" y="1597175"/>
            <a:ext cx="7908300" cy="2448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rgbClr val="000000"/>
              </a:buClr>
              <a:buFont typeface="Arial"/>
              <a:buNone/>
            </a:pPr>
            <a:r>
              <a:rPr b="1" lang="en" sz="1800">
                <a:solidFill>
                  <a:schemeClr val="lt1"/>
                </a:solidFill>
                <a:latin typeface="Nunito"/>
                <a:ea typeface="Nunito"/>
                <a:cs typeface="Nunito"/>
                <a:sym typeface="Nunito"/>
              </a:rPr>
              <a:t>Qitao</a:t>
            </a:r>
            <a:r>
              <a:rPr lang="en" sz="1800">
                <a:solidFill>
                  <a:schemeClr val="lt1"/>
                </a:solidFill>
                <a:latin typeface="Nunito"/>
                <a:ea typeface="Nunito"/>
                <a:cs typeface="Nunito"/>
                <a:sym typeface="Nunito"/>
              </a:rPr>
              <a:t>: Write the python web application using open source chatterbot package, using the pre-built data. Write the WeChat robot application script implementing chatterbot, itchat, and cryptocurrency real-time API call.</a:t>
            </a:r>
            <a:endParaRPr sz="1800">
              <a:solidFill>
                <a:schemeClr val="lt1"/>
              </a:solidFill>
              <a:latin typeface="Nunito"/>
              <a:ea typeface="Nunito"/>
              <a:cs typeface="Nunito"/>
              <a:sym typeface="Nunito"/>
            </a:endParaRPr>
          </a:p>
          <a:p>
            <a:pPr indent="0" lvl="0" marL="0" rtl="0">
              <a:lnSpc>
                <a:spcPct val="100000"/>
              </a:lnSpc>
              <a:spcBef>
                <a:spcPts val="0"/>
              </a:spcBef>
              <a:spcAft>
                <a:spcPts val="0"/>
              </a:spcAft>
              <a:buClr>
                <a:srgbClr val="000000"/>
              </a:buClr>
              <a:buFont typeface="Arial"/>
              <a:buNone/>
            </a:pPr>
            <a:r>
              <a:t/>
            </a:r>
            <a:endParaRPr sz="1800">
              <a:solidFill>
                <a:schemeClr val="lt1"/>
              </a:solidFill>
              <a:latin typeface="Nunito"/>
              <a:ea typeface="Nunito"/>
              <a:cs typeface="Nunito"/>
              <a:sym typeface="Nunito"/>
            </a:endParaRPr>
          </a:p>
          <a:p>
            <a:pPr indent="0" lvl="0" marL="0" rtl="0">
              <a:lnSpc>
                <a:spcPct val="100000"/>
              </a:lnSpc>
              <a:spcBef>
                <a:spcPts val="0"/>
              </a:spcBef>
              <a:spcAft>
                <a:spcPts val="0"/>
              </a:spcAft>
              <a:buClr>
                <a:srgbClr val="000000"/>
              </a:buClr>
              <a:buFont typeface="Arial"/>
              <a:buNone/>
            </a:pPr>
            <a:r>
              <a:rPr b="1" lang="en" sz="1800">
                <a:solidFill>
                  <a:schemeClr val="lt1"/>
                </a:solidFill>
                <a:latin typeface="Nunito"/>
                <a:ea typeface="Nunito"/>
                <a:cs typeface="Nunito"/>
                <a:sym typeface="Nunito"/>
              </a:rPr>
              <a:t>Dayan</a:t>
            </a:r>
            <a:r>
              <a:rPr lang="en" sz="1800">
                <a:solidFill>
                  <a:schemeClr val="lt1"/>
                </a:solidFill>
                <a:latin typeface="Nunito"/>
                <a:ea typeface="Nunito"/>
                <a:cs typeface="Nunito"/>
                <a:sym typeface="Nunito"/>
              </a:rPr>
              <a:t>: Crawl and collect the related info for Q&amp;As on the topic of cryptocurrency. Based on the available info, build a database for Q&amp;A chatbot application. Assist to develop python web application and WeChat robot application. Testing. </a:t>
            </a:r>
            <a:endParaRPr sz="1800">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Font typeface="Arial"/>
              <a:buNone/>
            </a:pPr>
            <a:r>
              <a:t/>
            </a:r>
            <a:endParaRPr sz="1800">
              <a:solidFill>
                <a:schemeClr val="lt1"/>
              </a:solidFill>
              <a:latin typeface="Nunito"/>
              <a:ea typeface="Nunito"/>
              <a:cs typeface="Nunito"/>
              <a:sym typeface="Nunito"/>
            </a:endParaRPr>
          </a:p>
          <a:p>
            <a:pPr indent="0" lvl="0" marL="0">
              <a:spcBef>
                <a:spcPts val="0"/>
              </a:spcBef>
              <a:spcAft>
                <a:spcPts val="1600"/>
              </a:spcAft>
              <a:buNone/>
            </a:pPr>
            <a:r>
              <a:rPr lang="en" sz="1800">
                <a:solidFill>
                  <a:schemeClr val="lt1"/>
                </a:solidFill>
                <a:latin typeface="Nunito"/>
                <a:ea typeface="Nunito"/>
                <a:cs typeface="Nunito"/>
                <a:sym typeface="Nunito"/>
              </a:rPr>
              <a:t>Write report and presentation slides </a:t>
            </a:r>
            <a:r>
              <a:rPr b="1" lang="en" sz="1800">
                <a:solidFill>
                  <a:schemeClr val="lt1"/>
                </a:solidFill>
                <a:latin typeface="Nunito"/>
                <a:ea typeface="Nunito"/>
                <a:cs typeface="Nunito"/>
                <a:sym typeface="Nunito"/>
              </a:rPr>
              <a:t>together</a:t>
            </a:r>
            <a:r>
              <a:rPr lang="en" sz="1800">
                <a:solidFill>
                  <a:schemeClr val="lt1"/>
                </a:solidFill>
                <a:latin typeface="Nunito"/>
                <a:ea typeface="Nunito"/>
                <a:cs typeface="Nunito"/>
                <a:sym typeface="Nunito"/>
              </a:rPr>
              <a:t>. </a:t>
            </a:r>
            <a:endParaRPr sz="1800">
              <a:solidFill>
                <a:schemeClr val="lt1"/>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 </a:t>
            </a:r>
            <a:endParaRPr/>
          </a:p>
        </p:txBody>
      </p:sp>
      <p:sp>
        <p:nvSpPr>
          <p:cNvPr id="267" name="Shape 267"/>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sz="900">
                <a:solidFill>
                  <a:srgbClr val="000000"/>
                </a:solidFill>
                <a:latin typeface="Arial"/>
                <a:ea typeface="Arial"/>
                <a:cs typeface="Arial"/>
                <a:sym typeface="Arial"/>
              </a:rPr>
              <a:t>[1]    https://en.wikipedia.org/wiki/Cryptocurrency</a:t>
            </a:r>
            <a:endParaRPr sz="900">
              <a:solidFill>
                <a:srgbClr val="000000"/>
              </a:solidFill>
              <a:latin typeface="Arial"/>
              <a:ea typeface="Arial"/>
              <a:cs typeface="Arial"/>
              <a:sym typeface="Arial"/>
            </a:endParaRPr>
          </a:p>
          <a:p>
            <a:pPr indent="-311150" lvl="0" marL="457200" rtl="0">
              <a:spcBef>
                <a:spcPts val="0"/>
              </a:spcBef>
              <a:spcAft>
                <a:spcPts val="0"/>
              </a:spcAft>
              <a:buSzPts val="1300"/>
              <a:buChar char="●"/>
            </a:pPr>
            <a:r>
              <a:rPr lang="en" sz="900">
                <a:solidFill>
                  <a:srgbClr val="000000"/>
                </a:solidFill>
                <a:latin typeface="Arial"/>
                <a:ea typeface="Arial"/>
                <a:cs typeface="Arial"/>
                <a:sym typeface="Arial"/>
              </a:rPr>
              <a:t>[2]    https://coinmarketcap.com/charts/</a:t>
            </a:r>
            <a:endParaRPr sz="900">
              <a:solidFill>
                <a:srgbClr val="000000"/>
              </a:solidFill>
              <a:latin typeface="Arial"/>
              <a:ea typeface="Arial"/>
              <a:cs typeface="Arial"/>
              <a:sym typeface="Arial"/>
            </a:endParaRPr>
          </a:p>
          <a:p>
            <a:pPr indent="-311150" lvl="0" marL="457200" rtl="0">
              <a:spcBef>
                <a:spcPts val="0"/>
              </a:spcBef>
              <a:spcAft>
                <a:spcPts val="0"/>
              </a:spcAft>
              <a:buSzPts val="1300"/>
              <a:buChar char="●"/>
            </a:pPr>
            <a:r>
              <a:rPr lang="en" sz="900">
                <a:solidFill>
                  <a:srgbClr val="000000"/>
                </a:solidFill>
                <a:latin typeface="Arial"/>
                <a:ea typeface="Arial"/>
                <a:cs typeface="Arial"/>
                <a:sym typeface="Arial"/>
              </a:rPr>
              <a:t>[3]    Ameer Rosic. “What is Cryptocurrency: Everything you need to know”. Retrieved from https://blockgeeks.com/guides/what-is-cryptocurrency. 2017.</a:t>
            </a:r>
            <a:endParaRPr sz="900">
              <a:solidFill>
                <a:srgbClr val="000000"/>
              </a:solidFill>
              <a:latin typeface="Arial"/>
              <a:ea typeface="Arial"/>
              <a:cs typeface="Arial"/>
              <a:sym typeface="Arial"/>
            </a:endParaRPr>
          </a:p>
          <a:p>
            <a:pPr indent="-311150" lvl="0" marL="457200" rtl="0">
              <a:spcBef>
                <a:spcPts val="0"/>
              </a:spcBef>
              <a:spcAft>
                <a:spcPts val="0"/>
              </a:spcAft>
              <a:buSzPts val="1300"/>
              <a:buChar char="●"/>
            </a:pPr>
            <a:r>
              <a:rPr lang="en" sz="900">
                <a:solidFill>
                  <a:srgbClr val="000000"/>
                </a:solidFill>
                <a:latin typeface="Arial"/>
                <a:ea typeface="Arial"/>
                <a:cs typeface="Arial"/>
                <a:sym typeface="Arial"/>
              </a:rPr>
              <a:t>[4]    “Cryptocurrency Market capitalizations”.</a:t>
            </a:r>
            <a:r>
              <a:rPr lang="en" sz="900">
                <a:solidFill>
                  <a:srgbClr val="000000"/>
                </a:solidFill>
                <a:uFill>
                  <a:noFill/>
                </a:uFill>
                <a:latin typeface="Arial"/>
                <a:ea typeface="Arial"/>
                <a:cs typeface="Arial"/>
                <a:sym typeface="Arial"/>
                <a:hlinkClick r:id="rId3"/>
              </a:rPr>
              <a:t> </a:t>
            </a:r>
            <a:r>
              <a:rPr lang="en" sz="900" u="sng">
                <a:solidFill>
                  <a:schemeClr val="accent5"/>
                </a:solidFill>
                <a:latin typeface="Arial"/>
                <a:ea typeface="Arial"/>
                <a:cs typeface="Arial"/>
                <a:sym typeface="Arial"/>
                <a:hlinkClick r:id="rId4"/>
              </a:rPr>
              <a:t>https://coinmarketcap.com/api/</a:t>
            </a:r>
            <a:r>
              <a:rPr lang="en" sz="900">
                <a:solidFill>
                  <a:srgbClr val="000000"/>
                </a:solidFill>
                <a:latin typeface="Arial"/>
                <a:ea typeface="Arial"/>
                <a:cs typeface="Arial"/>
                <a:sym typeface="Arial"/>
              </a:rPr>
              <a:t>. 2017.</a:t>
            </a:r>
            <a:endParaRPr sz="900">
              <a:solidFill>
                <a:srgbClr val="000000"/>
              </a:solidFill>
              <a:latin typeface="Arial"/>
              <a:ea typeface="Arial"/>
              <a:cs typeface="Arial"/>
              <a:sym typeface="Arial"/>
            </a:endParaRPr>
          </a:p>
          <a:p>
            <a:pPr indent="-311150" lvl="0" marL="457200" rtl="0">
              <a:spcBef>
                <a:spcPts val="0"/>
              </a:spcBef>
              <a:spcAft>
                <a:spcPts val="0"/>
              </a:spcAft>
              <a:buSzPts val="1300"/>
              <a:buChar char="●"/>
            </a:pPr>
            <a:r>
              <a:rPr lang="en" sz="900">
                <a:solidFill>
                  <a:srgbClr val="000000"/>
                </a:solidFill>
                <a:latin typeface="Arial"/>
                <a:ea typeface="Arial"/>
                <a:cs typeface="Arial"/>
                <a:sym typeface="Arial"/>
              </a:rPr>
              <a:t>[5]    Michael L. Mauldin. “Chatterbots, tinymuds, and the Turing test entering the Loebner prize competition”. AAAI-94 Proceedings, 1994.</a:t>
            </a:r>
            <a:endParaRPr sz="900">
              <a:solidFill>
                <a:srgbClr val="000000"/>
              </a:solidFill>
              <a:latin typeface="Arial"/>
              <a:ea typeface="Arial"/>
              <a:cs typeface="Arial"/>
              <a:sym typeface="Arial"/>
            </a:endParaRPr>
          </a:p>
          <a:p>
            <a:pPr indent="-311150" lvl="0" marL="457200" rtl="0">
              <a:spcBef>
                <a:spcPts val="0"/>
              </a:spcBef>
              <a:spcAft>
                <a:spcPts val="0"/>
              </a:spcAft>
              <a:buSzPts val="1300"/>
              <a:buChar char="●"/>
            </a:pPr>
            <a:r>
              <a:rPr lang="en" sz="900">
                <a:solidFill>
                  <a:srgbClr val="000000"/>
                </a:solidFill>
                <a:latin typeface="Arial"/>
                <a:ea typeface="Arial"/>
                <a:cs typeface="Arial"/>
                <a:sym typeface="Arial"/>
              </a:rPr>
              <a:t>[6]    Gunther Cox. “ChatterBot – Machine learning, conversational dialog engine”. Retrieved from http://chatterbot.readthedocs.io/en/stable/index.html.</a:t>
            </a:r>
            <a:endParaRPr sz="900">
              <a:solidFill>
                <a:srgbClr val="000000"/>
              </a:solidFill>
              <a:latin typeface="Arial"/>
              <a:ea typeface="Arial"/>
              <a:cs typeface="Arial"/>
              <a:sym typeface="Arial"/>
            </a:endParaRPr>
          </a:p>
          <a:p>
            <a:pPr indent="-311150" lvl="0" marL="457200" rtl="0">
              <a:spcBef>
                <a:spcPts val="0"/>
              </a:spcBef>
              <a:spcAft>
                <a:spcPts val="0"/>
              </a:spcAft>
              <a:buSzPts val="1300"/>
              <a:buChar char="●"/>
            </a:pPr>
            <a:r>
              <a:rPr lang="en" sz="900">
                <a:solidFill>
                  <a:srgbClr val="000000"/>
                </a:solidFill>
                <a:latin typeface="Arial"/>
                <a:ea typeface="Arial"/>
                <a:cs typeface="Arial"/>
                <a:sym typeface="Arial"/>
              </a:rPr>
              <a:t>[7]    LittleCoder, Tempdban, Chyroc. “ItChat – A complete and graceful API for Wechat” Retrieved from https://github.com/littlecodersh/ItChat.</a:t>
            </a:r>
            <a:endParaRPr sz="900">
              <a:solidFill>
                <a:srgbClr val="000000"/>
              </a:solidFill>
              <a:latin typeface="Arial"/>
              <a:ea typeface="Arial"/>
              <a:cs typeface="Arial"/>
              <a:sym typeface="Arial"/>
            </a:endParaRPr>
          </a:p>
          <a:p>
            <a:pPr indent="-311150" lvl="0" marL="457200" rtl="0">
              <a:spcBef>
                <a:spcPts val="0"/>
              </a:spcBef>
              <a:spcAft>
                <a:spcPts val="0"/>
              </a:spcAft>
              <a:buSzPts val="1300"/>
              <a:buChar char="●"/>
            </a:pPr>
            <a:r>
              <a:rPr lang="en" sz="900">
                <a:solidFill>
                  <a:srgbClr val="000000"/>
                </a:solidFill>
                <a:latin typeface="Times New Roman"/>
                <a:ea typeface="Times New Roman"/>
                <a:cs typeface="Times New Roman"/>
                <a:sym typeface="Times New Roman"/>
              </a:rPr>
              <a:t>[8]    Jia, J. (2003). The Study of the Application of a Keywords-based Chatbot System on the Teaching of Foreign Languages. ArXiv preprint cs/0310018. Retrieved from </a:t>
            </a:r>
            <a:r>
              <a:rPr lang="en" sz="900" u="sng">
                <a:solidFill>
                  <a:schemeClr val="hlink"/>
                </a:solidFill>
                <a:latin typeface="Times New Roman"/>
                <a:ea typeface="Times New Roman"/>
                <a:cs typeface="Times New Roman"/>
                <a:sym typeface="Times New Roman"/>
                <a:hlinkClick r:id="rId5"/>
              </a:rPr>
              <a:t>https://arxiv.org/abs/cs/0310018</a:t>
            </a:r>
            <a:r>
              <a:rPr lang="en" sz="900">
                <a:solidFill>
                  <a:srgbClr val="000000"/>
                </a:solidFill>
                <a:latin typeface="Times New Roman"/>
                <a:ea typeface="Times New Roman"/>
                <a:cs typeface="Times New Roman"/>
                <a:sym typeface="Times New Roman"/>
              </a:rPr>
              <a:t> </a:t>
            </a:r>
            <a:endParaRPr sz="900">
              <a:solidFill>
                <a:srgbClr val="000000"/>
              </a:solidFill>
              <a:latin typeface="Times New Roman"/>
              <a:ea typeface="Times New Roman"/>
              <a:cs typeface="Times New Roman"/>
              <a:sym typeface="Times New Roman"/>
            </a:endParaRPr>
          </a:p>
          <a:p>
            <a:pPr indent="0" lvl="0" marL="0" rtl="0">
              <a:spcBef>
                <a:spcPts val="1600"/>
              </a:spcBef>
              <a:spcAft>
                <a:spcPts val="1600"/>
              </a:spcAft>
              <a:buNone/>
            </a:pPr>
            <a:r>
              <a:rPr lang="en"/>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3" name="Shape 27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74" name="Shape 274"/>
          <p:cNvPicPr preferRelativeResize="0"/>
          <p:nvPr/>
        </p:nvPicPr>
        <p:blipFill>
          <a:blip r:embed="rId3">
            <a:alphaModFix/>
          </a:blip>
          <a:stretch>
            <a:fillRect/>
          </a:stretch>
        </p:blipFill>
        <p:spPr>
          <a:xfrm>
            <a:off x="1764100" y="1094787"/>
            <a:ext cx="5615800" cy="2953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important?</a:t>
            </a:r>
            <a:endParaRPr/>
          </a:p>
        </p:txBody>
      </p:sp>
      <p:sp>
        <p:nvSpPr>
          <p:cNvPr id="141" name="Shape 14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457200" lvl="0" marL="0" marR="0" rtl="0" algn="l">
              <a:lnSpc>
                <a:spcPct val="115000"/>
              </a:lnSpc>
              <a:spcBef>
                <a:spcPts val="0"/>
              </a:spcBef>
              <a:spcAft>
                <a:spcPts val="1600"/>
              </a:spcAft>
              <a:buNone/>
            </a:pPr>
            <a:r>
              <a:rPr lang="en" sz="1800">
                <a:solidFill>
                  <a:srgbClr val="AF7B51"/>
                </a:solidFill>
                <a:latin typeface="Nunito"/>
                <a:ea typeface="Nunito"/>
                <a:cs typeface="Nunito"/>
                <a:sym typeface="Nunito"/>
              </a:rPr>
              <a:t>As of May 6 2018 total market capitalization of cryptocurrencies is bigger than </a:t>
            </a:r>
            <a:r>
              <a:rPr b="1" lang="en" sz="1800">
                <a:solidFill>
                  <a:srgbClr val="AF7B51"/>
                </a:solidFill>
                <a:latin typeface="Nunito"/>
                <a:ea typeface="Nunito"/>
                <a:cs typeface="Nunito"/>
                <a:sym typeface="Nunito"/>
              </a:rPr>
              <a:t>450 billion USD</a:t>
            </a:r>
            <a:r>
              <a:rPr lang="en" sz="1800">
                <a:solidFill>
                  <a:srgbClr val="AF7B51"/>
                </a:solidFill>
                <a:latin typeface="Nunito"/>
                <a:ea typeface="Nunito"/>
                <a:cs typeface="Nunito"/>
                <a:sym typeface="Nunito"/>
              </a:rPr>
              <a:t> and record high daily volume is larger than </a:t>
            </a:r>
            <a:r>
              <a:rPr b="1" lang="en" sz="1800">
                <a:solidFill>
                  <a:srgbClr val="AF7B51"/>
                </a:solidFill>
                <a:latin typeface="Nunito"/>
                <a:ea typeface="Nunito"/>
                <a:cs typeface="Nunito"/>
                <a:sym typeface="Nunito"/>
              </a:rPr>
              <a:t>25 billion USD</a:t>
            </a:r>
            <a:r>
              <a:rPr lang="en" sz="1800">
                <a:solidFill>
                  <a:srgbClr val="AF7B51"/>
                </a:solidFill>
                <a:latin typeface="Nunito"/>
                <a:ea typeface="Nunito"/>
                <a:cs typeface="Nunito"/>
                <a:sym typeface="Nunito"/>
              </a:rPr>
              <a:t>. [2]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48" name="Shape 148"/>
          <p:cNvPicPr preferRelativeResize="0"/>
          <p:nvPr/>
        </p:nvPicPr>
        <p:blipFill>
          <a:blip r:embed="rId3">
            <a:alphaModFix/>
          </a:blip>
          <a:stretch>
            <a:fillRect/>
          </a:stretch>
        </p:blipFill>
        <p:spPr>
          <a:xfrm>
            <a:off x="262362" y="467775"/>
            <a:ext cx="8619274" cy="4004175"/>
          </a:xfrm>
          <a:prstGeom prst="rect">
            <a:avLst/>
          </a:prstGeom>
          <a:noFill/>
          <a:ln>
            <a:noFill/>
          </a:ln>
        </p:spPr>
      </p:pic>
      <p:sp>
        <p:nvSpPr>
          <p:cNvPr id="149" name="Shape 149"/>
          <p:cNvSpPr txBox="1"/>
          <p:nvPr/>
        </p:nvSpPr>
        <p:spPr>
          <a:xfrm>
            <a:off x="750450" y="4553050"/>
            <a:ext cx="7068300" cy="15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800"/>
              <a:t>Image form </a:t>
            </a:r>
            <a:r>
              <a:rPr lang="en" sz="800"/>
              <a:t>https://coinmarketcap.com/charts/</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&gt; 3000 cryptocurrencies </a:t>
            </a:r>
            <a:endParaRPr/>
          </a:p>
        </p:txBody>
      </p:sp>
      <p:sp>
        <p:nvSpPr>
          <p:cNvPr id="155" name="Shape 15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56" name="Shape 156"/>
          <p:cNvPicPr preferRelativeResize="0"/>
          <p:nvPr/>
        </p:nvPicPr>
        <p:blipFill>
          <a:blip r:embed="rId3">
            <a:alphaModFix/>
          </a:blip>
          <a:stretch>
            <a:fillRect/>
          </a:stretch>
        </p:blipFill>
        <p:spPr>
          <a:xfrm>
            <a:off x="1115625" y="1457350"/>
            <a:ext cx="6496050" cy="3057525"/>
          </a:xfrm>
          <a:prstGeom prst="rect">
            <a:avLst/>
          </a:prstGeom>
          <a:noFill/>
          <a:ln>
            <a:noFill/>
          </a:ln>
        </p:spPr>
      </p:pic>
      <p:sp>
        <p:nvSpPr>
          <p:cNvPr id="157" name="Shape 157"/>
          <p:cNvSpPr txBox="1"/>
          <p:nvPr/>
        </p:nvSpPr>
        <p:spPr>
          <a:xfrm>
            <a:off x="750450" y="4553050"/>
            <a:ext cx="7068300" cy="154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800"/>
              <a:t>Image form </a:t>
            </a:r>
            <a:r>
              <a:rPr lang="en" sz="800"/>
              <a:t>https://www.livecoinwatch.com</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Motivation </a:t>
            </a:r>
            <a:endParaRPr/>
          </a:p>
        </p:txBody>
      </p:sp>
      <p:sp>
        <p:nvSpPr>
          <p:cNvPr id="163" name="Shape 163"/>
          <p:cNvSpPr txBox="1"/>
          <p:nvPr>
            <p:ph idx="1" type="body"/>
          </p:nvPr>
        </p:nvSpPr>
        <p:spPr>
          <a:xfrm>
            <a:off x="502775" y="1088025"/>
            <a:ext cx="8023800" cy="3312000"/>
          </a:xfrm>
          <a:prstGeom prst="rect">
            <a:avLst/>
          </a:prstGeom>
        </p:spPr>
        <p:txBody>
          <a:bodyPr anchorCtr="0" anchor="t" bIns="91425" lIns="91425" spcFirstLastPara="1" rIns="91425" wrap="square" tIns="91425">
            <a:noAutofit/>
          </a:bodyPr>
          <a:lstStyle/>
          <a:p>
            <a:pPr indent="0" lvl="0" marL="0" rtl="0" algn="just">
              <a:lnSpc>
                <a:spcPct val="100000"/>
              </a:lnSpc>
              <a:spcBef>
                <a:spcPts val="100"/>
              </a:spcBef>
              <a:spcAft>
                <a:spcPts val="0"/>
              </a:spcAft>
              <a:buNone/>
            </a:pPr>
            <a:r>
              <a:t/>
            </a:r>
            <a:endParaRPr sz="1800">
              <a:solidFill>
                <a:srgbClr val="AF7B51"/>
              </a:solidFill>
              <a:latin typeface="Nunito"/>
              <a:ea typeface="Nunito"/>
              <a:cs typeface="Nunito"/>
              <a:sym typeface="Nunito"/>
            </a:endParaRPr>
          </a:p>
          <a:p>
            <a:pPr indent="-342900" lvl="0" marL="914400" rtl="0" algn="just">
              <a:lnSpc>
                <a:spcPct val="100000"/>
              </a:lnSpc>
              <a:spcBef>
                <a:spcPts val="100"/>
              </a:spcBef>
              <a:spcAft>
                <a:spcPts val="0"/>
              </a:spcAft>
              <a:buClr>
                <a:srgbClr val="AF7B51"/>
              </a:buClr>
              <a:buSzPts val="1800"/>
              <a:buFont typeface="Nunito"/>
              <a:buChar char="●"/>
            </a:pPr>
            <a:r>
              <a:rPr lang="en" sz="1800">
                <a:solidFill>
                  <a:srgbClr val="AF7B51"/>
                </a:solidFill>
                <a:latin typeface="Nunito"/>
                <a:ea typeface="Nunito"/>
                <a:cs typeface="Nunito"/>
                <a:sym typeface="Nunito"/>
              </a:rPr>
              <a:t>Problems:</a:t>
            </a:r>
            <a:endParaRPr sz="1800">
              <a:solidFill>
                <a:srgbClr val="AF7B51"/>
              </a:solidFill>
              <a:latin typeface="Nunito"/>
              <a:ea typeface="Nunito"/>
              <a:cs typeface="Nunito"/>
              <a:sym typeface="Nunito"/>
            </a:endParaRPr>
          </a:p>
          <a:p>
            <a:pPr indent="-342900" lvl="1" marL="1371600" rtl="0" algn="just">
              <a:lnSpc>
                <a:spcPct val="100000"/>
              </a:lnSpc>
              <a:spcBef>
                <a:spcPts val="0"/>
              </a:spcBef>
              <a:spcAft>
                <a:spcPts val="0"/>
              </a:spcAft>
              <a:buClr>
                <a:srgbClr val="AF7B51"/>
              </a:buClr>
              <a:buSzPts val="1800"/>
              <a:buFont typeface="Nunito"/>
              <a:buChar char="○"/>
            </a:pPr>
            <a:r>
              <a:rPr lang="en" sz="1800">
                <a:solidFill>
                  <a:srgbClr val="AF7B51"/>
                </a:solidFill>
                <a:latin typeface="Nunito"/>
                <a:ea typeface="Nunito"/>
                <a:cs typeface="Nunito"/>
                <a:sym typeface="Nunito"/>
              </a:rPr>
              <a:t>Investors and interesting parties and </a:t>
            </a:r>
            <a:r>
              <a:rPr lang="en" sz="1800">
                <a:solidFill>
                  <a:srgbClr val="AF7B51"/>
                </a:solidFill>
                <a:latin typeface="Nunito"/>
                <a:ea typeface="Nunito"/>
                <a:cs typeface="Nunito"/>
                <a:sym typeface="Nunito"/>
              </a:rPr>
              <a:t>individuals</a:t>
            </a:r>
            <a:r>
              <a:rPr lang="en" sz="1800">
                <a:solidFill>
                  <a:srgbClr val="AF7B51"/>
                </a:solidFill>
                <a:latin typeface="Nunito"/>
                <a:ea typeface="Nunito"/>
                <a:cs typeface="Nunito"/>
                <a:sym typeface="Nunito"/>
              </a:rPr>
              <a:t> are eager to know the price and other information of cryptocurrencies. </a:t>
            </a:r>
            <a:endParaRPr sz="1800">
              <a:solidFill>
                <a:srgbClr val="AF7B51"/>
              </a:solidFill>
              <a:latin typeface="Nunito"/>
              <a:ea typeface="Nunito"/>
              <a:cs typeface="Nunito"/>
              <a:sym typeface="Nunito"/>
            </a:endParaRPr>
          </a:p>
          <a:p>
            <a:pPr indent="-342900" lvl="1" marL="1371600" rtl="0" algn="just">
              <a:lnSpc>
                <a:spcPct val="100000"/>
              </a:lnSpc>
              <a:spcBef>
                <a:spcPts val="0"/>
              </a:spcBef>
              <a:spcAft>
                <a:spcPts val="0"/>
              </a:spcAft>
              <a:buClr>
                <a:srgbClr val="AF7B51"/>
              </a:buClr>
              <a:buSzPts val="1800"/>
              <a:buFont typeface="Nunito"/>
              <a:buChar char="○"/>
            </a:pPr>
            <a:r>
              <a:rPr lang="en" sz="1800">
                <a:solidFill>
                  <a:srgbClr val="AF7B51"/>
                </a:solidFill>
                <a:latin typeface="Nunito"/>
                <a:ea typeface="Nunito"/>
                <a:cs typeface="Nunito"/>
                <a:sym typeface="Nunito"/>
              </a:rPr>
              <a:t>But as new stuff, many people (</a:t>
            </a:r>
            <a:r>
              <a:rPr lang="en" sz="1800">
                <a:solidFill>
                  <a:srgbClr val="AF7B51"/>
                </a:solidFill>
                <a:latin typeface="Nunito"/>
                <a:ea typeface="Nunito"/>
                <a:cs typeface="Nunito"/>
                <a:sym typeface="Nunito"/>
              </a:rPr>
              <a:t>beginners</a:t>
            </a:r>
            <a:r>
              <a:rPr lang="en" sz="1800">
                <a:solidFill>
                  <a:srgbClr val="AF7B51"/>
                </a:solidFill>
                <a:latin typeface="Nunito"/>
                <a:ea typeface="Nunito"/>
                <a:cs typeface="Nunito"/>
                <a:sym typeface="Nunito"/>
              </a:rPr>
              <a:t>) aren’t familiar with them. They are confused. </a:t>
            </a:r>
            <a:endParaRPr sz="1800">
              <a:solidFill>
                <a:srgbClr val="AF7B51"/>
              </a:solidFill>
              <a:latin typeface="Nunito"/>
              <a:ea typeface="Nunito"/>
              <a:cs typeface="Nunito"/>
              <a:sym typeface="Nunito"/>
            </a:endParaRPr>
          </a:p>
          <a:p>
            <a:pPr indent="-342900" lvl="1" marL="1371600" rtl="0" algn="just">
              <a:lnSpc>
                <a:spcPct val="100000"/>
              </a:lnSpc>
              <a:spcBef>
                <a:spcPts val="0"/>
              </a:spcBef>
              <a:spcAft>
                <a:spcPts val="0"/>
              </a:spcAft>
              <a:buClr>
                <a:srgbClr val="AF7B51"/>
              </a:buClr>
              <a:buSzPts val="1800"/>
              <a:buFont typeface="Nunito"/>
              <a:buChar char="○"/>
            </a:pPr>
            <a:r>
              <a:rPr lang="en" sz="1800">
                <a:solidFill>
                  <a:srgbClr val="AF7B51"/>
                </a:solidFill>
                <a:latin typeface="Nunito"/>
                <a:ea typeface="Nunito"/>
                <a:cs typeface="Nunito"/>
                <a:sym typeface="Nunito"/>
              </a:rPr>
              <a:t>There are so many kinds of cryptocurrencies.</a:t>
            </a:r>
            <a:endParaRPr sz="1800">
              <a:solidFill>
                <a:srgbClr val="AF7B51"/>
              </a:solidFill>
              <a:latin typeface="Nunito"/>
              <a:ea typeface="Nunito"/>
              <a:cs typeface="Nunito"/>
              <a:sym typeface="Nunito"/>
            </a:endParaRPr>
          </a:p>
          <a:p>
            <a:pPr indent="-342900" lvl="1" marL="1371600" rtl="0" algn="just">
              <a:lnSpc>
                <a:spcPct val="100000"/>
              </a:lnSpc>
              <a:spcBef>
                <a:spcPts val="0"/>
              </a:spcBef>
              <a:spcAft>
                <a:spcPts val="0"/>
              </a:spcAft>
              <a:buClr>
                <a:srgbClr val="AF7B51"/>
              </a:buClr>
              <a:buSzPts val="1800"/>
              <a:buFont typeface="Nunito"/>
              <a:buChar char="○"/>
            </a:pPr>
            <a:r>
              <a:rPr lang="en" sz="1800">
                <a:solidFill>
                  <a:srgbClr val="AF7B51"/>
                </a:solidFill>
                <a:latin typeface="Nunito"/>
                <a:ea typeface="Nunito"/>
                <a:cs typeface="Nunito"/>
                <a:sym typeface="Nunito"/>
              </a:rPr>
              <a:t>The information is dispersive. </a:t>
            </a:r>
            <a:endParaRPr sz="1800">
              <a:solidFill>
                <a:srgbClr val="AF7B51"/>
              </a:solidFill>
              <a:latin typeface="Nunito"/>
              <a:ea typeface="Nunito"/>
              <a:cs typeface="Nunito"/>
              <a:sym typeface="Nunito"/>
            </a:endParaRPr>
          </a:p>
          <a:p>
            <a:pPr indent="-342900" lvl="0" marL="914400" rtl="0" algn="just">
              <a:lnSpc>
                <a:spcPct val="100000"/>
              </a:lnSpc>
              <a:spcBef>
                <a:spcPts val="0"/>
              </a:spcBef>
              <a:spcAft>
                <a:spcPts val="0"/>
              </a:spcAft>
              <a:buClr>
                <a:srgbClr val="AF7B51"/>
              </a:buClr>
              <a:buSzPts val="1800"/>
              <a:buFont typeface="Nunito"/>
              <a:buChar char="●"/>
            </a:pPr>
            <a:r>
              <a:rPr lang="en" sz="1800">
                <a:solidFill>
                  <a:schemeClr val="lt1"/>
                </a:solidFill>
                <a:latin typeface="Nunito"/>
                <a:ea typeface="Nunito"/>
                <a:cs typeface="Nunito"/>
                <a:sym typeface="Nunito"/>
              </a:rPr>
              <a:t>Approach:</a:t>
            </a:r>
            <a:endParaRPr sz="1800">
              <a:solidFill>
                <a:srgbClr val="AF7B51"/>
              </a:solidFill>
              <a:latin typeface="Nunito"/>
              <a:ea typeface="Nunito"/>
              <a:cs typeface="Nunito"/>
              <a:sym typeface="Nunito"/>
            </a:endParaRPr>
          </a:p>
          <a:p>
            <a:pPr indent="-342900" lvl="1" marL="1371600" rtl="0" algn="just">
              <a:lnSpc>
                <a:spcPct val="100000"/>
              </a:lnSpc>
              <a:spcBef>
                <a:spcPts val="0"/>
              </a:spcBef>
              <a:spcAft>
                <a:spcPts val="0"/>
              </a:spcAft>
              <a:buClr>
                <a:srgbClr val="AF7B51"/>
              </a:buClr>
              <a:buSzPts val="1800"/>
              <a:buFont typeface="Nunito"/>
              <a:buChar char="○"/>
            </a:pPr>
            <a:r>
              <a:rPr lang="en" sz="1800">
                <a:solidFill>
                  <a:srgbClr val="AF7B51"/>
                </a:solidFill>
                <a:latin typeface="Nunito"/>
                <a:ea typeface="Nunito"/>
                <a:cs typeface="Nunito"/>
                <a:sym typeface="Nunito"/>
              </a:rPr>
              <a:t>One of the perfect approach to get the info automatically, quickly and accurately is through </a:t>
            </a:r>
            <a:r>
              <a:rPr b="1" lang="en" sz="1800">
                <a:solidFill>
                  <a:srgbClr val="AF7B51"/>
                </a:solidFill>
                <a:latin typeface="Nunito"/>
                <a:ea typeface="Nunito"/>
                <a:cs typeface="Nunito"/>
                <a:sym typeface="Nunito"/>
              </a:rPr>
              <a:t>ChatterBot</a:t>
            </a:r>
            <a:r>
              <a:rPr lang="en" sz="1800">
                <a:solidFill>
                  <a:srgbClr val="AF7B51"/>
                </a:solidFill>
                <a:latin typeface="Nunito"/>
                <a:ea typeface="Nunito"/>
                <a:cs typeface="Nunito"/>
                <a:sym typeface="Nunito"/>
              </a:rPr>
              <a:t>, a robot application.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ChatterBot </a:t>
            </a:r>
            <a:endParaRPr/>
          </a:p>
        </p:txBody>
      </p:sp>
      <p:sp>
        <p:nvSpPr>
          <p:cNvPr id="169" name="Shape 16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457200" lvl="0" marL="0" marR="0" rtl="0" algn="just">
              <a:lnSpc>
                <a:spcPct val="100000"/>
              </a:lnSpc>
              <a:spcBef>
                <a:spcPts val="100"/>
              </a:spcBef>
              <a:spcAft>
                <a:spcPts val="0"/>
              </a:spcAft>
              <a:buNone/>
            </a:pPr>
            <a:r>
              <a:rPr lang="en" sz="1800">
                <a:solidFill>
                  <a:srgbClr val="AF7B51"/>
                </a:solidFill>
                <a:latin typeface="Nunito"/>
                <a:ea typeface="Nunito"/>
                <a:cs typeface="Nunito"/>
                <a:sym typeface="Nunito"/>
              </a:rPr>
              <a:t>A chatterbot is a brand-new conversational agent in the high-speed changing technology world. With the advance of Artificial Intelligence and machine learning, chatterbots are getting more and more popular. Essentially chatterbot is an extension of other human interface mediums other than phone and other social mediums.</a:t>
            </a:r>
            <a:endParaRPr sz="1800">
              <a:solidFill>
                <a:srgbClr val="AF7B51"/>
              </a:solidFill>
              <a:latin typeface="Nunito"/>
              <a:ea typeface="Nunito"/>
              <a:cs typeface="Nunito"/>
              <a:sym typeface="Nunito"/>
            </a:endParaRPr>
          </a:p>
        </p:txBody>
      </p:sp>
      <p:pic>
        <p:nvPicPr>
          <p:cNvPr id="170" name="Shape 170"/>
          <p:cNvPicPr preferRelativeResize="0"/>
          <p:nvPr/>
        </p:nvPicPr>
        <p:blipFill>
          <a:blip r:embed="rId3">
            <a:alphaModFix/>
          </a:blip>
          <a:stretch>
            <a:fillRect/>
          </a:stretch>
        </p:blipFill>
        <p:spPr>
          <a:xfrm>
            <a:off x="1937300" y="3522875"/>
            <a:ext cx="5269399" cy="1286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t>
            </a:r>
            <a:r>
              <a:rPr lang="en"/>
              <a:t>hatterBot </a:t>
            </a:r>
            <a:endParaRPr/>
          </a:p>
        </p:txBody>
      </p:sp>
      <p:sp>
        <p:nvSpPr>
          <p:cNvPr id="176" name="Shape 176"/>
          <p:cNvSpPr txBox="1"/>
          <p:nvPr>
            <p:ph idx="1" type="body"/>
          </p:nvPr>
        </p:nvSpPr>
        <p:spPr>
          <a:xfrm>
            <a:off x="819150" y="1990725"/>
            <a:ext cx="2298600" cy="2448000"/>
          </a:xfrm>
          <a:prstGeom prst="rect">
            <a:avLst/>
          </a:prstGeom>
        </p:spPr>
        <p:txBody>
          <a:bodyPr anchorCtr="0" anchor="t" bIns="91425" lIns="91425" spcFirstLastPara="1" rIns="91425" wrap="square" tIns="91425">
            <a:noAutofit/>
          </a:bodyPr>
          <a:lstStyle/>
          <a:p>
            <a:pPr indent="457200" lvl="0" marL="0">
              <a:spcBef>
                <a:spcPts val="0"/>
              </a:spcBef>
              <a:spcAft>
                <a:spcPts val="1600"/>
              </a:spcAft>
              <a:buNone/>
            </a:pPr>
            <a:r>
              <a:rPr lang="en" sz="1800">
                <a:solidFill>
                  <a:srgbClr val="AF7B51"/>
                </a:solidFill>
                <a:latin typeface="Nunito"/>
                <a:ea typeface="Nunito"/>
                <a:cs typeface="Nunito"/>
                <a:sym typeface="Nunito"/>
              </a:rPr>
              <a:t>Just like talking with your friend, ask your questions, and ChatterBot will give you the answer you want. </a:t>
            </a:r>
            <a:endParaRPr/>
          </a:p>
        </p:txBody>
      </p:sp>
      <p:pic>
        <p:nvPicPr>
          <p:cNvPr id="177" name="Shape 177"/>
          <p:cNvPicPr preferRelativeResize="0"/>
          <p:nvPr/>
        </p:nvPicPr>
        <p:blipFill>
          <a:blip r:embed="rId4">
            <a:alphaModFix/>
          </a:blip>
          <a:stretch>
            <a:fillRect/>
          </a:stretch>
        </p:blipFill>
        <p:spPr>
          <a:xfrm>
            <a:off x="3173100" y="1220350"/>
            <a:ext cx="4927515" cy="303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System Design </a:t>
            </a:r>
            <a:endParaRPr/>
          </a:p>
        </p:txBody>
      </p:sp>
      <p:sp>
        <p:nvSpPr>
          <p:cNvPr id="183" name="Shape 18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AF7B51"/>
              </a:buClr>
              <a:buSzPts val="1400"/>
              <a:buFont typeface="Nunito"/>
              <a:buAutoNum type="arabicPeriod"/>
            </a:pPr>
            <a:r>
              <a:rPr lang="en" sz="1400">
                <a:solidFill>
                  <a:srgbClr val="AF7B51"/>
                </a:solidFill>
                <a:latin typeface="Nunito"/>
                <a:ea typeface="Nunito"/>
                <a:cs typeface="Nunito"/>
                <a:sym typeface="Nunito"/>
              </a:rPr>
              <a:t>Collect cryptocurrency related popular questions and answers, build the dataset of Q&amp;As.</a:t>
            </a:r>
            <a:endParaRPr sz="1400">
              <a:solidFill>
                <a:srgbClr val="AF7B51"/>
              </a:solidFill>
              <a:latin typeface="Nunito"/>
              <a:ea typeface="Nunito"/>
              <a:cs typeface="Nunito"/>
              <a:sym typeface="Nunito"/>
            </a:endParaRPr>
          </a:p>
          <a:p>
            <a:pPr indent="-317500" lvl="0" marL="457200" rtl="0">
              <a:spcBef>
                <a:spcPts val="0"/>
              </a:spcBef>
              <a:spcAft>
                <a:spcPts val="0"/>
              </a:spcAft>
              <a:buClr>
                <a:srgbClr val="AF7B51"/>
              </a:buClr>
              <a:buSzPts val="1400"/>
              <a:buFont typeface="Nunito"/>
              <a:buAutoNum type="arabicPeriod"/>
            </a:pPr>
            <a:r>
              <a:rPr lang="en" sz="1400">
                <a:solidFill>
                  <a:srgbClr val="AF7B51"/>
                </a:solidFill>
                <a:latin typeface="Nunito"/>
                <a:ea typeface="Nunito"/>
                <a:cs typeface="Nunito"/>
                <a:sym typeface="Nunito"/>
              </a:rPr>
              <a:t>Train the chatterbot using the datasets of the known statements and responses.</a:t>
            </a:r>
            <a:endParaRPr sz="1400">
              <a:solidFill>
                <a:srgbClr val="AF7B51"/>
              </a:solidFill>
              <a:latin typeface="Nunito"/>
              <a:ea typeface="Nunito"/>
              <a:cs typeface="Nunito"/>
              <a:sym typeface="Nunito"/>
            </a:endParaRPr>
          </a:p>
          <a:p>
            <a:pPr indent="-317500" lvl="0" marL="457200" marR="0" rtl="0" algn="l">
              <a:lnSpc>
                <a:spcPct val="115000"/>
              </a:lnSpc>
              <a:spcBef>
                <a:spcPts val="0"/>
              </a:spcBef>
              <a:spcAft>
                <a:spcPts val="0"/>
              </a:spcAft>
              <a:buClr>
                <a:srgbClr val="AF7B51"/>
              </a:buClr>
              <a:buSzPts val="1400"/>
              <a:buFont typeface="Nunito"/>
              <a:buAutoNum type="arabicPeriod"/>
            </a:pPr>
            <a:r>
              <a:rPr lang="en" sz="1400">
                <a:solidFill>
                  <a:srgbClr val="AF7B51"/>
                </a:solidFill>
                <a:latin typeface="Nunito"/>
                <a:ea typeface="Nunito"/>
                <a:cs typeface="Nunito"/>
                <a:sym typeface="Nunito"/>
              </a:rPr>
              <a:t>Process input in some logic ways. Using a number of machine learning methods to generate the response. Search algorithm and classification algorithm are deployed.</a:t>
            </a:r>
            <a:endParaRPr sz="1400">
              <a:solidFill>
                <a:srgbClr val="AF7B51"/>
              </a:solidFill>
              <a:latin typeface="Nunito"/>
              <a:ea typeface="Nunito"/>
              <a:cs typeface="Nunito"/>
              <a:sym typeface="Nunito"/>
            </a:endParaRPr>
          </a:p>
          <a:p>
            <a:pPr indent="-317500" lvl="0" marL="457200" marR="0" rtl="0" algn="l">
              <a:lnSpc>
                <a:spcPct val="115000"/>
              </a:lnSpc>
              <a:spcBef>
                <a:spcPts val="0"/>
              </a:spcBef>
              <a:spcAft>
                <a:spcPts val="0"/>
              </a:spcAft>
              <a:buClr>
                <a:srgbClr val="AF7B51"/>
              </a:buClr>
              <a:buSzPts val="1400"/>
              <a:buFont typeface="Nunito"/>
              <a:buAutoNum type="arabicPeriod"/>
            </a:pPr>
            <a:r>
              <a:rPr lang="en" sz="1400">
                <a:solidFill>
                  <a:srgbClr val="AF7B51"/>
                </a:solidFill>
                <a:latin typeface="Nunito"/>
                <a:ea typeface="Nunito"/>
                <a:cs typeface="Nunito"/>
                <a:sym typeface="Nunito"/>
              </a:rPr>
              <a:t>Return the response. It could be one of the formats such as console, API, speech synthesis, etc.</a:t>
            </a:r>
            <a:endParaRPr sz="1400">
              <a:solidFill>
                <a:srgbClr val="AF7B51"/>
              </a:solidFill>
              <a:latin typeface="Nunito"/>
              <a:ea typeface="Nunito"/>
              <a:cs typeface="Nunito"/>
              <a:sym typeface="Nunito"/>
            </a:endParaRPr>
          </a:p>
          <a:p>
            <a:pPr indent="0" lvl="0" marL="0">
              <a:spcBef>
                <a:spcPts val="1600"/>
              </a:spcBef>
              <a:spcAft>
                <a:spcPts val="1600"/>
              </a:spcAft>
              <a:buNone/>
            </a:pPr>
            <a:r>
              <a:t/>
            </a:r>
            <a:endParaRPr sz="1400">
              <a:solidFill>
                <a:srgbClr val="AF7B51"/>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