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lvl1pPr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1pPr>
    <a:lvl2pPr indent="228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2pPr>
    <a:lvl3pPr indent="457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3pPr>
    <a:lvl4pPr indent="685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4pPr>
    <a:lvl5pPr indent="9144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5pPr>
    <a:lvl6pPr indent="11430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6pPr>
    <a:lvl7pPr indent="1371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7pPr>
    <a:lvl8pPr indent="1600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8pPr>
    <a:lvl9pPr indent="1828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22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3884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titleStyle>
    <p:bodyStyle>
      <a:lvl1pPr marL="4699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marL="9398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marL="14097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marL="18796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marL="23495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marL="28194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marL="32893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marL="37592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marL="4229100" indent="-469900" defTabSz="584200">
        <a:spcBef>
          <a:spcPts val="3000"/>
        </a:spcBef>
        <a:buSzPct val="25000"/>
        <a:buBlip>
          <a:blip r:embed="rId15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57200">
              <a:defRPr sz="5900">
                <a:solidFill>
                  <a:srgbClr val="0000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 lvl="0">
              <a:defRPr sz="1800"/>
            </a:pPr>
            <a:r>
              <a:rPr sz="6000" dirty="0">
                <a:latin typeface="Bookman Old Style" pitchFamily="18" charset="0"/>
              </a:rPr>
              <a:t>Simple Window-based Reliable Data Transfer in C/C++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 defTabSz="457200">
              <a:defRPr sz="1800">
                <a:solidFill>
                  <a:srgbClr val="000000"/>
                </a:solidFill>
              </a:defRPr>
            </a:pPr>
            <a:endParaRPr sz="2400" dirty="0">
              <a:latin typeface="Bookman Old Style" pitchFamily="18" charset="0"/>
              <a:ea typeface="Chalkboard"/>
              <a:cs typeface="Chalkboard"/>
              <a:sym typeface="Chalkboard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2400" dirty="0">
                <a:latin typeface="Bookman Old Style" pitchFamily="18" charset="0"/>
                <a:ea typeface="Chalkboard"/>
                <a:cs typeface="Chalkboard"/>
                <a:sym typeface="Chalkboard"/>
              </a:rPr>
              <a:t>Aaron Cheng</a:t>
            </a: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2400" dirty="0">
                <a:latin typeface="Bookman Old Style" pitchFamily="18" charset="0"/>
                <a:ea typeface="Chalkboard"/>
                <a:cs typeface="Chalkboard"/>
                <a:sym typeface="Chalkboard"/>
              </a:rPr>
              <a:t>Guan Zhou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079500" y="1384399"/>
            <a:ext cx="10464800" cy="901601"/>
          </a:xfrm>
          <a:prstGeom prst="rect">
            <a:avLst/>
          </a:prstGeom>
        </p:spPr>
        <p:txBody>
          <a:bodyPr/>
          <a:lstStyle>
            <a:lvl1pPr algn="l" defTabSz="914400">
              <a:defRPr sz="3000" cap="small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 lvl="0">
              <a:defRPr sz="1800" cap="none"/>
            </a:pPr>
            <a:r>
              <a:rPr sz="3000" cap="small" dirty="0">
                <a:latin typeface="Bookman Old Style" pitchFamily="18" charset="0"/>
              </a:rPr>
              <a:t>Design &amp; Implementation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079500" y="2387600"/>
            <a:ext cx="10464800" cy="584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lvl="0" indent="-274320" defTabSz="914400"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○"/>
              <a:defRPr sz="1800">
                <a:solidFill>
                  <a:srgbClr val="000000"/>
                </a:solidFill>
              </a:defRPr>
            </a:pPr>
            <a:r>
              <a:rPr sz="2100" dirty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Go Back N:</a:t>
            </a:r>
          </a:p>
          <a:p>
            <a:pPr marL="640080" lvl="1" indent="-274320" defTabSz="914400">
              <a:lnSpc>
                <a:spcPct val="90000"/>
              </a:lnSpc>
              <a:spcBef>
                <a:spcPts val="500"/>
              </a:spcBef>
              <a:buClr>
                <a:srgbClr val="FE8637"/>
              </a:buClr>
              <a:buSzPct val="80000"/>
              <a:buFont typeface="Wingdings 2"/>
              <a:buChar char="●"/>
              <a:defRPr sz="1800">
                <a:solidFill>
                  <a:srgbClr val="000000"/>
                </a:solidFill>
              </a:defRPr>
            </a:pPr>
            <a:r>
              <a:rPr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Sender</a:t>
            </a: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:</a:t>
            </a:r>
            <a:r>
              <a:rPr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 </a:t>
            </a:r>
            <a:r>
              <a:rPr sz="2100" dirty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waits until Receiver sends filename</a:t>
            </a:r>
          </a:p>
          <a:p>
            <a:pPr marL="640080" lvl="1" indent="-274320" defTabSz="914400">
              <a:lnSpc>
                <a:spcPct val="90000"/>
              </a:lnSpc>
              <a:spcBef>
                <a:spcPts val="500"/>
              </a:spcBef>
              <a:buClr>
                <a:srgbClr val="FE8637"/>
              </a:buClr>
              <a:buSzPct val="80000"/>
              <a:buFont typeface="Wingdings 2"/>
              <a:buChar char="●"/>
              <a:defRPr sz="1800">
                <a:solidFill>
                  <a:srgbClr val="000000"/>
                </a:solidFill>
              </a:defRPr>
            </a:pPr>
            <a:r>
              <a:rPr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Sender</a:t>
            </a: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: </a:t>
            </a:r>
            <a:r>
              <a:rPr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sends </a:t>
            </a: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as much </a:t>
            </a:r>
            <a:r>
              <a:rPr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packets </a:t>
            </a: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as allowed by congestion window size and waits for </a:t>
            </a:r>
            <a:r>
              <a:rPr lang="en-US" sz="2100" dirty="0" err="1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acks</a:t>
            </a:r>
            <a:endParaRPr lang="en-US" sz="2100" dirty="0" smtClean="0">
              <a:latin typeface="Bookman Old Style" pitchFamily="18" charset="0"/>
              <a:ea typeface="Century Schoolbook"/>
              <a:cs typeface="Century Schoolbook"/>
              <a:sym typeface="Century Schoolbook"/>
            </a:endParaRPr>
          </a:p>
          <a:p>
            <a:pPr marL="640080" lvl="1" indent="-274320" defTabSz="914400">
              <a:lnSpc>
                <a:spcPct val="90000"/>
              </a:lnSpc>
              <a:spcBef>
                <a:spcPts val="500"/>
              </a:spcBef>
              <a:buClr>
                <a:srgbClr val="FE8637"/>
              </a:buClr>
              <a:buSzPct val="80000"/>
              <a:buFont typeface="Wingdings 2"/>
              <a:buChar char="●"/>
              <a:defRPr sz="1800">
                <a:solidFill>
                  <a:srgbClr val="000000"/>
                </a:solidFill>
              </a:defRPr>
            </a:pP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Sender: ignore packets that are corrupted or </a:t>
            </a:r>
            <a:r>
              <a:rPr lang="en-US" sz="2100" dirty="0" err="1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ack</a:t>
            </a: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 number is less than expected</a:t>
            </a:r>
          </a:p>
          <a:p>
            <a:pPr marL="640080" lvl="1" indent="-274320" defTabSz="914400">
              <a:lnSpc>
                <a:spcPct val="90000"/>
              </a:lnSpc>
              <a:spcBef>
                <a:spcPts val="500"/>
              </a:spcBef>
              <a:buClr>
                <a:srgbClr val="FE8637"/>
              </a:buClr>
              <a:buSzPct val="80000"/>
              <a:buFont typeface="Wingdings 2"/>
              <a:buChar char="●"/>
              <a:defRPr sz="1800">
                <a:solidFill>
                  <a:srgbClr val="000000"/>
                </a:solidFill>
              </a:defRPr>
            </a:pP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Sender: retransmit if timeout</a:t>
            </a:r>
          </a:p>
          <a:p>
            <a:pPr marL="640080" lvl="1" indent="-274320" defTabSz="914400">
              <a:lnSpc>
                <a:spcPct val="90000"/>
              </a:lnSpc>
              <a:spcBef>
                <a:spcPts val="500"/>
              </a:spcBef>
              <a:buClr>
                <a:srgbClr val="FE8637"/>
              </a:buClr>
              <a:buSzPct val="80000"/>
              <a:buFont typeface="Wingdings 2"/>
              <a:buChar char="●"/>
              <a:defRPr sz="1800">
                <a:solidFill>
                  <a:srgbClr val="000000"/>
                </a:solidFill>
              </a:defRPr>
            </a:pP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Receiver: </a:t>
            </a:r>
            <a:r>
              <a:rPr lang="en-US" sz="2100" dirty="0" err="1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acks</a:t>
            </a: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 sequence numbers that are received in order with the corresponding </a:t>
            </a:r>
            <a:r>
              <a:rPr lang="en-US" sz="2100" dirty="0" err="1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ack</a:t>
            </a: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 number</a:t>
            </a:r>
          </a:p>
          <a:p>
            <a:pPr marL="640080" lvl="1" indent="-274320" defTabSz="914400">
              <a:lnSpc>
                <a:spcPct val="90000"/>
              </a:lnSpc>
              <a:spcBef>
                <a:spcPts val="500"/>
              </a:spcBef>
              <a:buClr>
                <a:srgbClr val="FE8637"/>
              </a:buClr>
              <a:buSzPct val="80000"/>
              <a:buFont typeface="Wingdings 2"/>
              <a:buChar char="●"/>
              <a:defRPr sz="1800">
                <a:solidFill>
                  <a:srgbClr val="000000"/>
                </a:solidFill>
              </a:defRPr>
            </a:pP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Receiver: </a:t>
            </a:r>
            <a:r>
              <a:rPr lang="en-US" sz="2100" dirty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ignore packets that are corrupted or </a:t>
            </a:r>
            <a:r>
              <a:rPr lang="en-US" sz="2100" dirty="0" err="1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seq</a:t>
            </a: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 number </a:t>
            </a:r>
            <a:r>
              <a:rPr lang="en-US" sz="2100" dirty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is </a:t>
            </a: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greater than expected, resend most recent </a:t>
            </a:r>
            <a:r>
              <a:rPr lang="en-US" sz="2100" dirty="0" err="1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ack</a:t>
            </a: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 if </a:t>
            </a:r>
            <a:r>
              <a:rPr lang="en-US" sz="2100" dirty="0" err="1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seq</a:t>
            </a: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 number is less than expected</a:t>
            </a:r>
            <a:endParaRPr lang="en-US" sz="2100" dirty="0">
              <a:latin typeface="Bookman Old Style" pitchFamily="18" charset="0"/>
              <a:ea typeface="Century Schoolbook"/>
              <a:cs typeface="Century Schoolbook"/>
              <a:sym typeface="Century Schoolbook"/>
            </a:endParaRPr>
          </a:p>
          <a:p>
            <a:pPr marL="274320" lvl="0" indent="-274320" defTabSz="914400"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○"/>
              <a:defRPr sz="1800">
                <a:solidFill>
                  <a:srgbClr val="000000"/>
                </a:solidFill>
              </a:defRPr>
            </a:pPr>
            <a:r>
              <a:rPr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Set </a:t>
            </a:r>
            <a:r>
              <a:rPr sz="2100" dirty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loss probability and corruption probability for simulation:</a:t>
            </a:r>
          </a:p>
          <a:p>
            <a:pPr marL="640080" lvl="1" indent="-274320" defTabSz="914400">
              <a:lnSpc>
                <a:spcPct val="90000"/>
              </a:lnSpc>
              <a:spcBef>
                <a:spcPts val="500"/>
              </a:spcBef>
              <a:buClr>
                <a:srgbClr val="FE8637"/>
              </a:buClr>
              <a:buSzPct val="80000"/>
              <a:buFont typeface="Wingdings 2"/>
              <a:buChar char="●"/>
              <a:defRPr sz="1800">
                <a:solidFill>
                  <a:srgbClr val="000000"/>
                </a:solidFill>
              </a:defRPr>
            </a:pPr>
            <a:r>
              <a:rPr sz="2100" dirty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Use </a:t>
            </a:r>
            <a:r>
              <a:rPr sz="2100" dirty="0" err="1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srand</a:t>
            </a:r>
            <a:r>
              <a:rPr sz="2100" dirty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() and rand() function for random number generation</a:t>
            </a:r>
          </a:p>
          <a:p>
            <a:pPr marL="640080" lvl="1" indent="-274320" defTabSz="914400">
              <a:lnSpc>
                <a:spcPct val="90000"/>
              </a:lnSpc>
              <a:spcBef>
                <a:spcPts val="500"/>
              </a:spcBef>
              <a:buClr>
                <a:srgbClr val="FE8637"/>
              </a:buClr>
              <a:buSzPct val="80000"/>
              <a:buFont typeface="Wingdings 2"/>
              <a:buChar char="●"/>
              <a:defRPr sz="1800">
                <a:solidFill>
                  <a:srgbClr val="000000"/>
                </a:solidFill>
              </a:defRPr>
            </a:pPr>
            <a:r>
              <a:rPr sz="2100" dirty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Compare the ratio of rand() and RAND_MAX with preset loss/corruption probability and discard the packet if the ratio falls in the range</a:t>
            </a:r>
          </a:p>
          <a:p>
            <a:pPr marL="640080" lvl="1" indent="-274320" defTabSz="914400">
              <a:lnSpc>
                <a:spcPct val="90000"/>
              </a:lnSpc>
              <a:spcBef>
                <a:spcPts val="500"/>
              </a:spcBef>
              <a:buClr>
                <a:srgbClr val="FE8637"/>
              </a:buClr>
              <a:buSzPct val="80000"/>
              <a:buFont typeface="Wingdings 2"/>
              <a:buChar char="●"/>
              <a:defRPr sz="1800">
                <a:solidFill>
                  <a:srgbClr val="000000"/>
                </a:solidFill>
              </a:defRPr>
            </a:pP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All </a:t>
            </a:r>
            <a:r>
              <a:rPr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packets </a:t>
            </a: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can be lost or corrupted</a:t>
            </a:r>
            <a:endParaRPr sz="2100" dirty="0">
              <a:latin typeface="Bookman Old Style" pitchFamily="18" charset="0"/>
              <a:ea typeface="Century Schoolbook"/>
              <a:cs typeface="Century Schoolbook"/>
              <a:sym typeface="Century Schoolbook"/>
            </a:endParaRPr>
          </a:p>
          <a:p>
            <a:pPr marL="274320" lvl="0" indent="-274320" defTabSz="914400"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○"/>
              <a:defRPr sz="1800">
                <a:solidFill>
                  <a:srgbClr val="000000"/>
                </a:solidFill>
              </a:defRPr>
            </a:pPr>
            <a:r>
              <a:rPr sz="2100" dirty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Close both client and server after </a:t>
            </a:r>
            <a:r>
              <a:rPr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transmission</a:t>
            </a:r>
            <a:r>
              <a:rPr lang="en-US" sz="21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 using FIN and FIN ACK</a:t>
            </a:r>
            <a:endParaRPr sz="2100" dirty="0">
              <a:latin typeface="Bookman Old Style" pitchFamily="18" charset="0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079500" y="1384399"/>
            <a:ext cx="10464800" cy="901601"/>
          </a:xfrm>
          <a:prstGeom prst="rect">
            <a:avLst/>
          </a:prstGeom>
        </p:spPr>
        <p:txBody>
          <a:bodyPr/>
          <a:lstStyle>
            <a:lvl1pPr algn="l" defTabSz="914400">
              <a:defRPr sz="3000" cap="small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 lvl="0">
              <a:defRPr sz="1800" cap="none"/>
            </a:pPr>
            <a:r>
              <a:rPr sz="3000" cap="small" dirty="0">
                <a:latin typeface="Bookman Old Style" pitchFamily="18" charset="0"/>
              </a:rPr>
              <a:t>Experiences Gained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079500" y="2032446"/>
            <a:ext cx="10464800" cy="3250754"/>
          </a:xfrm>
          <a:prstGeom prst="rect">
            <a:avLst/>
          </a:prstGeom>
        </p:spPr>
        <p:txBody>
          <a:bodyPr/>
          <a:lstStyle/>
          <a:p>
            <a:pPr marL="274320" lvl="0" indent="-27432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○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latin typeface="Century Schoolbook"/>
                <a:ea typeface="Century Schoolbook"/>
                <a:cs typeface="Century Schoolbook"/>
                <a:sym typeface="Century Schoolbook"/>
              </a:rPr>
              <a:t>Implementing </a:t>
            </a:r>
            <a:r>
              <a:rPr sz="2400" dirty="0" smtClean="0">
                <a:latin typeface="Century Schoolbook"/>
                <a:ea typeface="Century Schoolbook"/>
                <a:cs typeface="Century Schoolbook"/>
                <a:sym typeface="Century Schoolbook"/>
              </a:rPr>
              <a:t>Go-Back-N </a:t>
            </a:r>
            <a:r>
              <a:rPr lang="en-US" sz="2400" dirty="0" smtClean="0">
                <a:latin typeface="Century Schoolbook"/>
                <a:ea typeface="Century Schoolbook"/>
                <a:cs typeface="Century Schoolbook"/>
                <a:sym typeface="Century Schoolbook"/>
              </a:rPr>
              <a:t>reliable data </a:t>
            </a:r>
            <a:r>
              <a:rPr sz="2400" dirty="0" smtClean="0">
                <a:latin typeface="Century Schoolbook"/>
                <a:ea typeface="Century Schoolbook"/>
                <a:cs typeface="Century Schoolbook"/>
                <a:sym typeface="Century Schoolbook"/>
              </a:rPr>
              <a:t>transmission </a:t>
            </a:r>
            <a:r>
              <a:rPr lang="en-US" sz="2400" dirty="0" smtClean="0">
                <a:latin typeface="Century Schoolbook"/>
                <a:ea typeface="Century Schoolbook"/>
                <a:cs typeface="Century Schoolbook"/>
                <a:sym typeface="Century Schoolbook"/>
              </a:rPr>
              <a:t>over </a:t>
            </a:r>
            <a:r>
              <a:rPr sz="2400" dirty="0" smtClean="0">
                <a:latin typeface="Century Schoolbook"/>
                <a:ea typeface="Century Schoolbook"/>
                <a:cs typeface="Century Schoolbook"/>
                <a:sym typeface="Century Schoolbook"/>
              </a:rPr>
              <a:t>UDP socket</a:t>
            </a:r>
            <a:r>
              <a:rPr lang="en-US" sz="2400" dirty="0" smtClean="0">
                <a:latin typeface="Century Schoolbook"/>
                <a:ea typeface="Century Schoolbook"/>
                <a:cs typeface="Century Schoolbook"/>
                <a:sym typeface="Century Schoolbook"/>
              </a:rPr>
              <a:t>s</a:t>
            </a:r>
            <a:endParaRPr sz="2100"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lvl="0" indent="-27432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○"/>
              <a:defRPr sz="1800">
                <a:solidFill>
                  <a:srgbClr val="000000"/>
                </a:solidFill>
              </a:defRPr>
            </a:pPr>
            <a:r>
              <a:rPr sz="2400" dirty="0">
                <a:latin typeface="Century Schoolbook"/>
                <a:ea typeface="Century Schoolbook"/>
                <a:cs typeface="Century Schoolbook"/>
                <a:sym typeface="Century Schoolbook"/>
              </a:rPr>
              <a:t>Using random function to simulate random loss/corruption</a:t>
            </a:r>
          </a:p>
          <a:p>
            <a:pPr marL="274320" lvl="0" indent="-27432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○"/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latin typeface="Century Schoolbook"/>
                <a:ea typeface="Century Schoolbook"/>
                <a:cs typeface="Century Schoolbook"/>
                <a:sym typeface="Century Schoolbook"/>
              </a:rPr>
              <a:t>C </a:t>
            </a:r>
            <a:r>
              <a:rPr sz="2400" dirty="0">
                <a:latin typeface="Century Schoolbook"/>
                <a:ea typeface="Century Schoolbook"/>
                <a:cs typeface="Century Schoolbook"/>
                <a:sym typeface="Century Schoolbook"/>
              </a:rPr>
              <a:t>programming </a:t>
            </a:r>
            <a:r>
              <a:rPr lang="en-US" sz="2400" dirty="0" smtClean="0">
                <a:latin typeface="Century Schoolbook"/>
                <a:ea typeface="Century Schoolbook"/>
                <a:cs typeface="Century Schoolbook"/>
                <a:sym typeface="Century Schoolbook"/>
              </a:rPr>
              <a:t>to create</a:t>
            </a:r>
            <a:r>
              <a:rPr sz="2400" dirty="0" smtClean="0">
                <a:latin typeface="Century Schoolbook"/>
                <a:ea typeface="Century Schoolbook"/>
                <a:cs typeface="Century Schoolbook"/>
                <a:sym typeface="Century Schoolbook"/>
              </a:rPr>
              <a:t> network</a:t>
            </a:r>
            <a:r>
              <a:rPr lang="en-US" sz="2400" dirty="0" smtClean="0">
                <a:latin typeface="Century Schoolbook"/>
                <a:ea typeface="Century Schoolbook"/>
                <a:cs typeface="Century Schoolbook"/>
                <a:sym typeface="Century Schoolbook"/>
              </a:rPr>
              <a:t> application</a:t>
            </a:r>
            <a:endParaRPr sz="2400"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lvl="0" indent="-27432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○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latin typeface="Century Schoolbook"/>
                <a:ea typeface="Century Schoolbook"/>
                <a:cs typeface="Century Schoolbook"/>
                <a:sym typeface="Century Schoolbook"/>
              </a:rPr>
              <a:t>Timeout detection</a:t>
            </a:r>
            <a:endParaRPr sz="2400" dirty="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079500" y="1384399"/>
            <a:ext cx="10464800" cy="901601"/>
          </a:xfrm>
          <a:prstGeom prst="rect">
            <a:avLst/>
          </a:prstGeom>
        </p:spPr>
        <p:txBody>
          <a:bodyPr/>
          <a:lstStyle>
            <a:lvl1pPr algn="l" defTabSz="914400">
              <a:defRPr sz="3000" cap="small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 lvl="0">
              <a:defRPr sz="1800" cap="none"/>
            </a:pPr>
            <a:r>
              <a:rPr sz="3000" cap="small" dirty="0" smtClean="0">
                <a:latin typeface="Bookman Old Style" pitchFamily="18" charset="0"/>
              </a:rPr>
              <a:t>Lesson</a:t>
            </a:r>
            <a:r>
              <a:rPr lang="en-US" sz="3000" cap="small" dirty="0" smtClean="0">
                <a:latin typeface="Bookman Old Style" pitchFamily="18" charset="0"/>
              </a:rPr>
              <a:t>s</a:t>
            </a:r>
            <a:r>
              <a:rPr sz="3000" cap="small" dirty="0" smtClean="0">
                <a:latin typeface="Bookman Old Style" pitchFamily="18" charset="0"/>
              </a:rPr>
              <a:t> </a:t>
            </a:r>
            <a:r>
              <a:rPr sz="3000" cap="small" dirty="0">
                <a:latin typeface="Bookman Old Style" pitchFamily="18" charset="0"/>
              </a:rPr>
              <a:t>learned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1079500" y="1447800"/>
            <a:ext cx="10464800" cy="4207471"/>
          </a:xfrm>
          <a:prstGeom prst="rect">
            <a:avLst/>
          </a:prstGeom>
        </p:spPr>
        <p:txBody>
          <a:bodyPr/>
          <a:lstStyle/>
          <a:p>
            <a:pPr marL="274320" lvl="0" indent="-27432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○"/>
              <a:defRPr sz="1800">
                <a:solidFill>
                  <a:srgbClr val="000000"/>
                </a:solidFill>
              </a:defRPr>
            </a:pPr>
            <a:r>
              <a:rPr sz="2400" dirty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How to implement Go Back N with packet loss/corruption</a:t>
            </a:r>
          </a:p>
          <a:p>
            <a:pPr marL="274320" lvl="0" indent="-27432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/>
              <a:buChar char="○"/>
              <a:defRPr sz="1800">
                <a:solidFill>
                  <a:srgbClr val="000000"/>
                </a:solidFill>
              </a:defRPr>
            </a:pPr>
            <a:r>
              <a:rPr sz="2400" dirty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Properly transmit data </a:t>
            </a:r>
            <a:r>
              <a:rPr lang="en-US" sz="24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reliably </a:t>
            </a:r>
            <a:r>
              <a:rPr sz="2400" dirty="0" smtClean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and </a:t>
            </a:r>
            <a:r>
              <a:rPr sz="2400" dirty="0">
                <a:latin typeface="Bookman Old Style" pitchFamily="18" charset="0"/>
                <a:ea typeface="Century Schoolbook"/>
                <a:cs typeface="Century Schoolbook"/>
                <a:sym typeface="Century Schoolbook"/>
              </a:rPr>
              <a:t>dealing with packet size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211</Words>
  <Application>Microsoft Office PowerPoint</Application>
  <PresentationFormat>Custom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Parchment</vt:lpstr>
      <vt:lpstr>Simple Window-based Reliable Data Transfer in C/C++</vt:lpstr>
      <vt:lpstr>Design &amp; Implementation</vt:lpstr>
      <vt:lpstr>Experiences Gained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Window-based Reliable Data Transfer in C/C++</dc:title>
  <cp:lastModifiedBy>Aaron Cheng</cp:lastModifiedBy>
  <cp:revision>3</cp:revision>
  <dcterms:modified xsi:type="dcterms:W3CDTF">2015-12-04T04:50:20Z</dcterms:modified>
</cp:coreProperties>
</file>