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0D05CA-5C18-408A-83F8-5161CDDBEFC2}">
  <a:tblStyle styleId="{F40D05CA-5C18-408A-83F8-5161CDDBEFC2}"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4"/>
  </p:normalViewPr>
  <p:slideViewPr>
    <p:cSldViewPr snapToGrid="0">
      <p:cViewPr varScale="1">
        <p:scale>
          <a:sx n="162" d="100"/>
          <a:sy n="162" d="100"/>
        </p:scale>
        <p:origin x="200" y="23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2776ce0e38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2776ce0e38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2776ce0e38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2776ce0e3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roughly 75% open restaurants and 25% closed restaurants in our dataset. Ideally we would like a 50/50 distribution, but we felt that this was a good enough distribution that we didn’t need to oversample our data.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2776ce0e38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2776ce0e3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Most restaurants have only a few reviews. We understand that only one or two reviews isn’t really enough to understand a consumer’s sentiment on a restaurant, and one person’s idea of a restaurant will determine the sentiment score of many of our restaurants. This is why we included the restaurant’s yelp star rating in our independent variables.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2776ce0e38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2776ce0e3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Finally, we were curious about the location of these restaurants since regions can affect business success. It can be harder to keep a restaurant open in areas where rent is expensive, the minimum wage is higher, or there’s a lot of competition. That doesn’t necessarily seemed to be reflected in our data as seen in the bar graph, so we just have to keep in mind that our location variable might not be the strongest indicator of what’s going on in the real world. If we had a more balanced dataset based on location, we might see a stronger influence from the location variable.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2776ce0e38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2776ce0e38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word that stands out is ‘great’ for open restaurants. Does this mean that open restaurants tend to be greater than closed restaurants? Other than the word great, there doesn’t seem to be a difference between Open vs. Closed restaurants. It’s just a bunch of food words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2776ce0e38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2776ce0e38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have a significantly higher amount of positive emotions in our dataset than negative. This tells us that our sentiment score will be biased towards positive words.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2776ce0e38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2776ce0e38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 of the negative and positive sentiments, here are the top 10 words. These words align to what we might think negative or positive reviews might contain. Negative reviews will have words like “cold, slow, terrible, and bland” while positive reviews will have words like “delicious, friendly, and fresh”.</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2776ce0e38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2776ce0e38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Again, we used VADER because it is a library that is meant specifically for social media text. It wants you to give the text unprocessed so that it can use all that good stuff.</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2776ce0e38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2776ce0e38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did our sentiment score showed us that restaurants that were open tended to have a more positive distribution of sentiment scores than restaurants that were closed. This meant that consumer satisfaction of a restaurant does have an influence on whether a restaurant stays open or closed. But do to the limitations of our data, we needed to compare it to yelp star rating.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2776ce0e38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2776ce0e38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showed similar results to the sentiment score. But now we needed to see if this variable was even significant, so we performed a logistic regression.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2776ce0e3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2776ce0e3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 sz="1000">
                <a:solidFill>
                  <a:schemeClr val="dk1"/>
                </a:solidFill>
              </a:rPr>
              <a:t>Restaurant closure is an issue that has been on many restaurant owner’s minds after the pandemic. Even in normal economic conditions, as many as 61% of independently operated restaurants fail within three years of opening, according to a widely cited 2005 analysis from Ohio State University researchers. The ongoing Covid-19 pandemic has made those odds infinitely worse. As you can see from the articles above, 60% of business closures due to coronavirus pandemic are now permanently closed, and those that are still open are barely surviving. Aid from the government is not enough to support all the restaurants that need help. With all the applicants applying, there was need of nearly triple the amount of funding available.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2776ce0e38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2776ce0e38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2776ce0e38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2776ce0e38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2776ce0e38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2776ce0e38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2776ce0e38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2776ce0e3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2776ce0e38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2776ce0e38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2776ce0e38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2776ce0e3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1e8eeb8fbb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1e8eeb8fbb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Obviously the restaurant industry needs all the help it can get, so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2776ce0e38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2776ce0e3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are the characteristics that we are choosing to explore. All of these came straight from the yelp dataset.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2776ce0e38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2776ce0e38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1e8eeb8fbb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1e8eeb8fbb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123941eabc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123941eabc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123941eabc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123941eabc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2776ce0e38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2776ce0e38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yelp.com/dataset/documentation/main"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hyperlink" Target="https://www.hbs.edu/ris/Publication%20Files/18-022_b618d193-9486-4de3-abc4-232e1baecbeb.pdf"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430900"/>
            <a:ext cx="8520600" cy="38283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Are Yelp Reviews Providing Insight to a Restaurant Closing Down?</a:t>
            </a:r>
            <a:endParaRPr/>
          </a:p>
          <a:p>
            <a:pPr marL="0" lvl="0" indent="0" algn="ctr" rtl="0">
              <a:spcBef>
                <a:spcPts val="0"/>
              </a:spcBef>
              <a:spcAft>
                <a:spcPts val="0"/>
              </a:spcAft>
              <a:buNone/>
            </a:pPr>
            <a:endParaRPr sz="3088"/>
          </a:p>
          <a:p>
            <a:pPr marL="0" lvl="0" indent="0" algn="ctr" rtl="0">
              <a:spcBef>
                <a:spcPts val="0"/>
              </a:spcBef>
              <a:spcAft>
                <a:spcPts val="0"/>
              </a:spcAft>
              <a:buNone/>
            </a:pPr>
            <a:r>
              <a:rPr lang="en" sz="3088"/>
              <a:t>Exploring customer satisfaction of restaurants and the impact on the a restaurant’s operating status.</a:t>
            </a:r>
            <a:endParaRPr sz="3088"/>
          </a:p>
        </p:txBody>
      </p:sp>
      <p:sp>
        <p:nvSpPr>
          <p:cNvPr id="55" name="Google Shape;55;p13"/>
          <p:cNvSpPr txBox="1">
            <a:spLocks noGrp="1"/>
          </p:cNvSpPr>
          <p:nvPr>
            <p:ph type="subTitle" idx="1"/>
          </p:nvPr>
        </p:nvSpPr>
        <p:spPr>
          <a:xfrm>
            <a:off x="311700" y="4259200"/>
            <a:ext cx="8520600" cy="537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700"/>
              <a:t>Jessica Cruz and Dayvonn Jones</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Dataset Stats</a:t>
            </a:r>
            <a:endParaRPr/>
          </a:p>
        </p:txBody>
      </p:sp>
      <p:sp>
        <p:nvSpPr>
          <p:cNvPr id="113" name="Google Shape;113;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
              <a:t>4696 reviews</a:t>
            </a:r>
            <a:endParaRPr/>
          </a:p>
          <a:p>
            <a:pPr marL="457200" lvl="0" indent="-342900" algn="l" rtl="0">
              <a:lnSpc>
                <a:spcPct val="150000"/>
              </a:lnSpc>
              <a:spcBef>
                <a:spcPts val="0"/>
              </a:spcBef>
              <a:spcAft>
                <a:spcPts val="0"/>
              </a:spcAft>
              <a:buSzPts val="1800"/>
              <a:buChar char="-"/>
            </a:pPr>
            <a:r>
              <a:rPr lang="en"/>
              <a:t>1374 restaurants</a:t>
            </a:r>
            <a:endParaRPr/>
          </a:p>
          <a:p>
            <a:pPr marL="457200" lvl="0" indent="-342900" algn="l" rtl="0">
              <a:lnSpc>
                <a:spcPct val="150000"/>
              </a:lnSpc>
              <a:spcBef>
                <a:spcPts val="0"/>
              </a:spcBef>
              <a:spcAft>
                <a:spcPts val="0"/>
              </a:spcAft>
              <a:buSzPts val="1800"/>
              <a:buChar char="-"/>
            </a:pPr>
            <a:r>
              <a:rPr lang="en"/>
              <a:t>Dataset released in 2018 (pre-pandemic)</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23"/>
          <p:cNvPicPr preferRelativeResize="0"/>
          <p:nvPr/>
        </p:nvPicPr>
        <p:blipFill>
          <a:blip r:embed="rId3">
            <a:alphaModFix/>
          </a:blip>
          <a:stretch>
            <a:fillRect/>
          </a:stretch>
        </p:blipFill>
        <p:spPr>
          <a:xfrm>
            <a:off x="1968071" y="83013"/>
            <a:ext cx="4977475" cy="4977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24"/>
          <p:cNvPicPr preferRelativeResize="0"/>
          <p:nvPr/>
        </p:nvPicPr>
        <p:blipFill>
          <a:blip r:embed="rId3">
            <a:alphaModFix/>
          </a:blip>
          <a:stretch>
            <a:fillRect/>
          </a:stretch>
        </p:blipFill>
        <p:spPr>
          <a:xfrm>
            <a:off x="2223847" y="223600"/>
            <a:ext cx="4696300" cy="4696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25"/>
          <p:cNvPicPr preferRelativeResize="0"/>
          <p:nvPr/>
        </p:nvPicPr>
        <p:blipFill>
          <a:blip r:embed="rId3">
            <a:alphaModFix/>
          </a:blip>
          <a:stretch>
            <a:fillRect/>
          </a:stretch>
        </p:blipFill>
        <p:spPr>
          <a:xfrm>
            <a:off x="2223840" y="223587"/>
            <a:ext cx="4696325" cy="4696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Word Cloud of Closed vs. Open Restaurant Reviews</a:t>
            </a:r>
            <a:endParaRPr/>
          </a:p>
        </p:txBody>
      </p:sp>
      <p:pic>
        <p:nvPicPr>
          <p:cNvPr id="134" name="Google Shape;134;p26"/>
          <p:cNvPicPr preferRelativeResize="0"/>
          <p:nvPr/>
        </p:nvPicPr>
        <p:blipFill>
          <a:blip r:embed="rId3">
            <a:alphaModFix/>
          </a:blip>
          <a:stretch>
            <a:fillRect/>
          </a:stretch>
        </p:blipFill>
        <p:spPr>
          <a:xfrm>
            <a:off x="1600200" y="1114075"/>
            <a:ext cx="5943600" cy="3533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Count of Emotion on All Reviews</a:t>
            </a:r>
            <a:endParaRPr/>
          </a:p>
        </p:txBody>
      </p:sp>
      <p:pic>
        <p:nvPicPr>
          <p:cNvPr id="140" name="Google Shape;140;p27"/>
          <p:cNvPicPr preferRelativeResize="0"/>
          <p:nvPr/>
        </p:nvPicPr>
        <p:blipFill>
          <a:blip r:embed="rId3">
            <a:alphaModFix/>
          </a:blip>
          <a:stretch>
            <a:fillRect/>
          </a:stretch>
        </p:blipFill>
        <p:spPr>
          <a:xfrm>
            <a:off x="1722075" y="1086025"/>
            <a:ext cx="5943600" cy="3667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Most Popular Words Based on Sentiment</a:t>
            </a:r>
            <a:endParaRPr/>
          </a:p>
        </p:txBody>
      </p:sp>
      <p:pic>
        <p:nvPicPr>
          <p:cNvPr id="146" name="Google Shape;146;p28"/>
          <p:cNvPicPr preferRelativeResize="0"/>
          <p:nvPr/>
        </p:nvPicPr>
        <p:blipFill>
          <a:blip r:embed="rId3">
            <a:alphaModFix/>
          </a:blip>
          <a:stretch>
            <a:fillRect/>
          </a:stretch>
        </p:blipFill>
        <p:spPr>
          <a:xfrm>
            <a:off x="1600200" y="1226200"/>
            <a:ext cx="5943600" cy="3667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Sentiment Analysis</a:t>
            </a:r>
            <a:endParaRPr/>
          </a:p>
          <a:p>
            <a:pPr marL="0" lvl="0" indent="0" algn="ctr" rtl="0">
              <a:spcBef>
                <a:spcPts val="0"/>
              </a:spcBef>
              <a:spcAft>
                <a:spcPts val="0"/>
              </a:spcAft>
              <a:buNone/>
            </a:pPr>
            <a:endParaRPr sz="2044"/>
          </a:p>
          <a:p>
            <a:pPr marL="457200" lvl="0" indent="0" algn="ctr" rtl="0">
              <a:spcBef>
                <a:spcPts val="0"/>
              </a:spcBef>
              <a:spcAft>
                <a:spcPts val="0"/>
              </a:spcAft>
              <a:buNone/>
            </a:pPr>
            <a:r>
              <a:rPr lang="en" sz="2044"/>
              <a:t>Sentiment Score (Using VADER)</a:t>
            </a:r>
            <a:endParaRPr sz="2044"/>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Sentiment Score Vs Dependent Variable</a:t>
            </a:r>
            <a:endParaRPr/>
          </a:p>
        </p:txBody>
      </p:sp>
      <p:pic>
        <p:nvPicPr>
          <p:cNvPr id="157" name="Google Shape;157;p30"/>
          <p:cNvPicPr preferRelativeResize="0"/>
          <p:nvPr/>
        </p:nvPicPr>
        <p:blipFill>
          <a:blip r:embed="rId3">
            <a:alphaModFix/>
          </a:blip>
          <a:stretch>
            <a:fillRect/>
          </a:stretch>
        </p:blipFill>
        <p:spPr>
          <a:xfrm>
            <a:off x="2004725" y="1100425"/>
            <a:ext cx="4865830" cy="3906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Compare to Yelp Star Rating Distribution</a:t>
            </a:r>
            <a:endParaRPr/>
          </a:p>
        </p:txBody>
      </p:sp>
      <p:pic>
        <p:nvPicPr>
          <p:cNvPr id="163" name="Google Shape;163;p31"/>
          <p:cNvPicPr preferRelativeResize="0"/>
          <p:nvPr/>
        </p:nvPicPr>
        <p:blipFill>
          <a:blip r:embed="rId3">
            <a:alphaModFix/>
          </a:blip>
          <a:stretch>
            <a:fillRect/>
          </a:stretch>
        </p:blipFill>
        <p:spPr>
          <a:xfrm>
            <a:off x="2192475" y="1017725"/>
            <a:ext cx="4759059" cy="3820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Background</a:t>
            </a:r>
            <a:endParaRPr/>
          </a:p>
        </p:txBody>
      </p:sp>
      <p:pic>
        <p:nvPicPr>
          <p:cNvPr id="61" name="Google Shape;61;p14"/>
          <p:cNvPicPr preferRelativeResize="0"/>
          <p:nvPr/>
        </p:nvPicPr>
        <p:blipFill>
          <a:blip r:embed="rId3">
            <a:alphaModFix/>
          </a:blip>
          <a:stretch>
            <a:fillRect/>
          </a:stretch>
        </p:blipFill>
        <p:spPr>
          <a:xfrm>
            <a:off x="152400" y="1219663"/>
            <a:ext cx="3928999" cy="1352087"/>
          </a:xfrm>
          <a:prstGeom prst="rect">
            <a:avLst/>
          </a:prstGeom>
          <a:noFill/>
          <a:ln>
            <a:noFill/>
          </a:ln>
        </p:spPr>
      </p:pic>
      <p:pic>
        <p:nvPicPr>
          <p:cNvPr id="62" name="Google Shape;62;p14"/>
          <p:cNvPicPr preferRelativeResize="0"/>
          <p:nvPr/>
        </p:nvPicPr>
        <p:blipFill>
          <a:blip r:embed="rId4">
            <a:alphaModFix/>
          </a:blip>
          <a:stretch>
            <a:fillRect/>
          </a:stretch>
        </p:blipFill>
        <p:spPr>
          <a:xfrm>
            <a:off x="152400" y="2899350"/>
            <a:ext cx="8705202" cy="1853500"/>
          </a:xfrm>
          <a:prstGeom prst="rect">
            <a:avLst/>
          </a:prstGeom>
          <a:noFill/>
          <a:ln>
            <a:noFill/>
          </a:ln>
        </p:spPr>
      </p:pic>
      <p:pic>
        <p:nvPicPr>
          <p:cNvPr id="63" name="Google Shape;63;p14"/>
          <p:cNvPicPr preferRelativeResize="0"/>
          <p:nvPr/>
        </p:nvPicPr>
        <p:blipFill>
          <a:blip r:embed="rId5">
            <a:alphaModFix/>
          </a:blip>
          <a:stretch>
            <a:fillRect/>
          </a:stretch>
        </p:blipFill>
        <p:spPr>
          <a:xfrm>
            <a:off x="4250247" y="1219675"/>
            <a:ext cx="4607353" cy="13520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Logistic Regression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graphicFrame>
        <p:nvGraphicFramePr>
          <p:cNvPr id="173" name="Google Shape;173;p33"/>
          <p:cNvGraphicFramePr/>
          <p:nvPr/>
        </p:nvGraphicFramePr>
        <p:xfrm>
          <a:off x="127625" y="210650"/>
          <a:ext cx="3000000" cy="3000000"/>
        </p:xfrm>
        <a:graphic>
          <a:graphicData uri="http://schemas.openxmlformats.org/drawingml/2006/table">
            <a:tbl>
              <a:tblPr>
                <a:noFill/>
                <a:tableStyleId>{F40D05CA-5C18-408A-83F8-5161CDDBEFC2}</a:tableStyleId>
              </a:tblPr>
              <a:tblGrid>
                <a:gridCol w="1777500">
                  <a:extLst>
                    <a:ext uri="{9D8B030D-6E8A-4147-A177-3AD203B41FA5}">
                      <a16:colId xmlns:a16="http://schemas.microsoft.com/office/drawing/2014/main" val="20000"/>
                    </a:ext>
                  </a:extLst>
                </a:gridCol>
                <a:gridCol w="1777500">
                  <a:extLst>
                    <a:ext uri="{9D8B030D-6E8A-4147-A177-3AD203B41FA5}">
                      <a16:colId xmlns:a16="http://schemas.microsoft.com/office/drawing/2014/main" val="20001"/>
                    </a:ext>
                  </a:extLst>
                </a:gridCol>
                <a:gridCol w="1777500">
                  <a:extLst>
                    <a:ext uri="{9D8B030D-6E8A-4147-A177-3AD203B41FA5}">
                      <a16:colId xmlns:a16="http://schemas.microsoft.com/office/drawing/2014/main" val="20002"/>
                    </a:ext>
                  </a:extLst>
                </a:gridCol>
                <a:gridCol w="1777500">
                  <a:extLst>
                    <a:ext uri="{9D8B030D-6E8A-4147-A177-3AD203B41FA5}">
                      <a16:colId xmlns:a16="http://schemas.microsoft.com/office/drawing/2014/main" val="20003"/>
                    </a:ext>
                  </a:extLst>
                </a:gridCol>
                <a:gridCol w="1777500">
                  <a:extLst>
                    <a:ext uri="{9D8B030D-6E8A-4147-A177-3AD203B41FA5}">
                      <a16:colId xmlns:a16="http://schemas.microsoft.com/office/drawing/2014/main" val="20004"/>
                    </a:ext>
                  </a:extLst>
                </a:gridCol>
              </a:tblGrid>
              <a:tr h="344375">
                <a:tc>
                  <a:txBody>
                    <a:bodyPr/>
                    <a:lstStyle/>
                    <a:p>
                      <a:pPr marL="0" lvl="0" indent="0" algn="l" rtl="0">
                        <a:spcBef>
                          <a:spcPts val="0"/>
                        </a:spcBef>
                        <a:spcAft>
                          <a:spcPts val="0"/>
                        </a:spcAft>
                        <a:buNone/>
                      </a:pPr>
                      <a:r>
                        <a:rPr lang="en" sz="1100" b="1">
                          <a:solidFill>
                            <a:schemeClr val="dk1"/>
                          </a:solidFill>
                        </a:rPr>
                        <a:t>Coefficients</a:t>
                      </a:r>
                      <a:endParaRPr sz="1100" b="1">
                        <a:solidFill>
                          <a:schemeClr val="dk1"/>
                        </a:solidFill>
                      </a:endParaRPr>
                    </a:p>
                  </a:txBody>
                  <a:tcPr marL="63500" marR="63500" marT="63500" marB="63500"/>
                </a:tc>
                <a:tc>
                  <a:txBody>
                    <a:bodyPr/>
                    <a:lstStyle/>
                    <a:p>
                      <a:pPr marL="0" lvl="0" indent="0" algn="l" rtl="0">
                        <a:spcBef>
                          <a:spcPts val="0"/>
                        </a:spcBef>
                        <a:spcAft>
                          <a:spcPts val="0"/>
                        </a:spcAft>
                        <a:buNone/>
                      </a:pPr>
                      <a:r>
                        <a:rPr lang="en" sz="1100" b="1">
                          <a:solidFill>
                            <a:schemeClr val="dk1"/>
                          </a:solidFill>
                        </a:rPr>
                        <a:t>Estimate</a:t>
                      </a:r>
                      <a:endParaRPr sz="1100" b="1">
                        <a:solidFill>
                          <a:schemeClr val="dk1"/>
                        </a:solidFill>
                      </a:endParaRPr>
                    </a:p>
                  </a:txBody>
                  <a:tcPr marL="63500" marR="63500" marT="63500" marB="63500"/>
                </a:tc>
                <a:tc>
                  <a:txBody>
                    <a:bodyPr/>
                    <a:lstStyle/>
                    <a:p>
                      <a:pPr marL="0" lvl="0" indent="0" algn="l" rtl="0">
                        <a:spcBef>
                          <a:spcPts val="0"/>
                        </a:spcBef>
                        <a:spcAft>
                          <a:spcPts val="0"/>
                        </a:spcAft>
                        <a:buNone/>
                      </a:pPr>
                      <a:r>
                        <a:rPr lang="en" sz="1100" b="1">
                          <a:solidFill>
                            <a:schemeClr val="dk1"/>
                          </a:solidFill>
                        </a:rPr>
                        <a:t>Std. Error</a:t>
                      </a:r>
                      <a:endParaRPr sz="1100" b="1">
                        <a:solidFill>
                          <a:schemeClr val="dk1"/>
                        </a:solidFill>
                      </a:endParaRPr>
                    </a:p>
                  </a:txBody>
                  <a:tcPr marL="63500" marR="63500" marT="63500" marB="63500"/>
                </a:tc>
                <a:tc>
                  <a:txBody>
                    <a:bodyPr/>
                    <a:lstStyle/>
                    <a:p>
                      <a:pPr marL="0" lvl="0" indent="0" algn="l" rtl="0">
                        <a:spcBef>
                          <a:spcPts val="0"/>
                        </a:spcBef>
                        <a:spcAft>
                          <a:spcPts val="0"/>
                        </a:spcAft>
                        <a:buNone/>
                      </a:pPr>
                      <a:r>
                        <a:rPr lang="en" sz="1100" b="1">
                          <a:solidFill>
                            <a:schemeClr val="dk1"/>
                          </a:solidFill>
                        </a:rPr>
                        <a:t>Z Value</a:t>
                      </a:r>
                      <a:endParaRPr sz="1100" b="1">
                        <a:solidFill>
                          <a:schemeClr val="dk1"/>
                        </a:solidFill>
                      </a:endParaRPr>
                    </a:p>
                  </a:txBody>
                  <a:tcPr marL="63500" marR="63500" marT="63500" marB="63500"/>
                </a:tc>
                <a:tc>
                  <a:txBody>
                    <a:bodyPr/>
                    <a:lstStyle/>
                    <a:p>
                      <a:pPr marL="0" lvl="0" indent="0" algn="l" rtl="0">
                        <a:spcBef>
                          <a:spcPts val="0"/>
                        </a:spcBef>
                        <a:spcAft>
                          <a:spcPts val="0"/>
                        </a:spcAft>
                        <a:buNone/>
                      </a:pPr>
                      <a:r>
                        <a:rPr lang="en" sz="1100" b="1">
                          <a:solidFill>
                            <a:schemeClr val="dk1"/>
                          </a:solidFill>
                        </a:rPr>
                        <a:t>P Value</a:t>
                      </a:r>
                      <a:endParaRPr sz="1100" b="1">
                        <a:solidFill>
                          <a:schemeClr val="dk1"/>
                        </a:solidFill>
                      </a:endParaRPr>
                    </a:p>
                  </a:txBody>
                  <a:tcPr marL="63500" marR="63500" marT="63500" marB="63500"/>
                </a:tc>
                <a:extLst>
                  <a:ext uri="{0D108BD9-81ED-4DB2-BD59-A6C34878D82A}">
                    <a16:rowId xmlns:a16="http://schemas.microsoft.com/office/drawing/2014/main" val="10000"/>
                  </a:ext>
                </a:extLst>
              </a:tr>
              <a:tr h="344375">
                <a:tc>
                  <a:txBody>
                    <a:bodyPr/>
                    <a:lstStyle/>
                    <a:p>
                      <a:pPr marL="0" lvl="0" indent="0" algn="l" rtl="0">
                        <a:spcBef>
                          <a:spcPts val="0"/>
                        </a:spcBef>
                        <a:spcAft>
                          <a:spcPts val="0"/>
                        </a:spcAft>
                        <a:buNone/>
                      </a:pPr>
                      <a:r>
                        <a:rPr lang="en" sz="1000" b="1">
                          <a:solidFill>
                            <a:schemeClr val="dk1"/>
                          </a:solidFill>
                        </a:rPr>
                        <a:t>Yelp Stars</a:t>
                      </a:r>
                      <a:endParaRPr sz="1000" b="1">
                        <a:solidFill>
                          <a:schemeClr val="dk1"/>
                        </a:solidFill>
                      </a:endParaRPr>
                    </a:p>
                  </a:txBody>
                  <a:tcPr marL="63500" marR="63500" marT="63500" marB="63500"/>
                </a:tc>
                <a:tc>
                  <a:txBody>
                    <a:bodyPr/>
                    <a:lstStyle/>
                    <a:p>
                      <a:pPr marL="0" lvl="0" indent="0" algn="l" rtl="0">
                        <a:spcBef>
                          <a:spcPts val="0"/>
                        </a:spcBef>
                        <a:spcAft>
                          <a:spcPts val="0"/>
                        </a:spcAft>
                        <a:buNone/>
                      </a:pPr>
                      <a:r>
                        <a:rPr lang="en" sz="1000">
                          <a:solidFill>
                            <a:schemeClr val="dk1"/>
                          </a:solidFill>
                        </a:rPr>
                        <a:t>0.39152</a:t>
                      </a:r>
                      <a:endParaRPr sz="1000">
                        <a:solidFill>
                          <a:schemeClr val="dk1"/>
                        </a:solidFill>
                      </a:endParaRPr>
                    </a:p>
                  </a:txBody>
                  <a:tcPr marL="63500" marR="63500" marT="63500" marB="63500"/>
                </a:tc>
                <a:tc>
                  <a:txBody>
                    <a:bodyPr/>
                    <a:lstStyle/>
                    <a:p>
                      <a:pPr marL="0" lvl="0" indent="0" algn="l" rtl="0">
                        <a:spcBef>
                          <a:spcPts val="0"/>
                        </a:spcBef>
                        <a:spcAft>
                          <a:spcPts val="0"/>
                        </a:spcAft>
                        <a:buNone/>
                      </a:pPr>
                      <a:r>
                        <a:rPr lang="en" sz="1000">
                          <a:solidFill>
                            <a:schemeClr val="dk1"/>
                          </a:solidFill>
                        </a:rPr>
                        <a:t> 0.09944</a:t>
                      </a:r>
                      <a:endParaRPr sz="1000">
                        <a:solidFill>
                          <a:schemeClr val="dk1"/>
                        </a:solidFill>
                      </a:endParaRPr>
                    </a:p>
                  </a:txBody>
                  <a:tcPr marL="63500" marR="63500" marT="63500" marB="63500"/>
                </a:tc>
                <a:tc>
                  <a:txBody>
                    <a:bodyPr/>
                    <a:lstStyle/>
                    <a:p>
                      <a:pPr marL="0" lvl="0" indent="0" algn="l" rtl="0">
                        <a:spcBef>
                          <a:spcPts val="0"/>
                        </a:spcBef>
                        <a:spcAft>
                          <a:spcPts val="0"/>
                        </a:spcAft>
                        <a:buNone/>
                      </a:pPr>
                      <a:r>
                        <a:rPr lang="en" sz="1000">
                          <a:solidFill>
                            <a:schemeClr val="dk1"/>
                          </a:solidFill>
                        </a:rPr>
                        <a:t>3.937</a:t>
                      </a:r>
                      <a:endParaRPr sz="1000">
                        <a:solidFill>
                          <a:schemeClr val="dk1"/>
                        </a:solidFill>
                      </a:endParaRPr>
                    </a:p>
                  </a:txBody>
                  <a:tcPr marL="63500" marR="63500" marT="63500" marB="63500"/>
                </a:tc>
                <a:tc>
                  <a:txBody>
                    <a:bodyPr/>
                    <a:lstStyle/>
                    <a:p>
                      <a:pPr marL="0" lvl="0" indent="0" algn="l" rtl="0">
                        <a:spcBef>
                          <a:spcPts val="0"/>
                        </a:spcBef>
                        <a:spcAft>
                          <a:spcPts val="0"/>
                        </a:spcAft>
                        <a:buNone/>
                      </a:pPr>
                      <a:r>
                        <a:rPr lang="en" sz="1000">
                          <a:solidFill>
                            <a:schemeClr val="dk1"/>
                          </a:solidFill>
                          <a:highlight>
                            <a:srgbClr val="0000FF"/>
                          </a:highlight>
                        </a:rPr>
                        <a:t>8.24e-05 ***</a:t>
                      </a:r>
                      <a:endParaRPr sz="1000">
                        <a:solidFill>
                          <a:schemeClr val="dk1"/>
                        </a:solidFill>
                        <a:highlight>
                          <a:srgbClr val="0000FF"/>
                        </a:highlight>
                      </a:endParaRPr>
                    </a:p>
                  </a:txBody>
                  <a:tcPr marL="63500" marR="63500" marT="63500" marB="63500"/>
                </a:tc>
                <a:extLst>
                  <a:ext uri="{0D108BD9-81ED-4DB2-BD59-A6C34878D82A}">
                    <a16:rowId xmlns:a16="http://schemas.microsoft.com/office/drawing/2014/main" val="10001"/>
                  </a:ext>
                </a:extLst>
              </a:tr>
              <a:tr h="344375">
                <a:tc>
                  <a:txBody>
                    <a:bodyPr/>
                    <a:lstStyle/>
                    <a:p>
                      <a:pPr marL="0" lvl="0" indent="0" algn="l" rtl="0">
                        <a:spcBef>
                          <a:spcPts val="0"/>
                        </a:spcBef>
                        <a:spcAft>
                          <a:spcPts val="0"/>
                        </a:spcAft>
                        <a:buNone/>
                      </a:pPr>
                      <a:r>
                        <a:rPr lang="en" sz="1000" b="1">
                          <a:solidFill>
                            <a:schemeClr val="dk1"/>
                          </a:solidFill>
                        </a:rPr>
                        <a:t>Delivery</a:t>
                      </a:r>
                      <a:endParaRPr sz="1000" b="1">
                        <a:solidFill>
                          <a:schemeClr val="dk1"/>
                        </a:solidFill>
                      </a:endParaRPr>
                    </a:p>
                  </a:txBody>
                  <a:tcPr marL="63500" marR="63500" marT="63500" marB="63500"/>
                </a:tc>
                <a:tc>
                  <a:txBody>
                    <a:bodyPr/>
                    <a:lstStyle/>
                    <a:p>
                      <a:pPr marL="0" lvl="0" indent="0" algn="l" rtl="0">
                        <a:spcBef>
                          <a:spcPts val="0"/>
                        </a:spcBef>
                        <a:spcAft>
                          <a:spcPts val="0"/>
                        </a:spcAft>
                        <a:buNone/>
                      </a:pPr>
                      <a:r>
                        <a:rPr lang="en" sz="1000">
                          <a:solidFill>
                            <a:schemeClr val="dk1"/>
                          </a:solidFill>
                        </a:rPr>
                        <a:t>1.35208</a:t>
                      </a:r>
                      <a:endParaRPr sz="1000">
                        <a:solidFill>
                          <a:schemeClr val="dk1"/>
                        </a:solidFill>
                      </a:endParaRPr>
                    </a:p>
                  </a:txBody>
                  <a:tcPr marL="63500" marR="63500" marT="63500" marB="63500"/>
                </a:tc>
                <a:tc>
                  <a:txBody>
                    <a:bodyPr/>
                    <a:lstStyle/>
                    <a:p>
                      <a:pPr marL="0" lvl="0" indent="0" algn="l" rtl="0">
                        <a:spcBef>
                          <a:spcPts val="0"/>
                        </a:spcBef>
                        <a:spcAft>
                          <a:spcPts val="0"/>
                        </a:spcAft>
                        <a:buNone/>
                      </a:pPr>
                      <a:r>
                        <a:rPr lang="en" sz="1000">
                          <a:solidFill>
                            <a:schemeClr val="dk1"/>
                          </a:solidFill>
                        </a:rPr>
                        <a:t>0.12850 </a:t>
                      </a:r>
                      <a:endParaRPr sz="1000">
                        <a:solidFill>
                          <a:schemeClr val="dk1"/>
                        </a:solidFill>
                      </a:endParaRPr>
                    </a:p>
                  </a:txBody>
                  <a:tcPr marL="63500" marR="63500" marT="63500" marB="63500"/>
                </a:tc>
                <a:tc>
                  <a:txBody>
                    <a:bodyPr/>
                    <a:lstStyle/>
                    <a:p>
                      <a:pPr marL="0" lvl="0" indent="0" algn="l" rtl="0">
                        <a:spcBef>
                          <a:spcPts val="0"/>
                        </a:spcBef>
                        <a:spcAft>
                          <a:spcPts val="0"/>
                        </a:spcAft>
                        <a:buNone/>
                      </a:pPr>
                      <a:r>
                        <a:rPr lang="en" sz="1000">
                          <a:solidFill>
                            <a:schemeClr val="dk1"/>
                          </a:solidFill>
                        </a:rPr>
                        <a:t>10.522</a:t>
                      </a:r>
                      <a:endParaRPr sz="1000">
                        <a:solidFill>
                          <a:schemeClr val="dk1"/>
                        </a:solidFill>
                      </a:endParaRPr>
                    </a:p>
                  </a:txBody>
                  <a:tcPr marL="63500" marR="63500" marT="63500" marB="63500"/>
                </a:tc>
                <a:tc>
                  <a:txBody>
                    <a:bodyPr/>
                    <a:lstStyle/>
                    <a:p>
                      <a:pPr marL="0" lvl="0" indent="0" algn="l" rtl="0">
                        <a:spcBef>
                          <a:spcPts val="0"/>
                        </a:spcBef>
                        <a:spcAft>
                          <a:spcPts val="0"/>
                        </a:spcAft>
                        <a:buNone/>
                      </a:pPr>
                      <a:r>
                        <a:rPr lang="en" sz="1000">
                          <a:solidFill>
                            <a:schemeClr val="dk1"/>
                          </a:solidFill>
                          <a:highlight>
                            <a:srgbClr val="0000FF"/>
                          </a:highlight>
                        </a:rPr>
                        <a:t>&lt; 2e-16 ***</a:t>
                      </a:r>
                      <a:endParaRPr sz="1000">
                        <a:solidFill>
                          <a:schemeClr val="dk1"/>
                        </a:solidFill>
                        <a:highlight>
                          <a:srgbClr val="0000FF"/>
                        </a:highlight>
                      </a:endParaRPr>
                    </a:p>
                  </a:txBody>
                  <a:tcPr marL="63500" marR="63500" marT="63500" marB="63500"/>
                </a:tc>
                <a:extLst>
                  <a:ext uri="{0D108BD9-81ED-4DB2-BD59-A6C34878D82A}">
                    <a16:rowId xmlns:a16="http://schemas.microsoft.com/office/drawing/2014/main" val="10002"/>
                  </a:ext>
                </a:extLst>
              </a:tr>
              <a:tr h="344375">
                <a:tc>
                  <a:txBody>
                    <a:bodyPr/>
                    <a:lstStyle/>
                    <a:p>
                      <a:pPr marL="0" lvl="0" indent="0" algn="l" rtl="0">
                        <a:spcBef>
                          <a:spcPts val="0"/>
                        </a:spcBef>
                        <a:spcAft>
                          <a:spcPts val="0"/>
                        </a:spcAft>
                        <a:buNone/>
                      </a:pPr>
                      <a:r>
                        <a:rPr lang="en" sz="1000" b="1">
                          <a:solidFill>
                            <a:schemeClr val="dk1"/>
                          </a:solidFill>
                        </a:rPr>
                        <a:t>Free Parking</a:t>
                      </a:r>
                      <a:endParaRPr sz="1000" b="1">
                        <a:solidFill>
                          <a:schemeClr val="dk1"/>
                        </a:solidFill>
                      </a:endParaRPr>
                    </a:p>
                  </a:txBody>
                  <a:tcPr marL="63500" marR="63500" marT="63500" marB="63500"/>
                </a:tc>
                <a:tc>
                  <a:txBody>
                    <a:bodyPr/>
                    <a:lstStyle/>
                    <a:p>
                      <a:pPr marL="0" lvl="0" indent="0" algn="l" rtl="0">
                        <a:spcBef>
                          <a:spcPts val="0"/>
                        </a:spcBef>
                        <a:spcAft>
                          <a:spcPts val="0"/>
                        </a:spcAft>
                        <a:buNone/>
                      </a:pPr>
                      <a:r>
                        <a:rPr lang="en" sz="1000">
                          <a:solidFill>
                            <a:schemeClr val="dk1"/>
                          </a:solidFill>
                        </a:rPr>
                        <a:t>0.41544</a:t>
                      </a:r>
                      <a:endParaRPr sz="1000">
                        <a:solidFill>
                          <a:schemeClr val="dk1"/>
                        </a:solidFill>
                      </a:endParaRPr>
                    </a:p>
                  </a:txBody>
                  <a:tcPr marL="63500" marR="63500" marT="63500" marB="63500"/>
                </a:tc>
                <a:tc>
                  <a:txBody>
                    <a:bodyPr/>
                    <a:lstStyle/>
                    <a:p>
                      <a:pPr marL="0" lvl="0" indent="0" algn="l" rtl="0">
                        <a:spcBef>
                          <a:spcPts val="0"/>
                        </a:spcBef>
                        <a:spcAft>
                          <a:spcPts val="0"/>
                        </a:spcAft>
                        <a:buNone/>
                      </a:pPr>
                      <a:r>
                        <a:rPr lang="en" sz="1000">
                          <a:solidFill>
                            <a:schemeClr val="dk1"/>
                          </a:solidFill>
                        </a:rPr>
                        <a:t>0.12501</a:t>
                      </a:r>
                      <a:endParaRPr sz="1000">
                        <a:solidFill>
                          <a:schemeClr val="dk1"/>
                        </a:solidFill>
                      </a:endParaRPr>
                    </a:p>
                  </a:txBody>
                  <a:tcPr marL="63500" marR="63500" marT="63500" marB="63500"/>
                </a:tc>
                <a:tc>
                  <a:txBody>
                    <a:bodyPr/>
                    <a:lstStyle/>
                    <a:p>
                      <a:pPr marL="0" lvl="0" indent="0" algn="l" rtl="0">
                        <a:spcBef>
                          <a:spcPts val="0"/>
                        </a:spcBef>
                        <a:spcAft>
                          <a:spcPts val="0"/>
                        </a:spcAft>
                        <a:buNone/>
                      </a:pPr>
                      <a:r>
                        <a:rPr lang="en" sz="1000">
                          <a:solidFill>
                            <a:schemeClr val="dk1"/>
                          </a:solidFill>
                        </a:rPr>
                        <a:t>3.323</a:t>
                      </a:r>
                      <a:endParaRPr sz="1000">
                        <a:solidFill>
                          <a:schemeClr val="dk1"/>
                        </a:solidFill>
                      </a:endParaRPr>
                    </a:p>
                  </a:txBody>
                  <a:tcPr marL="63500" marR="63500" marT="63500" marB="63500"/>
                </a:tc>
                <a:tc>
                  <a:txBody>
                    <a:bodyPr/>
                    <a:lstStyle/>
                    <a:p>
                      <a:pPr marL="0" lvl="0" indent="0" algn="l" rtl="0">
                        <a:spcBef>
                          <a:spcPts val="0"/>
                        </a:spcBef>
                        <a:spcAft>
                          <a:spcPts val="0"/>
                        </a:spcAft>
                        <a:buNone/>
                      </a:pPr>
                      <a:r>
                        <a:rPr lang="en" sz="1000">
                          <a:solidFill>
                            <a:schemeClr val="dk1"/>
                          </a:solidFill>
                          <a:highlight>
                            <a:srgbClr val="0000FF"/>
                          </a:highlight>
                        </a:rPr>
                        <a:t>0.00089 ***</a:t>
                      </a:r>
                      <a:endParaRPr sz="1000">
                        <a:solidFill>
                          <a:schemeClr val="dk1"/>
                        </a:solidFill>
                        <a:highlight>
                          <a:srgbClr val="0000FF"/>
                        </a:highlight>
                      </a:endParaRPr>
                    </a:p>
                  </a:txBody>
                  <a:tcPr marL="63500" marR="63500" marT="63500" marB="63500"/>
                </a:tc>
                <a:extLst>
                  <a:ext uri="{0D108BD9-81ED-4DB2-BD59-A6C34878D82A}">
                    <a16:rowId xmlns:a16="http://schemas.microsoft.com/office/drawing/2014/main" val="10003"/>
                  </a:ext>
                </a:extLst>
              </a:tr>
              <a:tr h="344375">
                <a:tc>
                  <a:txBody>
                    <a:bodyPr/>
                    <a:lstStyle/>
                    <a:p>
                      <a:pPr marL="0" lvl="0" indent="0" algn="l" rtl="0">
                        <a:spcBef>
                          <a:spcPts val="0"/>
                        </a:spcBef>
                        <a:spcAft>
                          <a:spcPts val="0"/>
                        </a:spcAft>
                        <a:buNone/>
                      </a:pPr>
                      <a:r>
                        <a:rPr lang="en" sz="1000" b="1">
                          <a:solidFill>
                            <a:schemeClr val="dk1"/>
                          </a:solidFill>
                        </a:rPr>
                        <a:t>Price Range</a:t>
                      </a:r>
                      <a:endParaRPr sz="1000" b="1">
                        <a:solidFill>
                          <a:schemeClr val="dk1"/>
                        </a:solidFill>
                      </a:endParaRPr>
                    </a:p>
                  </a:txBody>
                  <a:tcPr marL="63500" marR="63500" marT="63500" marB="63500"/>
                </a:tc>
                <a:tc>
                  <a:txBody>
                    <a:bodyPr/>
                    <a:lstStyle/>
                    <a:p>
                      <a:pPr marL="0" lvl="0" indent="0" algn="l" rtl="0">
                        <a:spcBef>
                          <a:spcPts val="0"/>
                        </a:spcBef>
                        <a:spcAft>
                          <a:spcPts val="0"/>
                        </a:spcAft>
                        <a:buNone/>
                      </a:pPr>
                      <a:r>
                        <a:rPr lang="en" sz="1000">
                          <a:solidFill>
                            <a:schemeClr val="dk1"/>
                          </a:solidFill>
                        </a:rPr>
                        <a:t>-0.28659</a:t>
                      </a:r>
                      <a:endParaRPr sz="1000">
                        <a:solidFill>
                          <a:schemeClr val="dk1"/>
                        </a:solidFill>
                      </a:endParaRPr>
                    </a:p>
                  </a:txBody>
                  <a:tcPr marL="63500" marR="63500" marT="63500" marB="63500"/>
                </a:tc>
                <a:tc>
                  <a:txBody>
                    <a:bodyPr/>
                    <a:lstStyle/>
                    <a:p>
                      <a:pPr marL="0" lvl="0" indent="0" algn="l" rtl="0">
                        <a:spcBef>
                          <a:spcPts val="0"/>
                        </a:spcBef>
                        <a:spcAft>
                          <a:spcPts val="0"/>
                        </a:spcAft>
                        <a:buNone/>
                      </a:pPr>
                      <a:r>
                        <a:rPr lang="en" sz="1000">
                          <a:solidFill>
                            <a:schemeClr val="dk1"/>
                          </a:solidFill>
                        </a:rPr>
                        <a:t>0.11573</a:t>
                      </a:r>
                      <a:endParaRPr sz="1000">
                        <a:solidFill>
                          <a:schemeClr val="dk1"/>
                        </a:solidFill>
                      </a:endParaRPr>
                    </a:p>
                  </a:txBody>
                  <a:tcPr marL="63500" marR="63500" marT="63500" marB="63500"/>
                </a:tc>
                <a:tc>
                  <a:txBody>
                    <a:bodyPr/>
                    <a:lstStyle/>
                    <a:p>
                      <a:pPr marL="0" lvl="0" indent="0" algn="l" rtl="0">
                        <a:spcBef>
                          <a:spcPts val="0"/>
                        </a:spcBef>
                        <a:spcAft>
                          <a:spcPts val="0"/>
                        </a:spcAft>
                        <a:buNone/>
                      </a:pPr>
                      <a:r>
                        <a:rPr lang="en" sz="1000">
                          <a:solidFill>
                            <a:schemeClr val="dk1"/>
                          </a:solidFill>
                        </a:rPr>
                        <a:t>-2.476</a:t>
                      </a:r>
                      <a:endParaRPr sz="1000">
                        <a:solidFill>
                          <a:schemeClr val="dk1"/>
                        </a:solidFill>
                      </a:endParaRPr>
                    </a:p>
                  </a:txBody>
                  <a:tcPr marL="63500" marR="63500" marT="63500" marB="63500"/>
                </a:tc>
                <a:tc>
                  <a:txBody>
                    <a:bodyPr/>
                    <a:lstStyle/>
                    <a:p>
                      <a:pPr marL="0" lvl="0" indent="0" algn="l" rtl="0">
                        <a:spcBef>
                          <a:spcPts val="0"/>
                        </a:spcBef>
                        <a:spcAft>
                          <a:spcPts val="0"/>
                        </a:spcAft>
                        <a:buNone/>
                      </a:pPr>
                      <a:r>
                        <a:rPr lang="en" sz="1000">
                          <a:solidFill>
                            <a:schemeClr val="dk1"/>
                          </a:solidFill>
                          <a:highlight>
                            <a:srgbClr val="0000FF"/>
                          </a:highlight>
                        </a:rPr>
                        <a:t> 0.01327 *</a:t>
                      </a:r>
                      <a:endParaRPr sz="1000">
                        <a:solidFill>
                          <a:schemeClr val="dk1"/>
                        </a:solidFill>
                        <a:highlight>
                          <a:srgbClr val="0000FF"/>
                        </a:highlight>
                      </a:endParaRPr>
                    </a:p>
                  </a:txBody>
                  <a:tcPr marL="63500" marR="63500" marT="63500" marB="63500"/>
                </a:tc>
                <a:extLst>
                  <a:ext uri="{0D108BD9-81ED-4DB2-BD59-A6C34878D82A}">
                    <a16:rowId xmlns:a16="http://schemas.microsoft.com/office/drawing/2014/main" val="10004"/>
                  </a:ext>
                </a:extLst>
              </a:tr>
              <a:tr h="344375">
                <a:tc>
                  <a:txBody>
                    <a:bodyPr/>
                    <a:lstStyle/>
                    <a:p>
                      <a:pPr marL="0" lvl="0" indent="0" algn="l" rtl="0">
                        <a:spcBef>
                          <a:spcPts val="0"/>
                        </a:spcBef>
                        <a:spcAft>
                          <a:spcPts val="0"/>
                        </a:spcAft>
                        <a:buNone/>
                      </a:pPr>
                      <a:r>
                        <a:rPr lang="en" sz="1000" b="1">
                          <a:solidFill>
                            <a:schemeClr val="dk1"/>
                          </a:solidFill>
                        </a:rPr>
                        <a:t>Customer Sat.</a:t>
                      </a:r>
                      <a:endParaRPr sz="1000" b="1">
                        <a:solidFill>
                          <a:schemeClr val="dk1"/>
                        </a:solidFill>
                      </a:endParaRPr>
                    </a:p>
                  </a:txBody>
                  <a:tcPr marL="63500" marR="63500" marT="63500" marB="63500"/>
                </a:tc>
                <a:tc>
                  <a:txBody>
                    <a:bodyPr/>
                    <a:lstStyle/>
                    <a:p>
                      <a:pPr marL="0" lvl="0" indent="0" algn="l" rtl="0">
                        <a:spcBef>
                          <a:spcPts val="0"/>
                        </a:spcBef>
                        <a:spcAft>
                          <a:spcPts val="0"/>
                        </a:spcAft>
                        <a:buNone/>
                      </a:pPr>
                      <a:r>
                        <a:rPr lang="en" sz="1000">
                          <a:solidFill>
                            <a:schemeClr val="dk1"/>
                          </a:solidFill>
                        </a:rPr>
                        <a:t>0.14931</a:t>
                      </a:r>
                      <a:endParaRPr sz="1000">
                        <a:solidFill>
                          <a:schemeClr val="dk1"/>
                        </a:solidFill>
                      </a:endParaRPr>
                    </a:p>
                  </a:txBody>
                  <a:tcPr marL="63500" marR="63500" marT="63500" marB="63500"/>
                </a:tc>
                <a:tc>
                  <a:txBody>
                    <a:bodyPr/>
                    <a:lstStyle/>
                    <a:p>
                      <a:pPr marL="0" lvl="0" indent="0" algn="l" rtl="0">
                        <a:spcBef>
                          <a:spcPts val="0"/>
                        </a:spcBef>
                        <a:spcAft>
                          <a:spcPts val="0"/>
                        </a:spcAft>
                        <a:buNone/>
                      </a:pPr>
                      <a:r>
                        <a:rPr lang="en" sz="1000">
                          <a:solidFill>
                            <a:schemeClr val="dk1"/>
                          </a:solidFill>
                        </a:rPr>
                        <a:t>0.14104 </a:t>
                      </a:r>
                      <a:endParaRPr sz="1000">
                        <a:solidFill>
                          <a:schemeClr val="dk1"/>
                        </a:solidFill>
                      </a:endParaRPr>
                    </a:p>
                  </a:txBody>
                  <a:tcPr marL="63500" marR="63500" marT="63500" marB="63500"/>
                </a:tc>
                <a:tc>
                  <a:txBody>
                    <a:bodyPr/>
                    <a:lstStyle/>
                    <a:p>
                      <a:pPr marL="0" lvl="0" indent="0" algn="l" rtl="0">
                        <a:spcBef>
                          <a:spcPts val="0"/>
                        </a:spcBef>
                        <a:spcAft>
                          <a:spcPts val="0"/>
                        </a:spcAft>
                        <a:buNone/>
                      </a:pPr>
                      <a:r>
                        <a:rPr lang="en" sz="1000">
                          <a:solidFill>
                            <a:schemeClr val="dk1"/>
                          </a:solidFill>
                        </a:rPr>
                        <a:t>1.059</a:t>
                      </a:r>
                      <a:endParaRPr sz="1000">
                        <a:solidFill>
                          <a:schemeClr val="dk1"/>
                        </a:solidFill>
                      </a:endParaRPr>
                    </a:p>
                  </a:txBody>
                  <a:tcPr marL="63500" marR="63500" marT="63500" marB="63500"/>
                </a:tc>
                <a:tc>
                  <a:txBody>
                    <a:bodyPr/>
                    <a:lstStyle/>
                    <a:p>
                      <a:pPr marL="0" lvl="0" indent="0" algn="l" rtl="0">
                        <a:spcBef>
                          <a:spcPts val="0"/>
                        </a:spcBef>
                        <a:spcAft>
                          <a:spcPts val="0"/>
                        </a:spcAft>
                        <a:buNone/>
                      </a:pPr>
                      <a:r>
                        <a:rPr lang="en" sz="1000">
                          <a:solidFill>
                            <a:schemeClr val="dk1"/>
                          </a:solidFill>
                        </a:rPr>
                        <a:t>0.28976</a:t>
                      </a:r>
                      <a:endParaRPr sz="1000">
                        <a:solidFill>
                          <a:schemeClr val="dk1"/>
                        </a:solidFill>
                      </a:endParaRPr>
                    </a:p>
                  </a:txBody>
                  <a:tcPr marL="63500" marR="63500" marT="63500" marB="63500"/>
                </a:tc>
                <a:extLst>
                  <a:ext uri="{0D108BD9-81ED-4DB2-BD59-A6C34878D82A}">
                    <a16:rowId xmlns:a16="http://schemas.microsoft.com/office/drawing/2014/main" val="10005"/>
                  </a:ext>
                </a:extLst>
              </a:tr>
              <a:tr h="344375">
                <a:tc>
                  <a:txBody>
                    <a:bodyPr/>
                    <a:lstStyle/>
                    <a:p>
                      <a:pPr marL="0" lvl="0" indent="0" algn="l" rtl="0">
                        <a:spcBef>
                          <a:spcPts val="0"/>
                        </a:spcBef>
                        <a:spcAft>
                          <a:spcPts val="0"/>
                        </a:spcAft>
                        <a:buNone/>
                      </a:pPr>
                      <a:r>
                        <a:rPr lang="en" sz="1000" b="1">
                          <a:solidFill>
                            <a:schemeClr val="dk1"/>
                          </a:solidFill>
                        </a:rPr>
                        <a:t>Takeout</a:t>
                      </a:r>
                      <a:endParaRPr sz="1000" b="1">
                        <a:solidFill>
                          <a:schemeClr val="dk1"/>
                        </a:solidFill>
                      </a:endParaRPr>
                    </a:p>
                  </a:txBody>
                  <a:tcPr marL="63500" marR="63500" marT="63500" marB="63500"/>
                </a:tc>
                <a:tc>
                  <a:txBody>
                    <a:bodyPr/>
                    <a:lstStyle/>
                    <a:p>
                      <a:pPr marL="0" lvl="0" indent="0" algn="l" rtl="0">
                        <a:spcBef>
                          <a:spcPts val="0"/>
                        </a:spcBef>
                        <a:spcAft>
                          <a:spcPts val="0"/>
                        </a:spcAft>
                        <a:buNone/>
                      </a:pPr>
                      <a:r>
                        <a:rPr lang="en" sz="1000">
                          <a:solidFill>
                            <a:schemeClr val="dk1"/>
                          </a:solidFill>
                        </a:rPr>
                        <a:t>-0.36034</a:t>
                      </a:r>
                      <a:endParaRPr sz="1000">
                        <a:solidFill>
                          <a:schemeClr val="dk1"/>
                        </a:solidFill>
                      </a:endParaRPr>
                    </a:p>
                  </a:txBody>
                  <a:tcPr marL="63500" marR="63500" marT="63500" marB="63500"/>
                </a:tc>
                <a:tc>
                  <a:txBody>
                    <a:bodyPr/>
                    <a:lstStyle/>
                    <a:p>
                      <a:pPr marL="0" lvl="0" indent="0" algn="l" rtl="0">
                        <a:spcBef>
                          <a:spcPts val="0"/>
                        </a:spcBef>
                        <a:spcAft>
                          <a:spcPts val="0"/>
                        </a:spcAft>
                        <a:buNone/>
                      </a:pPr>
                      <a:r>
                        <a:rPr lang="en" sz="1000">
                          <a:solidFill>
                            <a:schemeClr val="dk1"/>
                          </a:solidFill>
                        </a:rPr>
                        <a:t>0.25051</a:t>
                      </a:r>
                      <a:endParaRPr sz="1000">
                        <a:solidFill>
                          <a:schemeClr val="dk1"/>
                        </a:solidFill>
                      </a:endParaRPr>
                    </a:p>
                  </a:txBody>
                  <a:tcPr marL="63500" marR="63500" marT="63500" marB="63500"/>
                </a:tc>
                <a:tc>
                  <a:txBody>
                    <a:bodyPr/>
                    <a:lstStyle/>
                    <a:p>
                      <a:pPr marL="0" lvl="0" indent="0" algn="l" rtl="0">
                        <a:spcBef>
                          <a:spcPts val="0"/>
                        </a:spcBef>
                        <a:spcAft>
                          <a:spcPts val="0"/>
                        </a:spcAft>
                        <a:buNone/>
                      </a:pPr>
                      <a:r>
                        <a:rPr lang="en" sz="1000">
                          <a:solidFill>
                            <a:schemeClr val="dk1"/>
                          </a:solidFill>
                        </a:rPr>
                        <a:t>-1.438</a:t>
                      </a:r>
                      <a:endParaRPr sz="1000">
                        <a:solidFill>
                          <a:schemeClr val="dk1"/>
                        </a:solidFill>
                      </a:endParaRPr>
                    </a:p>
                  </a:txBody>
                  <a:tcPr marL="63500" marR="63500" marT="63500" marB="63500"/>
                </a:tc>
                <a:tc>
                  <a:txBody>
                    <a:bodyPr/>
                    <a:lstStyle/>
                    <a:p>
                      <a:pPr marL="0" lvl="0" indent="0" algn="l" rtl="0">
                        <a:spcBef>
                          <a:spcPts val="0"/>
                        </a:spcBef>
                        <a:spcAft>
                          <a:spcPts val="0"/>
                        </a:spcAft>
                        <a:buNone/>
                      </a:pPr>
                      <a:r>
                        <a:rPr lang="en" sz="1000">
                          <a:solidFill>
                            <a:schemeClr val="dk1"/>
                          </a:solidFill>
                        </a:rPr>
                        <a:t>0.15031</a:t>
                      </a:r>
                      <a:endParaRPr sz="1000">
                        <a:solidFill>
                          <a:schemeClr val="dk1"/>
                        </a:solidFill>
                      </a:endParaRPr>
                    </a:p>
                  </a:txBody>
                  <a:tcPr marL="63500" marR="63500" marT="63500" marB="63500"/>
                </a:tc>
                <a:extLst>
                  <a:ext uri="{0D108BD9-81ED-4DB2-BD59-A6C34878D82A}">
                    <a16:rowId xmlns:a16="http://schemas.microsoft.com/office/drawing/2014/main" val="10006"/>
                  </a:ext>
                </a:extLst>
              </a:tr>
              <a:tr h="344375">
                <a:tc>
                  <a:txBody>
                    <a:bodyPr/>
                    <a:lstStyle/>
                    <a:p>
                      <a:pPr marL="0" lvl="0" indent="0" algn="l" rtl="0">
                        <a:spcBef>
                          <a:spcPts val="0"/>
                        </a:spcBef>
                        <a:spcAft>
                          <a:spcPts val="0"/>
                        </a:spcAft>
                        <a:buNone/>
                      </a:pPr>
                      <a:r>
                        <a:rPr lang="en" sz="1000" b="1">
                          <a:solidFill>
                            <a:schemeClr val="dk1"/>
                          </a:solidFill>
                        </a:rPr>
                        <a:t>Touristy  </a:t>
                      </a:r>
                      <a:endParaRPr sz="1000" b="1">
                        <a:solidFill>
                          <a:schemeClr val="dk1"/>
                        </a:solidFill>
                      </a:endParaRPr>
                    </a:p>
                  </a:txBody>
                  <a:tcPr marL="63500" marR="63500" marT="63500" marB="63500"/>
                </a:tc>
                <a:tc>
                  <a:txBody>
                    <a:bodyPr/>
                    <a:lstStyle/>
                    <a:p>
                      <a:pPr marL="0" lvl="0" indent="0" algn="l" rtl="0">
                        <a:spcBef>
                          <a:spcPts val="0"/>
                        </a:spcBef>
                        <a:spcAft>
                          <a:spcPts val="0"/>
                        </a:spcAft>
                        <a:buNone/>
                      </a:pPr>
                      <a:r>
                        <a:rPr lang="en" sz="1000">
                          <a:solidFill>
                            <a:schemeClr val="dk1"/>
                          </a:solidFill>
                        </a:rPr>
                        <a:t>0.88322</a:t>
                      </a:r>
                      <a:endParaRPr sz="1000">
                        <a:solidFill>
                          <a:schemeClr val="dk1"/>
                        </a:solidFill>
                      </a:endParaRPr>
                    </a:p>
                  </a:txBody>
                  <a:tcPr marL="63500" marR="63500" marT="63500" marB="63500"/>
                </a:tc>
                <a:tc>
                  <a:txBody>
                    <a:bodyPr/>
                    <a:lstStyle/>
                    <a:p>
                      <a:pPr marL="0" lvl="0" indent="0" algn="l" rtl="0">
                        <a:spcBef>
                          <a:spcPts val="0"/>
                        </a:spcBef>
                        <a:spcAft>
                          <a:spcPts val="0"/>
                        </a:spcAft>
                        <a:buNone/>
                      </a:pPr>
                      <a:r>
                        <a:rPr lang="en" sz="1000">
                          <a:solidFill>
                            <a:schemeClr val="dk1"/>
                          </a:solidFill>
                        </a:rPr>
                        <a:t>0.51519</a:t>
                      </a:r>
                      <a:endParaRPr sz="1000">
                        <a:solidFill>
                          <a:schemeClr val="dk1"/>
                        </a:solidFill>
                      </a:endParaRPr>
                    </a:p>
                  </a:txBody>
                  <a:tcPr marL="63500" marR="63500" marT="63500" marB="63500"/>
                </a:tc>
                <a:tc>
                  <a:txBody>
                    <a:bodyPr/>
                    <a:lstStyle/>
                    <a:p>
                      <a:pPr marL="0" lvl="0" indent="0" algn="l" rtl="0">
                        <a:spcBef>
                          <a:spcPts val="0"/>
                        </a:spcBef>
                        <a:spcAft>
                          <a:spcPts val="0"/>
                        </a:spcAft>
                        <a:buNone/>
                      </a:pPr>
                      <a:r>
                        <a:rPr lang="en" sz="1000">
                          <a:solidFill>
                            <a:schemeClr val="dk1"/>
                          </a:solidFill>
                        </a:rPr>
                        <a:t>1.714</a:t>
                      </a:r>
                      <a:endParaRPr sz="1000">
                        <a:solidFill>
                          <a:schemeClr val="dk1"/>
                        </a:solidFill>
                      </a:endParaRPr>
                    </a:p>
                  </a:txBody>
                  <a:tcPr marL="63500" marR="63500" marT="63500" marB="63500"/>
                </a:tc>
                <a:tc>
                  <a:txBody>
                    <a:bodyPr/>
                    <a:lstStyle/>
                    <a:p>
                      <a:pPr marL="0" lvl="0" indent="0" algn="l" rtl="0">
                        <a:spcBef>
                          <a:spcPts val="0"/>
                        </a:spcBef>
                        <a:spcAft>
                          <a:spcPts val="0"/>
                        </a:spcAft>
                        <a:buNone/>
                      </a:pPr>
                      <a:r>
                        <a:rPr lang="en" sz="1000">
                          <a:solidFill>
                            <a:schemeClr val="dk1"/>
                          </a:solidFill>
                        </a:rPr>
                        <a:t>0.08646</a:t>
                      </a:r>
                      <a:endParaRPr sz="1000">
                        <a:solidFill>
                          <a:schemeClr val="dk1"/>
                        </a:solidFill>
                      </a:endParaRPr>
                    </a:p>
                  </a:txBody>
                  <a:tcPr marL="63500" marR="63500" marT="63500" marB="63500"/>
                </a:tc>
                <a:extLst>
                  <a:ext uri="{0D108BD9-81ED-4DB2-BD59-A6C34878D82A}">
                    <a16:rowId xmlns:a16="http://schemas.microsoft.com/office/drawing/2014/main" val="10007"/>
                  </a:ext>
                </a:extLst>
              </a:tr>
              <a:tr h="344375">
                <a:tc>
                  <a:txBody>
                    <a:bodyPr/>
                    <a:lstStyle/>
                    <a:p>
                      <a:pPr marL="0" lvl="0" indent="0" algn="l" rtl="0">
                        <a:spcBef>
                          <a:spcPts val="0"/>
                        </a:spcBef>
                        <a:spcAft>
                          <a:spcPts val="0"/>
                        </a:spcAft>
                        <a:buNone/>
                      </a:pPr>
                      <a:r>
                        <a:rPr lang="en" sz="1000" b="1">
                          <a:solidFill>
                            <a:schemeClr val="dk1"/>
                          </a:solidFill>
                        </a:rPr>
                        <a:t>WiFi</a:t>
                      </a:r>
                      <a:endParaRPr sz="1000" b="1">
                        <a:solidFill>
                          <a:schemeClr val="dk1"/>
                        </a:solidFill>
                      </a:endParaRPr>
                    </a:p>
                  </a:txBody>
                  <a:tcPr marL="63500" marR="63500" marT="63500" marB="63500"/>
                </a:tc>
                <a:tc>
                  <a:txBody>
                    <a:bodyPr/>
                    <a:lstStyle/>
                    <a:p>
                      <a:pPr marL="0" lvl="0" indent="0" algn="l" rtl="0">
                        <a:spcBef>
                          <a:spcPts val="0"/>
                        </a:spcBef>
                        <a:spcAft>
                          <a:spcPts val="0"/>
                        </a:spcAft>
                        <a:buNone/>
                      </a:pPr>
                      <a:r>
                        <a:rPr lang="en" sz="1000">
                          <a:solidFill>
                            <a:schemeClr val="dk1"/>
                          </a:solidFill>
                        </a:rPr>
                        <a:t> 0.10152</a:t>
                      </a:r>
                      <a:endParaRPr sz="1000">
                        <a:solidFill>
                          <a:schemeClr val="dk1"/>
                        </a:solidFill>
                      </a:endParaRPr>
                    </a:p>
                  </a:txBody>
                  <a:tcPr marL="63500" marR="63500" marT="63500" marB="63500"/>
                </a:tc>
                <a:tc>
                  <a:txBody>
                    <a:bodyPr/>
                    <a:lstStyle/>
                    <a:p>
                      <a:pPr marL="0" lvl="0" indent="0" algn="l" rtl="0">
                        <a:spcBef>
                          <a:spcPts val="0"/>
                        </a:spcBef>
                        <a:spcAft>
                          <a:spcPts val="0"/>
                        </a:spcAft>
                        <a:buNone/>
                      </a:pPr>
                      <a:r>
                        <a:rPr lang="en" sz="1000">
                          <a:solidFill>
                            <a:schemeClr val="dk1"/>
                          </a:solidFill>
                        </a:rPr>
                        <a:t> 0.12456</a:t>
                      </a:r>
                      <a:endParaRPr sz="1000">
                        <a:solidFill>
                          <a:schemeClr val="dk1"/>
                        </a:solidFill>
                      </a:endParaRPr>
                    </a:p>
                  </a:txBody>
                  <a:tcPr marL="63500" marR="63500" marT="63500" marB="63500"/>
                </a:tc>
                <a:tc>
                  <a:txBody>
                    <a:bodyPr/>
                    <a:lstStyle/>
                    <a:p>
                      <a:pPr marL="0" lvl="0" indent="0" algn="l" rtl="0">
                        <a:spcBef>
                          <a:spcPts val="0"/>
                        </a:spcBef>
                        <a:spcAft>
                          <a:spcPts val="0"/>
                        </a:spcAft>
                        <a:buNone/>
                      </a:pPr>
                      <a:r>
                        <a:rPr lang="en" sz="1000">
                          <a:solidFill>
                            <a:schemeClr val="dk1"/>
                          </a:solidFill>
                        </a:rPr>
                        <a:t>0.815</a:t>
                      </a:r>
                      <a:endParaRPr sz="1000">
                        <a:solidFill>
                          <a:schemeClr val="dk1"/>
                        </a:solidFill>
                      </a:endParaRPr>
                    </a:p>
                  </a:txBody>
                  <a:tcPr marL="63500" marR="63500" marT="63500" marB="63500"/>
                </a:tc>
                <a:tc>
                  <a:txBody>
                    <a:bodyPr/>
                    <a:lstStyle/>
                    <a:p>
                      <a:pPr marL="0" lvl="0" indent="0" algn="l" rtl="0">
                        <a:spcBef>
                          <a:spcPts val="0"/>
                        </a:spcBef>
                        <a:spcAft>
                          <a:spcPts val="0"/>
                        </a:spcAft>
                        <a:buNone/>
                      </a:pPr>
                      <a:r>
                        <a:rPr lang="en" sz="1000">
                          <a:solidFill>
                            <a:schemeClr val="dk1"/>
                          </a:solidFill>
                        </a:rPr>
                        <a:t>0.41504</a:t>
                      </a:r>
                      <a:endParaRPr sz="1000">
                        <a:solidFill>
                          <a:schemeClr val="dk1"/>
                        </a:solidFill>
                      </a:endParaRPr>
                    </a:p>
                  </a:txBody>
                  <a:tcPr marL="63500" marR="63500" marT="63500" marB="63500"/>
                </a:tc>
                <a:extLst>
                  <a:ext uri="{0D108BD9-81ED-4DB2-BD59-A6C34878D82A}">
                    <a16:rowId xmlns:a16="http://schemas.microsoft.com/office/drawing/2014/main" val="10008"/>
                  </a:ext>
                </a:extLst>
              </a:tr>
              <a:tr h="344375">
                <a:tc>
                  <a:txBody>
                    <a:bodyPr/>
                    <a:lstStyle/>
                    <a:p>
                      <a:pPr marL="0" lvl="0" indent="0" algn="l" rtl="0">
                        <a:spcBef>
                          <a:spcPts val="0"/>
                        </a:spcBef>
                        <a:spcAft>
                          <a:spcPts val="0"/>
                        </a:spcAft>
                        <a:buNone/>
                      </a:pPr>
                      <a:r>
                        <a:rPr lang="en" sz="1000" b="1">
                          <a:solidFill>
                            <a:schemeClr val="dk1"/>
                          </a:solidFill>
                        </a:rPr>
                        <a:t>Trendy  </a:t>
                      </a:r>
                      <a:endParaRPr sz="1000" b="1">
                        <a:solidFill>
                          <a:schemeClr val="dk1"/>
                        </a:solidFill>
                      </a:endParaRPr>
                    </a:p>
                  </a:txBody>
                  <a:tcPr marL="63500" marR="63500" marT="63500" marB="63500"/>
                </a:tc>
                <a:tc>
                  <a:txBody>
                    <a:bodyPr/>
                    <a:lstStyle/>
                    <a:p>
                      <a:pPr marL="0" lvl="0" indent="0" algn="l" rtl="0">
                        <a:spcBef>
                          <a:spcPts val="0"/>
                        </a:spcBef>
                        <a:spcAft>
                          <a:spcPts val="0"/>
                        </a:spcAft>
                        <a:buNone/>
                      </a:pPr>
                      <a:r>
                        <a:rPr lang="en" sz="1000">
                          <a:solidFill>
                            <a:schemeClr val="dk1"/>
                          </a:solidFill>
                        </a:rPr>
                        <a:t> -0.04981</a:t>
                      </a:r>
                      <a:endParaRPr sz="1000">
                        <a:solidFill>
                          <a:schemeClr val="dk1"/>
                        </a:solidFill>
                      </a:endParaRPr>
                    </a:p>
                  </a:txBody>
                  <a:tcPr marL="63500" marR="63500" marT="63500" marB="63500"/>
                </a:tc>
                <a:tc>
                  <a:txBody>
                    <a:bodyPr/>
                    <a:lstStyle/>
                    <a:p>
                      <a:pPr marL="0" lvl="0" indent="0" algn="l" rtl="0">
                        <a:spcBef>
                          <a:spcPts val="0"/>
                        </a:spcBef>
                        <a:spcAft>
                          <a:spcPts val="0"/>
                        </a:spcAft>
                        <a:buNone/>
                      </a:pPr>
                      <a:r>
                        <a:rPr lang="en" sz="1000">
                          <a:solidFill>
                            <a:schemeClr val="dk1"/>
                          </a:solidFill>
                        </a:rPr>
                        <a:t>0.24180</a:t>
                      </a:r>
                      <a:endParaRPr sz="1000">
                        <a:solidFill>
                          <a:schemeClr val="dk1"/>
                        </a:solidFill>
                      </a:endParaRPr>
                    </a:p>
                  </a:txBody>
                  <a:tcPr marL="63500" marR="63500" marT="63500" marB="63500"/>
                </a:tc>
                <a:tc>
                  <a:txBody>
                    <a:bodyPr/>
                    <a:lstStyle/>
                    <a:p>
                      <a:pPr marL="0" lvl="0" indent="0" algn="l" rtl="0">
                        <a:spcBef>
                          <a:spcPts val="0"/>
                        </a:spcBef>
                        <a:spcAft>
                          <a:spcPts val="0"/>
                        </a:spcAft>
                        <a:buNone/>
                      </a:pPr>
                      <a:r>
                        <a:rPr lang="en" sz="1000">
                          <a:solidFill>
                            <a:schemeClr val="dk1"/>
                          </a:solidFill>
                        </a:rPr>
                        <a:t>-0.206</a:t>
                      </a:r>
                      <a:endParaRPr sz="1000">
                        <a:solidFill>
                          <a:schemeClr val="dk1"/>
                        </a:solidFill>
                      </a:endParaRPr>
                    </a:p>
                  </a:txBody>
                  <a:tcPr marL="63500" marR="63500" marT="63500" marB="63500"/>
                </a:tc>
                <a:tc>
                  <a:txBody>
                    <a:bodyPr/>
                    <a:lstStyle/>
                    <a:p>
                      <a:pPr marL="0" lvl="0" indent="0" algn="l" rtl="0">
                        <a:spcBef>
                          <a:spcPts val="0"/>
                        </a:spcBef>
                        <a:spcAft>
                          <a:spcPts val="0"/>
                        </a:spcAft>
                        <a:buNone/>
                      </a:pPr>
                      <a:r>
                        <a:rPr lang="en" sz="1000">
                          <a:solidFill>
                            <a:schemeClr val="dk1"/>
                          </a:solidFill>
                        </a:rPr>
                        <a:t>0.83680 </a:t>
                      </a:r>
                      <a:endParaRPr sz="1000">
                        <a:solidFill>
                          <a:schemeClr val="dk1"/>
                        </a:solidFill>
                      </a:endParaRPr>
                    </a:p>
                  </a:txBody>
                  <a:tcPr marL="63500" marR="63500" marT="63500" marB="63500"/>
                </a:tc>
                <a:extLst>
                  <a:ext uri="{0D108BD9-81ED-4DB2-BD59-A6C34878D82A}">
                    <a16:rowId xmlns:a16="http://schemas.microsoft.com/office/drawing/2014/main" val="10009"/>
                  </a:ext>
                </a:extLst>
              </a:tr>
              <a:tr h="344375">
                <a:tc>
                  <a:txBody>
                    <a:bodyPr/>
                    <a:lstStyle/>
                    <a:p>
                      <a:pPr marL="0" lvl="0" indent="0" algn="l" rtl="0">
                        <a:spcBef>
                          <a:spcPts val="0"/>
                        </a:spcBef>
                        <a:spcAft>
                          <a:spcPts val="0"/>
                        </a:spcAft>
                        <a:buNone/>
                      </a:pPr>
                      <a:r>
                        <a:rPr lang="en" sz="1000" b="1">
                          <a:solidFill>
                            <a:schemeClr val="dk1"/>
                          </a:solidFill>
                        </a:rPr>
                        <a:t>Hipster </a:t>
                      </a:r>
                      <a:endParaRPr sz="1000" b="1">
                        <a:solidFill>
                          <a:schemeClr val="dk1"/>
                        </a:solidFill>
                      </a:endParaRPr>
                    </a:p>
                  </a:txBody>
                  <a:tcPr marL="63500" marR="63500" marT="63500" marB="63500"/>
                </a:tc>
                <a:tc>
                  <a:txBody>
                    <a:bodyPr/>
                    <a:lstStyle/>
                    <a:p>
                      <a:pPr marL="0" lvl="0" indent="0" algn="l" rtl="0">
                        <a:spcBef>
                          <a:spcPts val="0"/>
                        </a:spcBef>
                        <a:spcAft>
                          <a:spcPts val="0"/>
                        </a:spcAft>
                        <a:buNone/>
                      </a:pPr>
                      <a:r>
                        <a:rPr lang="en" sz="1000">
                          <a:solidFill>
                            <a:schemeClr val="dk1"/>
                          </a:solidFill>
                        </a:rPr>
                        <a:t>-0.20376 </a:t>
                      </a:r>
                      <a:endParaRPr sz="1000">
                        <a:solidFill>
                          <a:schemeClr val="dk1"/>
                        </a:solidFill>
                      </a:endParaRPr>
                    </a:p>
                  </a:txBody>
                  <a:tcPr marL="63500" marR="63500" marT="63500" marB="63500"/>
                </a:tc>
                <a:tc>
                  <a:txBody>
                    <a:bodyPr/>
                    <a:lstStyle/>
                    <a:p>
                      <a:pPr marL="0" lvl="0" indent="0" algn="l" rtl="0">
                        <a:spcBef>
                          <a:spcPts val="0"/>
                        </a:spcBef>
                        <a:spcAft>
                          <a:spcPts val="0"/>
                        </a:spcAft>
                        <a:buNone/>
                      </a:pPr>
                      <a:r>
                        <a:rPr lang="en" sz="1000">
                          <a:solidFill>
                            <a:schemeClr val="dk1"/>
                          </a:solidFill>
                        </a:rPr>
                        <a:t>0.33205</a:t>
                      </a:r>
                      <a:endParaRPr sz="1000">
                        <a:solidFill>
                          <a:schemeClr val="dk1"/>
                        </a:solidFill>
                      </a:endParaRPr>
                    </a:p>
                  </a:txBody>
                  <a:tcPr marL="63500" marR="63500" marT="63500" marB="63500"/>
                </a:tc>
                <a:tc>
                  <a:txBody>
                    <a:bodyPr/>
                    <a:lstStyle/>
                    <a:p>
                      <a:pPr marL="0" lvl="0" indent="0" algn="l" rtl="0">
                        <a:spcBef>
                          <a:spcPts val="0"/>
                        </a:spcBef>
                        <a:spcAft>
                          <a:spcPts val="0"/>
                        </a:spcAft>
                        <a:buNone/>
                      </a:pPr>
                      <a:r>
                        <a:rPr lang="en" sz="1000">
                          <a:solidFill>
                            <a:schemeClr val="dk1"/>
                          </a:solidFill>
                        </a:rPr>
                        <a:t>-0.614</a:t>
                      </a:r>
                      <a:endParaRPr sz="1000">
                        <a:solidFill>
                          <a:schemeClr val="dk1"/>
                        </a:solidFill>
                      </a:endParaRPr>
                    </a:p>
                  </a:txBody>
                  <a:tcPr marL="63500" marR="63500" marT="63500" marB="63500"/>
                </a:tc>
                <a:tc>
                  <a:txBody>
                    <a:bodyPr/>
                    <a:lstStyle/>
                    <a:p>
                      <a:pPr marL="0" lvl="0" indent="0" algn="l" rtl="0">
                        <a:spcBef>
                          <a:spcPts val="0"/>
                        </a:spcBef>
                        <a:spcAft>
                          <a:spcPts val="0"/>
                        </a:spcAft>
                        <a:buNone/>
                      </a:pPr>
                      <a:r>
                        <a:rPr lang="en" sz="1000">
                          <a:solidFill>
                            <a:schemeClr val="dk1"/>
                          </a:solidFill>
                        </a:rPr>
                        <a:t>0.53945 </a:t>
                      </a:r>
                      <a:endParaRPr sz="1000">
                        <a:solidFill>
                          <a:schemeClr val="dk1"/>
                        </a:solidFill>
                      </a:endParaRPr>
                    </a:p>
                  </a:txBody>
                  <a:tcPr marL="63500" marR="63500" marT="63500" marB="63500"/>
                </a:tc>
                <a:extLst>
                  <a:ext uri="{0D108BD9-81ED-4DB2-BD59-A6C34878D82A}">
                    <a16:rowId xmlns:a16="http://schemas.microsoft.com/office/drawing/2014/main" val="10010"/>
                  </a:ext>
                </a:extLst>
              </a:tr>
              <a:tr h="344375">
                <a:tc>
                  <a:txBody>
                    <a:bodyPr/>
                    <a:lstStyle/>
                    <a:p>
                      <a:pPr marL="0" lvl="0" indent="0" algn="l" rtl="0">
                        <a:spcBef>
                          <a:spcPts val="0"/>
                        </a:spcBef>
                        <a:spcAft>
                          <a:spcPts val="0"/>
                        </a:spcAft>
                        <a:buNone/>
                      </a:pPr>
                      <a:r>
                        <a:rPr lang="en" sz="1000" b="1">
                          <a:solidFill>
                            <a:schemeClr val="dk1"/>
                          </a:solidFill>
                        </a:rPr>
                        <a:t>Upscale </a:t>
                      </a:r>
                      <a:endParaRPr sz="1000" b="1">
                        <a:solidFill>
                          <a:schemeClr val="dk1"/>
                        </a:solidFill>
                      </a:endParaRPr>
                    </a:p>
                  </a:txBody>
                  <a:tcPr marL="63500" marR="63500" marT="63500" marB="63500"/>
                </a:tc>
                <a:tc>
                  <a:txBody>
                    <a:bodyPr/>
                    <a:lstStyle/>
                    <a:p>
                      <a:pPr marL="0" lvl="0" indent="0" algn="l" rtl="0">
                        <a:spcBef>
                          <a:spcPts val="0"/>
                        </a:spcBef>
                        <a:spcAft>
                          <a:spcPts val="0"/>
                        </a:spcAft>
                        <a:buNone/>
                      </a:pPr>
                      <a:r>
                        <a:rPr lang="en" sz="1000">
                          <a:solidFill>
                            <a:schemeClr val="dk1"/>
                          </a:solidFill>
                        </a:rPr>
                        <a:t> 0.37376</a:t>
                      </a:r>
                      <a:endParaRPr sz="1000">
                        <a:solidFill>
                          <a:schemeClr val="dk1"/>
                        </a:solidFill>
                      </a:endParaRPr>
                    </a:p>
                  </a:txBody>
                  <a:tcPr marL="63500" marR="63500" marT="63500" marB="63500"/>
                </a:tc>
                <a:tc>
                  <a:txBody>
                    <a:bodyPr/>
                    <a:lstStyle/>
                    <a:p>
                      <a:pPr marL="0" lvl="0" indent="0" algn="l" rtl="0">
                        <a:spcBef>
                          <a:spcPts val="0"/>
                        </a:spcBef>
                        <a:spcAft>
                          <a:spcPts val="0"/>
                        </a:spcAft>
                        <a:buNone/>
                      </a:pPr>
                      <a:r>
                        <a:rPr lang="en" sz="1000">
                          <a:solidFill>
                            <a:schemeClr val="dk1"/>
                          </a:solidFill>
                        </a:rPr>
                        <a:t>0.51851</a:t>
                      </a:r>
                      <a:endParaRPr sz="1000">
                        <a:solidFill>
                          <a:schemeClr val="dk1"/>
                        </a:solidFill>
                      </a:endParaRPr>
                    </a:p>
                  </a:txBody>
                  <a:tcPr marL="63500" marR="63500" marT="63500" marB="63500"/>
                </a:tc>
                <a:tc>
                  <a:txBody>
                    <a:bodyPr/>
                    <a:lstStyle/>
                    <a:p>
                      <a:pPr marL="0" lvl="0" indent="0" algn="l" rtl="0">
                        <a:spcBef>
                          <a:spcPts val="0"/>
                        </a:spcBef>
                        <a:spcAft>
                          <a:spcPts val="0"/>
                        </a:spcAft>
                        <a:buNone/>
                      </a:pPr>
                      <a:r>
                        <a:rPr lang="en" sz="1000">
                          <a:solidFill>
                            <a:schemeClr val="dk1"/>
                          </a:solidFill>
                        </a:rPr>
                        <a:t>0.721 </a:t>
                      </a:r>
                      <a:endParaRPr sz="1000">
                        <a:solidFill>
                          <a:schemeClr val="dk1"/>
                        </a:solidFill>
                      </a:endParaRPr>
                    </a:p>
                  </a:txBody>
                  <a:tcPr marL="63500" marR="63500" marT="63500" marB="63500"/>
                </a:tc>
                <a:tc>
                  <a:txBody>
                    <a:bodyPr/>
                    <a:lstStyle/>
                    <a:p>
                      <a:pPr marL="0" lvl="0" indent="0" algn="l" rtl="0">
                        <a:spcBef>
                          <a:spcPts val="0"/>
                        </a:spcBef>
                        <a:spcAft>
                          <a:spcPts val="0"/>
                        </a:spcAft>
                        <a:buNone/>
                      </a:pPr>
                      <a:r>
                        <a:rPr lang="en" sz="1000">
                          <a:solidFill>
                            <a:schemeClr val="dk1"/>
                          </a:solidFill>
                        </a:rPr>
                        <a:t>0.47101</a:t>
                      </a:r>
                      <a:endParaRPr sz="1000">
                        <a:solidFill>
                          <a:schemeClr val="dk1"/>
                        </a:solidFill>
                      </a:endParaRPr>
                    </a:p>
                  </a:txBody>
                  <a:tcPr marL="63500" marR="63500" marT="63500" marB="63500"/>
                </a:tc>
                <a:extLst>
                  <a:ext uri="{0D108BD9-81ED-4DB2-BD59-A6C34878D82A}">
                    <a16:rowId xmlns:a16="http://schemas.microsoft.com/office/drawing/2014/main" val="10011"/>
                  </a:ext>
                </a:extLst>
              </a:tr>
              <a:tr h="344375">
                <a:tc>
                  <a:txBody>
                    <a:bodyPr/>
                    <a:lstStyle/>
                    <a:p>
                      <a:pPr marL="0" lvl="0" indent="0" algn="l" rtl="0">
                        <a:spcBef>
                          <a:spcPts val="0"/>
                        </a:spcBef>
                        <a:spcAft>
                          <a:spcPts val="0"/>
                        </a:spcAft>
                        <a:buNone/>
                      </a:pPr>
                      <a:r>
                        <a:rPr lang="en" sz="1000" b="1">
                          <a:solidFill>
                            <a:schemeClr val="dk1"/>
                          </a:solidFill>
                        </a:rPr>
                        <a:t>Regions</a:t>
                      </a:r>
                      <a:endParaRPr sz="1000" b="1">
                        <a:solidFill>
                          <a:schemeClr val="dk1"/>
                        </a:solidFill>
                      </a:endParaRPr>
                    </a:p>
                  </a:txBody>
                  <a:tcPr marL="63500" marR="63500" marT="63500" marB="63500"/>
                </a:tc>
                <a:tc>
                  <a:txBody>
                    <a:bodyPr/>
                    <a:lstStyle/>
                    <a:p>
                      <a:pPr marL="0" lvl="0" indent="0" algn="l" rtl="0">
                        <a:spcBef>
                          <a:spcPts val="0"/>
                        </a:spcBef>
                        <a:spcAft>
                          <a:spcPts val="0"/>
                        </a:spcAft>
                        <a:buNone/>
                      </a:pPr>
                      <a:r>
                        <a:rPr lang="en" sz="1000">
                          <a:solidFill>
                            <a:schemeClr val="dk1"/>
                          </a:solidFill>
                        </a:rPr>
                        <a:t> -0.06160</a:t>
                      </a:r>
                      <a:endParaRPr sz="1000">
                        <a:solidFill>
                          <a:schemeClr val="dk1"/>
                        </a:solidFill>
                      </a:endParaRPr>
                    </a:p>
                  </a:txBody>
                  <a:tcPr marL="63500" marR="63500" marT="63500" marB="63500"/>
                </a:tc>
                <a:tc>
                  <a:txBody>
                    <a:bodyPr/>
                    <a:lstStyle/>
                    <a:p>
                      <a:pPr marL="0" lvl="0" indent="0" algn="l" rtl="0">
                        <a:spcBef>
                          <a:spcPts val="0"/>
                        </a:spcBef>
                        <a:spcAft>
                          <a:spcPts val="0"/>
                        </a:spcAft>
                        <a:buNone/>
                      </a:pPr>
                      <a:r>
                        <a:rPr lang="en" sz="1000">
                          <a:solidFill>
                            <a:schemeClr val="dk1"/>
                          </a:solidFill>
                        </a:rPr>
                        <a:t>0.05985</a:t>
                      </a:r>
                      <a:endParaRPr sz="1000">
                        <a:solidFill>
                          <a:schemeClr val="dk1"/>
                        </a:solidFill>
                      </a:endParaRPr>
                    </a:p>
                  </a:txBody>
                  <a:tcPr marL="63500" marR="63500" marT="63500" marB="63500"/>
                </a:tc>
                <a:tc>
                  <a:txBody>
                    <a:bodyPr/>
                    <a:lstStyle/>
                    <a:p>
                      <a:pPr marL="0" lvl="0" indent="0" algn="l" rtl="0">
                        <a:spcBef>
                          <a:spcPts val="0"/>
                        </a:spcBef>
                        <a:spcAft>
                          <a:spcPts val="0"/>
                        </a:spcAft>
                        <a:buNone/>
                      </a:pPr>
                      <a:r>
                        <a:rPr lang="en" sz="1000">
                          <a:solidFill>
                            <a:schemeClr val="dk1"/>
                          </a:solidFill>
                        </a:rPr>
                        <a:t>-1.029</a:t>
                      </a:r>
                      <a:endParaRPr sz="1000">
                        <a:solidFill>
                          <a:schemeClr val="dk1"/>
                        </a:solidFill>
                      </a:endParaRPr>
                    </a:p>
                  </a:txBody>
                  <a:tcPr marL="63500" marR="63500" marT="63500" marB="63500"/>
                </a:tc>
                <a:tc>
                  <a:txBody>
                    <a:bodyPr/>
                    <a:lstStyle/>
                    <a:p>
                      <a:pPr marL="0" lvl="0" indent="0" algn="l" rtl="0">
                        <a:spcBef>
                          <a:spcPts val="0"/>
                        </a:spcBef>
                        <a:spcAft>
                          <a:spcPts val="0"/>
                        </a:spcAft>
                        <a:buNone/>
                      </a:pPr>
                      <a:r>
                        <a:rPr lang="en" sz="1000">
                          <a:solidFill>
                            <a:schemeClr val="dk1"/>
                          </a:solidFill>
                        </a:rPr>
                        <a:t>0.30333</a:t>
                      </a:r>
                      <a:endParaRPr sz="1000">
                        <a:solidFill>
                          <a:schemeClr val="dk1"/>
                        </a:solidFill>
                      </a:endParaRPr>
                    </a:p>
                  </a:txBody>
                  <a:tcPr marL="63500" marR="63500" marT="63500" marB="63500"/>
                </a:tc>
                <a:extLst>
                  <a:ext uri="{0D108BD9-81ED-4DB2-BD59-A6C34878D82A}">
                    <a16:rowId xmlns:a16="http://schemas.microsoft.com/office/drawing/2014/main" val="10012"/>
                  </a:ext>
                </a:extLst>
              </a:tr>
              <a:tr h="344375">
                <a:tc>
                  <a:txBody>
                    <a:bodyPr/>
                    <a:lstStyle/>
                    <a:p>
                      <a:pPr marL="0" lvl="0" indent="0" algn="l" rtl="0">
                        <a:spcBef>
                          <a:spcPts val="0"/>
                        </a:spcBef>
                        <a:spcAft>
                          <a:spcPts val="0"/>
                        </a:spcAft>
                        <a:buNone/>
                      </a:pPr>
                      <a:r>
                        <a:rPr lang="en" sz="1000" b="1">
                          <a:solidFill>
                            <a:schemeClr val="dk1"/>
                          </a:solidFill>
                        </a:rPr>
                        <a:t>(Intercept)  </a:t>
                      </a:r>
                      <a:endParaRPr sz="1000" b="1">
                        <a:solidFill>
                          <a:schemeClr val="dk1"/>
                        </a:solidFill>
                      </a:endParaRPr>
                    </a:p>
                  </a:txBody>
                  <a:tcPr marL="63500" marR="63500" marT="63500" marB="63500"/>
                </a:tc>
                <a:tc>
                  <a:txBody>
                    <a:bodyPr/>
                    <a:lstStyle/>
                    <a:p>
                      <a:pPr marL="0" lvl="0" indent="0" algn="l" rtl="0">
                        <a:spcBef>
                          <a:spcPts val="0"/>
                        </a:spcBef>
                        <a:spcAft>
                          <a:spcPts val="0"/>
                        </a:spcAft>
                        <a:buNone/>
                      </a:pPr>
                      <a:r>
                        <a:rPr lang="en" sz="1000">
                          <a:solidFill>
                            <a:schemeClr val="dk1"/>
                          </a:solidFill>
                        </a:rPr>
                        <a:t>-1.16314</a:t>
                      </a:r>
                      <a:endParaRPr sz="1000">
                        <a:solidFill>
                          <a:schemeClr val="dk1"/>
                        </a:solidFill>
                      </a:endParaRPr>
                    </a:p>
                  </a:txBody>
                  <a:tcPr marL="63500" marR="63500" marT="63500" marB="63500"/>
                </a:tc>
                <a:tc>
                  <a:txBody>
                    <a:bodyPr/>
                    <a:lstStyle/>
                    <a:p>
                      <a:pPr marL="0" lvl="0" indent="0" algn="l" rtl="0">
                        <a:spcBef>
                          <a:spcPts val="0"/>
                        </a:spcBef>
                        <a:spcAft>
                          <a:spcPts val="0"/>
                        </a:spcAft>
                        <a:buNone/>
                      </a:pPr>
                      <a:r>
                        <a:rPr lang="en" sz="1000">
                          <a:solidFill>
                            <a:schemeClr val="dk1"/>
                          </a:solidFill>
                        </a:rPr>
                        <a:t>0.43317</a:t>
                      </a:r>
                      <a:endParaRPr sz="1000">
                        <a:solidFill>
                          <a:schemeClr val="dk1"/>
                        </a:solidFill>
                      </a:endParaRPr>
                    </a:p>
                  </a:txBody>
                  <a:tcPr marL="63500" marR="63500" marT="63500" marB="63500"/>
                </a:tc>
                <a:tc>
                  <a:txBody>
                    <a:bodyPr/>
                    <a:lstStyle/>
                    <a:p>
                      <a:pPr marL="0" lvl="0" indent="0" algn="l" rtl="0">
                        <a:spcBef>
                          <a:spcPts val="0"/>
                        </a:spcBef>
                        <a:spcAft>
                          <a:spcPts val="0"/>
                        </a:spcAft>
                        <a:buNone/>
                      </a:pPr>
                      <a:r>
                        <a:rPr lang="en" sz="1000">
                          <a:solidFill>
                            <a:schemeClr val="dk1"/>
                          </a:solidFill>
                        </a:rPr>
                        <a:t>-2.685 </a:t>
                      </a:r>
                      <a:endParaRPr sz="1000">
                        <a:solidFill>
                          <a:schemeClr val="dk1"/>
                        </a:solidFill>
                      </a:endParaRPr>
                    </a:p>
                  </a:txBody>
                  <a:tcPr marL="63500" marR="63500" marT="63500" marB="63500"/>
                </a:tc>
                <a:tc>
                  <a:txBody>
                    <a:bodyPr/>
                    <a:lstStyle/>
                    <a:p>
                      <a:pPr marL="0" lvl="0" indent="0" algn="l" rtl="0">
                        <a:spcBef>
                          <a:spcPts val="0"/>
                        </a:spcBef>
                        <a:spcAft>
                          <a:spcPts val="0"/>
                        </a:spcAft>
                        <a:buNone/>
                      </a:pPr>
                      <a:r>
                        <a:rPr lang="en" sz="1000">
                          <a:solidFill>
                            <a:schemeClr val="dk1"/>
                          </a:solidFill>
                        </a:rPr>
                        <a:t>0.00725 ** </a:t>
                      </a:r>
                      <a:endParaRPr sz="1000">
                        <a:solidFill>
                          <a:schemeClr val="dk1"/>
                        </a:solidFill>
                      </a:endParaRPr>
                    </a:p>
                  </a:txBody>
                  <a:tcPr marL="63500" marR="63500" marT="63500" marB="63500"/>
                </a:tc>
                <a:extLst>
                  <a:ext uri="{0D108BD9-81ED-4DB2-BD59-A6C34878D82A}">
                    <a16:rowId xmlns:a16="http://schemas.microsoft.com/office/drawing/2014/main" val="10013"/>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34"/>
          <p:cNvPicPr preferRelativeResize="0"/>
          <p:nvPr/>
        </p:nvPicPr>
        <p:blipFill>
          <a:blip r:embed="rId3">
            <a:alphaModFix/>
          </a:blip>
          <a:stretch>
            <a:fillRect/>
          </a:stretch>
        </p:blipFill>
        <p:spPr>
          <a:xfrm>
            <a:off x="1600200" y="185738"/>
            <a:ext cx="5943600" cy="4772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183" name="Google Shape;183;p35"/>
          <p:cNvPicPr preferRelativeResize="0"/>
          <p:nvPr/>
        </p:nvPicPr>
        <p:blipFill>
          <a:blip r:embed="rId3">
            <a:alphaModFix/>
          </a:blip>
          <a:stretch>
            <a:fillRect/>
          </a:stretch>
        </p:blipFill>
        <p:spPr>
          <a:xfrm>
            <a:off x="1600200" y="185738"/>
            <a:ext cx="5943600" cy="4772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189" name="Google Shape;189;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lnSpc>
                <a:spcPct val="150000"/>
              </a:lnSpc>
              <a:spcBef>
                <a:spcPts val="0"/>
              </a:spcBef>
              <a:spcAft>
                <a:spcPts val="0"/>
              </a:spcAft>
              <a:buSzPts val="1800"/>
              <a:buChar char="-"/>
            </a:pPr>
            <a:r>
              <a:rPr lang="en"/>
              <a:t>Our sentiment analysis shows that there is a correlation between consumer satisfaction</a:t>
            </a:r>
            <a:endParaRPr/>
          </a:p>
          <a:p>
            <a:pPr marL="457200" lvl="0" indent="-342900" algn="just" rtl="0">
              <a:lnSpc>
                <a:spcPct val="150000"/>
              </a:lnSpc>
              <a:spcBef>
                <a:spcPts val="0"/>
              </a:spcBef>
              <a:spcAft>
                <a:spcPts val="0"/>
              </a:spcAft>
              <a:buSzPts val="1800"/>
              <a:buChar char="-"/>
            </a:pPr>
            <a:r>
              <a:rPr lang="en"/>
              <a:t>Due to the limitations in our data, we cannot conclude that consumer satisfaction is a significant predictor in determining whether a restaurant stays open or closed</a:t>
            </a:r>
            <a:endParaRPr/>
          </a:p>
          <a:p>
            <a:pPr marL="457200" lvl="0" indent="-342900" algn="just" rtl="0">
              <a:lnSpc>
                <a:spcPct val="150000"/>
              </a:lnSpc>
              <a:spcBef>
                <a:spcPts val="0"/>
              </a:spcBef>
              <a:spcAft>
                <a:spcPts val="0"/>
              </a:spcAft>
              <a:buSzPts val="1800"/>
              <a:buChar char="-"/>
            </a:pPr>
            <a:r>
              <a:rPr lang="en"/>
              <a:t>Our regression showed that restaurants that have delivery, a high yelp rating, free parking, and a low price range are more likely to stay open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Closing Thoughts</a:t>
            </a:r>
            <a:endParaRPr/>
          </a:p>
        </p:txBody>
      </p:sp>
      <p:sp>
        <p:nvSpPr>
          <p:cNvPr id="195" name="Google Shape;195;p3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a:t>Yelp reviews that indicated if a restaurant has good food and or if a restaurant was reliable to the consumers then, the restaurant would have good ratings (Kim, S.-H., Huang, R., &amp; Kim, S., 2022). These ratings then are helpful in guiding other customers to purchase at the restaurant and support the business (Guerreiro, J., &amp; Moro, S., 2017).</a:t>
            </a:r>
            <a:endParaRPr/>
          </a:p>
        </p:txBody>
      </p:sp>
      <p:sp>
        <p:nvSpPr>
          <p:cNvPr id="196" name="Google Shape;196;p3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The review commentary on the establishment is helpful in understanding the cultural impact the restaurant has (Nakayama, M., &amp; Wan, Y., 2019). Yelp allows for reviews to be categorized in helpfulness to ascertain a helpful perception (Nakayama, M., &amp; Wan, Y., 2019). This is helpful considering the sentiment ambiance of the data.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Research Question</a:t>
            </a:r>
            <a:endParaRPr/>
          </a:p>
        </p:txBody>
      </p:sp>
      <p:sp>
        <p:nvSpPr>
          <p:cNvPr id="69" name="Google Shape;69;p15"/>
          <p:cNvSpPr txBox="1">
            <a:spLocks noGrp="1"/>
          </p:cNvSpPr>
          <p:nvPr>
            <p:ph type="body" idx="1"/>
          </p:nvPr>
        </p:nvSpPr>
        <p:spPr>
          <a:xfrm>
            <a:off x="311700" y="1390725"/>
            <a:ext cx="8520600" cy="3416400"/>
          </a:xfrm>
          <a:prstGeom prst="rect">
            <a:avLst/>
          </a:prstGeom>
        </p:spPr>
        <p:txBody>
          <a:bodyPr spcFirstLastPara="1" wrap="square" lIns="91425" tIns="91425" rIns="91425" bIns="91425" anchor="t" anchorCtr="0">
            <a:normAutofit/>
          </a:bodyPr>
          <a:lstStyle/>
          <a:p>
            <a:pPr marL="0" lvl="0" indent="0" algn="ctr" rtl="0">
              <a:lnSpc>
                <a:spcPct val="200000"/>
              </a:lnSpc>
              <a:spcBef>
                <a:spcPts val="0"/>
              </a:spcBef>
              <a:spcAft>
                <a:spcPts val="1200"/>
              </a:spcAft>
              <a:buNone/>
            </a:pPr>
            <a:r>
              <a:rPr lang="en"/>
              <a:t>In comparison to other characteristics of a restaurant, the experience of the customer creates a social impact. Although it is a relative term, customer satisfaction is reliant on the performance and availability of services. If customer satisfaction has an impact on the success and lifetime of a restaurant then customer satisfaction will be measured by extracting sentiment scores from the Yelp reviews of restaurants.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Variables (All Derived From Yelp Dataset)</a:t>
            </a:r>
            <a:endParaRPr/>
          </a:p>
        </p:txBody>
      </p:sp>
      <p:sp>
        <p:nvSpPr>
          <p:cNvPr id="75" name="Google Shape;75;p16"/>
          <p:cNvSpPr txBox="1">
            <a:spLocks noGrp="1"/>
          </p:cNvSpPr>
          <p:nvPr>
            <p:ph type="body" idx="1"/>
          </p:nvPr>
        </p:nvSpPr>
        <p:spPr>
          <a:xfrm>
            <a:off x="3728075" y="1331450"/>
            <a:ext cx="5224200" cy="32373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b="1"/>
              <a:t>Independent Variables</a:t>
            </a:r>
            <a:endParaRPr b="1"/>
          </a:p>
          <a:p>
            <a:pPr marL="457200" lvl="0" indent="-342900" algn="l" rtl="0">
              <a:lnSpc>
                <a:spcPct val="100000"/>
              </a:lnSpc>
              <a:spcBef>
                <a:spcPts val="1200"/>
              </a:spcBef>
              <a:spcAft>
                <a:spcPts val="0"/>
              </a:spcAft>
              <a:buSzPts val="1800"/>
              <a:buChar char="-"/>
            </a:pPr>
            <a:r>
              <a:rPr lang="en"/>
              <a:t>Customer Satisfaction (sentiment score)</a:t>
            </a:r>
            <a:endParaRPr/>
          </a:p>
          <a:p>
            <a:pPr marL="457200" lvl="0" indent="-342900" algn="l" rtl="0">
              <a:lnSpc>
                <a:spcPct val="100000"/>
              </a:lnSpc>
              <a:spcBef>
                <a:spcPts val="0"/>
              </a:spcBef>
              <a:spcAft>
                <a:spcPts val="0"/>
              </a:spcAft>
              <a:buSzPts val="1800"/>
              <a:buChar char="-"/>
            </a:pPr>
            <a:r>
              <a:rPr lang="en"/>
              <a:t>Price Range</a:t>
            </a:r>
            <a:endParaRPr/>
          </a:p>
          <a:p>
            <a:pPr marL="457200" lvl="0" indent="-342900" algn="l" rtl="0">
              <a:lnSpc>
                <a:spcPct val="100000"/>
              </a:lnSpc>
              <a:spcBef>
                <a:spcPts val="0"/>
              </a:spcBef>
              <a:spcAft>
                <a:spcPts val="0"/>
              </a:spcAft>
              <a:buSzPts val="1800"/>
              <a:buChar char="-"/>
            </a:pPr>
            <a:r>
              <a:rPr lang="en"/>
              <a:t>Ambience</a:t>
            </a:r>
            <a:endParaRPr/>
          </a:p>
          <a:p>
            <a:pPr marL="457200" lvl="0" indent="-342900" algn="l" rtl="0">
              <a:lnSpc>
                <a:spcPct val="100000"/>
              </a:lnSpc>
              <a:spcBef>
                <a:spcPts val="0"/>
              </a:spcBef>
              <a:spcAft>
                <a:spcPts val="0"/>
              </a:spcAft>
              <a:buSzPts val="1800"/>
              <a:buChar char="-"/>
            </a:pPr>
            <a:r>
              <a:rPr lang="en"/>
              <a:t>Location</a:t>
            </a:r>
            <a:endParaRPr/>
          </a:p>
          <a:p>
            <a:pPr marL="457200" lvl="0" indent="-342900" algn="l" rtl="0">
              <a:lnSpc>
                <a:spcPct val="100000"/>
              </a:lnSpc>
              <a:spcBef>
                <a:spcPts val="0"/>
              </a:spcBef>
              <a:spcAft>
                <a:spcPts val="0"/>
              </a:spcAft>
              <a:buSzPts val="1800"/>
              <a:buChar char="-"/>
            </a:pPr>
            <a:r>
              <a:rPr lang="en"/>
              <a:t>Yelp Stars</a:t>
            </a:r>
            <a:endParaRPr/>
          </a:p>
          <a:p>
            <a:pPr marL="457200" lvl="0" indent="-342900" algn="l" rtl="0">
              <a:lnSpc>
                <a:spcPct val="100000"/>
              </a:lnSpc>
              <a:spcBef>
                <a:spcPts val="0"/>
              </a:spcBef>
              <a:spcAft>
                <a:spcPts val="0"/>
              </a:spcAft>
              <a:buSzPts val="1800"/>
              <a:buChar char="-"/>
            </a:pPr>
            <a:r>
              <a:rPr lang="en"/>
              <a:t>Does the restaurant offer takeout?</a:t>
            </a:r>
            <a:endParaRPr/>
          </a:p>
          <a:p>
            <a:pPr marL="457200" lvl="0" indent="-342900" algn="l" rtl="0">
              <a:lnSpc>
                <a:spcPct val="100000"/>
              </a:lnSpc>
              <a:spcBef>
                <a:spcPts val="0"/>
              </a:spcBef>
              <a:spcAft>
                <a:spcPts val="0"/>
              </a:spcAft>
              <a:buSzPts val="1800"/>
              <a:buChar char="-"/>
            </a:pPr>
            <a:r>
              <a:rPr lang="en"/>
              <a:t>Does the restaurant have a delivery service?</a:t>
            </a:r>
            <a:endParaRPr/>
          </a:p>
          <a:p>
            <a:pPr marL="457200" lvl="0" indent="-342900" algn="l" rtl="0">
              <a:lnSpc>
                <a:spcPct val="100000"/>
              </a:lnSpc>
              <a:spcBef>
                <a:spcPts val="0"/>
              </a:spcBef>
              <a:spcAft>
                <a:spcPts val="0"/>
              </a:spcAft>
              <a:buSzPts val="1800"/>
              <a:buChar char="-"/>
            </a:pPr>
            <a:r>
              <a:rPr lang="en"/>
              <a:t>Does the restaurant have free parking? </a:t>
            </a:r>
            <a:endParaRPr/>
          </a:p>
          <a:p>
            <a:pPr marL="457200" lvl="0" indent="-342900" algn="l" rtl="0">
              <a:lnSpc>
                <a:spcPct val="100000"/>
              </a:lnSpc>
              <a:spcBef>
                <a:spcPts val="0"/>
              </a:spcBef>
              <a:spcAft>
                <a:spcPts val="0"/>
              </a:spcAft>
              <a:buSzPts val="1800"/>
              <a:buChar char="-"/>
            </a:pPr>
            <a:r>
              <a:rPr lang="en"/>
              <a:t>Does the restaurant have WiFi?</a:t>
            </a:r>
            <a:endParaRPr/>
          </a:p>
        </p:txBody>
      </p:sp>
      <p:sp>
        <p:nvSpPr>
          <p:cNvPr id="76" name="Google Shape;76;p16"/>
          <p:cNvSpPr txBox="1"/>
          <p:nvPr/>
        </p:nvSpPr>
        <p:spPr>
          <a:xfrm>
            <a:off x="404875" y="1331450"/>
            <a:ext cx="29727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lt2"/>
                </a:solidFill>
              </a:rPr>
              <a:t>Dependent Variable</a:t>
            </a:r>
            <a:endParaRPr sz="1800" b="1">
              <a:solidFill>
                <a:schemeClr val="lt2"/>
              </a:solidFill>
            </a:endParaRPr>
          </a:p>
          <a:p>
            <a:pPr marL="457200" lvl="0" indent="-342900" algn="l" rtl="0">
              <a:spcBef>
                <a:spcPts val="1200"/>
              </a:spcBef>
              <a:spcAft>
                <a:spcPts val="0"/>
              </a:spcAft>
              <a:buClr>
                <a:schemeClr val="lt2"/>
              </a:buClr>
              <a:buSzPts val="1800"/>
              <a:buChar char="-"/>
            </a:pPr>
            <a:r>
              <a:rPr lang="en" sz="1800">
                <a:solidFill>
                  <a:schemeClr val="lt2"/>
                </a:solidFill>
              </a:rPr>
              <a:t>Is the Restaurant Open or Closed?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are we testing our research question?</a:t>
            </a:r>
            <a:endParaRPr/>
          </a:p>
        </p:txBody>
      </p:sp>
      <p:sp>
        <p:nvSpPr>
          <p:cNvPr id="82" name="Google Shape;82;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457200" lvl="0" indent="-342900" algn="just" rtl="0">
              <a:lnSpc>
                <a:spcPct val="150000"/>
              </a:lnSpc>
              <a:spcBef>
                <a:spcPts val="0"/>
              </a:spcBef>
              <a:spcAft>
                <a:spcPts val="0"/>
              </a:spcAft>
              <a:buSzPts val="1800"/>
              <a:buAutoNum type="arabicParenR"/>
            </a:pPr>
            <a:r>
              <a:rPr lang="en"/>
              <a:t>Get the sentiment scores of our reviews using VADER and call it “customer satisfaction”</a:t>
            </a:r>
            <a:endParaRPr/>
          </a:p>
          <a:p>
            <a:pPr marL="457200" lvl="0" indent="-342900" algn="just" rtl="0">
              <a:lnSpc>
                <a:spcPct val="150000"/>
              </a:lnSpc>
              <a:spcBef>
                <a:spcPts val="0"/>
              </a:spcBef>
              <a:spcAft>
                <a:spcPts val="0"/>
              </a:spcAft>
              <a:buSzPts val="1800"/>
              <a:buAutoNum type="arabicParenR"/>
            </a:pPr>
            <a:r>
              <a:rPr lang="en"/>
              <a:t>Compare sentiment scores against our dependent variable whether the restaurant is still open or not</a:t>
            </a:r>
            <a:endParaRPr/>
          </a:p>
          <a:p>
            <a:pPr marL="457200" lvl="0" indent="-342900" algn="just" rtl="0">
              <a:lnSpc>
                <a:spcPct val="150000"/>
              </a:lnSpc>
              <a:spcBef>
                <a:spcPts val="0"/>
              </a:spcBef>
              <a:spcAft>
                <a:spcPts val="0"/>
              </a:spcAft>
              <a:buSzPts val="1800"/>
              <a:buAutoNum type="arabicParenR"/>
            </a:pPr>
            <a:r>
              <a:rPr lang="en"/>
              <a:t>Test the significance of our customer satisfaction variable with the other independent variables by running a logistic regression against the dependent variable</a:t>
            </a:r>
            <a:endParaRPr/>
          </a:p>
          <a:p>
            <a:pPr marL="457200" lvl="0" indent="-342900" algn="just" rtl="0">
              <a:lnSpc>
                <a:spcPct val="150000"/>
              </a:lnSpc>
              <a:spcBef>
                <a:spcPts val="0"/>
              </a:spcBef>
              <a:spcAft>
                <a:spcPts val="0"/>
              </a:spcAft>
              <a:buSzPts val="1800"/>
              <a:buAutoNum type="arabicParenR"/>
            </a:pPr>
            <a:r>
              <a:rPr lang="en"/>
              <a:t>Rank which of our independent variables by importance in predicting restaurant closure.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Purpose</a:t>
            </a:r>
            <a:endParaRPr/>
          </a:p>
        </p:txBody>
      </p:sp>
      <p:sp>
        <p:nvSpPr>
          <p:cNvPr id="88" name="Google Shape;88;p18"/>
          <p:cNvSpPr txBox="1">
            <a:spLocks noGrp="1"/>
          </p:cNvSpPr>
          <p:nvPr>
            <p:ph type="body" idx="1"/>
          </p:nvPr>
        </p:nvSpPr>
        <p:spPr>
          <a:xfrm>
            <a:off x="311700" y="1306650"/>
            <a:ext cx="8520600" cy="3416400"/>
          </a:xfrm>
          <a:prstGeom prst="rect">
            <a:avLst/>
          </a:prstGeom>
        </p:spPr>
        <p:txBody>
          <a:bodyPr spcFirstLastPara="1" wrap="square" lIns="91425" tIns="91425" rIns="91425" bIns="91425" anchor="t" anchorCtr="0">
            <a:normAutofit/>
          </a:bodyPr>
          <a:lstStyle/>
          <a:p>
            <a:pPr marL="0" lvl="0" indent="0" algn="ctr" rtl="0">
              <a:lnSpc>
                <a:spcPct val="200000"/>
              </a:lnSpc>
              <a:spcBef>
                <a:spcPts val="0"/>
              </a:spcBef>
              <a:spcAft>
                <a:spcPts val="1200"/>
              </a:spcAft>
              <a:buNone/>
            </a:pPr>
            <a:r>
              <a:rPr lang="en"/>
              <a:t>Both big restaurant corporations and small business owners can understand how market demands influence the success of their restaurant, and apply this research to their own restaurant. Policymakers can also understand what factors they should focus on when trying to help restaurants stay open during hard times like COVID-19.</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Dataset</a:t>
            </a:r>
            <a:endParaRPr/>
          </a:p>
        </p:txBody>
      </p:sp>
      <p:sp>
        <p:nvSpPr>
          <p:cNvPr id="94" name="Google Shape;94;p19"/>
          <p:cNvSpPr txBox="1">
            <a:spLocks noGrp="1"/>
          </p:cNvSpPr>
          <p:nvPr>
            <p:ph type="body" idx="1"/>
          </p:nvPr>
        </p:nvSpPr>
        <p:spPr>
          <a:xfrm>
            <a:off x="311700" y="2398800"/>
            <a:ext cx="1748700" cy="780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u="sng">
                <a:solidFill>
                  <a:schemeClr val="hlink"/>
                </a:solidFill>
                <a:hlinkClick r:id="rId3"/>
              </a:rPr>
              <a:t>Yelp Dataset</a:t>
            </a:r>
            <a:endParaRPr/>
          </a:p>
        </p:txBody>
      </p:sp>
      <p:pic>
        <p:nvPicPr>
          <p:cNvPr id="95" name="Google Shape;95;p19"/>
          <p:cNvPicPr preferRelativeResize="0"/>
          <p:nvPr/>
        </p:nvPicPr>
        <p:blipFill>
          <a:blip r:embed="rId4">
            <a:alphaModFix/>
          </a:blip>
          <a:stretch>
            <a:fillRect/>
          </a:stretch>
        </p:blipFill>
        <p:spPr>
          <a:xfrm>
            <a:off x="5537649" y="333450"/>
            <a:ext cx="3110500" cy="4476599"/>
          </a:xfrm>
          <a:prstGeom prst="rect">
            <a:avLst/>
          </a:prstGeom>
          <a:noFill/>
          <a:ln>
            <a:noFill/>
          </a:ln>
        </p:spPr>
      </p:pic>
      <p:pic>
        <p:nvPicPr>
          <p:cNvPr id="96" name="Google Shape;96;p19"/>
          <p:cNvPicPr preferRelativeResize="0"/>
          <p:nvPr/>
        </p:nvPicPr>
        <p:blipFill>
          <a:blip r:embed="rId5">
            <a:alphaModFix/>
          </a:blip>
          <a:stretch>
            <a:fillRect/>
          </a:stretch>
        </p:blipFill>
        <p:spPr>
          <a:xfrm>
            <a:off x="2212800" y="1135050"/>
            <a:ext cx="3172448" cy="330811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Yelp?</a:t>
            </a:r>
            <a:endParaRPr/>
          </a:p>
        </p:txBody>
      </p:sp>
      <p:sp>
        <p:nvSpPr>
          <p:cNvPr id="102" name="Google Shape;102;p20"/>
          <p:cNvSpPr txBox="1">
            <a:spLocks noGrp="1"/>
          </p:cNvSpPr>
          <p:nvPr>
            <p:ph type="body" idx="1"/>
          </p:nvPr>
        </p:nvSpPr>
        <p:spPr>
          <a:xfrm>
            <a:off x="311700" y="1610750"/>
            <a:ext cx="8520600" cy="2470200"/>
          </a:xfrm>
          <a:prstGeom prst="rect">
            <a:avLst/>
          </a:prstGeom>
        </p:spPr>
        <p:txBody>
          <a:bodyPr spcFirstLastPara="1" wrap="square" lIns="91425" tIns="91425" rIns="91425" bIns="91425" anchor="t" anchorCtr="0">
            <a:normAutofit/>
          </a:bodyPr>
          <a:lstStyle/>
          <a:p>
            <a:pPr marL="0" lvl="0" indent="0" algn="ctr" rtl="0">
              <a:lnSpc>
                <a:spcPct val="200000"/>
              </a:lnSpc>
              <a:spcBef>
                <a:spcPts val="0"/>
              </a:spcBef>
              <a:spcAft>
                <a:spcPts val="1200"/>
              </a:spcAft>
              <a:buNone/>
            </a:pPr>
            <a:r>
              <a:rPr lang="en" sz="1200">
                <a:solidFill>
                  <a:schemeClr val="dk1"/>
                </a:solidFill>
              </a:rPr>
              <a:t>Yelp measures local business activity better than any government dataset since it is constantly being updated and has data that is geographically finer than county or ZIP code level that government agency data abides by (</a:t>
            </a:r>
            <a:r>
              <a:rPr lang="en" sz="1200" u="sng">
                <a:solidFill>
                  <a:schemeClr val="dk1"/>
                </a:solidFill>
                <a:hlinkClick r:id="rId3">
                  <a:extLst>
                    <a:ext uri="{A12FA001-AC4F-418D-AE19-62706E023703}">
                      <ahyp:hlinkClr xmlns:ahyp="http://schemas.microsoft.com/office/drawing/2018/hyperlinkcolor" val="tx"/>
                    </a:ext>
                  </a:extLst>
                </a:hlinkClick>
              </a:rPr>
              <a:t>Glaeser, Kim, Luca 2017</a:t>
            </a:r>
            <a:r>
              <a:rPr lang="en" sz="1200">
                <a:solidFill>
                  <a:schemeClr val="dk1"/>
                </a:solidFill>
              </a:rPr>
              <a:t>). In addition the information provided by the review has implications on the the social commerce, the social commerce provide cultural impact on the operating status of the business (Nakayama, M., &amp; Wan, Y., 2019). </a:t>
            </a:r>
            <a:endParaRPr sz="12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Exploratory Data Analysis</a:t>
            </a:r>
            <a:endParaRPr/>
          </a:p>
          <a:p>
            <a:pPr marL="0" lvl="0" indent="0" algn="ctr" rtl="0">
              <a:spcBef>
                <a:spcPts val="0"/>
              </a:spcBef>
              <a:spcAft>
                <a:spcPts val="0"/>
              </a:spcAft>
              <a:buNone/>
            </a:pPr>
            <a:endParaRPr sz="2000"/>
          </a:p>
          <a:p>
            <a:pPr marL="0" lvl="0" indent="0" algn="ctr" rtl="0">
              <a:spcBef>
                <a:spcPts val="0"/>
              </a:spcBef>
              <a:spcAft>
                <a:spcPts val="0"/>
              </a:spcAft>
              <a:buNone/>
            </a:pPr>
            <a:r>
              <a:rPr lang="en" sz="2044"/>
              <a:t>To better understand the limitations of our dataset</a:t>
            </a:r>
            <a:endParaRPr sz="2044"/>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1421</Words>
  <Application>Microsoft Macintosh PowerPoint</Application>
  <PresentationFormat>On-screen Show (16:9)</PresentationFormat>
  <Paragraphs>136</Paragraphs>
  <Slides>25</Slides>
  <Notes>25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25</vt:i4>
      </vt:variant>
    </vt:vector>
  </HeadingPairs>
  <TitlesOfParts>
    <vt:vector size="27" baseType="lpstr">
      <vt:lpstr>Arial</vt:lpstr>
      <vt:lpstr>Simple Dark</vt:lpstr>
      <vt:lpstr>Are Yelp Reviews Providing Insight to a Restaurant Closing Down?  Exploring customer satisfaction of restaurants and the impact on the a restaurant’s operating status.</vt:lpstr>
      <vt:lpstr>Background</vt:lpstr>
      <vt:lpstr>Research Question</vt:lpstr>
      <vt:lpstr>Variables (All Derived From Yelp Dataset)</vt:lpstr>
      <vt:lpstr>How are we testing our research question?</vt:lpstr>
      <vt:lpstr>Purpose</vt:lpstr>
      <vt:lpstr>Dataset</vt:lpstr>
      <vt:lpstr>Why Yelp?</vt:lpstr>
      <vt:lpstr>Exploratory Data Analysis  To better understand the limitations of our dataset</vt:lpstr>
      <vt:lpstr>Dataset Stats</vt:lpstr>
      <vt:lpstr>PowerPoint Presentation</vt:lpstr>
      <vt:lpstr>PowerPoint Presentation</vt:lpstr>
      <vt:lpstr>PowerPoint Presentation</vt:lpstr>
      <vt:lpstr>Word Cloud of Closed vs. Open Restaurant Reviews</vt:lpstr>
      <vt:lpstr>Count of Emotion on All Reviews</vt:lpstr>
      <vt:lpstr>Most Popular Words Based on Sentiment</vt:lpstr>
      <vt:lpstr>Sentiment Analysis  Sentiment Score (Using VADER)</vt:lpstr>
      <vt:lpstr>Sentiment Score Vs Dependent Variable</vt:lpstr>
      <vt:lpstr>Compare to Yelp Star Rating Distribution</vt:lpstr>
      <vt:lpstr>Logistic Regression</vt:lpstr>
      <vt:lpstr>PowerPoint Presentation</vt:lpstr>
      <vt:lpstr>PowerPoint Presentation</vt:lpstr>
      <vt:lpstr>PowerPoint Presentation</vt:lpstr>
      <vt:lpstr>Conclusion</vt:lpstr>
      <vt:lpstr>Closing Thoughts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Are Yelp Reviews Providing Insight to a Restaurant Closing Down?  Exploring customer satisfaction of restaurants and the impact on the a restaurant’s operating status.</dc:title>
  <cp:lastModifiedBy>Dayvonn Jones</cp:lastModifiedBy>
  <cp:revision>1</cp:revision>
  <dcterms:modified xsi:type="dcterms:W3CDTF">2022-05-25T00:59:18Z</dcterms:modified>
</cp:coreProperties>
</file>