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C12FF-DC72-4C38-B0A9-1638A9432904}">
  <a:tblStyle styleId="{383C12FF-DC72-4C38-B0A9-1638A9432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a300a581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a300a581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a44240ed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a44240ed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a300a581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a300a581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a44240e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a44240e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a44240e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a44240e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a300a581f_1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a300a581f_1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a300a581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a300a581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a44240ed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a44240ed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a300a581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a300a581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a300a581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a300a581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a300a581f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a300a581f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a300a581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a300a581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a300a581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a300a581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a300a581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a300a581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a300a581f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a300a581f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a300a581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a300a581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936" y="414587"/>
            <a:ext cx="711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0936" y="1572149"/>
            <a:ext cx="71166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30936" y="45770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5400000">
            <a:off x="6925667" y="182068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11660" y="4408886"/>
            <a:ext cx="714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1910" r="45352" t="0"/>
          <a:stretch/>
        </p:blipFill>
        <p:spPr>
          <a:xfrm>
            <a:off x="24" y="2"/>
            <a:ext cx="39078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991225" y="2571750"/>
            <a:ext cx="5101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66666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34:816:511:90 - Fall 2022</a:t>
            </a:r>
            <a:endParaRPr b="1" sz="100"/>
          </a:p>
        </p:txBody>
      </p:sp>
      <p:sp>
        <p:nvSpPr>
          <p:cNvPr id="62" name="Google Shape;62;p14"/>
          <p:cNvSpPr txBox="1"/>
          <p:nvPr/>
        </p:nvSpPr>
        <p:spPr>
          <a:xfrm>
            <a:off x="3991225" y="609150"/>
            <a:ext cx="5017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Public Informatics NLP Study: Are Emotions Conveyed Across Machines? Exploring Multilingual Sentiment</a:t>
            </a:r>
            <a:r>
              <a:rPr b="1" lang="en" sz="2100">
                <a:solidFill>
                  <a:srgbClr val="0B539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21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 sz="21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42800" y="3954900"/>
            <a:ext cx="448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Akshita Velpuru, Lalithanjali Kesava Pillai, Dayvonn Jones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DATASET 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46" y="1961063"/>
            <a:ext cx="2538179" cy="16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420738" y="1087125"/>
            <a:ext cx="273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FREQUENCY DISTRIBUTION OF STOP WORDS  IN ENGLISH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175" y="1564300"/>
            <a:ext cx="5452126" cy="275983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487950" y="1379625"/>
            <a:ext cx="2193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5861900" y="2329875"/>
            <a:ext cx="2677500" cy="1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693500" y="3865700"/>
            <a:ext cx="416700" cy="13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360150" y="2571750"/>
            <a:ext cx="3492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524475" y="2720150"/>
            <a:ext cx="4167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534688" y="1087125"/>
            <a:ext cx="314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WORD CLOUD OF TOP FREQUENTLY OCCURING WORDS IN</a:t>
            </a: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 ENGLISH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487950" y="1620175"/>
            <a:ext cx="219300" cy="25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8320100" y="3336125"/>
            <a:ext cx="219300" cy="38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667500" y="1914075"/>
            <a:ext cx="798300" cy="9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5" y="1632800"/>
            <a:ext cx="35718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550" y="1632800"/>
            <a:ext cx="35718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807350" y="1179275"/>
            <a:ext cx="33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DISTRIBUTION OF TEXTBLOB POLARITY SCORES - GOOGLE TRANSLATIONS</a:t>
            </a:r>
            <a:endParaRPr b="1" sz="1000"/>
          </a:p>
        </p:txBody>
      </p:sp>
      <p:sp>
        <p:nvSpPr>
          <p:cNvPr id="190" name="Google Shape;190;p24"/>
          <p:cNvSpPr txBox="1"/>
          <p:nvPr/>
        </p:nvSpPr>
        <p:spPr>
          <a:xfrm>
            <a:off x="5239225" y="1179275"/>
            <a:ext cx="33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DISTRIBUTION OF TEXTBLOB POLARITY SCORES - OPUS TRANSLATIONS</a:t>
            </a:r>
            <a:endParaRPr b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196" name="Google Shape;196;p25"/>
          <p:cNvGrpSpPr/>
          <p:nvPr/>
        </p:nvGrpSpPr>
        <p:grpSpPr>
          <a:xfrm>
            <a:off x="1201050" y="2356375"/>
            <a:ext cx="1977450" cy="1986600"/>
            <a:chOff x="508000" y="1288150"/>
            <a:chExt cx="1977450" cy="1986600"/>
          </a:xfrm>
        </p:grpSpPr>
        <p:grpSp>
          <p:nvGrpSpPr>
            <p:cNvPr id="197" name="Google Shape;197;p25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198" name="Google Shape;198;p25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" name="Google Shape;199;p25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5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5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5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3" name="Google Shape;203;p25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11</a:t>
              </a:r>
              <a:endParaRPr/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86</a:t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52</a:t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85</a:t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</p:grpSp>
      <p:sp>
        <p:nvSpPr>
          <p:cNvPr id="212" name="Google Shape;212;p25"/>
          <p:cNvSpPr txBox="1"/>
          <p:nvPr/>
        </p:nvSpPr>
        <p:spPr>
          <a:xfrm>
            <a:off x="14867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 rot="-5400000">
            <a:off x="529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3734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15" name="Google Shape;215;p25"/>
          <p:cNvSpPr txBox="1"/>
          <p:nvPr/>
        </p:nvSpPr>
        <p:spPr>
          <a:xfrm>
            <a:off x="19896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16" name="Google Shape;216;p25"/>
          <p:cNvSpPr txBox="1"/>
          <p:nvPr/>
        </p:nvSpPr>
        <p:spPr>
          <a:xfrm>
            <a:off x="26579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</a:t>
            </a:r>
            <a:r>
              <a:rPr lang="en" sz="1000"/>
              <a:t>ve</a:t>
            </a:r>
            <a:endParaRPr sz="1000"/>
          </a:p>
        </p:txBody>
      </p:sp>
      <p:sp>
        <p:nvSpPr>
          <p:cNvPr id="217" name="Google Shape;217;p25"/>
          <p:cNvSpPr txBox="1"/>
          <p:nvPr/>
        </p:nvSpPr>
        <p:spPr>
          <a:xfrm>
            <a:off x="689425" y="1152075"/>
            <a:ext cx="29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Google-Textblob</a:t>
            </a:r>
            <a:endParaRPr/>
          </a:p>
        </p:txBody>
      </p:sp>
      <p:grpSp>
        <p:nvGrpSpPr>
          <p:cNvPr id="218" name="Google Shape;218;p25"/>
          <p:cNvGrpSpPr/>
          <p:nvPr/>
        </p:nvGrpSpPr>
        <p:grpSpPr>
          <a:xfrm>
            <a:off x="6001650" y="2356375"/>
            <a:ext cx="1977450" cy="1986600"/>
            <a:chOff x="508000" y="1288150"/>
            <a:chExt cx="1977450" cy="1986600"/>
          </a:xfrm>
        </p:grpSpPr>
        <p:grpSp>
          <p:nvGrpSpPr>
            <p:cNvPr id="219" name="Google Shape;219;p25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1" name="Google Shape;221;p25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5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5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5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5" name="Google Shape;225;p25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26" name="Google Shape;226;p25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227" name="Google Shape;227;p25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85</a:t>
              </a:r>
              <a:endParaRPr/>
            </a:p>
          </p:txBody>
        </p:sp>
        <p:sp>
          <p:nvSpPr>
            <p:cNvPr id="230" name="Google Shape;230;p25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31" name="Google Shape;231;p25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65</a:t>
              </a:r>
              <a:endParaRPr/>
            </a:p>
          </p:txBody>
        </p:sp>
        <p:sp>
          <p:nvSpPr>
            <p:cNvPr id="232" name="Google Shape;232;p25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76</a:t>
              </a:r>
              <a:endParaRPr/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78</a:t>
              </a:r>
              <a:endParaRPr/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62873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 rot="-5400000">
            <a:off x="48535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1740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37" name="Google Shape;237;p25"/>
          <p:cNvSpPr txBox="1"/>
          <p:nvPr/>
        </p:nvSpPr>
        <p:spPr>
          <a:xfrm>
            <a:off x="67902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38" name="Google Shape;238;p25"/>
          <p:cNvSpPr txBox="1"/>
          <p:nvPr/>
        </p:nvSpPr>
        <p:spPr>
          <a:xfrm>
            <a:off x="74585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239" name="Google Shape;239;p25"/>
          <p:cNvSpPr txBox="1"/>
          <p:nvPr/>
        </p:nvSpPr>
        <p:spPr>
          <a:xfrm>
            <a:off x="5490025" y="1152075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OpusMT-Textblob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 rot="-5400000">
            <a:off x="780163" y="3887013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41" name="Google Shape;241;p25"/>
          <p:cNvSpPr txBox="1"/>
          <p:nvPr/>
        </p:nvSpPr>
        <p:spPr>
          <a:xfrm rot="-5400000">
            <a:off x="744613" y="3235213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42" name="Google Shape;242;p25"/>
          <p:cNvSpPr txBox="1"/>
          <p:nvPr/>
        </p:nvSpPr>
        <p:spPr>
          <a:xfrm rot="-5400000">
            <a:off x="780163" y="2602488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243" name="Google Shape;243;p25"/>
          <p:cNvSpPr txBox="1"/>
          <p:nvPr/>
        </p:nvSpPr>
        <p:spPr>
          <a:xfrm rot="-5400000">
            <a:off x="5558988" y="38225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44" name="Google Shape;244;p25"/>
          <p:cNvSpPr txBox="1"/>
          <p:nvPr/>
        </p:nvSpPr>
        <p:spPr>
          <a:xfrm rot="-5400000">
            <a:off x="5523438" y="31707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45" name="Google Shape;245;p25"/>
          <p:cNvSpPr txBox="1"/>
          <p:nvPr/>
        </p:nvSpPr>
        <p:spPr>
          <a:xfrm rot="-5400000">
            <a:off x="5558988" y="2538050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246" name="Google Shape;246;p25"/>
          <p:cNvSpPr txBox="1"/>
          <p:nvPr/>
        </p:nvSpPr>
        <p:spPr>
          <a:xfrm>
            <a:off x="1164675" y="4562875"/>
            <a:ext cx="2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52.8%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5965275" y="4530225"/>
            <a:ext cx="2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50.7%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253" name="Google Shape;253;p26"/>
          <p:cNvGrpSpPr/>
          <p:nvPr/>
        </p:nvGrpSpPr>
        <p:grpSpPr>
          <a:xfrm>
            <a:off x="1201050" y="2356375"/>
            <a:ext cx="1977450" cy="1986600"/>
            <a:chOff x="508000" y="1288150"/>
            <a:chExt cx="1977450" cy="1986600"/>
          </a:xfrm>
        </p:grpSpPr>
        <p:grpSp>
          <p:nvGrpSpPr>
            <p:cNvPr id="254" name="Google Shape;254;p26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255" name="Google Shape;255;p26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6" name="Google Shape;256;p26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26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6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26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0" name="Google Shape;260;p26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261" name="Google Shape;261;p26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sp>
          <p:nvSpPr>
            <p:cNvPr id="262" name="Google Shape;262;p26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3" name="Google Shape;263;p26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66</a:t>
              </a:r>
              <a:endParaRPr/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18</a:t>
              </a:r>
              <a:endParaRPr/>
            </a:p>
          </p:txBody>
        </p:sp>
        <p:sp>
          <p:nvSpPr>
            <p:cNvPr id="266" name="Google Shape;266;p26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53</a:t>
              </a:r>
              <a:endParaRPr/>
            </a:p>
          </p:txBody>
        </p:sp>
        <p:sp>
          <p:nvSpPr>
            <p:cNvPr id="267" name="Google Shape;267;p26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68" name="Google Shape;268;p26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84</a:t>
              </a:r>
              <a:endParaRPr/>
            </a:p>
          </p:txBody>
        </p:sp>
      </p:grpSp>
      <p:sp>
        <p:nvSpPr>
          <p:cNvPr id="269" name="Google Shape;269;p26"/>
          <p:cNvSpPr txBox="1"/>
          <p:nvPr/>
        </p:nvSpPr>
        <p:spPr>
          <a:xfrm>
            <a:off x="14867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 rot="-5400000">
            <a:off x="529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13734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72" name="Google Shape;272;p26"/>
          <p:cNvSpPr txBox="1"/>
          <p:nvPr/>
        </p:nvSpPr>
        <p:spPr>
          <a:xfrm>
            <a:off x="19896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73" name="Google Shape;273;p26"/>
          <p:cNvSpPr txBox="1"/>
          <p:nvPr/>
        </p:nvSpPr>
        <p:spPr>
          <a:xfrm>
            <a:off x="26579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274" name="Google Shape;274;p26"/>
          <p:cNvSpPr txBox="1"/>
          <p:nvPr/>
        </p:nvSpPr>
        <p:spPr>
          <a:xfrm>
            <a:off x="689425" y="1152075"/>
            <a:ext cx="29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Google-NLTK</a:t>
            </a:r>
            <a:endParaRPr/>
          </a:p>
        </p:txBody>
      </p:sp>
      <p:grpSp>
        <p:nvGrpSpPr>
          <p:cNvPr id="275" name="Google Shape;275;p26"/>
          <p:cNvGrpSpPr/>
          <p:nvPr/>
        </p:nvGrpSpPr>
        <p:grpSpPr>
          <a:xfrm>
            <a:off x="6001650" y="2356375"/>
            <a:ext cx="1977450" cy="1986600"/>
            <a:chOff x="508000" y="1288150"/>
            <a:chExt cx="1977450" cy="1986600"/>
          </a:xfrm>
        </p:grpSpPr>
        <p:grpSp>
          <p:nvGrpSpPr>
            <p:cNvPr id="276" name="Google Shape;276;p26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277" name="Google Shape;277;p26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26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6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6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6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2" name="Google Shape;282;p26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84" name="Google Shape;284;p26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86" name="Google Shape;286;p26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59</a:t>
              </a:r>
              <a:endParaRPr/>
            </a:p>
          </p:txBody>
        </p:sp>
        <p:sp>
          <p:nvSpPr>
            <p:cNvPr id="287" name="Google Shape;287;p26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</a:t>
              </a:r>
              <a:endParaRPr/>
            </a:p>
          </p:txBody>
        </p:sp>
        <p:sp>
          <p:nvSpPr>
            <p:cNvPr id="288" name="Google Shape;288;p26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51</a:t>
              </a:r>
              <a:endParaRPr/>
            </a:p>
          </p:txBody>
        </p:sp>
        <p:sp>
          <p:nvSpPr>
            <p:cNvPr id="289" name="Google Shape;289;p26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79</a:t>
              </a:r>
              <a:endParaRPr/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89</a:t>
              </a:r>
              <a:endParaRPr/>
            </a:p>
          </p:txBody>
        </p:sp>
      </p:grpSp>
      <p:sp>
        <p:nvSpPr>
          <p:cNvPr id="291" name="Google Shape;291;p26"/>
          <p:cNvSpPr txBox="1"/>
          <p:nvPr/>
        </p:nvSpPr>
        <p:spPr>
          <a:xfrm>
            <a:off x="62873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292" name="Google Shape;292;p26"/>
          <p:cNvSpPr txBox="1"/>
          <p:nvPr/>
        </p:nvSpPr>
        <p:spPr>
          <a:xfrm rot="-5400000">
            <a:off x="48535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61740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94" name="Google Shape;294;p26"/>
          <p:cNvSpPr txBox="1"/>
          <p:nvPr/>
        </p:nvSpPr>
        <p:spPr>
          <a:xfrm>
            <a:off x="67902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95" name="Google Shape;295;p26"/>
          <p:cNvSpPr txBox="1"/>
          <p:nvPr/>
        </p:nvSpPr>
        <p:spPr>
          <a:xfrm>
            <a:off x="74585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296" name="Google Shape;296;p26"/>
          <p:cNvSpPr txBox="1"/>
          <p:nvPr/>
        </p:nvSpPr>
        <p:spPr>
          <a:xfrm>
            <a:off x="5490025" y="1152075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OpusMT-NLTK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 rot="-5400000">
            <a:off x="780163" y="3887013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298" name="Google Shape;298;p26"/>
          <p:cNvSpPr txBox="1"/>
          <p:nvPr/>
        </p:nvSpPr>
        <p:spPr>
          <a:xfrm rot="-5400000">
            <a:off x="744613" y="3235213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299" name="Google Shape;299;p26"/>
          <p:cNvSpPr txBox="1"/>
          <p:nvPr/>
        </p:nvSpPr>
        <p:spPr>
          <a:xfrm rot="-5400000">
            <a:off x="780163" y="2602488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00" name="Google Shape;300;p26"/>
          <p:cNvSpPr txBox="1"/>
          <p:nvPr/>
        </p:nvSpPr>
        <p:spPr>
          <a:xfrm rot="-5400000">
            <a:off x="5595263" y="38774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301" name="Google Shape;301;p26"/>
          <p:cNvSpPr txBox="1"/>
          <p:nvPr/>
        </p:nvSpPr>
        <p:spPr>
          <a:xfrm rot="-5400000">
            <a:off x="5559713" y="3225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302" name="Google Shape;302;p26"/>
          <p:cNvSpPr txBox="1"/>
          <p:nvPr/>
        </p:nvSpPr>
        <p:spPr>
          <a:xfrm rot="-5400000">
            <a:off x="5595263" y="2592950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03" name="Google Shape;303;p26"/>
          <p:cNvSpPr txBox="1"/>
          <p:nvPr/>
        </p:nvSpPr>
        <p:spPr>
          <a:xfrm>
            <a:off x="1164675" y="456287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49.55%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5965275" y="453022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49.55%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grpSp>
        <p:nvGrpSpPr>
          <p:cNvPr id="310" name="Google Shape;310;p27"/>
          <p:cNvGrpSpPr/>
          <p:nvPr/>
        </p:nvGrpSpPr>
        <p:grpSpPr>
          <a:xfrm>
            <a:off x="1201050" y="2356375"/>
            <a:ext cx="1977450" cy="1986600"/>
            <a:chOff x="508000" y="1288150"/>
            <a:chExt cx="1977450" cy="1986600"/>
          </a:xfrm>
        </p:grpSpPr>
        <p:grpSp>
          <p:nvGrpSpPr>
            <p:cNvPr id="311" name="Google Shape;311;p27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312" name="Google Shape;312;p27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3" name="Google Shape;313;p27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27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27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7" name="Google Shape;317;p27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11</a:t>
              </a:r>
              <a:endParaRPr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15</a:t>
              </a:r>
              <a:endParaRPr/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1" name="Google Shape;321;p27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86</a:t>
              </a:r>
              <a:endParaRPr/>
            </a:p>
          </p:txBody>
        </p:sp>
        <p:sp>
          <p:nvSpPr>
            <p:cNvPr id="322" name="Google Shape;322;p27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52</a:t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85</a:t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</p:grpSp>
      <p:sp>
        <p:nvSpPr>
          <p:cNvPr id="326" name="Google Shape;326;p27"/>
          <p:cNvSpPr txBox="1"/>
          <p:nvPr/>
        </p:nvSpPr>
        <p:spPr>
          <a:xfrm>
            <a:off x="14867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 rot="-5400000">
            <a:off x="529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13734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329" name="Google Shape;329;p27"/>
          <p:cNvSpPr txBox="1"/>
          <p:nvPr/>
        </p:nvSpPr>
        <p:spPr>
          <a:xfrm>
            <a:off x="19896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330" name="Google Shape;330;p27"/>
          <p:cNvSpPr txBox="1"/>
          <p:nvPr/>
        </p:nvSpPr>
        <p:spPr>
          <a:xfrm>
            <a:off x="26579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31" name="Google Shape;331;p27"/>
          <p:cNvSpPr txBox="1"/>
          <p:nvPr/>
        </p:nvSpPr>
        <p:spPr>
          <a:xfrm>
            <a:off x="689425" y="1152075"/>
            <a:ext cx="29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Google-Pattern</a:t>
            </a: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6001650" y="2356375"/>
            <a:ext cx="1977450" cy="1986600"/>
            <a:chOff x="508000" y="1288150"/>
            <a:chExt cx="1977450" cy="1986600"/>
          </a:xfrm>
        </p:grpSpPr>
        <p:grpSp>
          <p:nvGrpSpPr>
            <p:cNvPr id="333" name="Google Shape;333;p27"/>
            <p:cNvGrpSpPr/>
            <p:nvPr/>
          </p:nvGrpSpPr>
          <p:grpSpPr>
            <a:xfrm>
              <a:off x="508000" y="1288150"/>
              <a:ext cx="1977450" cy="1986600"/>
              <a:chOff x="508000" y="1288150"/>
              <a:chExt cx="1977450" cy="19866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508000" y="1288150"/>
                <a:ext cx="1968600" cy="19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5" name="Google Shape;335;p27"/>
              <p:cNvCxnSpPr/>
              <p:nvPr/>
            </p:nvCxnSpPr>
            <p:spPr>
              <a:xfrm>
                <a:off x="11520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27"/>
              <p:cNvCxnSpPr/>
              <p:nvPr/>
            </p:nvCxnSpPr>
            <p:spPr>
              <a:xfrm>
                <a:off x="1837875" y="1288150"/>
                <a:ext cx="0" cy="19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27"/>
              <p:cNvCxnSpPr/>
              <p:nvPr/>
            </p:nvCxnSpPr>
            <p:spPr>
              <a:xfrm>
                <a:off x="526150" y="19775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27"/>
              <p:cNvCxnSpPr/>
              <p:nvPr/>
            </p:nvCxnSpPr>
            <p:spPr>
              <a:xfrm>
                <a:off x="526150" y="2663375"/>
                <a:ext cx="1959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9" name="Google Shape;339;p27"/>
            <p:cNvSpPr txBox="1"/>
            <p:nvPr/>
          </p:nvSpPr>
          <p:spPr>
            <a:xfrm>
              <a:off x="6259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128807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1950225" y="143327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6259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128807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85</a:t>
              </a: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1950225" y="2081350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6259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65</a:t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128807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76</a:t>
              </a:r>
              <a:endParaRPr/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1950225" y="2774025"/>
              <a:ext cx="41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78</a:t>
              </a:r>
              <a:endParaRPr/>
            </a:p>
          </p:txBody>
        </p:sp>
      </p:grpSp>
      <p:sp>
        <p:nvSpPr>
          <p:cNvPr id="348" name="Google Shape;348;p27"/>
          <p:cNvSpPr txBox="1"/>
          <p:nvPr/>
        </p:nvSpPr>
        <p:spPr>
          <a:xfrm>
            <a:off x="6287325" y="17362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 rot="-5400000">
            <a:off x="4853575" y="3095175"/>
            <a:ext cx="1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6174025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351" name="Google Shape;351;p27"/>
          <p:cNvSpPr txBox="1"/>
          <p:nvPr/>
        </p:nvSpPr>
        <p:spPr>
          <a:xfrm>
            <a:off x="6790275" y="2017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352" name="Google Shape;352;p27"/>
          <p:cNvSpPr txBox="1"/>
          <p:nvPr/>
        </p:nvSpPr>
        <p:spPr>
          <a:xfrm>
            <a:off x="7458550" y="20176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53" name="Google Shape;353;p27"/>
          <p:cNvSpPr txBox="1"/>
          <p:nvPr/>
        </p:nvSpPr>
        <p:spPr>
          <a:xfrm>
            <a:off x="5490025" y="1152075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Standard Vs OpusMT-Pattern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 rot="-5400000">
            <a:off x="780163" y="3887013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355" name="Google Shape;355;p27"/>
          <p:cNvSpPr txBox="1"/>
          <p:nvPr/>
        </p:nvSpPr>
        <p:spPr>
          <a:xfrm rot="-5400000">
            <a:off x="744613" y="3235213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356" name="Google Shape;356;p27"/>
          <p:cNvSpPr txBox="1"/>
          <p:nvPr/>
        </p:nvSpPr>
        <p:spPr>
          <a:xfrm rot="-5400000">
            <a:off x="780163" y="2602488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57" name="Google Shape;357;p27"/>
          <p:cNvSpPr txBox="1"/>
          <p:nvPr/>
        </p:nvSpPr>
        <p:spPr>
          <a:xfrm rot="-5400000">
            <a:off x="5595288" y="3877475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+ve</a:t>
            </a:r>
            <a:endParaRPr sz="1000"/>
          </a:p>
        </p:txBody>
      </p:sp>
      <p:sp>
        <p:nvSpPr>
          <p:cNvPr id="358" name="Google Shape;358;p27"/>
          <p:cNvSpPr txBox="1"/>
          <p:nvPr/>
        </p:nvSpPr>
        <p:spPr>
          <a:xfrm rot="-5400000">
            <a:off x="5559738" y="3225675"/>
            <a:ext cx="4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</a:t>
            </a:r>
            <a:endParaRPr sz="1000"/>
          </a:p>
        </p:txBody>
      </p:sp>
      <p:sp>
        <p:nvSpPr>
          <p:cNvPr id="359" name="Google Shape;359;p27"/>
          <p:cNvSpPr txBox="1"/>
          <p:nvPr/>
        </p:nvSpPr>
        <p:spPr>
          <a:xfrm rot="-5400000">
            <a:off x="5595288" y="2592950"/>
            <a:ext cx="4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-ve</a:t>
            </a:r>
            <a:endParaRPr sz="1000"/>
          </a:p>
        </p:txBody>
      </p:sp>
      <p:sp>
        <p:nvSpPr>
          <p:cNvPr id="360" name="Google Shape;360;p27"/>
          <p:cNvSpPr txBox="1"/>
          <p:nvPr/>
        </p:nvSpPr>
        <p:spPr>
          <a:xfrm>
            <a:off x="1164675" y="4562875"/>
            <a:ext cx="2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52.8%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5965275" y="4530225"/>
            <a:ext cx="20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= 50.7%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11700" y="27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OBSERVATIONS </a:t>
            </a:r>
            <a:endParaRPr b="1"/>
          </a:p>
        </p:txBody>
      </p:sp>
      <p:graphicFrame>
        <p:nvGraphicFramePr>
          <p:cNvPr id="367" name="Google Shape;367;p28"/>
          <p:cNvGraphicFramePr/>
          <p:nvPr/>
        </p:nvGraphicFramePr>
        <p:xfrm>
          <a:off x="4929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{383C12FF-DC72-4C38-B0A9-1638A9432904}</a:tableStyleId>
              </a:tblPr>
              <a:tblGrid>
                <a:gridCol w="2762875"/>
                <a:gridCol w="2762875"/>
                <a:gridCol w="2762875"/>
              </a:tblGrid>
              <a:tr h="54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Spanish Word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English Word (in the context of the sentence)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translated English word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 vamos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path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Go/Going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cu ndo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Until when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nefasta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disastrous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nefarious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 est 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lready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avenue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bird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lanzarnos al vac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platform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lamentable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unfortunate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pitiful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pillas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caught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pillas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5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 mi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 mi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 and Pattern sentiment analyzer have the same scores.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rate is around 50% for all the analyzers, which is pretty weak.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sentences were identified as neutral but identified as negative by the language expert.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captured responses were not complete words or sentences.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difficult to capture the slang of the tweets and a lot of words were not translated to English or wrongly translated, the language expert was able to estimate the incomplete words.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THANK YOU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b="1" sz="212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Multilingual Sentiment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4786" r="11095" t="0"/>
          <a:stretch/>
        </p:blipFill>
        <p:spPr>
          <a:xfrm>
            <a:off x="3724050" y="936600"/>
            <a:ext cx="5419949" cy="36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592425" y="2103475"/>
            <a:ext cx="268800" cy="26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023200" y="2870025"/>
            <a:ext cx="268800" cy="26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311800" y="2676950"/>
            <a:ext cx="317100" cy="31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959775" y="2471400"/>
            <a:ext cx="200700" cy="2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3300" y="2938125"/>
            <a:ext cx="200700" cy="2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911075" y="3138825"/>
            <a:ext cx="162300" cy="16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159975" y="2658950"/>
            <a:ext cx="200700" cy="2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057250" y="2103475"/>
            <a:ext cx="200700" cy="2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347625" y="2571750"/>
            <a:ext cx="200700" cy="2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366825" y="2304175"/>
            <a:ext cx="162300" cy="16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720750" y="2855725"/>
            <a:ext cx="140400" cy="14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425225" y="2877725"/>
            <a:ext cx="140400" cy="14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NATURAL LANGUAGE PROCESSING (NLP)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Unstructured human generated data fed into computers to generate a structured information using Artificial Intelligence.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Textual analytics is done by comparing the unstructured data with a predefined or pre-trained dictionary and derive insights.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NLP uses artificial intelligence and computational linguistics to understand large sets of data generated by humans everyday.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PROCESS</a:t>
            </a: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 OF TEXT MINING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80250" y="1351325"/>
            <a:ext cx="1252200" cy="572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Corpus Generation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833225" y="1351325"/>
            <a:ext cx="1252200" cy="572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Preparation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104550" y="1351325"/>
            <a:ext cx="1252200" cy="572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Analysis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375875" y="1351325"/>
            <a:ext cx="1252200" cy="572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Data Visualization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07850" y="2320600"/>
            <a:ext cx="1797000" cy="227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Identify the o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bjective of the study.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Identification of the appropriate data sources.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Use of existing data, and web crawling of social media data.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527075" y="2320600"/>
            <a:ext cx="1797000" cy="227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Tokenization of words.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Lemmatization based on the language.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Removal of stopwords.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Parts-of-speech tagging.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854650" y="2320600"/>
            <a:ext cx="1752000" cy="227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General classification of the data.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Identification of sentiments, themes, and patterns.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Frequency analysis.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Topic cluster analysis.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080300" y="2320600"/>
            <a:ext cx="1752000" cy="227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Distribution of the data.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Quantitative metrics.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Confusion matrix.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Word clouds for frequency.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17"/>
          <p:cNvCxnSpPr>
            <a:stCxn id="94" idx="3"/>
            <a:endCxn id="95" idx="1"/>
          </p:cNvCxnSpPr>
          <p:nvPr/>
        </p:nvCxnSpPr>
        <p:spPr>
          <a:xfrm>
            <a:off x="1832450" y="1637675"/>
            <a:ext cx="10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4103763" y="1599050"/>
            <a:ext cx="10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6356750" y="1595800"/>
            <a:ext cx="10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4" idx="2"/>
            <a:endCxn id="98" idx="0"/>
          </p:cNvCxnSpPr>
          <p:nvPr/>
        </p:nvCxnSpPr>
        <p:spPr>
          <a:xfrm>
            <a:off x="1206350" y="1924025"/>
            <a:ext cx="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3425575" y="1924025"/>
            <a:ext cx="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730650" y="1924025"/>
            <a:ext cx="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7956300" y="1924025"/>
            <a:ext cx="0" cy="39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MULTILINGUAL SENTIMENT ANALYSIS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032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Sentiment analysis is a widely studied NLP task where the goal is to determine opinions, emotions, and evaluations of users towards an event, a service and or a product.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sentiment analysis provides an automated method of analyzing sentiment with written languages making it easier to extract useful information from social networking platforms.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Sentiment analysis is language dependent including and not limited to word embeddings, sentiment lexicons, and annotated data.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177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is challenging to collect data for different languages.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PREVIOUS RESEARCH STUDIES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Decision-making on a case study was analyzed using group chat transcripts through dominance as a factor.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Textual analytics establishes the relation between the language and the psychological process.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Establishing Service Quality Attributes based on user perceptions on a public transit system using Weibo microblogs in China.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GOALS OF OUR PROJECT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sentiments towards a public transit system, Renfe Spain using NLP.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social media data in Spanish language to establish sentiments.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and compare two translation techniques, Google translation and Marian MT for accuracy after translation.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Lexicon-based and Machine learning sentiment analyzers to check the sentiments.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themes and patterns from the human generated social media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1"/>
          <p:cNvGrpSpPr/>
          <p:nvPr/>
        </p:nvGrpSpPr>
        <p:grpSpPr>
          <a:xfrm>
            <a:off x="444175" y="438800"/>
            <a:ext cx="8347603" cy="731700"/>
            <a:chOff x="444175" y="438789"/>
            <a:chExt cx="7567404" cy="731700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444175" y="488964"/>
              <a:ext cx="2345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85631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500">
                <a:solidFill>
                  <a:srgbClr val="08563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2846179" y="438789"/>
              <a:ext cx="51654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2892933" y="554289"/>
              <a:ext cx="51186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Collecting user opinions of Renfe Transit System through Twitter and Trip Advisor.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21"/>
          <p:cNvGrpSpPr/>
          <p:nvPr/>
        </p:nvGrpSpPr>
        <p:grpSpPr>
          <a:xfrm>
            <a:off x="444158" y="1323150"/>
            <a:ext cx="8347421" cy="731700"/>
            <a:chOff x="444175" y="1323150"/>
            <a:chExt cx="7205991" cy="731700"/>
          </a:xfrm>
        </p:grpSpPr>
        <p:sp>
          <p:nvSpPr>
            <p:cNvPr id="136" name="Google Shape;136;p21"/>
            <p:cNvSpPr txBox="1"/>
            <p:nvPr/>
          </p:nvSpPr>
          <p:spPr>
            <a:xfrm>
              <a:off x="444175" y="13733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B7140"/>
                  </a:solidFill>
                  <a:latin typeface="Roboto"/>
                  <a:ea typeface="Roboto"/>
                  <a:cs typeface="Roboto"/>
                  <a:sym typeface="Roboto"/>
                </a:rPr>
                <a:t>Data Cleaning and Processing</a:t>
              </a:r>
              <a:endParaRPr b="1" sz="1500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2715166" y="1323150"/>
              <a:ext cx="49350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2798298" y="1373350"/>
              <a:ext cx="4796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just">
                <a:spcBef>
                  <a:spcPts val="800"/>
                </a:spcBef>
                <a:spcAft>
                  <a:spcPts val="120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Translate Spanish tweets to English using Google Translate and Opus-mt tools to generate Gold Standard Corpus for the analysis.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444175" y="2204250"/>
            <a:ext cx="8347575" cy="731700"/>
            <a:chOff x="444175" y="2204250"/>
            <a:chExt cx="8347575" cy="731700"/>
          </a:xfrm>
        </p:grpSpPr>
        <p:sp>
          <p:nvSpPr>
            <p:cNvPr id="140" name="Google Shape;140;p21"/>
            <p:cNvSpPr txBox="1"/>
            <p:nvPr/>
          </p:nvSpPr>
          <p:spPr>
            <a:xfrm>
              <a:off x="444175" y="2254450"/>
              <a:ext cx="2610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Data Transformation</a:t>
              </a:r>
              <a:endParaRPr b="1" sz="1500"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055150" y="2204250"/>
              <a:ext cx="5736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3132500" y="2254450"/>
              <a:ext cx="5594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GSC was created with manually labelled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polarity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information. The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sentences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were categorized as Positive, Neutral and Negative sentiments.  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444151" y="3088625"/>
            <a:ext cx="8346989" cy="731700"/>
            <a:chOff x="444171" y="3088625"/>
            <a:chExt cx="6481588" cy="731700"/>
          </a:xfrm>
        </p:grpSpPr>
        <p:sp>
          <p:nvSpPr>
            <p:cNvPr id="144" name="Google Shape;144;p21"/>
            <p:cNvSpPr txBox="1"/>
            <p:nvPr/>
          </p:nvSpPr>
          <p:spPr>
            <a:xfrm>
              <a:off x="444171" y="3138825"/>
              <a:ext cx="2027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C8148"/>
                  </a:solidFill>
                  <a:latin typeface="Roboto"/>
                  <a:ea typeface="Roboto"/>
                  <a:cs typeface="Roboto"/>
                  <a:sym typeface="Roboto"/>
                </a:rPr>
                <a:t>Choice</a:t>
              </a:r>
              <a:r>
                <a:rPr b="1" lang="en" sz="1500">
                  <a:solidFill>
                    <a:srgbClr val="0C8148"/>
                  </a:solidFill>
                  <a:latin typeface="Roboto"/>
                  <a:ea typeface="Roboto"/>
                  <a:cs typeface="Roboto"/>
                  <a:sym typeface="Roboto"/>
                </a:rPr>
                <a:t> of Data Mining task and Algorithm </a:t>
              </a:r>
              <a:endParaRPr b="1" sz="1500">
                <a:solidFill>
                  <a:srgbClr val="0C814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71659" y="3088625"/>
              <a:ext cx="4454100" cy="7317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511708" y="3138826"/>
              <a:ext cx="43545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Four sentiment analysis approaches were selected: NLTK, Textblob, and Pattern for text classification at sentence level.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444175" y="3973000"/>
            <a:ext cx="8347308" cy="731700"/>
            <a:chOff x="444170" y="3973000"/>
            <a:chExt cx="6121971" cy="731700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444170" y="4023200"/>
              <a:ext cx="1896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E9453"/>
                  </a:solidFill>
                  <a:latin typeface="Roboto"/>
                  <a:ea typeface="Roboto"/>
                  <a:cs typeface="Roboto"/>
                  <a:sym typeface="Roboto"/>
                </a:rPr>
                <a:t>Evaluation and Interpretation</a:t>
              </a:r>
              <a:endParaRPr b="1" sz="1500">
                <a:solidFill>
                  <a:srgbClr val="0E94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387441" y="3973000"/>
              <a:ext cx="4178700" cy="7317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2434727" y="4023200"/>
              <a:ext cx="4074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Measure the performance of the machine learning classifications employed in the study.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21"/>
          <p:cNvSpPr txBox="1"/>
          <p:nvPr>
            <p:ph type="title"/>
          </p:nvPr>
        </p:nvSpPr>
        <p:spPr>
          <a:xfrm>
            <a:off x="182800" y="969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21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Open Sans"/>
                <a:ea typeface="Open Sans"/>
                <a:cs typeface="Open Sans"/>
                <a:sym typeface="Open Sans"/>
              </a:rPr>
              <a:t>DATASET </a:t>
            </a:r>
            <a:endParaRPr b="1" sz="212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00" y="1323725"/>
            <a:ext cx="2590875" cy="1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800" y="3276400"/>
            <a:ext cx="2590875" cy="171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124625" y="1043850"/>
            <a:ext cx="259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DISTRIBUTION OF WORD COUNT IN SPANISH (SAMPLE)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16725" y="3001325"/>
            <a:ext cx="300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DISTRIBUTION OF AVERAGE WORD COUNT IN SPANISH (SAMPLE)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800" y="1307443"/>
            <a:ext cx="2590875" cy="174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5368175" y="1043850"/>
            <a:ext cx="308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DISTRIBUTION OF WORD COUNT IN ENGLISH - GOOGLE (SAMPLE)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368175" y="3001325"/>
            <a:ext cx="3083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Open Sans"/>
                <a:ea typeface="Open Sans"/>
                <a:cs typeface="Open Sans"/>
                <a:sym typeface="Open Sans"/>
              </a:rPr>
              <a:t>DISTRIBUTION OF WORD COUNT IN ENGLISH - OPUS MT (SAMPLE)</a:t>
            </a:r>
            <a:endParaRPr b="1"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150" y="3260100"/>
            <a:ext cx="2640166" cy="1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