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3" r:id="rId3"/>
    <p:sldId id="280" r:id="rId4"/>
    <p:sldId id="287" r:id="rId5"/>
    <p:sldId id="257" r:id="rId6"/>
    <p:sldId id="281" r:id="rId7"/>
    <p:sldId id="282" r:id="rId8"/>
    <p:sldId id="283" r:id="rId9"/>
    <p:sldId id="284" r:id="rId10"/>
    <p:sldId id="285" r:id="rId11"/>
    <p:sldId id="286" r:id="rId12"/>
    <p:sldId id="279" r:id="rId13"/>
    <p:sldId id="278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an Kumar D" initials="CKD" lastIdx="2" clrIdx="0">
    <p:extLst>
      <p:ext uri="{19B8F6BF-5375-455C-9EA6-DF929625EA0E}">
        <p15:presenceInfo xmlns:p15="http://schemas.microsoft.com/office/powerpoint/2012/main" userId="92016d0e1ffe01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900"/>
    <a:srgbClr val="F4AF83"/>
    <a:srgbClr val="006666"/>
    <a:srgbClr val="0099FF"/>
    <a:srgbClr val="008080"/>
    <a:srgbClr val="0F9F7D"/>
    <a:srgbClr val="008000"/>
    <a:srgbClr val="373545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5449CC-CB33-491F-903E-B38334CA8A09}"/>
              </a:ext>
            </a:extLst>
          </p:cNvPr>
          <p:cNvSpPr txBox="1">
            <a:spLocks/>
          </p:cNvSpPr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1554477" y="6625241"/>
            <a:ext cx="5654039" cy="24259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(Data Science)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7208517" y="6625241"/>
            <a:ext cx="4545678" cy="23275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 of Internship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D5020-7DF7-495B-96CC-406436563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D25D96C-1396-47B4-9E8C-C053C7555307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1554476" cy="232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214G1A3212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4282751" y="1795319"/>
            <a:ext cx="3340359" cy="95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Charan Kumar</a:t>
            </a:r>
          </a:p>
          <a:p>
            <a:pPr>
              <a:spcBef>
                <a:spcPts val="300"/>
              </a:spcBef>
            </a:pPr>
            <a:r>
              <a:rPr lang="en-US" sz="2600" b="0" dirty="0"/>
              <a:t>214G1A3212</a:t>
            </a: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1514475" y="477630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(Data Science)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 err="1"/>
              <a:t>Rotarypuram</a:t>
            </a:r>
            <a:r>
              <a:rPr lang="en-US" sz="2300" dirty="0"/>
              <a:t> Village, B K </a:t>
            </a:r>
            <a:r>
              <a:rPr lang="en-US" sz="2300" dirty="0" err="1"/>
              <a:t>Samudram</a:t>
            </a:r>
            <a:r>
              <a:rPr lang="en-US" sz="2300" dirty="0"/>
              <a:t> Mandal, </a:t>
            </a:r>
            <a:r>
              <a:rPr lang="en-US" sz="2300" dirty="0" err="1"/>
              <a:t>Ananthapuramu</a:t>
            </a:r>
            <a:r>
              <a:rPr lang="en-US" sz="2300" dirty="0"/>
              <a:t>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2023 - 2024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466483" y="359732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 Mining Virtual </a:t>
            </a:r>
            <a:r>
              <a:rPr lang="en-IN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InternShip</a:t>
            </a:r>
            <a:endParaRPr lang="en-IN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CA60F-9532-4FDC-90D1-528E33CD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54" y="2674613"/>
            <a:ext cx="1843673" cy="181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06FA-9277-7B27-2F94-364B4D5C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 Time Applications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FEF626-C3BD-4476-BE08-04C1C4EDE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7385" y="1106905"/>
            <a:ext cx="7036068" cy="3965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96B793-DC80-5E57-F39D-FC22079C5D11}"/>
              </a:ext>
            </a:extLst>
          </p:cNvPr>
          <p:cNvSpPr txBox="1"/>
          <p:nvPr/>
        </p:nvSpPr>
        <p:spPr>
          <a:xfrm>
            <a:off x="375385" y="1106905"/>
            <a:ext cx="42928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mining in logistics aims to optimize logistics operational efficiency and improve customer experience</a:t>
            </a:r>
            <a:r>
              <a:rPr lang="en-US" b="0" i="0" dirty="0">
                <a:solidFill>
                  <a:srgbClr val="242424"/>
                </a:solidFill>
                <a:effectLst/>
                <a:latin typeface="Inter"/>
              </a:rPr>
              <a:t>. </a:t>
            </a:r>
            <a:r>
              <a:rPr lang="en-US" sz="28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8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identify problems like late deliveries and their root causes to prevent possible supply </a:t>
            </a:r>
            <a:r>
              <a:rPr lang="en-US" sz="2800" b="0" i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chain distribution.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335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BC13-A63F-24CA-8B55-81EE2A7A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Outcomes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427B3-509A-E003-44B8-23983A7A6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We’ll learn how various business processes works within an organisation like process flow, decision points.</a:t>
            </a:r>
          </a:p>
          <a:p>
            <a:endParaRPr lang="en-IN" dirty="0"/>
          </a:p>
          <a:p>
            <a:r>
              <a:rPr lang="en-IN" dirty="0"/>
              <a:t> We’ll learn how to clean, preprocess and </a:t>
            </a:r>
            <a:r>
              <a:rPr lang="en-IN" dirty="0" err="1"/>
              <a:t>analyze</a:t>
            </a:r>
            <a:r>
              <a:rPr lang="en-IN" dirty="0"/>
              <a:t> the data to extract meaningful insights and identify patterns.</a:t>
            </a:r>
          </a:p>
          <a:p>
            <a:endParaRPr lang="en-IN" dirty="0"/>
          </a:p>
          <a:p>
            <a:r>
              <a:rPr lang="en-IN" dirty="0"/>
              <a:t>We’ll learn how to work with process mining tools and </a:t>
            </a:r>
            <a:r>
              <a:rPr lang="en-IN" dirty="0" err="1"/>
              <a:t>softwares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We’ll address the issues whether they are related to work flow design or resource allocation in process mining.</a:t>
            </a:r>
          </a:p>
        </p:txBody>
      </p:sp>
    </p:spTree>
    <p:extLst>
      <p:ext uri="{BB962C8B-B14F-4D97-AF65-F5344CB8AC3E}">
        <p14:creationId xmlns:p14="http://schemas.microsoft.com/office/powerpoint/2010/main" val="3134742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8ED-E8F7-40CD-8D41-BF01C7A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strike="noStrike" spc="-1" dirty="0">
                <a:solidFill>
                  <a:srgbClr val="FFFFFF"/>
                </a:solidFill>
                <a:latin typeface="Times New Roman"/>
              </a:rPr>
              <a:t>Git Hub Dashboard</a:t>
            </a:r>
            <a:endParaRPr lang="en-IN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6578A73-D112-6861-9A96-EA4E8ED0AE2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140884" y="1107038"/>
            <a:ext cx="9592732" cy="4128180"/>
          </a:xfrm>
          <a:prstGeom prst="rect">
            <a:avLst/>
          </a:prstGeom>
          <a:ln w="0">
            <a:noFill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230333-6268-988A-D03E-098BB3A2845B}"/>
              </a:ext>
            </a:extLst>
          </p:cNvPr>
          <p:cNvSpPr txBox="1">
            <a:spLocks/>
          </p:cNvSpPr>
          <p:nvPr/>
        </p:nvSpPr>
        <p:spPr>
          <a:xfrm>
            <a:off x="199505" y="5497285"/>
            <a:ext cx="11779135" cy="994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/>
              <a:t>Repository Name Like: Summer Internship - I</a:t>
            </a:r>
          </a:p>
          <a:p>
            <a:pPr marL="457200" indent="-457200"/>
            <a:r>
              <a:rPr lang="en-US" dirty="0"/>
              <a:t>Under that include document, presentation and Certificate(Pdf).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6BAEDE-FCD2-94AF-9AF2-3A99591A5E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198915" y="4125685"/>
            <a:ext cx="468086" cy="1959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470F4D-121C-AD0E-B441-3D4678B999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057401" y="2166256"/>
            <a:ext cx="468086" cy="2177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1E50EC-577C-CC91-939F-2DB8FC4054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302331" y="1654925"/>
            <a:ext cx="468086" cy="19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06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920484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Queries?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3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Course Objective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Introduction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Technology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Modules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Real Time 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Learning outcomes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GitHub Link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Queries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09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D31C-495B-8E41-AFAF-BDF5D4DD9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384"/>
            <a:ext cx="12192000" cy="714892"/>
          </a:xfrm>
        </p:spPr>
        <p:txBody>
          <a:bodyPr/>
          <a:lstStyle/>
          <a:p>
            <a:r>
              <a:rPr lang="en-IN" dirty="0"/>
              <a:t>Course 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87922-EE80-DEAE-633A-D7CEF92FD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161616"/>
                </a:solidFill>
                <a:effectLst/>
              </a:rPr>
              <a:t>Process mining applies data science to discover and improve workflows by combining data analytics and data mining.</a:t>
            </a:r>
          </a:p>
          <a:p>
            <a:endParaRPr lang="en-US" b="0" i="0" dirty="0">
              <a:solidFill>
                <a:srgbClr val="161616"/>
              </a:solidFill>
              <a:effectLst/>
            </a:endParaRPr>
          </a:p>
          <a:p>
            <a:r>
              <a:rPr lang="en-US" dirty="0">
                <a:solidFill>
                  <a:srgbClr val="161616"/>
                </a:solidFill>
              </a:rPr>
              <a:t>Process mining validates how a system works on certain plan.</a:t>
            </a:r>
          </a:p>
          <a:p>
            <a:endParaRPr lang="en-US" b="0" i="0" dirty="0">
              <a:solidFill>
                <a:srgbClr val="161616"/>
              </a:solidFill>
              <a:effectLst/>
            </a:endParaRPr>
          </a:p>
          <a:p>
            <a:r>
              <a:rPr lang="en-US" dirty="0">
                <a:solidFill>
                  <a:srgbClr val="161616"/>
                </a:solidFill>
              </a:rPr>
              <a:t>Process mining explains plan of action and how decisions are taking in a system.</a:t>
            </a:r>
            <a:endParaRPr lang="en-US" b="0" i="0" dirty="0">
              <a:solidFill>
                <a:srgbClr val="212529"/>
              </a:solidFill>
              <a:effectLst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</a:rPr>
              <a:t> 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</a:rPr>
              <a:t>Process mining real-life data sets, and practical skills to directly apply the theory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52012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F3FC-35FB-C7D4-5D7E-5FF5B1B4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16FF4E-63F9-97EA-EAB0-34FA2ECD4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785" y="1135781"/>
            <a:ext cx="9403882" cy="525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8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7" y="242385"/>
            <a:ext cx="12192000" cy="714892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b="1" dirty="0"/>
          </a:p>
          <a:p>
            <a:pPr marL="457200" indent="-457200"/>
            <a:r>
              <a:rPr lang="en-US" b="0" i="0" dirty="0">
                <a:effectLst/>
              </a:rPr>
              <a:t>Process mining applies data science to discover, validate and improve workflow.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A process is </a:t>
            </a:r>
            <a:r>
              <a:rPr lang="en-US" i="0" dirty="0">
                <a:solidFill>
                  <a:srgbClr val="000000"/>
                </a:solidFill>
                <a:effectLst/>
              </a:rPr>
              <a:t>a series of actions or steps repeated in a progression from a defined or recognized start to a defined or recognized finish.</a:t>
            </a:r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r>
              <a:rPr lang="en-US" b="0" i="0" dirty="0">
                <a:solidFill>
                  <a:srgbClr val="333333"/>
                </a:solidFill>
                <a:effectLst/>
                <a:latin typeface="Whyte"/>
              </a:rPr>
              <a:t> </a:t>
            </a:r>
            <a:r>
              <a:rPr lang="en-US" b="0" i="0" dirty="0">
                <a:solidFill>
                  <a:srgbClr val="333333"/>
                </a:solidFill>
                <a:effectLst/>
              </a:rPr>
              <a:t>Process mining is specifically focused on analyzing and optimizing business processes within an organization</a:t>
            </a:r>
            <a:r>
              <a:rPr lang="en-US" dirty="0">
                <a:latin typeface="Whyte"/>
              </a:rPr>
              <a:t>.</a:t>
            </a:r>
            <a:r>
              <a:rPr lang="en-US" b="0" i="0" dirty="0">
                <a:solidFill>
                  <a:srgbClr val="161616"/>
                </a:solidFill>
                <a:effectLst/>
              </a:rPr>
              <a:t> 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112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16A64-8D22-C906-CA99-015B4672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1546A-37AB-86D9-8775-BE6868031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en-US" b="0" i="0" dirty="0">
                <a:solidFill>
                  <a:srgbClr val="161616"/>
                </a:solidFill>
                <a:effectLst/>
              </a:rPr>
              <a:t>Process mining focuses on different perspectives, such as control-flow</a:t>
            </a:r>
            <a:r>
              <a:rPr lang="en-US" dirty="0">
                <a:solidFill>
                  <a:srgbClr val="161616"/>
                </a:solidFill>
              </a:rPr>
              <a:t>, organizational , </a:t>
            </a:r>
            <a:r>
              <a:rPr lang="en-US" b="0" i="0" dirty="0">
                <a:solidFill>
                  <a:srgbClr val="161616"/>
                </a:solidFill>
                <a:effectLst/>
              </a:rPr>
              <a:t>case, and time.</a:t>
            </a:r>
          </a:p>
          <a:p>
            <a:pPr marL="0" indent="0">
              <a:buNone/>
            </a:pPr>
            <a:endParaRPr lang="en-US" b="0" i="0" dirty="0">
              <a:solidFill>
                <a:srgbClr val="161616"/>
              </a:solidFill>
              <a:effectLst/>
            </a:endParaRPr>
          </a:p>
          <a:p>
            <a:r>
              <a:rPr lang="en-US" dirty="0"/>
              <a:t>Process mining is a widely used technology to model, analyze, and optimize business processes</a:t>
            </a:r>
            <a:endParaRPr lang="en-US" b="0" i="0" dirty="0">
              <a:solidFill>
                <a:srgbClr val="161616"/>
              </a:solidFill>
              <a:effectLst/>
            </a:endParaRPr>
          </a:p>
          <a:p>
            <a:endParaRPr lang="en-US" b="0" i="0" dirty="0">
              <a:solidFill>
                <a:srgbClr val="161616"/>
              </a:solidFill>
              <a:effectLst/>
            </a:endParaRPr>
          </a:p>
          <a:p>
            <a:r>
              <a:rPr lang="en-US" b="0" i="0" dirty="0">
                <a:solidFill>
                  <a:srgbClr val="161616"/>
                </a:solidFill>
                <a:effectLst/>
              </a:rPr>
              <a:t>Process mining focuses on different perspectives, such as control-flow, organizational, case, and time</a:t>
            </a:r>
            <a:r>
              <a:rPr lang="en-US" sz="2400" b="0" i="0" dirty="0">
                <a:solidFill>
                  <a:srgbClr val="161616"/>
                </a:solidFill>
                <a:effectLst/>
              </a:rPr>
              <a:t>.</a:t>
            </a:r>
            <a:r>
              <a:rPr lang="en-US" sz="2400" dirty="0">
                <a:solidFill>
                  <a:srgbClr val="161616"/>
                </a:solidFill>
              </a:rPr>
              <a:t> </a:t>
            </a:r>
          </a:p>
          <a:p>
            <a:endParaRPr lang="en-US" sz="2400" dirty="0">
              <a:solidFill>
                <a:srgbClr val="161616"/>
              </a:solidFill>
            </a:endParaRPr>
          </a:p>
          <a:p>
            <a:r>
              <a:rPr lang="en-US" dirty="0">
                <a:solidFill>
                  <a:srgbClr val="161616"/>
                </a:solidFill>
              </a:rPr>
              <a:t>It can be integrated with other technologies like business intelligence, machine learning, robotic process automation</a:t>
            </a:r>
          </a:p>
          <a:p>
            <a:endParaRPr lang="en-US" sz="2400" dirty="0">
              <a:solidFill>
                <a:srgbClr val="161616"/>
              </a:solidFill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50066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E4B9-6D39-3E02-CEF6-E59F104B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6297-C5ED-E4B6-C2E2-E9FC1426D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DC2CC3-0E00-D947-22CD-AAA4105C3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581" y="1366837"/>
            <a:ext cx="4655418" cy="4124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CE98D9-1102-D170-BEB9-0D9F51E9E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97278"/>
            <a:ext cx="7796463" cy="552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17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B269-8803-377E-EA66-F06BD1AE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Modules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198D74-DBEC-0784-8D8D-795A871F8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6795" y="1096963"/>
            <a:ext cx="5842535" cy="53959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E8A15A-B0CE-B480-3F04-FD3D6728D744}"/>
              </a:ext>
            </a:extLst>
          </p:cNvPr>
          <p:cNvSpPr txBox="1"/>
          <p:nvPr/>
        </p:nvSpPr>
        <p:spPr>
          <a:xfrm>
            <a:off x="558264" y="1645919"/>
            <a:ext cx="500513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involved in process mining are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1.Plan a strategy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2.Procure Data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3.Data Processing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4.Model Enhancement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5.Implementation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6.Monitoring</a:t>
            </a:r>
          </a:p>
        </p:txBody>
      </p:sp>
    </p:spTree>
    <p:extLst>
      <p:ext uri="{BB962C8B-B14F-4D97-AF65-F5344CB8AC3E}">
        <p14:creationId xmlns:p14="http://schemas.microsoft.com/office/powerpoint/2010/main" val="4008448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3AD7-65CB-E4F2-61C6-D553C02E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 Time Applications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B469FD-7E5B-E48B-ACAF-B89F07641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0286" y="1096963"/>
            <a:ext cx="6063915" cy="53959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43CC88-1353-BBA6-9605-20A12EAE1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80" y="1142999"/>
            <a:ext cx="5486400" cy="539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024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</TotalTime>
  <Words>445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Courier New</vt:lpstr>
      <vt:lpstr>IBM Plex Sans</vt:lpstr>
      <vt:lpstr>Inter</vt:lpstr>
      <vt:lpstr>Times New Roman</vt:lpstr>
      <vt:lpstr>Whyte</vt:lpstr>
      <vt:lpstr>Wingdings</vt:lpstr>
      <vt:lpstr>Custom Design</vt:lpstr>
      <vt:lpstr>PowerPoint Presentation</vt:lpstr>
      <vt:lpstr>Contents</vt:lpstr>
      <vt:lpstr>Course Objective</vt:lpstr>
      <vt:lpstr>Introduction</vt:lpstr>
      <vt:lpstr>Introduction</vt:lpstr>
      <vt:lpstr>Technology</vt:lpstr>
      <vt:lpstr> Applications</vt:lpstr>
      <vt:lpstr> Modules</vt:lpstr>
      <vt:lpstr>Real Time Applications</vt:lpstr>
      <vt:lpstr>Real Time Applications</vt:lpstr>
      <vt:lpstr>Learning Outcomes </vt:lpstr>
      <vt:lpstr>Git Hub Dashboard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Charan Kumar D</cp:lastModifiedBy>
  <cp:revision>123</cp:revision>
  <dcterms:created xsi:type="dcterms:W3CDTF">2019-06-11T05:35:51Z</dcterms:created>
  <dcterms:modified xsi:type="dcterms:W3CDTF">2023-08-30T01:53:05Z</dcterms:modified>
</cp:coreProperties>
</file>