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9"/>
  </p:notesMasterIdLst>
  <p:handoutMasterIdLst>
    <p:handoutMasterId r:id="rId20"/>
  </p:handoutMasterIdLst>
  <p:sldIdLst>
    <p:sldId id="256" r:id="rId2"/>
    <p:sldId id="273" r:id="rId3"/>
    <p:sldId id="284" r:id="rId4"/>
    <p:sldId id="286" r:id="rId5"/>
    <p:sldId id="310" r:id="rId6"/>
    <p:sldId id="302" r:id="rId7"/>
    <p:sldId id="301" r:id="rId8"/>
    <p:sldId id="312" r:id="rId9"/>
    <p:sldId id="313" r:id="rId10"/>
    <p:sldId id="314" r:id="rId11"/>
    <p:sldId id="315" r:id="rId12"/>
    <p:sldId id="257" r:id="rId13"/>
    <p:sldId id="316" r:id="rId14"/>
    <p:sldId id="317" r:id="rId15"/>
    <p:sldId id="308" r:id="rId16"/>
    <p:sldId id="282"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varScale="1">
        <p:scale>
          <a:sx n="66" d="100"/>
          <a:sy n="66" d="100"/>
        </p:scale>
        <p:origin x="66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04-08-2024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AWS Cloud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214G1A3212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github.com/KanamaGreeshma" TargetMode="Externa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3.png"/><Relationship Id="rId5" Type="http://schemas.openxmlformats.org/officeDocument/2006/relationships/image" Target="../media/image200.png"/><Relationship Id="rId4" Type="http://schemas.openxmlformats.org/officeDocument/2006/relationships/customXml" Target="../ink/ink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099335" y="1795320"/>
            <a:ext cx="6035040" cy="8792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D.CHARAN KUMAR REDDY</a:t>
            </a:r>
          </a:p>
          <a:p>
            <a:pPr>
              <a:spcBef>
                <a:spcPts val="300"/>
              </a:spcBef>
            </a:pPr>
            <a:r>
              <a:rPr lang="en-US" sz="1600" dirty="0"/>
              <a:t>Roll No. 214G1A3212</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AWS Cloud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F511-7D6D-8C23-83D8-A010B1A8A7E9}"/>
              </a:ext>
            </a:extLst>
          </p:cNvPr>
          <p:cNvSpPr>
            <a:spLocks noGrp="1"/>
          </p:cNvSpPr>
          <p:nvPr>
            <p:ph type="title"/>
          </p:nvPr>
        </p:nvSpPr>
        <p:spPr/>
        <p:txBody>
          <a:bodyPr/>
          <a:lstStyle/>
          <a:p>
            <a:r>
              <a:rPr lang="en-IN" dirty="0"/>
              <a:t>Services of AWS</a:t>
            </a:r>
          </a:p>
        </p:txBody>
      </p:sp>
      <p:pic>
        <p:nvPicPr>
          <p:cNvPr id="9" name="Content Placeholder 8">
            <a:extLst>
              <a:ext uri="{FF2B5EF4-FFF2-40B4-BE49-F238E27FC236}">
                <a16:creationId xmlns:a16="http://schemas.microsoft.com/office/drawing/2014/main" id="{B870F6B1-51D4-170A-B58B-991C4813A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5255" y="1109910"/>
            <a:ext cx="7446744" cy="4985006"/>
          </a:xfrm>
        </p:spPr>
      </p:pic>
      <p:sp>
        <p:nvSpPr>
          <p:cNvPr id="10" name="TextBox 9">
            <a:extLst>
              <a:ext uri="{FF2B5EF4-FFF2-40B4-BE49-F238E27FC236}">
                <a16:creationId xmlns:a16="http://schemas.microsoft.com/office/drawing/2014/main" id="{E3C73EA6-5BBA-6C54-2481-3F8FC675AD55}"/>
              </a:ext>
            </a:extLst>
          </p:cNvPr>
          <p:cNvSpPr txBox="1"/>
          <p:nvPr/>
        </p:nvSpPr>
        <p:spPr>
          <a:xfrm>
            <a:off x="346509" y="1337911"/>
            <a:ext cx="4109988" cy="483209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VPC is a virtual network dedicated to AWS account. It is logically isolated from other virtual networks in the AWS Cloud. You can specify an IP address range for the VPC, add subnets, add gateways, and associate security groups.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6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36FB-F4A5-CA1D-DE86-C2F8AAD4E51F}"/>
              </a:ext>
            </a:extLst>
          </p:cNvPr>
          <p:cNvSpPr>
            <a:spLocks noGrp="1"/>
          </p:cNvSpPr>
          <p:nvPr>
            <p:ph type="title"/>
          </p:nvPr>
        </p:nvSpPr>
        <p:spPr/>
        <p:txBody>
          <a:bodyPr/>
          <a:lstStyle/>
          <a:p>
            <a:r>
              <a:rPr lang="en-IN" dirty="0"/>
              <a:t>Benefits of AWS</a:t>
            </a:r>
          </a:p>
        </p:txBody>
      </p:sp>
      <p:sp>
        <p:nvSpPr>
          <p:cNvPr id="6" name="TextBox 5">
            <a:extLst>
              <a:ext uri="{FF2B5EF4-FFF2-40B4-BE49-F238E27FC236}">
                <a16:creationId xmlns:a16="http://schemas.microsoft.com/office/drawing/2014/main" id="{9ECCFB0F-54D0-E5AF-F093-881D24F7124C}"/>
              </a:ext>
            </a:extLst>
          </p:cNvPr>
          <p:cNvSpPr txBox="1"/>
          <p:nvPr/>
        </p:nvSpPr>
        <p:spPr>
          <a:xfrm>
            <a:off x="134754" y="1309036"/>
            <a:ext cx="4880008" cy="4832092"/>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Security</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Performance</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Scalability</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IT Approval</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Reliability</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Disaster Recovery</a:t>
            </a:r>
            <a:endParaRPr lang="en-IN" dirty="0">
              <a:latin typeface="Times New Roman" panose="02020603050405020304" pitchFamily="18" charset="0"/>
              <a:cs typeface="Times New Roman" panose="02020603050405020304" pitchFamily="18" charset="0"/>
            </a:endParaRPr>
          </a:p>
        </p:txBody>
      </p:sp>
      <p:pic>
        <p:nvPicPr>
          <p:cNvPr id="28" name="Content Placeholder 27">
            <a:extLst>
              <a:ext uri="{FF2B5EF4-FFF2-40B4-BE49-F238E27FC236}">
                <a16:creationId xmlns:a16="http://schemas.microsoft.com/office/drawing/2014/main" id="{E7F0DC24-B86A-BD5D-309E-FC759A143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971" y="947651"/>
            <a:ext cx="8698029" cy="5677590"/>
          </a:xfrm>
        </p:spPr>
      </p:pic>
    </p:spTree>
    <p:extLst>
      <p:ext uri="{BB962C8B-B14F-4D97-AF65-F5344CB8AC3E}">
        <p14:creationId xmlns:p14="http://schemas.microsoft.com/office/powerpoint/2010/main" val="61608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4561681" cy="5476408"/>
          </a:xfrm>
        </p:spPr>
        <p:txBody>
          <a:bodyPr/>
          <a:lstStyle/>
          <a:p>
            <a:endParaRPr lang="en-IN" sz="2400" b="1" kern="100" dirty="0">
              <a:solidFill>
                <a:srgbClr val="000000"/>
              </a:solidFill>
              <a:effectLst/>
              <a:latin typeface="Times New Roman" panose="02020603050405020304" pitchFamily="18" charset="0"/>
              <a:ea typeface="Times New Roman" panose="02020603050405020304" pitchFamily="18" charset="0"/>
            </a:endParaRPr>
          </a:p>
          <a:p>
            <a:r>
              <a:rPr lang="en-IN" sz="2400" dirty="0">
                <a:effectLst/>
              </a:rPr>
              <a:t>﻿Media Streaming</a:t>
            </a:r>
          </a:p>
          <a:p>
            <a:r>
              <a:rPr lang="en-IN" sz="2400" dirty="0"/>
              <a:t>Health Care</a:t>
            </a:r>
          </a:p>
          <a:p>
            <a:r>
              <a:rPr lang="en-IN" sz="2400" dirty="0">
                <a:effectLst/>
              </a:rPr>
              <a:t>Social Media </a:t>
            </a:r>
          </a:p>
          <a:p>
            <a:r>
              <a:rPr lang="en-IN" sz="2400" dirty="0">
                <a:effectLst/>
              </a:rPr>
              <a:t>E-commerce</a:t>
            </a:r>
          </a:p>
          <a:p>
            <a:r>
              <a:rPr lang="en-IN" sz="2400" dirty="0"/>
              <a:t>Gaming</a:t>
            </a:r>
          </a:p>
          <a:p>
            <a:r>
              <a:rPr lang="en-IN" sz="2400" dirty="0">
                <a:effectLst/>
              </a:rPr>
              <a:t>IoT</a:t>
            </a:r>
          </a:p>
          <a:p>
            <a:r>
              <a:rPr lang="en-IN" sz="2400" dirty="0"/>
              <a:t>AI &amp; ML</a:t>
            </a:r>
          </a:p>
          <a:p>
            <a:r>
              <a:rPr lang="en-IN" dirty="0"/>
              <a:t>Enterprise Applications</a:t>
            </a:r>
            <a:endParaRPr lang="en-IN" dirty="0">
              <a:effectLst/>
            </a:endParaRPr>
          </a:p>
          <a:p>
            <a:pPr marL="0" indent="0">
              <a:buNone/>
            </a:pPr>
            <a:endParaRPr lang="en-US" dirty="0"/>
          </a:p>
        </p:txBody>
      </p:sp>
      <p:pic>
        <p:nvPicPr>
          <p:cNvPr id="12" name="Picture 11">
            <a:extLst>
              <a:ext uri="{FF2B5EF4-FFF2-40B4-BE49-F238E27FC236}">
                <a16:creationId xmlns:a16="http://schemas.microsoft.com/office/drawing/2014/main" id="{CEA4D4D8-7CD1-0440-17AB-E239ABD21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309" y="3096495"/>
            <a:ext cx="4090154" cy="2295260"/>
          </a:xfrm>
          <a:prstGeom prst="rect">
            <a:avLst/>
          </a:prstGeom>
        </p:spPr>
      </p:pic>
      <p:pic>
        <p:nvPicPr>
          <p:cNvPr id="14" name="Picture 13">
            <a:extLst>
              <a:ext uri="{FF2B5EF4-FFF2-40B4-BE49-F238E27FC236}">
                <a16:creationId xmlns:a16="http://schemas.microsoft.com/office/drawing/2014/main" id="{5C27FEFD-E800-7051-BF5B-A2E385B86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309" y="1463373"/>
            <a:ext cx="3257550" cy="1400175"/>
          </a:xfrm>
          <a:prstGeom prst="rect">
            <a:avLst/>
          </a:prstGeom>
        </p:spPr>
      </p:pic>
      <p:pic>
        <p:nvPicPr>
          <p:cNvPr id="16" name="Picture 15">
            <a:extLst>
              <a:ext uri="{FF2B5EF4-FFF2-40B4-BE49-F238E27FC236}">
                <a16:creationId xmlns:a16="http://schemas.microsoft.com/office/drawing/2014/main" id="{659F9460-F8DF-BA80-9510-514E3F4238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3908" y="3714918"/>
            <a:ext cx="4090154" cy="2012484"/>
          </a:xfrm>
          <a:prstGeom prst="rect">
            <a:avLst/>
          </a:prstGeom>
        </p:spPr>
      </p:pic>
      <p:pic>
        <p:nvPicPr>
          <p:cNvPr id="18" name="Picture 17">
            <a:extLst>
              <a:ext uri="{FF2B5EF4-FFF2-40B4-BE49-F238E27FC236}">
                <a16:creationId xmlns:a16="http://schemas.microsoft.com/office/drawing/2014/main" id="{01DC5631-2D17-7603-A5C4-004EC00DA6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8187" y="1077955"/>
            <a:ext cx="3635099" cy="2295260"/>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C034-8906-9212-92E9-166D7A0D9269}"/>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DFD973B1-166D-0CCB-F8C5-2F803B6BAE62}"/>
              </a:ext>
            </a:extLst>
          </p:cNvPr>
          <p:cNvSpPr>
            <a:spLocks noGrp="1"/>
          </p:cNvSpPr>
          <p:nvPr>
            <p:ph idx="1"/>
          </p:nvPr>
        </p:nvSpPr>
        <p:spPr/>
        <p:txBody>
          <a:bodyPr>
            <a:normAutofit fontScale="92500"/>
          </a:bodyPr>
          <a:lstStyle/>
          <a:p>
            <a:pPr>
              <a:lnSpc>
                <a:spcPct val="100000"/>
              </a:lnSpc>
            </a:pPr>
            <a:r>
              <a:rPr lang="en-US" sz="2800" kern="100" dirty="0">
                <a:solidFill>
                  <a:srgbClr val="000000"/>
                </a:solidFill>
                <a:ea typeface="Times New Roman" panose="02020603050405020304" pitchFamily="18" charset="0"/>
              </a:rPr>
              <a:t>Learn various types of Cloud Computing.</a:t>
            </a:r>
            <a:endPar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data storage, retrieval, and management using AWS databases like RDS.</a:t>
            </a:r>
          </a:p>
          <a:p>
            <a:pPr>
              <a:lnSpc>
                <a:spcPct val="100000"/>
              </a:lnSpc>
            </a:pPr>
            <a:endPar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Learn best practices for securing AWS environments, including identity and access management (IAM).</a:t>
            </a:r>
          </a:p>
          <a:p>
            <a:pPr>
              <a:lnSpc>
                <a:spcPct val="100000"/>
              </a:lnSpc>
            </a:pPr>
            <a:endPar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Gain knowledge in setting up and managing virtual private clouds (VPCs) and VPNs.</a:t>
            </a:r>
          </a:p>
          <a:p>
            <a:pPr>
              <a:lnSpc>
                <a:spcPct val="100000"/>
              </a:lnSpc>
            </a:pPr>
            <a:endParaRPr lang="en-US" sz="2800" kern="100" dirty="0">
              <a:solidFill>
                <a:srgbClr val="000000"/>
              </a:solidFill>
              <a:ea typeface="Times New Roman" panose="02020603050405020304" pitchFamily="18" charset="0"/>
            </a:endParaRPr>
          </a:p>
          <a:p>
            <a:pPr>
              <a:lnSpc>
                <a:spcPct val="100000"/>
              </a:lnSpc>
            </a:pPr>
            <a:r>
              <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 on real-world projects and case studies to apply AWS knowledge and skills.</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31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F2F8-9F48-E6A5-91C6-A082C86C396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11947B-7F3B-33BC-7FC1-34322B89A558}"/>
              </a:ext>
            </a:extLst>
          </p:cNvPr>
          <p:cNvSpPr>
            <a:spLocks noGrp="1"/>
          </p:cNvSpPr>
          <p:nvPr>
            <p:ph idx="1"/>
          </p:nvPr>
        </p:nvSpPr>
        <p:spPr/>
        <p:txBody>
          <a:bodyPr/>
          <a:lstStyle/>
          <a:p>
            <a:r>
              <a:rPr lang="en-US" dirty="0"/>
              <a:t>From this internship I learnt about AWS cloud services offered to companies in real time applications.</a:t>
            </a:r>
          </a:p>
          <a:p>
            <a:endParaRPr lang="en-US" dirty="0"/>
          </a:p>
          <a:p>
            <a:r>
              <a:rPr lang="en-US" dirty="0"/>
              <a:t>The AWS Cloud Virtual Internship offers a robust and comprehensive learning experience, equipping participants with essential skills and knowledge in cloud computing.</a:t>
            </a:r>
          </a:p>
          <a:p>
            <a:endParaRPr lang="en-US" dirty="0"/>
          </a:p>
          <a:p>
            <a:r>
              <a:rPr lang="en-US" dirty="0"/>
              <a:t>Knowledge and skills acquired through this internship set a solid foundation for a career in cloud computing.</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02882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r>
              <a:rPr lang="en-US" dirty="0">
                <a:hlinkClick r:id="rId3"/>
              </a:rPr>
              <a:t>//github.com/</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pic>
        <p:nvPicPr>
          <p:cNvPr id="7" name="Picture 6" descr="A screenshot of a computer&#10;&#10;Description automatically generated">
            <a:extLst>
              <a:ext uri="{FF2B5EF4-FFF2-40B4-BE49-F238E27FC236}">
                <a16:creationId xmlns:a16="http://schemas.microsoft.com/office/drawing/2014/main" id="{0C27A425-A004-420E-55AE-0E390D2B6FB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8806" y="1034821"/>
            <a:ext cx="9172136" cy="4133127"/>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70000" lnSpcReduction="20000"/>
          </a:bodyPr>
          <a:lstStyle/>
          <a:p>
            <a:pPr>
              <a:lnSpc>
                <a:spcPct val="150000"/>
              </a:lnSpc>
              <a:spcBef>
                <a:spcPts val="500"/>
              </a:spcBef>
              <a:spcAft>
                <a:spcPts val="500"/>
              </a:spcAft>
            </a:pPr>
            <a:r>
              <a:rPr lang="en-US" dirty="0"/>
              <a:t>Course Objective</a:t>
            </a:r>
          </a:p>
          <a:p>
            <a:pPr>
              <a:lnSpc>
                <a:spcPct val="150000"/>
              </a:lnSpc>
              <a:spcBef>
                <a:spcPts val="500"/>
              </a:spcBef>
              <a:spcAft>
                <a:spcPts val="500"/>
              </a:spcAft>
            </a:pPr>
            <a:r>
              <a:rPr lang="en-US" dirty="0"/>
              <a:t>Introduction</a:t>
            </a:r>
          </a:p>
          <a:p>
            <a:pPr>
              <a:lnSpc>
                <a:spcPct val="150000"/>
              </a:lnSpc>
              <a:spcBef>
                <a:spcPts val="500"/>
              </a:spcBef>
              <a:spcAft>
                <a:spcPts val="500"/>
              </a:spcAft>
            </a:pPr>
            <a:r>
              <a:rPr lang="en-US" dirty="0"/>
              <a:t>Types of  cloud computing</a:t>
            </a:r>
          </a:p>
          <a:p>
            <a:pPr>
              <a:lnSpc>
                <a:spcPct val="150000"/>
              </a:lnSpc>
              <a:spcBef>
                <a:spcPts val="500"/>
              </a:spcBef>
              <a:spcAft>
                <a:spcPts val="500"/>
              </a:spcAft>
            </a:pPr>
            <a:r>
              <a:rPr lang="en-US" dirty="0"/>
              <a:t>Services of AWS</a:t>
            </a:r>
          </a:p>
          <a:p>
            <a:pPr>
              <a:lnSpc>
                <a:spcPct val="150000"/>
              </a:lnSpc>
              <a:spcBef>
                <a:spcPts val="500"/>
              </a:spcBef>
              <a:spcAft>
                <a:spcPts val="500"/>
              </a:spcAft>
            </a:pPr>
            <a:r>
              <a:rPr lang="en-US" dirty="0"/>
              <a:t>Benefits of AWS</a:t>
            </a:r>
          </a:p>
          <a:p>
            <a:pPr>
              <a:lnSpc>
                <a:spcPct val="150000"/>
              </a:lnSpc>
              <a:spcBef>
                <a:spcPts val="500"/>
              </a:spcBef>
              <a:spcAft>
                <a:spcPts val="500"/>
              </a:spcAft>
            </a:pPr>
            <a:r>
              <a:rPr lang="en-US" dirty="0"/>
              <a:t>Real time applications of AWS</a:t>
            </a:r>
          </a:p>
          <a:p>
            <a:pPr>
              <a:lnSpc>
                <a:spcPct val="150000"/>
              </a:lnSpc>
              <a:spcBef>
                <a:spcPts val="500"/>
              </a:spcBef>
              <a:spcAft>
                <a:spcPts val="500"/>
              </a:spcAft>
            </a:pPr>
            <a:r>
              <a:rPr lang="en-US" dirty="0"/>
              <a:t>Learning outcomes</a:t>
            </a:r>
          </a:p>
          <a:p>
            <a:pPr>
              <a:lnSpc>
                <a:spcPct val="150000"/>
              </a:lnSpc>
              <a:spcBef>
                <a:spcPts val="500"/>
              </a:spcBef>
              <a:spcAft>
                <a:spcPts val="500"/>
              </a:spcAft>
            </a:pPr>
            <a:r>
              <a:rPr lang="en-US" dirty="0"/>
              <a:t>Conclusion</a:t>
            </a:r>
          </a:p>
          <a:p>
            <a:pPr>
              <a:lnSpc>
                <a:spcPct val="150000"/>
              </a:lnSpc>
              <a:spcBef>
                <a:spcPts val="500"/>
              </a:spcBef>
              <a:spcAft>
                <a:spcPts val="500"/>
              </a:spcAft>
            </a:pPr>
            <a:r>
              <a:rPr lang="en-US" dirty="0"/>
              <a:t>GitHub Link</a:t>
            </a:r>
          </a:p>
          <a:p>
            <a:pPr>
              <a:lnSpc>
                <a:spcPct val="150000"/>
              </a:lnSpc>
              <a:spcBef>
                <a:spcPts val="500"/>
              </a:spcBef>
              <a:spcAft>
                <a:spcPts val="500"/>
              </a:spcAft>
            </a:pPr>
            <a:r>
              <a:rPr lang="en-US" dirty="0"/>
              <a:t>Queries</a:t>
            </a:r>
            <a:endParaRPr lang="en-IN"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IN" sz="2600" i="0" u="none" strike="noStrike" dirty="0">
                <a:solidFill>
                  <a:srgbClr val="374151"/>
                </a:solidFill>
                <a:effectLst/>
              </a:rPr>
              <a:t> </a:t>
            </a:r>
            <a:r>
              <a:rPr lang="en-US" dirty="0"/>
              <a:t>Gain a foundational understanding of AWS core services, architecture, and best practices.</a:t>
            </a:r>
            <a:endParaRPr lang="en-US" sz="2600" dirty="0"/>
          </a:p>
          <a:p>
            <a:pPr>
              <a:lnSpc>
                <a:spcPct val="100000"/>
              </a:lnSpc>
              <a:spcBef>
                <a:spcPts val="500"/>
              </a:spcBef>
              <a:spcAft>
                <a:spcPts val="500"/>
              </a:spcAft>
            </a:pPr>
            <a:r>
              <a:rPr lang="en-US" dirty="0"/>
              <a:t>Obtain practical experience through real-world projects and use cases, applying AWS services and tools.</a:t>
            </a:r>
          </a:p>
          <a:p>
            <a:pPr>
              <a:lnSpc>
                <a:spcPct val="100000"/>
              </a:lnSpc>
              <a:spcBef>
                <a:spcPts val="500"/>
              </a:spcBef>
              <a:spcAft>
                <a:spcPts val="500"/>
              </a:spcAft>
            </a:pPr>
            <a:r>
              <a:rPr lang="en-US" dirty="0"/>
              <a:t>Learn to design and implement scalable, reliable, and secure cloud solutions using AWS services.</a:t>
            </a:r>
          </a:p>
          <a:p>
            <a:pPr>
              <a:lnSpc>
                <a:spcPct val="100000"/>
              </a:lnSpc>
              <a:spcBef>
                <a:spcPts val="500"/>
              </a:spcBef>
              <a:spcAft>
                <a:spcPts val="500"/>
              </a:spcAft>
            </a:pPr>
            <a:r>
              <a:rPr lang="en-US" dirty="0"/>
              <a:t>Develop strategies for optimizing the performance and cost-effectiveness of AWS resources and services.</a:t>
            </a:r>
          </a:p>
          <a:p>
            <a:pPr>
              <a:lnSpc>
                <a:spcPct val="100000"/>
              </a:lnSpc>
              <a:spcBef>
                <a:spcPts val="500"/>
              </a:spcBef>
              <a:spcAft>
                <a:spcPts val="500"/>
              </a:spcAft>
            </a:pPr>
            <a:r>
              <a:rPr lang="en-US" dirty="0"/>
              <a:t>Acquire skills in deploying, configuring, and managing cloud infrastructure using AWS management tools.</a:t>
            </a:r>
          </a:p>
          <a:p>
            <a:pPr>
              <a:lnSpc>
                <a:spcPct val="100000"/>
              </a:lnSpc>
              <a:spcBef>
                <a:spcPts val="500"/>
              </a:spcBef>
              <a:spcAft>
                <a:spcPts val="500"/>
              </a:spcAft>
            </a:pPr>
            <a:endParaRPr lang="en-US" sz="2400" dirty="0"/>
          </a:p>
          <a:p>
            <a:pPr>
              <a:lnSpc>
                <a:spcPct val="100000"/>
              </a:lnSpc>
              <a:spcBef>
                <a:spcPts val="500"/>
              </a:spcBef>
              <a:spcAft>
                <a:spcPts val="500"/>
              </a:spcAft>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107788"/>
            <a:ext cx="6480427" cy="4826881"/>
          </a:xfrm>
        </p:spPr>
        <p:txBody>
          <a:bodyPr>
            <a:noAutofit/>
          </a:bodyPr>
          <a:lstStyle/>
          <a:p>
            <a:pPr marL="0" indent="0">
              <a:lnSpc>
                <a:spcPct val="100000"/>
              </a:lnSpc>
              <a:spcBef>
                <a:spcPts val="500"/>
              </a:spcBef>
              <a:spcAft>
                <a:spcPts val="100"/>
              </a:spcAft>
              <a:buNone/>
            </a:pPr>
            <a:r>
              <a:rPr lang="en-US" sz="2800" b="1" dirty="0"/>
              <a:t>What is Cloud Computing?</a:t>
            </a:r>
          </a:p>
          <a:p>
            <a:pPr marL="0" indent="0">
              <a:lnSpc>
                <a:spcPct val="100000"/>
              </a:lnSpc>
              <a:spcBef>
                <a:spcPts val="500"/>
              </a:spcBef>
              <a:spcAft>
                <a:spcPts val="100"/>
              </a:spcAft>
              <a:buNone/>
            </a:pPr>
            <a:r>
              <a:rPr lang="en-IN" sz="1600" b="0" i="0" u="none" strike="noStrike" dirty="0">
                <a:solidFill>
                  <a:srgbClr val="FFFFFF"/>
                </a:solidFill>
                <a:effectLst/>
                <a:latin typeface="AmazonEmberLight"/>
              </a:rPr>
              <a:t> testing, big data analytics, and customer-facing web applications. </a:t>
            </a:r>
            <a:endParaRPr lang="en-IN" sz="2400" dirty="0">
              <a:effectLst/>
            </a:endParaRPr>
          </a:p>
          <a:p>
            <a:pPr>
              <a:lnSpc>
                <a:spcPct val="100000"/>
              </a:lnSpc>
              <a:spcBef>
                <a:spcPts val="500"/>
              </a:spcBef>
              <a:spcAft>
                <a:spcPts val="100"/>
              </a:spcAft>
            </a:pPr>
            <a:r>
              <a:rPr lang="en-US" dirty="0"/>
              <a:t>Cloud computing is the delivery of various services over the internet, including data storage, servers, databases, networking, and software.</a:t>
            </a:r>
          </a:p>
          <a:p>
            <a:pPr>
              <a:lnSpc>
                <a:spcPct val="100000"/>
              </a:lnSpc>
              <a:spcBef>
                <a:spcPts val="500"/>
              </a:spcBef>
              <a:spcAft>
                <a:spcPts val="100"/>
              </a:spcAft>
            </a:pPr>
            <a:r>
              <a:rPr lang="en-US" dirty="0"/>
              <a:t>It's like renting computer resources from a remote location instead of owning and managing your own hardware.</a:t>
            </a:r>
            <a:endParaRPr lang="en-IN" dirty="0">
              <a:effectLst/>
            </a:endParaRPr>
          </a:p>
          <a:p>
            <a:pPr>
              <a:lnSpc>
                <a:spcPct val="100000"/>
              </a:lnSpc>
              <a:spcBef>
                <a:spcPts val="500"/>
              </a:spcBef>
              <a:spcAft>
                <a:spcPts val="100"/>
              </a:spcAft>
            </a:pPr>
            <a:r>
              <a:rPr lang="en-US" dirty="0"/>
              <a:t>Cloud computing follows Pay-as you-go principle.</a:t>
            </a:r>
          </a:p>
          <a:p>
            <a:pPr marL="0" indent="0">
              <a:lnSpc>
                <a:spcPct val="100000"/>
              </a:lnSpc>
              <a:spcAft>
                <a:spcPts val="1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pic>
        <p:nvPicPr>
          <p:cNvPr id="11" name="Picture 10">
            <a:extLst>
              <a:ext uri="{FF2B5EF4-FFF2-40B4-BE49-F238E27FC236}">
                <a16:creationId xmlns:a16="http://schemas.microsoft.com/office/drawing/2014/main" id="{A7424B52-4D51-0D93-68D4-1A44A55CB0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9932" y="1107789"/>
            <a:ext cx="5419024" cy="4994628"/>
          </a:xfrm>
          <a:prstGeom prst="rect">
            <a:avLst/>
          </a:prstGeom>
        </p:spPr>
      </p:pic>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6" y="1107789"/>
            <a:ext cx="7183072" cy="5394960"/>
          </a:xfrm>
        </p:spPr>
        <p:txBody>
          <a:bodyPr>
            <a:noAutofit/>
          </a:bodyPr>
          <a:lstStyle/>
          <a:p>
            <a:pPr marL="0" indent="0">
              <a:lnSpc>
                <a:spcPct val="100000"/>
              </a:lnSpc>
              <a:spcBef>
                <a:spcPts val="500"/>
              </a:spcBef>
              <a:spcAft>
                <a:spcPts val="100"/>
              </a:spcAft>
              <a:buNone/>
            </a:pPr>
            <a:r>
              <a:rPr lang="en-US" sz="2800" b="1" dirty="0"/>
              <a:t>What is </a:t>
            </a:r>
            <a:r>
              <a:rPr lang="en-US" b="1" dirty="0"/>
              <a:t>AWS</a:t>
            </a:r>
            <a:r>
              <a:rPr lang="en-US" sz="2800" b="1" dirty="0"/>
              <a:t>?</a:t>
            </a:r>
          </a:p>
          <a:p>
            <a:pPr>
              <a:lnSpc>
                <a:spcPct val="100000"/>
              </a:lnSpc>
              <a:spcAft>
                <a:spcPts val="100"/>
              </a:spcAft>
            </a:pPr>
            <a:r>
              <a:rPr lang="en-US" dirty="0"/>
              <a:t>Amazon Web Services (AWS) is the world's most comprehensive and widely adopted cloud platform, offering a broad range of services including compute, storage, databases and enterprise applications.</a:t>
            </a:r>
          </a:p>
          <a:p>
            <a:pPr>
              <a:lnSpc>
                <a:spcPct val="100000"/>
              </a:lnSpc>
              <a:spcAft>
                <a:spcPts val="100"/>
              </a:spcAft>
            </a:pPr>
            <a:r>
              <a:rPr lang="en-US" dirty="0"/>
              <a:t>AWS provides a scalable, reliable, and cost-effective cloud infrastructure platform for business storage management over 190 countries around the world.</a:t>
            </a:r>
            <a:endParaRPr lang="en-IN"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923330"/>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pic>
        <p:nvPicPr>
          <p:cNvPr id="12" name="Picture 11">
            <a:extLst>
              <a:ext uri="{FF2B5EF4-FFF2-40B4-BE49-F238E27FC236}">
                <a16:creationId xmlns:a16="http://schemas.microsoft.com/office/drawing/2014/main" id="{24646C4F-E08F-8E00-96FC-638D8DAE8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8455" y="1193533"/>
            <a:ext cx="4591250" cy="4973172"/>
          </a:xfrm>
          <a:prstGeom prst="rect">
            <a:avLst/>
          </a:prstGeom>
        </p:spPr>
      </p:pic>
    </p:spTree>
    <p:extLst>
      <p:ext uri="{BB962C8B-B14F-4D97-AF65-F5344CB8AC3E}">
        <p14:creationId xmlns:p14="http://schemas.microsoft.com/office/powerpoint/2010/main" val="42006179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Cloud Computing: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6" y="1097279"/>
            <a:ext cx="6759560" cy="5394960"/>
          </a:xfrm>
        </p:spPr>
        <p:txBody>
          <a:bodyPr>
            <a:noAutofit/>
          </a:bodyPr>
          <a:lstStyle/>
          <a:p>
            <a:pPr marL="457200" indent="-457200">
              <a:buAutoNum type="arabicPeriod"/>
            </a:pPr>
            <a:r>
              <a:rPr lang="en-IN" sz="2400" b="1" dirty="0">
                <a:effectLst/>
              </a:rPr>
              <a:t>Infrastructure as a Service (laaS):</a:t>
            </a:r>
            <a:endParaRPr lang="en-IN" sz="2400" b="1" dirty="0"/>
          </a:p>
          <a:p>
            <a:r>
              <a:rPr lang="en-US" sz="2400" dirty="0">
                <a:effectLst/>
              </a:rPr>
              <a:t> Infrastructure as a Service (IaaS) is a cloud     computing model that allows users to access computing resources on-demand over the internet.</a:t>
            </a:r>
          </a:p>
          <a:p>
            <a:r>
              <a:rPr lang="en-US" sz="2400" b="1" dirty="0"/>
              <a:t> Ex</a:t>
            </a:r>
            <a:r>
              <a:rPr lang="en-US" sz="2400" dirty="0"/>
              <a:t>: AWS EC2</a:t>
            </a:r>
          </a:p>
          <a:p>
            <a:endParaRPr lang="en-IN" sz="2400" dirty="0">
              <a:effectLst/>
            </a:endParaRPr>
          </a:p>
          <a:p>
            <a:pPr marL="0" indent="0">
              <a:buNone/>
            </a:pPr>
            <a:r>
              <a:rPr lang="en-IN" sz="2400" b="1" dirty="0">
                <a:effectLst/>
              </a:rPr>
              <a:t>2. Platform as a Service (PaaS)</a:t>
            </a:r>
          </a:p>
          <a:p>
            <a:r>
              <a:rPr lang="en-US" sz="2400" dirty="0">
                <a:effectLst/>
              </a:rPr>
              <a:t> Platform as a Service (PaaS) is a complete cloud environment that includes everything developers need to build, run, and manage applications.</a:t>
            </a:r>
            <a:endParaRPr lang="en-IN" sz="2400" dirty="0">
              <a:effectLst/>
            </a:endParaRPr>
          </a:p>
          <a:p>
            <a:r>
              <a:rPr lang="en-IN" sz="2400" b="1" dirty="0"/>
              <a:t>Ex</a:t>
            </a:r>
            <a:r>
              <a:rPr lang="en-IN" sz="2400" dirty="0"/>
              <a:t>: AWS Elastic Beanstalk</a:t>
            </a:r>
            <a:endParaRPr lang="en-IN" sz="2400" dirty="0">
              <a:effectLst/>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pic>
        <p:nvPicPr>
          <p:cNvPr id="11" name="Picture 10">
            <a:extLst>
              <a:ext uri="{FF2B5EF4-FFF2-40B4-BE49-F238E27FC236}">
                <a16:creationId xmlns:a16="http://schemas.microsoft.com/office/drawing/2014/main" id="{E7A7DF5E-F049-D710-44C6-7986029D99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9066" y="1097279"/>
            <a:ext cx="5232932" cy="5394960"/>
          </a:xfrm>
          <a:prstGeom prst="rect">
            <a:avLst/>
          </a:prstGeom>
        </p:spPr>
      </p:pic>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r>
              <a:rPr lang="en-US" dirty="0"/>
              <a:t> Different types of cloud computing: </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6" y="1097279"/>
            <a:ext cx="11267280" cy="5394960"/>
          </a:xfrm>
        </p:spPr>
        <p:txBody>
          <a:bodyPr>
            <a:noAutofit/>
          </a:bodyPr>
          <a:lstStyle/>
          <a:p>
            <a:pPr marL="0" indent="0">
              <a:lnSpc>
                <a:spcPct val="100000"/>
              </a:lnSpc>
              <a:spcBef>
                <a:spcPts val="500"/>
              </a:spcBef>
              <a:spcAft>
                <a:spcPts val="500"/>
              </a:spcAft>
              <a:buNone/>
            </a:pP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214G1A32122</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sp>
        <p:nvSpPr>
          <p:cNvPr id="11" name="TextBox 10">
            <a:extLst>
              <a:ext uri="{FF2B5EF4-FFF2-40B4-BE49-F238E27FC236}">
                <a16:creationId xmlns:a16="http://schemas.microsoft.com/office/drawing/2014/main" id="{885A959E-0D1F-7012-A1BD-27D4665BAD3C}"/>
              </a:ext>
            </a:extLst>
          </p:cNvPr>
          <p:cNvSpPr txBox="1"/>
          <p:nvPr/>
        </p:nvSpPr>
        <p:spPr>
          <a:xfrm>
            <a:off x="213360" y="1097279"/>
            <a:ext cx="6176930" cy="5262979"/>
          </a:xfrm>
          <a:prstGeom prst="rect">
            <a:avLst/>
          </a:prstGeom>
          <a:noFill/>
        </p:spPr>
        <p:txBody>
          <a:bodyPr wrap="square">
            <a:spAutoFit/>
          </a:bodyPr>
          <a:lstStyle/>
          <a:p>
            <a:r>
              <a:rPr lang="en-IN" sz="2400" b="1" dirty="0">
                <a:effectLst/>
                <a:latin typeface="Times New Roman" panose="02020603050405020304" pitchFamily="18" charset="0"/>
                <a:cs typeface="Times New Roman" panose="02020603050405020304" pitchFamily="18" charset="0"/>
              </a:rPr>
              <a:t>3. </a:t>
            </a:r>
            <a:r>
              <a:rPr lang="en-IN" sz="2800" b="1" dirty="0">
                <a:effectLst/>
                <a:latin typeface="Times New Roman" panose="02020603050405020304" pitchFamily="18" charset="0"/>
                <a:cs typeface="Times New Roman" panose="02020603050405020304" pitchFamily="18" charset="0"/>
              </a:rPr>
              <a:t>Software as a Service (SaaS)</a:t>
            </a:r>
          </a:p>
          <a:p>
            <a:endParaRPr lang="en-IN" sz="2800" b="1" dirty="0">
              <a:effectLst/>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800" dirty="0">
                <a:latin typeface="Times New Roman" panose="02020603050405020304" pitchFamily="18" charset="0"/>
                <a:cs typeface="Times New Roman" panose="02020603050405020304" pitchFamily="18" charset="0"/>
              </a:rPr>
              <a:t>Distributes software applications over the internet on a subscription basis. Examples include Google Workspace, Microsoft Office 365, and Salesforce.</a:t>
            </a:r>
          </a:p>
          <a:p>
            <a:pPr marL="342900" indent="-342900" algn="just">
              <a:buFont typeface="Wingdings" pitchFamily="2" charset="2"/>
              <a:buChar char="Ø"/>
            </a:pPr>
            <a:r>
              <a:rPr lang="en-US"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SaaS providers are in charge of keeping the software up to date and making sure that everyone has access to the newest features and security patches.</a:t>
            </a:r>
          </a:p>
          <a:p>
            <a:pPr marL="342900" indent="-342900" algn="just">
              <a:buFont typeface="Wingdings" pitchFamily="2" charset="2"/>
              <a:buChar char="Ø"/>
            </a:pPr>
            <a:r>
              <a:rPr lang="en-US" sz="2800" b="1" dirty="0">
                <a:solidFill>
                  <a:srgbClr val="000000"/>
                </a:solidFill>
                <a:highlight>
                  <a:srgbClr val="FFFFFF"/>
                </a:highlight>
                <a:latin typeface="Times New Roman" panose="02020603050405020304" pitchFamily="18" charset="0"/>
                <a:cs typeface="Times New Roman" panose="02020603050405020304" pitchFamily="18" charset="0"/>
              </a:rPr>
              <a:t>Ex</a:t>
            </a:r>
            <a:r>
              <a:rPr lang="en-US" sz="2800" dirty="0">
                <a:solidFill>
                  <a:srgbClr val="000000"/>
                </a:solidFill>
                <a:highlight>
                  <a:srgbClr val="FFFFFF"/>
                </a:highlight>
                <a:latin typeface="Times New Roman" panose="02020603050405020304" pitchFamily="18" charset="0"/>
                <a:cs typeface="Times New Roman" panose="02020603050405020304" pitchFamily="18" charset="0"/>
              </a:rPr>
              <a:t>: Netflix, Prime Video </a:t>
            </a:r>
            <a:r>
              <a:rPr lang="en-US" sz="2800" dirty="0" err="1">
                <a:solidFill>
                  <a:srgbClr val="000000"/>
                </a:solidFill>
                <a:highlight>
                  <a:srgbClr val="FFFFFF"/>
                </a:highlight>
                <a:latin typeface="Times New Roman" panose="02020603050405020304" pitchFamily="18" charset="0"/>
                <a:cs typeface="Times New Roman" panose="02020603050405020304" pitchFamily="18" charset="0"/>
              </a:rPr>
              <a:t>etc</a:t>
            </a:r>
            <a:endParaRPr lang="en-IN" sz="280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E5499C-1FCC-EB0A-6D94-ECA36A463A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0290" y="1257853"/>
            <a:ext cx="5670165" cy="5234387"/>
          </a:xfrm>
          <a:prstGeom prst="rect">
            <a:avLst/>
          </a:prstGeom>
        </p:spPr>
      </p:pic>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5DEE-4C43-9920-55EC-FB63D40EDC6E}"/>
              </a:ext>
            </a:extLst>
          </p:cNvPr>
          <p:cNvSpPr>
            <a:spLocks noGrp="1"/>
          </p:cNvSpPr>
          <p:nvPr>
            <p:ph type="title"/>
          </p:nvPr>
        </p:nvSpPr>
        <p:spPr/>
        <p:txBody>
          <a:bodyPr/>
          <a:lstStyle/>
          <a:p>
            <a:r>
              <a:rPr lang="en-IN" dirty="0"/>
              <a:t>Services of AWS</a:t>
            </a:r>
          </a:p>
        </p:txBody>
      </p:sp>
      <p:pic>
        <p:nvPicPr>
          <p:cNvPr id="5" name="Content Placeholder 4">
            <a:extLst>
              <a:ext uri="{FF2B5EF4-FFF2-40B4-BE49-F238E27FC236}">
                <a16:creationId xmlns:a16="http://schemas.microsoft.com/office/drawing/2014/main" id="{C6295BF9-5BD0-0C1A-DE3C-1987FE27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1764" y="947651"/>
            <a:ext cx="7100235" cy="5677590"/>
          </a:xfrm>
        </p:spPr>
      </p:pic>
      <p:sp>
        <p:nvSpPr>
          <p:cNvPr id="7" name="TextBox 6">
            <a:extLst>
              <a:ext uri="{FF2B5EF4-FFF2-40B4-BE49-F238E27FC236}">
                <a16:creationId xmlns:a16="http://schemas.microsoft.com/office/drawing/2014/main" id="{4F43067E-4C6E-79D2-2434-87DAF55349D1}"/>
              </a:ext>
            </a:extLst>
          </p:cNvPr>
          <p:cNvSpPr txBox="1"/>
          <p:nvPr/>
        </p:nvSpPr>
        <p:spPr>
          <a:xfrm>
            <a:off x="192505" y="1078030"/>
            <a:ext cx="4523873" cy="5539978"/>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Amazon Elastic Compute Cloud (Amazon EC2) is a web service that provides secure, resizable compute capacity in the cloud.</a:t>
            </a:r>
          </a:p>
          <a:p>
            <a:pPr marL="28575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EC2 Instance Role provides the Instance access to a set of IAM Credentials and – if the associated IAM Policies permit – access to AWS services.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6365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3B59-9744-45C4-F6A4-54A97401E66F}"/>
              </a:ext>
            </a:extLst>
          </p:cNvPr>
          <p:cNvSpPr>
            <a:spLocks noGrp="1"/>
          </p:cNvSpPr>
          <p:nvPr>
            <p:ph type="title"/>
          </p:nvPr>
        </p:nvSpPr>
        <p:spPr/>
        <p:txBody>
          <a:bodyPr/>
          <a:lstStyle/>
          <a:p>
            <a:r>
              <a:rPr lang="en-IN" dirty="0"/>
              <a:t>Services of AWS</a:t>
            </a:r>
          </a:p>
        </p:txBody>
      </p:sp>
      <p:pic>
        <p:nvPicPr>
          <p:cNvPr id="5" name="Content Placeholder 4">
            <a:extLst>
              <a:ext uri="{FF2B5EF4-FFF2-40B4-BE49-F238E27FC236}">
                <a16:creationId xmlns:a16="http://schemas.microsoft.com/office/drawing/2014/main" id="{B3CB0967-601B-20E3-D7AA-7F7299200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6817" y="947651"/>
            <a:ext cx="5030802" cy="3085334"/>
          </a:xfrm>
        </p:spPr>
      </p:pic>
      <p:sp>
        <p:nvSpPr>
          <p:cNvPr id="7" name="TextBox 6">
            <a:extLst>
              <a:ext uri="{FF2B5EF4-FFF2-40B4-BE49-F238E27FC236}">
                <a16:creationId xmlns:a16="http://schemas.microsoft.com/office/drawing/2014/main" id="{063B3130-0F95-F2C1-E574-F6D3525A49EC}"/>
              </a:ext>
            </a:extLst>
          </p:cNvPr>
          <p:cNvSpPr txBox="1"/>
          <p:nvPr/>
        </p:nvSpPr>
        <p:spPr>
          <a:xfrm>
            <a:off x="404261" y="1376413"/>
            <a:ext cx="7498080"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Amazon Relational Database Service (Amazon RDS) is an easy-to-manage relational database service optimized for total cost of ownership. It is simple to set up, operate, and scale with demand.</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11319C-C737-4BD0-173B-4617E77D2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971" y="4179871"/>
            <a:ext cx="3272589" cy="1847850"/>
          </a:xfrm>
          <a:prstGeom prst="rect">
            <a:avLst/>
          </a:prstGeom>
        </p:spPr>
      </p:pic>
      <p:sp>
        <p:nvSpPr>
          <p:cNvPr id="10" name="TextBox 9">
            <a:extLst>
              <a:ext uri="{FF2B5EF4-FFF2-40B4-BE49-F238E27FC236}">
                <a16:creationId xmlns:a16="http://schemas.microsoft.com/office/drawing/2014/main" id="{414C970D-99ED-8F4B-8F3B-9A27D6977985}"/>
              </a:ext>
            </a:extLst>
          </p:cNvPr>
          <p:cNvSpPr txBox="1"/>
          <p:nvPr/>
        </p:nvSpPr>
        <p:spPr>
          <a:xfrm>
            <a:off x="404262" y="3753853"/>
            <a:ext cx="6699182" cy="273469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Amazon Simple Storage Service (Amazon S3) is an object storage service that offers scalability, data availability, security, and performance. You can use Amazon S3 to store and retrieve any amount of data at any time, from anywhere.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8761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3442</TotalTime>
  <Words>886</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AmazonEmberLight</vt:lpstr>
      <vt:lpstr>Arial</vt:lpstr>
      <vt:lpstr>Calibri</vt:lpstr>
      <vt:lpstr>Courier New</vt:lpstr>
      <vt:lpstr>Times New Roman</vt:lpstr>
      <vt:lpstr>Wingdings</vt:lpstr>
      <vt:lpstr>Custom Design</vt:lpstr>
      <vt:lpstr>PowerPoint Presentation</vt:lpstr>
      <vt:lpstr>Contents</vt:lpstr>
      <vt:lpstr>Course Objective</vt:lpstr>
      <vt:lpstr>                               Introduction</vt:lpstr>
      <vt:lpstr>                               Introduction</vt:lpstr>
      <vt:lpstr>Different Types Of Cloud Computing:</vt:lpstr>
      <vt:lpstr> Different types of cloud computing: </vt:lpstr>
      <vt:lpstr>Services of AWS</vt:lpstr>
      <vt:lpstr>Services of AWS</vt:lpstr>
      <vt:lpstr>Services of AWS</vt:lpstr>
      <vt:lpstr>Benefits of AWS</vt:lpstr>
      <vt:lpstr>Real Time Applications</vt:lpstr>
      <vt:lpstr>Learning Outcomes</vt:lpstr>
      <vt:lpstr>Conclusion</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Charan Kumar D</cp:lastModifiedBy>
  <cp:revision>138</cp:revision>
  <cp:lastPrinted>2024-08-04T16:11:37Z</cp:lastPrinted>
  <dcterms:created xsi:type="dcterms:W3CDTF">2019-06-11T05:35:51Z</dcterms:created>
  <dcterms:modified xsi:type="dcterms:W3CDTF">2024-08-05T13:45:59Z</dcterms:modified>
</cp:coreProperties>
</file>