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0" d="100"/>
          <a:sy n="90" d="100"/>
        </p:scale>
        <p:origin x="39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26/04/2023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909C745-7951-4150-9938-D1967C3DA508}" type="slidenum">
              <a:rPr lang="en-PK" smtClean="0"/>
              <a:t>‹#›</a:t>
            </a:fld>
            <a:endParaRPr lang="en-PK"/>
          </a:p>
        </p:txBody>
      </p:sp>
    </p:spTree>
    <p:extLst>
      <p:ext uri="{BB962C8B-B14F-4D97-AF65-F5344CB8AC3E}">
        <p14:creationId xmlns:p14="http://schemas.microsoft.com/office/powerpoint/2010/main" val="253445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26/04/2023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0818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26/04/2023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1715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26/04/2023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2951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C933BDA-80D0-4580-8013-78640B9FA4F8}" type="datetimeFigureOut">
              <a:rPr lang="en-PK" smtClean="0"/>
              <a:t>26/04/2023</a:t>
            </a:fld>
            <a:endParaRPr lang="en-PK"/>
          </a:p>
        </p:txBody>
      </p:sp>
      <p:sp>
        <p:nvSpPr>
          <p:cNvPr id="5" name="Footer Placeholder 4"/>
          <p:cNvSpPr>
            <a:spLocks noGrp="1"/>
          </p:cNvSpPr>
          <p:nvPr>
            <p:ph type="ftr" sz="quarter" idx="11"/>
          </p:nvPr>
        </p:nvSpPr>
        <p:spPr>
          <a:xfrm>
            <a:off x="2182708" y="6272784"/>
            <a:ext cx="6327648" cy="365125"/>
          </a:xfrm>
        </p:spPr>
        <p:txBody>
          <a:bodyPr/>
          <a:lstStyle/>
          <a:p>
            <a:endParaRPr lang="en-PK"/>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909C745-7951-4150-9938-D1967C3DA508}" type="slidenum">
              <a:rPr lang="en-PK" smtClean="0"/>
              <a:t>‹#›</a:t>
            </a:fld>
            <a:endParaRPr lang="en-PK"/>
          </a:p>
        </p:txBody>
      </p:sp>
    </p:spTree>
    <p:extLst>
      <p:ext uri="{BB962C8B-B14F-4D97-AF65-F5344CB8AC3E}">
        <p14:creationId xmlns:p14="http://schemas.microsoft.com/office/powerpoint/2010/main" val="153827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933BDA-80D0-4580-8013-78640B9FA4F8}" type="datetimeFigureOut">
              <a:rPr lang="en-PK" smtClean="0"/>
              <a:t>26/04/2023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1453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933BDA-80D0-4580-8013-78640B9FA4F8}" type="datetimeFigureOut">
              <a:rPr lang="en-PK" smtClean="0"/>
              <a:t>26/04/2023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52433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933BDA-80D0-4580-8013-78640B9FA4F8}" type="datetimeFigureOut">
              <a:rPr lang="en-PK" smtClean="0"/>
              <a:t>26/04/2023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302488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33BDA-80D0-4580-8013-78640B9FA4F8}" type="datetimeFigureOut">
              <a:rPr lang="en-PK" smtClean="0"/>
              <a:t>26/04/2023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42827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33BDA-80D0-4580-8013-78640B9FA4F8}" type="datetimeFigureOut">
              <a:rPr lang="en-PK" smtClean="0"/>
              <a:t>26/04/2023</a:t>
            </a:fld>
            <a:endParaRPr lang="en-PK"/>
          </a:p>
        </p:txBody>
      </p:sp>
      <p:sp>
        <p:nvSpPr>
          <p:cNvPr id="6" name="Footer Placeholder 5"/>
          <p:cNvSpPr>
            <a:spLocks noGrp="1"/>
          </p:cNvSpPr>
          <p:nvPr>
            <p:ph type="ftr" sz="quarter" idx="11"/>
          </p:nvPr>
        </p:nvSpPr>
        <p:spPr/>
        <p:txBody>
          <a:bodyPr/>
          <a:lstStyle/>
          <a:p>
            <a:endParaRPr lang="en-PK"/>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2802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33BDA-80D0-4580-8013-78640B9FA4F8}" type="datetimeFigureOut">
              <a:rPr lang="en-PK" smtClean="0"/>
              <a:t>26/04/2023</a:t>
            </a:fld>
            <a:endParaRPr lang="en-PK"/>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351858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C933BDA-80D0-4580-8013-78640B9FA4F8}" type="datetimeFigureOut">
              <a:rPr lang="en-PK" smtClean="0"/>
              <a:t>26/04/2023</a:t>
            </a:fld>
            <a:endParaRPr lang="en-PK"/>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PK"/>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909C745-7951-4150-9938-D1967C3DA508}" type="slidenum">
              <a:rPr lang="en-PK" smtClean="0"/>
              <a:t>‹#›</a:t>
            </a:fld>
            <a:endParaRPr lang="en-PK"/>
          </a:p>
        </p:txBody>
      </p:sp>
    </p:spTree>
    <p:extLst>
      <p:ext uri="{BB962C8B-B14F-4D97-AF65-F5344CB8AC3E}">
        <p14:creationId xmlns:p14="http://schemas.microsoft.com/office/powerpoint/2010/main" val="140478633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1CB-2CA7-CFDC-A3E2-473723988998}"/>
              </a:ext>
            </a:extLst>
          </p:cNvPr>
          <p:cNvSpPr>
            <a:spLocks noGrp="1"/>
          </p:cNvSpPr>
          <p:nvPr>
            <p:ph type="ctrTitle"/>
          </p:nvPr>
        </p:nvSpPr>
        <p:spPr/>
        <p:txBody>
          <a:bodyPr/>
          <a:lstStyle/>
          <a:p>
            <a:pPr algn="ctr"/>
            <a:r>
              <a:rPr lang="en-US" dirty="0"/>
              <a:t>Data Structures And Algorithms</a:t>
            </a:r>
            <a:endParaRPr lang="en-PK" dirty="0"/>
          </a:p>
        </p:txBody>
      </p:sp>
      <p:sp>
        <p:nvSpPr>
          <p:cNvPr id="3" name="Subtitle 2">
            <a:extLst>
              <a:ext uri="{FF2B5EF4-FFF2-40B4-BE49-F238E27FC236}">
                <a16:creationId xmlns:a16="http://schemas.microsoft.com/office/drawing/2014/main" id="{94386ACD-0978-1E22-1FFE-548DC52D6F13}"/>
              </a:ext>
            </a:extLst>
          </p:cNvPr>
          <p:cNvSpPr>
            <a:spLocks noGrp="1"/>
          </p:cNvSpPr>
          <p:nvPr>
            <p:ph type="subTitle" idx="1"/>
          </p:nvPr>
        </p:nvSpPr>
        <p:spPr/>
        <p:txBody>
          <a:bodyPr/>
          <a:lstStyle/>
          <a:p>
            <a:endParaRPr lang="en-PK" dirty="0"/>
          </a:p>
        </p:txBody>
      </p:sp>
    </p:spTree>
    <p:extLst>
      <p:ext uri="{BB962C8B-B14F-4D97-AF65-F5344CB8AC3E}">
        <p14:creationId xmlns:p14="http://schemas.microsoft.com/office/powerpoint/2010/main" val="39528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40D6-8B78-1D9F-220A-EB59DC4EC2CB}"/>
              </a:ext>
            </a:extLst>
          </p:cNvPr>
          <p:cNvSpPr>
            <a:spLocks noGrp="1"/>
          </p:cNvSpPr>
          <p:nvPr>
            <p:ph type="title"/>
          </p:nvPr>
        </p:nvSpPr>
        <p:spPr/>
        <p:txBody>
          <a:bodyPr/>
          <a:lstStyle/>
          <a:p>
            <a:r>
              <a:rPr lang="en-US" dirty="0"/>
              <a:t>Insertion at tail</a:t>
            </a:r>
            <a:endParaRPr lang="en-PK" dirty="0"/>
          </a:p>
        </p:txBody>
      </p:sp>
      <p:sp>
        <p:nvSpPr>
          <p:cNvPr id="3" name="Content Placeholder 2">
            <a:extLst>
              <a:ext uri="{FF2B5EF4-FFF2-40B4-BE49-F238E27FC236}">
                <a16:creationId xmlns:a16="http://schemas.microsoft.com/office/drawing/2014/main" id="{62F26824-9ECF-CE3E-CE10-B84530C67A15}"/>
              </a:ext>
            </a:extLst>
          </p:cNvPr>
          <p:cNvSpPr>
            <a:spLocks noGrp="1"/>
          </p:cNvSpPr>
          <p:nvPr>
            <p:ph idx="1"/>
          </p:nvPr>
        </p:nvSpPr>
        <p:spPr>
          <a:xfrm>
            <a:off x="1069848" y="2121407"/>
            <a:ext cx="10058400" cy="4467651"/>
          </a:xfrm>
        </p:spPr>
        <p:txBody>
          <a:bodyPr>
            <a:noAutofit/>
          </a:bodyPr>
          <a:lstStyle/>
          <a:p>
            <a:r>
              <a:rPr lang="en-US" sz="1500" dirty="0">
                <a:latin typeface="Courier New" panose="02070309020205020404" pitchFamily="49" charset="0"/>
                <a:cs typeface="Courier New" panose="02070309020205020404" pitchFamily="49" charset="0"/>
              </a:rPr>
              <a:t>void </a:t>
            </a:r>
            <a:r>
              <a:rPr lang="en-US" sz="1500" dirty="0" err="1">
                <a:latin typeface="Courier New" panose="02070309020205020404" pitchFamily="49" charset="0"/>
                <a:cs typeface="Courier New" panose="02070309020205020404" pitchFamily="49" charset="0"/>
              </a:rPr>
              <a:t>insertAtTail</a:t>
            </a:r>
            <a:r>
              <a:rPr lang="en-US" sz="1500" dirty="0">
                <a:latin typeface="Courier New" panose="02070309020205020404" pitchFamily="49" charset="0"/>
                <a:cs typeface="Courier New" panose="02070309020205020404" pitchFamily="49" charset="0"/>
              </a:rPr>
              <a:t>(int value) {</a:t>
            </a:r>
          </a:p>
          <a:p>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Node* </a:t>
            </a:r>
            <a:r>
              <a:rPr lang="en-US" sz="1500" b="1" dirty="0" err="1">
                <a:latin typeface="Courier New" panose="02070309020205020404" pitchFamily="49" charset="0"/>
                <a:cs typeface="Courier New" panose="02070309020205020404" pitchFamily="49" charset="0"/>
              </a:rPr>
              <a:t>newNode</a:t>
            </a:r>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newNode</a:t>
            </a:r>
            <a:r>
              <a:rPr lang="en-US" sz="1500" b="1" dirty="0">
                <a:latin typeface="Courier New" panose="02070309020205020404" pitchFamily="49" charset="0"/>
                <a:cs typeface="Courier New" panose="02070309020205020404" pitchFamily="49" charset="0"/>
              </a:rPr>
              <a:t> = new Node;</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newNode</a:t>
            </a:r>
            <a:r>
              <a:rPr lang="en-US" sz="1500" b="1" dirty="0">
                <a:latin typeface="Courier New" panose="02070309020205020404" pitchFamily="49" charset="0"/>
                <a:cs typeface="Courier New" panose="02070309020205020404" pitchFamily="49" charset="0"/>
              </a:rPr>
              <a:t>-&gt;data = value;</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newNode</a:t>
            </a:r>
            <a:r>
              <a:rPr lang="en-US" sz="1500" b="1" dirty="0">
                <a:latin typeface="Courier New" panose="02070309020205020404" pitchFamily="49" charset="0"/>
                <a:cs typeface="Courier New" panose="02070309020205020404" pitchFamily="49" charset="0"/>
              </a:rPr>
              <a:t>-&gt;next = </a:t>
            </a:r>
            <a:r>
              <a:rPr lang="en-US" sz="1500" b="1" dirty="0" err="1">
                <a:latin typeface="Courier New" panose="02070309020205020404" pitchFamily="49" charset="0"/>
                <a:cs typeface="Courier New" panose="02070309020205020404" pitchFamily="49" charset="0"/>
              </a:rPr>
              <a:t>nullptr</a:t>
            </a:r>
            <a:r>
              <a:rPr lang="en-US" sz="1500" b="1" dirty="0">
                <a:latin typeface="Courier New" panose="02070309020205020404" pitchFamily="49" charset="0"/>
                <a:cs typeface="Courier New" panose="02070309020205020404" pitchFamily="49" charset="0"/>
              </a:rPr>
              <a:t>;</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if (head == </a:t>
            </a:r>
            <a:r>
              <a:rPr lang="en-US" sz="1500" dirty="0" err="1">
                <a:latin typeface="Courier New" panose="02070309020205020404" pitchFamily="49" charset="0"/>
                <a:cs typeface="Courier New" panose="02070309020205020404" pitchFamily="49" charset="0"/>
              </a:rPr>
              <a:t>nullptr</a:t>
            </a:r>
            <a:r>
              <a:rPr lang="en-US" sz="1500" dirty="0">
                <a:latin typeface="Courier New" panose="02070309020205020404" pitchFamily="49" charset="0"/>
                <a:cs typeface="Courier New" panose="02070309020205020404" pitchFamily="49" charset="0"/>
              </a:rPr>
              <a:t> &amp;&amp; tail == </a:t>
            </a:r>
            <a:r>
              <a:rPr lang="en-US" sz="1500" dirty="0" err="1">
                <a:latin typeface="Courier New" panose="02070309020205020404" pitchFamily="49" charset="0"/>
                <a:cs typeface="Courier New" panose="02070309020205020404" pitchFamily="49" charset="0"/>
              </a:rPr>
              <a:t>nullptr</a:t>
            </a:r>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head = </a:t>
            </a:r>
            <a:r>
              <a:rPr lang="en-US" sz="1500" dirty="0" err="1">
                <a:latin typeface="Courier New" panose="02070309020205020404" pitchFamily="49" charset="0"/>
                <a:cs typeface="Courier New" panose="02070309020205020404" pitchFamily="49" charset="0"/>
              </a:rPr>
              <a:t>newNode</a:t>
            </a:r>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tail = </a:t>
            </a:r>
            <a:r>
              <a:rPr lang="en-US" sz="1500" dirty="0" err="1">
                <a:latin typeface="Courier New" panose="02070309020205020404" pitchFamily="49" charset="0"/>
                <a:cs typeface="Courier New" panose="02070309020205020404" pitchFamily="49" charset="0"/>
              </a:rPr>
              <a:t>newNode</a:t>
            </a:r>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else	{</a:t>
            </a:r>
          </a:p>
          <a:p>
            <a:r>
              <a:rPr lang="en-US" sz="1500" dirty="0">
                <a:latin typeface="Courier New" panose="02070309020205020404" pitchFamily="49" charset="0"/>
                <a:cs typeface="Courier New" panose="02070309020205020404" pitchFamily="49" charset="0"/>
              </a:rPr>
              <a:t>		tail-&gt;next = </a:t>
            </a:r>
            <a:r>
              <a:rPr lang="en-US" sz="1500" dirty="0" err="1">
                <a:latin typeface="Courier New" panose="02070309020205020404" pitchFamily="49" charset="0"/>
                <a:cs typeface="Courier New" panose="02070309020205020404" pitchFamily="49" charset="0"/>
              </a:rPr>
              <a:t>newNode</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tail = </a:t>
            </a:r>
            <a:r>
              <a:rPr lang="en-US" sz="1500" dirty="0" err="1">
                <a:latin typeface="Courier New" panose="02070309020205020404" pitchFamily="49" charset="0"/>
                <a:cs typeface="Courier New" panose="02070309020205020404" pitchFamily="49" charset="0"/>
              </a:rPr>
              <a:t>newNode</a:t>
            </a:r>
            <a:r>
              <a:rPr lang="en-US" sz="1500" dirty="0">
                <a:latin typeface="Courier New" panose="02070309020205020404" pitchFamily="49" charset="0"/>
                <a:cs typeface="Courier New" panose="02070309020205020404" pitchFamily="49" charset="0"/>
              </a:rPr>
              <a:t>;		}  }</a:t>
            </a:r>
            <a:endParaRPr lang="en-PK"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22658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BE14-46DD-28AA-B9E6-60C05A83E9C4}"/>
              </a:ext>
            </a:extLst>
          </p:cNvPr>
          <p:cNvSpPr>
            <a:spLocks noGrp="1"/>
          </p:cNvSpPr>
          <p:nvPr>
            <p:ph type="title"/>
          </p:nvPr>
        </p:nvSpPr>
        <p:spPr/>
        <p:txBody>
          <a:bodyPr/>
          <a:lstStyle/>
          <a:p>
            <a:r>
              <a:rPr lang="en-US" dirty="0"/>
              <a:t>Insertion at Beginning</a:t>
            </a:r>
            <a:endParaRPr lang="en-PK" dirty="0"/>
          </a:p>
        </p:txBody>
      </p:sp>
      <p:sp>
        <p:nvSpPr>
          <p:cNvPr id="3" name="Content Placeholder 2">
            <a:extLst>
              <a:ext uri="{FF2B5EF4-FFF2-40B4-BE49-F238E27FC236}">
                <a16:creationId xmlns:a16="http://schemas.microsoft.com/office/drawing/2014/main" id="{8F522EF6-CA58-6C43-8E5E-1CA4776C15EA}"/>
              </a:ext>
            </a:extLst>
          </p:cNvPr>
          <p:cNvSpPr>
            <a:spLocks noGrp="1"/>
          </p:cNvSpPr>
          <p:nvPr>
            <p:ph idx="1"/>
          </p:nvPr>
        </p:nvSpPr>
        <p:spPr/>
        <p:txBody>
          <a:bodyPr/>
          <a:lstStyle/>
          <a:p>
            <a:r>
              <a:rPr lang="en-US" dirty="0"/>
              <a:t>Start</a:t>
            </a:r>
          </a:p>
          <a:p>
            <a:r>
              <a:rPr lang="en-US" dirty="0"/>
              <a:t>Create a node to store data</a:t>
            </a:r>
          </a:p>
          <a:p>
            <a:r>
              <a:rPr lang="en-US" dirty="0"/>
              <a:t>Check if the list is empty</a:t>
            </a:r>
          </a:p>
          <a:p>
            <a:r>
              <a:rPr lang="en-US" dirty="0"/>
              <a:t>If list is empty, add the data to node and assign head and tail pointer to it.</a:t>
            </a:r>
          </a:p>
          <a:p>
            <a:r>
              <a:rPr lang="en-US" dirty="0"/>
              <a:t>If the list is not empty, add data to the new node and link to the current head.</a:t>
            </a:r>
          </a:p>
          <a:p>
            <a:r>
              <a:rPr lang="en-US" dirty="0"/>
              <a:t>Assign the head to the newly added node.</a:t>
            </a:r>
          </a:p>
          <a:p>
            <a:r>
              <a:rPr lang="en-US" dirty="0"/>
              <a:t>End </a:t>
            </a:r>
            <a:endParaRPr lang="en-PK" dirty="0"/>
          </a:p>
        </p:txBody>
      </p:sp>
    </p:spTree>
    <p:extLst>
      <p:ext uri="{BB962C8B-B14F-4D97-AF65-F5344CB8AC3E}">
        <p14:creationId xmlns:p14="http://schemas.microsoft.com/office/powerpoint/2010/main" val="314364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40D6-8B78-1D9F-220A-EB59DC4EC2CB}"/>
              </a:ext>
            </a:extLst>
          </p:cNvPr>
          <p:cNvSpPr>
            <a:spLocks noGrp="1"/>
          </p:cNvSpPr>
          <p:nvPr>
            <p:ph type="title"/>
          </p:nvPr>
        </p:nvSpPr>
        <p:spPr/>
        <p:txBody>
          <a:bodyPr/>
          <a:lstStyle/>
          <a:p>
            <a:r>
              <a:rPr lang="en-US" dirty="0"/>
              <a:t>Insertion at head</a:t>
            </a:r>
            <a:endParaRPr lang="en-PK" dirty="0"/>
          </a:p>
        </p:txBody>
      </p:sp>
      <p:sp>
        <p:nvSpPr>
          <p:cNvPr id="3" name="Content Placeholder 2">
            <a:extLst>
              <a:ext uri="{FF2B5EF4-FFF2-40B4-BE49-F238E27FC236}">
                <a16:creationId xmlns:a16="http://schemas.microsoft.com/office/drawing/2014/main" id="{62F26824-9ECF-CE3E-CE10-B84530C67A15}"/>
              </a:ext>
            </a:extLst>
          </p:cNvPr>
          <p:cNvSpPr>
            <a:spLocks noGrp="1"/>
          </p:cNvSpPr>
          <p:nvPr>
            <p:ph idx="1"/>
          </p:nvPr>
        </p:nvSpPr>
        <p:spPr>
          <a:xfrm>
            <a:off x="1069848" y="2121407"/>
            <a:ext cx="10058400" cy="4467651"/>
          </a:xfrm>
        </p:spPr>
        <p:txBody>
          <a:bodyPr>
            <a:noAutofit/>
          </a:bodyPr>
          <a:lstStyle/>
          <a:p>
            <a:r>
              <a:rPr lang="en-US" sz="1500" dirty="0">
                <a:latin typeface="Courier New" panose="02070309020205020404" pitchFamily="49" charset="0"/>
                <a:cs typeface="Courier New" panose="02070309020205020404" pitchFamily="49" charset="0"/>
              </a:rPr>
              <a:t>void </a:t>
            </a:r>
            <a:r>
              <a:rPr lang="en-US" sz="1500" dirty="0" err="1">
                <a:latin typeface="Courier New" panose="02070309020205020404" pitchFamily="49" charset="0"/>
                <a:cs typeface="Courier New" panose="02070309020205020404" pitchFamily="49" charset="0"/>
              </a:rPr>
              <a:t>insertAtHead</a:t>
            </a:r>
            <a:r>
              <a:rPr lang="en-US" sz="1500" dirty="0">
                <a:latin typeface="Courier New" panose="02070309020205020404" pitchFamily="49" charset="0"/>
                <a:cs typeface="Courier New" panose="02070309020205020404" pitchFamily="49" charset="0"/>
              </a:rPr>
              <a:t>(int value) {</a:t>
            </a:r>
          </a:p>
          <a:p>
            <a:r>
              <a:rPr lang="en-US" sz="1500" dirty="0">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Node* </a:t>
            </a:r>
            <a:r>
              <a:rPr lang="en-US" sz="1500" b="1" dirty="0" err="1">
                <a:latin typeface="Courier New" panose="02070309020205020404" pitchFamily="49" charset="0"/>
                <a:cs typeface="Courier New" panose="02070309020205020404" pitchFamily="49" charset="0"/>
              </a:rPr>
              <a:t>newNode</a:t>
            </a:r>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newNode</a:t>
            </a:r>
            <a:r>
              <a:rPr lang="en-US" sz="1500" b="1" dirty="0">
                <a:latin typeface="Courier New" panose="02070309020205020404" pitchFamily="49" charset="0"/>
                <a:cs typeface="Courier New" panose="02070309020205020404" pitchFamily="49" charset="0"/>
              </a:rPr>
              <a:t> = new Node;</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newNode</a:t>
            </a:r>
            <a:r>
              <a:rPr lang="en-US" sz="1500" b="1" dirty="0">
                <a:latin typeface="Courier New" panose="02070309020205020404" pitchFamily="49" charset="0"/>
                <a:cs typeface="Courier New" panose="02070309020205020404" pitchFamily="49" charset="0"/>
              </a:rPr>
              <a:t>-&gt;data = value;</a:t>
            </a:r>
          </a:p>
          <a:p>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newNode</a:t>
            </a:r>
            <a:r>
              <a:rPr lang="en-US" sz="1500" b="1" dirty="0">
                <a:latin typeface="Courier New" panose="02070309020205020404" pitchFamily="49" charset="0"/>
                <a:cs typeface="Courier New" panose="02070309020205020404" pitchFamily="49" charset="0"/>
              </a:rPr>
              <a:t>-&gt;next = </a:t>
            </a:r>
            <a:r>
              <a:rPr lang="en-US" sz="1500" b="1" dirty="0" err="1">
                <a:latin typeface="Courier New" panose="02070309020205020404" pitchFamily="49" charset="0"/>
                <a:cs typeface="Courier New" panose="02070309020205020404" pitchFamily="49" charset="0"/>
              </a:rPr>
              <a:t>nullptr</a:t>
            </a:r>
            <a:r>
              <a:rPr lang="en-US" sz="1500" b="1" dirty="0">
                <a:latin typeface="Courier New" panose="02070309020205020404" pitchFamily="49" charset="0"/>
                <a:cs typeface="Courier New" panose="02070309020205020404" pitchFamily="49" charset="0"/>
              </a:rPr>
              <a:t>;</a:t>
            </a:r>
          </a:p>
          <a:p>
            <a:endParaRPr lang="en-US" sz="15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if (head == </a:t>
            </a:r>
            <a:r>
              <a:rPr lang="en-US" sz="1500" dirty="0" err="1">
                <a:latin typeface="Courier New" panose="02070309020205020404" pitchFamily="49" charset="0"/>
                <a:cs typeface="Courier New" panose="02070309020205020404" pitchFamily="49" charset="0"/>
              </a:rPr>
              <a:t>nullptr</a:t>
            </a:r>
            <a:r>
              <a:rPr lang="en-US" sz="1500" dirty="0">
                <a:latin typeface="Courier New" panose="02070309020205020404" pitchFamily="49" charset="0"/>
                <a:cs typeface="Courier New" panose="02070309020205020404" pitchFamily="49" charset="0"/>
              </a:rPr>
              <a:t> &amp;&amp; tail == </a:t>
            </a:r>
            <a:r>
              <a:rPr lang="en-US" sz="1500" dirty="0" err="1">
                <a:latin typeface="Courier New" panose="02070309020205020404" pitchFamily="49" charset="0"/>
                <a:cs typeface="Courier New" panose="02070309020205020404" pitchFamily="49" charset="0"/>
              </a:rPr>
              <a:t>nullptr</a:t>
            </a:r>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head = </a:t>
            </a:r>
            <a:r>
              <a:rPr lang="en-US" sz="1500" dirty="0" err="1">
                <a:latin typeface="Courier New" panose="02070309020205020404" pitchFamily="49" charset="0"/>
                <a:cs typeface="Courier New" panose="02070309020205020404" pitchFamily="49" charset="0"/>
              </a:rPr>
              <a:t>newNode</a:t>
            </a:r>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tail = </a:t>
            </a:r>
            <a:r>
              <a:rPr lang="en-US" sz="1500" dirty="0" err="1">
                <a:latin typeface="Courier New" panose="02070309020205020404" pitchFamily="49" charset="0"/>
                <a:cs typeface="Courier New" panose="02070309020205020404" pitchFamily="49" charset="0"/>
              </a:rPr>
              <a:t>newNode</a:t>
            </a:r>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else	{</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newNode</a:t>
            </a:r>
            <a:r>
              <a:rPr lang="en-US" sz="1500" dirty="0">
                <a:latin typeface="Courier New" panose="02070309020205020404" pitchFamily="49" charset="0"/>
                <a:cs typeface="Courier New" panose="02070309020205020404" pitchFamily="49" charset="0"/>
              </a:rPr>
              <a:t>-&gt;next = head;</a:t>
            </a:r>
          </a:p>
          <a:p>
            <a:r>
              <a:rPr lang="en-US" sz="1500" dirty="0">
                <a:latin typeface="Courier New" panose="02070309020205020404" pitchFamily="49" charset="0"/>
                <a:cs typeface="Courier New" panose="02070309020205020404" pitchFamily="49" charset="0"/>
              </a:rPr>
              <a:t>		head = </a:t>
            </a:r>
            <a:r>
              <a:rPr lang="en-US" sz="1500" dirty="0" err="1">
                <a:latin typeface="Courier New" panose="02070309020205020404" pitchFamily="49" charset="0"/>
                <a:cs typeface="Courier New" panose="02070309020205020404" pitchFamily="49" charset="0"/>
              </a:rPr>
              <a:t>newNode</a:t>
            </a:r>
            <a:r>
              <a:rPr lang="en-US" sz="1500" dirty="0">
                <a:latin typeface="Courier New" panose="02070309020205020404" pitchFamily="49" charset="0"/>
                <a:cs typeface="Courier New" panose="02070309020205020404" pitchFamily="49" charset="0"/>
              </a:rPr>
              <a:t>;		}  }</a:t>
            </a:r>
            <a:endParaRPr lang="en-PK"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26414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BE14-46DD-28AA-B9E6-60C05A83E9C4}"/>
              </a:ext>
            </a:extLst>
          </p:cNvPr>
          <p:cNvSpPr>
            <a:spLocks noGrp="1"/>
          </p:cNvSpPr>
          <p:nvPr>
            <p:ph type="title"/>
          </p:nvPr>
        </p:nvSpPr>
        <p:spPr/>
        <p:txBody>
          <a:bodyPr/>
          <a:lstStyle/>
          <a:p>
            <a:r>
              <a:rPr lang="en-US" dirty="0"/>
              <a:t>Deletion at ending</a:t>
            </a:r>
            <a:endParaRPr lang="en-PK" dirty="0"/>
          </a:p>
        </p:txBody>
      </p:sp>
      <p:sp>
        <p:nvSpPr>
          <p:cNvPr id="3" name="Content Placeholder 2">
            <a:extLst>
              <a:ext uri="{FF2B5EF4-FFF2-40B4-BE49-F238E27FC236}">
                <a16:creationId xmlns:a16="http://schemas.microsoft.com/office/drawing/2014/main" id="{8F522EF6-CA58-6C43-8E5E-1CA4776C15EA}"/>
              </a:ext>
            </a:extLst>
          </p:cNvPr>
          <p:cNvSpPr>
            <a:spLocks noGrp="1"/>
          </p:cNvSpPr>
          <p:nvPr>
            <p:ph idx="1"/>
          </p:nvPr>
        </p:nvSpPr>
        <p:spPr/>
        <p:txBody>
          <a:bodyPr/>
          <a:lstStyle/>
          <a:p>
            <a:r>
              <a:rPr lang="en-US" dirty="0"/>
              <a:t>Start</a:t>
            </a:r>
          </a:p>
          <a:p>
            <a:r>
              <a:rPr lang="en-US" dirty="0"/>
              <a:t>Iterate until you find second last element</a:t>
            </a:r>
          </a:p>
          <a:p>
            <a:r>
              <a:rPr lang="en-US" dirty="0"/>
              <a:t>Assign second last node to </a:t>
            </a:r>
            <a:r>
              <a:rPr lang="en-US" dirty="0" err="1"/>
              <a:t>nullptr</a:t>
            </a:r>
            <a:endParaRPr lang="en-US" dirty="0"/>
          </a:p>
          <a:p>
            <a:r>
              <a:rPr lang="en-US" dirty="0"/>
              <a:t>End </a:t>
            </a:r>
            <a:endParaRPr lang="en-PK" dirty="0"/>
          </a:p>
        </p:txBody>
      </p:sp>
    </p:spTree>
    <p:extLst>
      <p:ext uri="{BB962C8B-B14F-4D97-AF65-F5344CB8AC3E}">
        <p14:creationId xmlns:p14="http://schemas.microsoft.com/office/powerpoint/2010/main" val="4862006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40D6-8B78-1D9F-220A-EB59DC4EC2CB}"/>
              </a:ext>
            </a:extLst>
          </p:cNvPr>
          <p:cNvSpPr>
            <a:spLocks noGrp="1"/>
          </p:cNvSpPr>
          <p:nvPr>
            <p:ph type="title"/>
          </p:nvPr>
        </p:nvSpPr>
        <p:spPr/>
        <p:txBody>
          <a:bodyPr/>
          <a:lstStyle/>
          <a:p>
            <a:r>
              <a:rPr lang="en-US" dirty="0"/>
              <a:t>deletion at tail</a:t>
            </a:r>
            <a:endParaRPr lang="en-PK" dirty="0"/>
          </a:p>
        </p:txBody>
      </p:sp>
      <p:sp>
        <p:nvSpPr>
          <p:cNvPr id="3" name="Content Placeholder 2">
            <a:extLst>
              <a:ext uri="{FF2B5EF4-FFF2-40B4-BE49-F238E27FC236}">
                <a16:creationId xmlns:a16="http://schemas.microsoft.com/office/drawing/2014/main" id="{62F26824-9ECF-CE3E-CE10-B84530C67A15}"/>
              </a:ext>
            </a:extLst>
          </p:cNvPr>
          <p:cNvSpPr>
            <a:spLocks noGrp="1"/>
          </p:cNvSpPr>
          <p:nvPr>
            <p:ph idx="1"/>
          </p:nvPr>
        </p:nvSpPr>
        <p:spPr>
          <a:xfrm>
            <a:off x="1069848" y="2121407"/>
            <a:ext cx="10058400" cy="4467651"/>
          </a:xfrm>
        </p:spPr>
        <p:txBody>
          <a:bodyPr>
            <a:noAutofit/>
          </a:bodyPr>
          <a:lstStyle/>
          <a:p>
            <a:r>
              <a:rPr lang="en-US" sz="1500" dirty="0">
                <a:latin typeface="Courier New" panose="02070309020205020404" pitchFamily="49" charset="0"/>
                <a:cs typeface="Courier New" panose="02070309020205020404" pitchFamily="49" charset="0"/>
              </a:rPr>
              <a:t>void </a:t>
            </a:r>
            <a:r>
              <a:rPr lang="en-US" sz="1500" dirty="0" err="1">
                <a:latin typeface="Courier New" panose="02070309020205020404" pitchFamily="49" charset="0"/>
                <a:cs typeface="Courier New" panose="02070309020205020404" pitchFamily="49" charset="0"/>
              </a:rPr>
              <a:t>deletionAtTail</a:t>
            </a:r>
            <a:r>
              <a:rPr lang="en-US" sz="1500" dirty="0">
                <a:latin typeface="Courier New" panose="02070309020205020404" pitchFamily="49" charset="0"/>
                <a:cs typeface="Courier New" panose="02070309020205020404" pitchFamily="49" charset="0"/>
              </a:rPr>
              <a:t>(int value) {</a:t>
            </a: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if (head == </a:t>
            </a:r>
            <a:r>
              <a:rPr lang="en-US" sz="1500" dirty="0" err="1">
                <a:latin typeface="Courier New" panose="02070309020205020404" pitchFamily="49" charset="0"/>
                <a:cs typeface="Courier New" panose="02070309020205020404" pitchFamily="49" charset="0"/>
              </a:rPr>
              <a:t>nullptr</a:t>
            </a:r>
            <a:r>
              <a:rPr lang="en-US" sz="1500" dirty="0">
                <a:latin typeface="Courier New" panose="02070309020205020404" pitchFamily="49" charset="0"/>
                <a:cs typeface="Courier New" panose="02070309020205020404" pitchFamily="49" charset="0"/>
              </a:rPr>
              <a:t> &amp;&amp; tail == </a:t>
            </a:r>
            <a:r>
              <a:rPr lang="en-US" sz="1500" dirty="0" err="1">
                <a:latin typeface="Courier New" panose="02070309020205020404" pitchFamily="49" charset="0"/>
                <a:cs typeface="Courier New" panose="02070309020205020404" pitchFamily="49" charset="0"/>
              </a:rPr>
              <a:t>nullptr</a:t>
            </a:r>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cout</a:t>
            </a:r>
            <a:r>
              <a:rPr lang="en-US" sz="1500" dirty="0">
                <a:latin typeface="Courier New" panose="02070309020205020404" pitchFamily="49" charset="0"/>
                <a:cs typeface="Courier New" panose="02070309020205020404" pitchFamily="49" charset="0"/>
              </a:rPr>
              <a:t> &lt;&lt; “List is Empty”;</a:t>
            </a:r>
          </a:p>
          <a:p>
            <a:r>
              <a:rPr lang="en-US" sz="1500" dirty="0">
                <a:latin typeface="Courier New" panose="02070309020205020404" pitchFamily="49" charset="0"/>
                <a:cs typeface="Courier New" panose="02070309020205020404" pitchFamily="49" charset="0"/>
              </a:rPr>
              <a:t>	else	</a:t>
            </a:r>
            <a:r>
              <a:rPr lang="en-US" sz="11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node *Temp = head;</a:t>
            </a:r>
          </a:p>
          <a:p>
            <a:r>
              <a:rPr lang="en-US" sz="1500" dirty="0">
                <a:latin typeface="Courier New" panose="02070309020205020404" pitchFamily="49" charset="0"/>
                <a:cs typeface="Courier New" panose="02070309020205020404" pitchFamily="49" charset="0"/>
              </a:rPr>
              <a:t>              while(Temp-&gt;next-&gt;next != </a:t>
            </a:r>
            <a:r>
              <a:rPr lang="en-US" sz="1500" dirty="0" err="1">
                <a:latin typeface="Courier New" panose="02070309020205020404" pitchFamily="49" charset="0"/>
                <a:cs typeface="Courier New" panose="02070309020205020404" pitchFamily="49" charset="0"/>
              </a:rPr>
              <a:t>nullptr</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Temp = temp-&gt;next;</a:t>
            </a:r>
          </a:p>
          <a:p>
            <a:r>
              <a:rPr lang="en-US" sz="1500" dirty="0">
                <a:latin typeface="Courier New" panose="02070309020205020404" pitchFamily="49" charset="0"/>
                <a:cs typeface="Courier New" panose="02070309020205020404" pitchFamily="49" charset="0"/>
              </a:rPr>
              <a:t>              Temp-&gt;next = </a:t>
            </a:r>
            <a:r>
              <a:rPr lang="en-US" sz="1500" dirty="0" err="1">
                <a:latin typeface="Courier New" panose="02070309020205020404" pitchFamily="49" charset="0"/>
                <a:cs typeface="Courier New" panose="02070309020205020404" pitchFamily="49" charset="0"/>
              </a:rPr>
              <a:t>nullptr</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tail = Temp;</a:t>
            </a:r>
          </a:p>
          <a:p>
            <a:r>
              <a:rPr lang="en-US" sz="1500" dirty="0">
                <a:latin typeface="Courier New" panose="02070309020205020404" pitchFamily="49" charset="0"/>
                <a:cs typeface="Courier New" panose="02070309020205020404" pitchFamily="49" charset="0"/>
              </a:rPr>
              <a:t>				}  }</a:t>
            </a:r>
            <a:endParaRPr lang="en-PK"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00895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BE14-46DD-28AA-B9E6-60C05A83E9C4}"/>
              </a:ext>
            </a:extLst>
          </p:cNvPr>
          <p:cNvSpPr>
            <a:spLocks noGrp="1"/>
          </p:cNvSpPr>
          <p:nvPr>
            <p:ph type="title"/>
          </p:nvPr>
        </p:nvSpPr>
        <p:spPr/>
        <p:txBody>
          <a:bodyPr/>
          <a:lstStyle/>
          <a:p>
            <a:r>
              <a:rPr lang="en-US" dirty="0"/>
              <a:t>Deletion at Beginning</a:t>
            </a:r>
            <a:endParaRPr lang="en-PK" dirty="0"/>
          </a:p>
        </p:txBody>
      </p:sp>
      <p:sp>
        <p:nvSpPr>
          <p:cNvPr id="3" name="Content Placeholder 2">
            <a:extLst>
              <a:ext uri="{FF2B5EF4-FFF2-40B4-BE49-F238E27FC236}">
                <a16:creationId xmlns:a16="http://schemas.microsoft.com/office/drawing/2014/main" id="{8F522EF6-CA58-6C43-8E5E-1CA4776C15EA}"/>
              </a:ext>
            </a:extLst>
          </p:cNvPr>
          <p:cNvSpPr>
            <a:spLocks noGrp="1"/>
          </p:cNvSpPr>
          <p:nvPr>
            <p:ph idx="1"/>
          </p:nvPr>
        </p:nvSpPr>
        <p:spPr/>
        <p:txBody>
          <a:bodyPr/>
          <a:lstStyle/>
          <a:p>
            <a:r>
              <a:rPr lang="en-US" dirty="0"/>
              <a:t>Start</a:t>
            </a:r>
          </a:p>
          <a:p>
            <a:r>
              <a:rPr lang="en-US" dirty="0"/>
              <a:t>Iterate until you find second last element</a:t>
            </a:r>
          </a:p>
          <a:p>
            <a:r>
              <a:rPr lang="en-US" dirty="0"/>
              <a:t>Assign second last node to </a:t>
            </a:r>
            <a:r>
              <a:rPr lang="en-US" dirty="0" err="1"/>
              <a:t>nullptr</a:t>
            </a:r>
            <a:endParaRPr lang="en-US" dirty="0"/>
          </a:p>
          <a:p>
            <a:r>
              <a:rPr lang="en-US" dirty="0"/>
              <a:t>End </a:t>
            </a:r>
            <a:endParaRPr lang="en-PK" dirty="0"/>
          </a:p>
        </p:txBody>
      </p:sp>
    </p:spTree>
    <p:extLst>
      <p:ext uri="{BB962C8B-B14F-4D97-AF65-F5344CB8AC3E}">
        <p14:creationId xmlns:p14="http://schemas.microsoft.com/office/powerpoint/2010/main" val="3605955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040D6-8B78-1D9F-220A-EB59DC4EC2CB}"/>
              </a:ext>
            </a:extLst>
          </p:cNvPr>
          <p:cNvSpPr>
            <a:spLocks noGrp="1"/>
          </p:cNvSpPr>
          <p:nvPr>
            <p:ph type="title"/>
          </p:nvPr>
        </p:nvSpPr>
        <p:spPr/>
        <p:txBody>
          <a:bodyPr/>
          <a:lstStyle/>
          <a:p>
            <a:r>
              <a:rPr lang="en-US" dirty="0"/>
              <a:t>deletion at head</a:t>
            </a:r>
            <a:endParaRPr lang="en-PK" dirty="0"/>
          </a:p>
        </p:txBody>
      </p:sp>
      <p:sp>
        <p:nvSpPr>
          <p:cNvPr id="3" name="Content Placeholder 2">
            <a:extLst>
              <a:ext uri="{FF2B5EF4-FFF2-40B4-BE49-F238E27FC236}">
                <a16:creationId xmlns:a16="http://schemas.microsoft.com/office/drawing/2014/main" id="{62F26824-9ECF-CE3E-CE10-B84530C67A15}"/>
              </a:ext>
            </a:extLst>
          </p:cNvPr>
          <p:cNvSpPr>
            <a:spLocks noGrp="1"/>
          </p:cNvSpPr>
          <p:nvPr>
            <p:ph idx="1"/>
          </p:nvPr>
        </p:nvSpPr>
        <p:spPr>
          <a:xfrm>
            <a:off x="1069848" y="2121407"/>
            <a:ext cx="10058400" cy="4467651"/>
          </a:xfrm>
        </p:spPr>
        <p:txBody>
          <a:bodyPr>
            <a:noAutofit/>
          </a:bodyPr>
          <a:lstStyle/>
          <a:p>
            <a:r>
              <a:rPr lang="en-US" sz="1500" dirty="0">
                <a:latin typeface="Courier New" panose="02070309020205020404" pitchFamily="49" charset="0"/>
                <a:cs typeface="Courier New" panose="02070309020205020404" pitchFamily="49" charset="0"/>
              </a:rPr>
              <a:t>void </a:t>
            </a:r>
            <a:r>
              <a:rPr lang="en-US" sz="1500" dirty="0" err="1">
                <a:latin typeface="Courier New" panose="02070309020205020404" pitchFamily="49" charset="0"/>
                <a:cs typeface="Courier New" panose="02070309020205020404" pitchFamily="49" charset="0"/>
              </a:rPr>
              <a:t>deletionAtHead</a:t>
            </a:r>
            <a:r>
              <a:rPr lang="en-US" sz="1500" dirty="0">
                <a:latin typeface="Courier New" panose="02070309020205020404" pitchFamily="49" charset="0"/>
                <a:cs typeface="Courier New" panose="02070309020205020404" pitchFamily="49" charset="0"/>
              </a:rPr>
              <a:t>(int value) {</a:t>
            </a: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if (head == </a:t>
            </a:r>
            <a:r>
              <a:rPr lang="en-US" sz="1500" dirty="0" err="1">
                <a:latin typeface="Courier New" panose="02070309020205020404" pitchFamily="49" charset="0"/>
                <a:cs typeface="Courier New" panose="02070309020205020404" pitchFamily="49" charset="0"/>
              </a:rPr>
              <a:t>nullptr</a:t>
            </a:r>
            <a:r>
              <a:rPr lang="en-US" sz="1500" dirty="0">
                <a:latin typeface="Courier New" panose="02070309020205020404" pitchFamily="49" charset="0"/>
                <a:cs typeface="Courier New" panose="02070309020205020404" pitchFamily="49" charset="0"/>
              </a:rPr>
              <a:t> &amp;&amp; tail == </a:t>
            </a:r>
            <a:r>
              <a:rPr lang="en-US" sz="1500" dirty="0" err="1">
                <a:latin typeface="Courier New" panose="02070309020205020404" pitchFamily="49" charset="0"/>
                <a:cs typeface="Courier New" panose="02070309020205020404" pitchFamily="49" charset="0"/>
              </a:rPr>
              <a:t>nullptr</a:t>
            </a:r>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cout</a:t>
            </a:r>
            <a:r>
              <a:rPr lang="en-US" sz="1500" dirty="0">
                <a:latin typeface="Courier New" panose="02070309020205020404" pitchFamily="49" charset="0"/>
                <a:cs typeface="Courier New" panose="02070309020205020404" pitchFamily="49" charset="0"/>
              </a:rPr>
              <a:t> &lt;&lt; “List is Empty”;</a:t>
            </a:r>
          </a:p>
          <a:p>
            <a:r>
              <a:rPr lang="en-US" sz="1500" dirty="0">
                <a:latin typeface="Courier New" panose="02070309020205020404" pitchFamily="49" charset="0"/>
                <a:cs typeface="Courier New" panose="02070309020205020404" pitchFamily="49" charset="0"/>
              </a:rPr>
              <a:t>	else	</a:t>
            </a:r>
            <a:endParaRPr lang="en-US" sz="1100" dirty="0">
              <a:latin typeface="Courier New" panose="02070309020205020404" pitchFamily="49" charset="0"/>
              <a:cs typeface="Courier New" panose="02070309020205020404" pitchFamily="49" charset="0"/>
            </a:endParaRPr>
          </a:p>
          <a:p>
            <a:r>
              <a:rPr lang="en-US" sz="1500" dirty="0">
                <a:latin typeface="Courier New" panose="02070309020205020404" pitchFamily="49" charset="0"/>
                <a:cs typeface="Courier New" panose="02070309020205020404" pitchFamily="49" charset="0"/>
              </a:rPr>
              <a:t>		head = head-&gt;next;</a:t>
            </a:r>
          </a:p>
          <a:p>
            <a:pPr marL="0" indent="0">
              <a:buNone/>
            </a:pPr>
            <a:r>
              <a:rPr lang="en-US" sz="1500" dirty="0">
                <a:latin typeface="Courier New" panose="02070309020205020404" pitchFamily="49" charset="0"/>
                <a:cs typeface="Courier New" panose="02070309020205020404" pitchFamily="49" charset="0"/>
              </a:rPr>
              <a:t>			</a:t>
            </a:r>
            <a:endParaRPr lang="en-PK"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237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8DEE5-3224-6E5A-CAEC-DA7C118EE36E}"/>
              </a:ext>
            </a:extLst>
          </p:cNvPr>
          <p:cNvSpPr>
            <a:spLocks noGrp="1"/>
          </p:cNvSpPr>
          <p:nvPr>
            <p:ph type="title"/>
          </p:nvPr>
        </p:nvSpPr>
        <p:spPr/>
        <p:txBody>
          <a:bodyPr/>
          <a:lstStyle/>
          <a:p>
            <a:r>
              <a:rPr lang="en-US" dirty="0"/>
              <a:t>Linked List</a:t>
            </a:r>
            <a:endParaRPr lang="en-PK" dirty="0"/>
          </a:p>
        </p:txBody>
      </p:sp>
      <p:sp>
        <p:nvSpPr>
          <p:cNvPr id="3" name="Content Placeholder 2">
            <a:extLst>
              <a:ext uri="{FF2B5EF4-FFF2-40B4-BE49-F238E27FC236}">
                <a16:creationId xmlns:a16="http://schemas.microsoft.com/office/drawing/2014/main" id="{078B6709-3F9D-0688-A160-9E5386590C53}"/>
              </a:ext>
            </a:extLst>
          </p:cNvPr>
          <p:cNvSpPr>
            <a:spLocks noGrp="1"/>
          </p:cNvSpPr>
          <p:nvPr>
            <p:ph idx="1"/>
          </p:nvPr>
        </p:nvSpPr>
        <p:spPr/>
        <p:txBody>
          <a:bodyPr/>
          <a:lstStyle/>
          <a:p>
            <a:pPr algn="just"/>
            <a:r>
              <a:rPr lang="en-US" b="0" dirty="0">
                <a:solidFill>
                  <a:srgbClr val="273239"/>
                </a:solidFill>
                <a:effectLst/>
                <a:latin typeface="Rockwell body"/>
              </a:rPr>
              <a:t>A linked list is a linear data structure, in which the elements are not stored at contiguous memory locations. </a:t>
            </a:r>
          </a:p>
          <a:p>
            <a:pPr algn="just"/>
            <a:r>
              <a:rPr lang="en-US" b="0" dirty="0">
                <a:solidFill>
                  <a:srgbClr val="000000"/>
                </a:solidFill>
                <a:effectLst/>
                <a:latin typeface="Rockwell body"/>
              </a:rPr>
              <a:t>Linked List can be defined as collection of objects called </a:t>
            </a:r>
            <a:r>
              <a:rPr lang="en-US" b="1" dirty="0">
                <a:solidFill>
                  <a:srgbClr val="000000"/>
                </a:solidFill>
                <a:effectLst/>
                <a:latin typeface="Rockwell body"/>
              </a:rPr>
              <a:t>nodes</a:t>
            </a:r>
            <a:r>
              <a:rPr lang="en-US" b="0" dirty="0">
                <a:solidFill>
                  <a:srgbClr val="000000"/>
                </a:solidFill>
                <a:effectLst/>
                <a:latin typeface="Rockwell body"/>
              </a:rPr>
              <a:t> that are randomly stored in the memory.</a:t>
            </a:r>
          </a:p>
          <a:p>
            <a:pPr algn="just"/>
            <a:r>
              <a:rPr lang="en-US" b="0" dirty="0">
                <a:solidFill>
                  <a:srgbClr val="273239"/>
                </a:solidFill>
                <a:effectLst/>
                <a:latin typeface="Rockwell body"/>
              </a:rPr>
              <a:t>The elements/ nodes in a linked list are linked using pointers.</a:t>
            </a:r>
          </a:p>
          <a:p>
            <a:pPr algn="just"/>
            <a:r>
              <a:rPr lang="en-US" dirty="0">
                <a:solidFill>
                  <a:srgbClr val="000000"/>
                </a:solidFill>
                <a:latin typeface="Rockwell body"/>
              </a:rPr>
              <a:t>A</a:t>
            </a:r>
            <a:r>
              <a:rPr lang="en-US" b="0" dirty="0">
                <a:solidFill>
                  <a:srgbClr val="000000"/>
                </a:solidFill>
                <a:effectLst/>
                <a:latin typeface="Rockwell body"/>
              </a:rPr>
              <a:t>rrays accommodate similar types of data types, linked lists consist of elements with different data types that are also arranged sequentially.</a:t>
            </a:r>
          </a:p>
          <a:p>
            <a:endParaRPr lang="en-PK" dirty="0"/>
          </a:p>
        </p:txBody>
      </p:sp>
    </p:spTree>
    <p:extLst>
      <p:ext uri="{BB962C8B-B14F-4D97-AF65-F5344CB8AC3E}">
        <p14:creationId xmlns:p14="http://schemas.microsoft.com/office/powerpoint/2010/main" val="1669724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E0DE-20C3-3BC6-354B-503041FCDBA3}"/>
              </a:ext>
            </a:extLst>
          </p:cNvPr>
          <p:cNvSpPr>
            <a:spLocks noGrp="1"/>
          </p:cNvSpPr>
          <p:nvPr>
            <p:ph type="title"/>
          </p:nvPr>
        </p:nvSpPr>
        <p:spPr/>
        <p:txBody>
          <a:bodyPr/>
          <a:lstStyle/>
          <a:p>
            <a:r>
              <a:rPr lang="en-US" dirty="0"/>
              <a:t>Uses of Linked List</a:t>
            </a:r>
            <a:endParaRPr lang="en-PK" dirty="0"/>
          </a:p>
        </p:txBody>
      </p:sp>
      <p:sp>
        <p:nvSpPr>
          <p:cNvPr id="3" name="Content Placeholder 2">
            <a:extLst>
              <a:ext uri="{FF2B5EF4-FFF2-40B4-BE49-F238E27FC236}">
                <a16:creationId xmlns:a16="http://schemas.microsoft.com/office/drawing/2014/main" id="{C59F94B7-0A62-9A32-9F74-873845467CDE}"/>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list is not required to be contiguously present in the memory. </a:t>
            </a:r>
          </a:p>
          <a:p>
            <a:pPr algn="just">
              <a:buFont typeface="Arial" panose="020B0604020202020204" pitchFamily="34" charset="0"/>
              <a:buChar char="•"/>
            </a:pPr>
            <a:r>
              <a:rPr lang="en-US" b="0" i="0" dirty="0">
                <a:solidFill>
                  <a:srgbClr val="000000"/>
                </a:solidFill>
                <a:effectLst/>
                <a:latin typeface="inter-regular"/>
              </a:rPr>
              <a:t>The node can reside any where in the memory and linked together to make a list. This achieves optimized utilization of space.</a:t>
            </a:r>
          </a:p>
          <a:p>
            <a:pPr algn="just">
              <a:buFont typeface="Arial" panose="020B0604020202020204" pitchFamily="34" charset="0"/>
              <a:buChar char="•"/>
            </a:pPr>
            <a:r>
              <a:rPr lang="en-US" b="0" i="0" dirty="0">
                <a:solidFill>
                  <a:srgbClr val="000000"/>
                </a:solidFill>
                <a:effectLst/>
                <a:latin typeface="inter-regular"/>
              </a:rPr>
              <a:t>List size is limited to the memory size and doesn't need to be declared in advance.</a:t>
            </a:r>
          </a:p>
          <a:p>
            <a:pPr algn="just">
              <a:buFont typeface="Arial" panose="020B0604020202020204" pitchFamily="34" charset="0"/>
              <a:buChar char="•"/>
            </a:pPr>
            <a:r>
              <a:rPr lang="en-US" b="0" i="0" dirty="0">
                <a:solidFill>
                  <a:srgbClr val="000000"/>
                </a:solidFill>
                <a:effectLst/>
                <a:latin typeface="inter-regular"/>
              </a:rPr>
              <a:t>Empty node can not be present in the linked list.</a:t>
            </a:r>
          </a:p>
          <a:p>
            <a:endParaRPr lang="en-PK" dirty="0"/>
          </a:p>
        </p:txBody>
      </p:sp>
    </p:spTree>
    <p:extLst>
      <p:ext uri="{BB962C8B-B14F-4D97-AF65-F5344CB8AC3E}">
        <p14:creationId xmlns:p14="http://schemas.microsoft.com/office/powerpoint/2010/main" val="3151393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EA64-5F39-A163-F8F8-3908367426F0}"/>
              </a:ext>
            </a:extLst>
          </p:cNvPr>
          <p:cNvSpPr>
            <a:spLocks noGrp="1"/>
          </p:cNvSpPr>
          <p:nvPr>
            <p:ph type="title"/>
          </p:nvPr>
        </p:nvSpPr>
        <p:spPr/>
        <p:txBody>
          <a:bodyPr/>
          <a:lstStyle/>
          <a:p>
            <a:r>
              <a:rPr lang="en-US" dirty="0"/>
              <a:t>Linked list vs Arrays</a:t>
            </a:r>
            <a:endParaRPr lang="en-PK" dirty="0"/>
          </a:p>
        </p:txBody>
      </p:sp>
      <p:sp>
        <p:nvSpPr>
          <p:cNvPr id="3" name="Content Placeholder 2">
            <a:extLst>
              <a:ext uri="{FF2B5EF4-FFF2-40B4-BE49-F238E27FC236}">
                <a16:creationId xmlns:a16="http://schemas.microsoft.com/office/drawing/2014/main" id="{9C3BEC9B-7C5C-8CAB-912D-E13D2C1B64F7}"/>
              </a:ext>
            </a:extLst>
          </p:cNvPr>
          <p:cNvSpPr>
            <a:spLocks noGrp="1"/>
          </p:cNvSpPr>
          <p:nvPr>
            <p:ph idx="1"/>
          </p:nvPr>
        </p:nvSpPr>
        <p:spPr/>
        <p:txBody>
          <a:bodyPr/>
          <a:lstStyle/>
          <a:p>
            <a:pPr algn="just"/>
            <a:r>
              <a:rPr lang="en-US" b="0" i="0" dirty="0">
                <a:solidFill>
                  <a:srgbClr val="000000"/>
                </a:solidFill>
                <a:effectLst/>
                <a:latin typeface="inter-regular"/>
              </a:rPr>
              <a:t>The size of array must be known in advance before using it in the program.</a:t>
            </a:r>
          </a:p>
          <a:p>
            <a:pPr algn="just"/>
            <a:r>
              <a:rPr lang="en-US" b="0" i="0" dirty="0">
                <a:solidFill>
                  <a:srgbClr val="000000"/>
                </a:solidFill>
                <a:effectLst/>
                <a:latin typeface="inter-regular"/>
              </a:rPr>
              <a:t>Increasing size of the array is a time taking process. It is almost impossible to expand the size of the array at run time.</a:t>
            </a:r>
          </a:p>
          <a:p>
            <a:pPr algn="just"/>
            <a:r>
              <a:rPr lang="en-US" b="0" i="0" dirty="0">
                <a:solidFill>
                  <a:srgbClr val="000000"/>
                </a:solidFill>
                <a:effectLst/>
                <a:latin typeface="inter-regular"/>
              </a:rPr>
              <a:t>All the elements in the array need to be contiguously stored in the memory. Inserting any element in the array needs shifting of all its predecessors.</a:t>
            </a:r>
          </a:p>
          <a:p>
            <a:pPr algn="just"/>
            <a:r>
              <a:rPr lang="en-US" dirty="0">
                <a:solidFill>
                  <a:srgbClr val="000000"/>
                </a:solidFill>
                <a:latin typeface="inter-regular"/>
              </a:rPr>
              <a:t>List</a:t>
            </a:r>
            <a:r>
              <a:rPr lang="en-US" b="0" i="0" dirty="0">
                <a:solidFill>
                  <a:srgbClr val="000000"/>
                </a:solidFill>
                <a:effectLst/>
                <a:latin typeface="inter-regular"/>
              </a:rPr>
              <a:t> allocates the memory dynamically. All the nodes of linked list are non-contiguously stored in the memory and linked together with the help of pointers.</a:t>
            </a:r>
          </a:p>
          <a:p>
            <a:pPr algn="just"/>
            <a:r>
              <a:rPr lang="en-US" b="0" i="0" dirty="0">
                <a:solidFill>
                  <a:srgbClr val="000000"/>
                </a:solidFill>
                <a:effectLst/>
                <a:latin typeface="inter-regular"/>
              </a:rPr>
              <a:t>Sizing is no longer a problem since we do not need to define its size at the time of declaration. List grows as per the program's demand and limited to the available memory space.</a:t>
            </a:r>
          </a:p>
          <a:p>
            <a:pPr algn="just"/>
            <a:endParaRPr lang="en-US" b="0" i="0" dirty="0">
              <a:solidFill>
                <a:srgbClr val="000000"/>
              </a:solidFill>
              <a:effectLst/>
              <a:latin typeface="inter-regular"/>
            </a:endParaRPr>
          </a:p>
          <a:p>
            <a:endParaRPr lang="en-PK" dirty="0"/>
          </a:p>
        </p:txBody>
      </p:sp>
    </p:spTree>
    <p:extLst>
      <p:ext uri="{BB962C8B-B14F-4D97-AF65-F5344CB8AC3E}">
        <p14:creationId xmlns:p14="http://schemas.microsoft.com/office/powerpoint/2010/main" val="2852451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EC690-4C2E-C555-33AB-640C7B1BA03B}"/>
              </a:ext>
            </a:extLst>
          </p:cNvPr>
          <p:cNvSpPr>
            <a:spLocks noGrp="1"/>
          </p:cNvSpPr>
          <p:nvPr>
            <p:ph type="title"/>
          </p:nvPr>
        </p:nvSpPr>
        <p:spPr/>
        <p:txBody>
          <a:bodyPr/>
          <a:lstStyle/>
          <a:p>
            <a:r>
              <a:rPr lang="en-US" dirty="0"/>
              <a:t>Singly linked list (SLL)</a:t>
            </a:r>
            <a:endParaRPr lang="en-PK" dirty="0"/>
          </a:p>
        </p:txBody>
      </p:sp>
      <p:sp>
        <p:nvSpPr>
          <p:cNvPr id="3" name="Content Placeholder 2">
            <a:extLst>
              <a:ext uri="{FF2B5EF4-FFF2-40B4-BE49-F238E27FC236}">
                <a16:creationId xmlns:a16="http://schemas.microsoft.com/office/drawing/2014/main" id="{C54B6DC8-67FF-49A7-F4AD-585700554350}"/>
              </a:ext>
            </a:extLst>
          </p:cNvPr>
          <p:cNvSpPr>
            <a:spLocks noGrp="1"/>
          </p:cNvSpPr>
          <p:nvPr>
            <p:ph idx="1"/>
          </p:nvPr>
        </p:nvSpPr>
        <p:spPr/>
        <p:txBody>
          <a:bodyPr/>
          <a:lstStyle/>
          <a:p>
            <a:r>
              <a:rPr lang="en-US" b="0" i="0" dirty="0">
                <a:effectLst/>
                <a:latin typeface="euclid_circular_a"/>
              </a:rPr>
              <a:t>Linked lists can be of multiple types: </a:t>
            </a:r>
            <a:r>
              <a:rPr lang="en-US" b="1" i="0" dirty="0">
                <a:effectLst/>
                <a:latin typeface="euclid_circular_a"/>
              </a:rPr>
              <a:t>singly</a:t>
            </a:r>
            <a:r>
              <a:rPr lang="en-US" b="0" i="0" dirty="0">
                <a:effectLst/>
                <a:latin typeface="euclid_circular_a"/>
              </a:rPr>
              <a:t>, </a:t>
            </a:r>
            <a:r>
              <a:rPr lang="en-US" b="1" i="0" dirty="0">
                <a:effectLst/>
                <a:latin typeface="euclid_circular_a"/>
              </a:rPr>
              <a:t>doubly</a:t>
            </a:r>
            <a:r>
              <a:rPr lang="en-US" b="0" i="0" dirty="0">
                <a:effectLst/>
                <a:latin typeface="euclid_circular_a"/>
              </a:rPr>
              <a:t>, and </a:t>
            </a:r>
            <a:r>
              <a:rPr lang="en-US" b="1" i="0" dirty="0">
                <a:effectLst/>
                <a:latin typeface="euclid_circular_a"/>
              </a:rPr>
              <a:t>circular linked list</a:t>
            </a:r>
            <a:r>
              <a:rPr lang="en-US" b="0" i="0" dirty="0">
                <a:effectLst/>
                <a:latin typeface="euclid_circular_a"/>
              </a:rPr>
              <a:t>. In this lecture, we will focus on the </a:t>
            </a:r>
            <a:r>
              <a:rPr lang="en-US" b="1" i="0" dirty="0">
                <a:effectLst/>
                <a:latin typeface="euclid_circular_a"/>
              </a:rPr>
              <a:t>singly linked list</a:t>
            </a:r>
            <a:r>
              <a:rPr lang="en-US" b="0" i="0" dirty="0">
                <a:effectLst/>
                <a:latin typeface="euclid_circular_a"/>
              </a:rPr>
              <a:t>. </a:t>
            </a:r>
            <a:endParaRPr lang="en-US" b="0" i="0" dirty="0">
              <a:solidFill>
                <a:srgbClr val="333333"/>
              </a:solidFill>
              <a:effectLst/>
              <a:latin typeface="inter-regular"/>
            </a:endParaRPr>
          </a:p>
          <a:p>
            <a:r>
              <a:rPr lang="en-US" b="0" i="0" dirty="0">
                <a:solidFill>
                  <a:srgbClr val="333333"/>
                </a:solidFill>
                <a:effectLst/>
                <a:latin typeface="inter-regular"/>
              </a:rPr>
              <a:t>Singly linked list can be traversed only in one direction. </a:t>
            </a:r>
          </a:p>
          <a:p>
            <a:pPr algn="just"/>
            <a:r>
              <a:rPr lang="en-US" b="0" i="0" dirty="0">
                <a:solidFill>
                  <a:srgbClr val="333333"/>
                </a:solidFill>
                <a:effectLst/>
                <a:latin typeface="inter-regular"/>
              </a:rPr>
              <a:t>In other words, we can say that each node contains only next pointer, therefore we can not traverse the list in the reverse direction.</a:t>
            </a:r>
          </a:p>
          <a:p>
            <a:pPr algn="just"/>
            <a:r>
              <a:rPr lang="en-US" b="0" i="0" dirty="0">
                <a:effectLst/>
                <a:latin typeface="euclid_circular_a"/>
              </a:rPr>
              <a:t>You might have played the game Treasure Hunt, where each clue includes the information about the next clue. That is how the linked list operates.</a:t>
            </a:r>
            <a:endParaRPr lang="en-US" b="0" i="0" dirty="0">
              <a:solidFill>
                <a:srgbClr val="333333"/>
              </a:solidFill>
              <a:effectLst/>
              <a:latin typeface="inter-regular"/>
            </a:endParaRPr>
          </a:p>
        </p:txBody>
      </p:sp>
    </p:spTree>
    <p:extLst>
      <p:ext uri="{BB962C8B-B14F-4D97-AF65-F5344CB8AC3E}">
        <p14:creationId xmlns:p14="http://schemas.microsoft.com/office/powerpoint/2010/main" val="3709802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F8946-6203-CE03-CF03-AA63F254B17E}"/>
              </a:ext>
            </a:extLst>
          </p:cNvPr>
          <p:cNvSpPr>
            <a:spLocks noGrp="1"/>
          </p:cNvSpPr>
          <p:nvPr>
            <p:ph type="title"/>
          </p:nvPr>
        </p:nvSpPr>
        <p:spPr/>
        <p:txBody>
          <a:bodyPr/>
          <a:lstStyle/>
          <a:p>
            <a:r>
              <a:rPr lang="en-US" dirty="0"/>
              <a:t>Nodes in a Linked List</a:t>
            </a:r>
            <a:endParaRPr lang="en-PK" dirty="0"/>
          </a:p>
        </p:txBody>
      </p:sp>
      <p:sp>
        <p:nvSpPr>
          <p:cNvPr id="3" name="Content Placeholder 2">
            <a:extLst>
              <a:ext uri="{FF2B5EF4-FFF2-40B4-BE49-F238E27FC236}">
                <a16:creationId xmlns:a16="http://schemas.microsoft.com/office/drawing/2014/main" id="{82C3A790-0A3B-E41C-2389-43C15E13C056}"/>
              </a:ext>
            </a:extLst>
          </p:cNvPr>
          <p:cNvSpPr>
            <a:spLocks noGrp="1"/>
          </p:cNvSpPr>
          <p:nvPr>
            <p:ph idx="1"/>
          </p:nvPr>
        </p:nvSpPr>
        <p:spPr/>
        <p:txBody>
          <a:bodyPr/>
          <a:lstStyle/>
          <a:p>
            <a:r>
              <a:rPr lang="en-US" b="0" i="0" dirty="0">
                <a:solidFill>
                  <a:srgbClr val="273239"/>
                </a:solidFill>
                <a:effectLst/>
                <a:latin typeface="Rockwell body"/>
              </a:rPr>
              <a:t>A linked list consists of nodes.</a:t>
            </a:r>
          </a:p>
          <a:p>
            <a:r>
              <a:rPr lang="en-US" b="0" i="0" dirty="0">
                <a:solidFill>
                  <a:srgbClr val="000000"/>
                </a:solidFill>
                <a:effectLst/>
                <a:latin typeface="Rockwell body"/>
              </a:rPr>
              <a:t>A node contains two fields i.e. data and the pointer which contains the address of the next node in the memory.</a:t>
            </a:r>
          </a:p>
          <a:p>
            <a:r>
              <a:rPr lang="en-US" b="0" i="0" dirty="0">
                <a:solidFill>
                  <a:srgbClr val="000000"/>
                </a:solidFill>
                <a:effectLst/>
                <a:latin typeface="Rockwell body"/>
              </a:rPr>
              <a:t>The last node of the list contains pointer to the null.</a:t>
            </a:r>
          </a:p>
          <a:p>
            <a:pPr marL="0" indent="0">
              <a:buNone/>
            </a:pPr>
            <a:br>
              <a:rPr lang="en-US" dirty="0"/>
            </a:br>
            <a:endParaRPr lang="en-PK" dirty="0"/>
          </a:p>
        </p:txBody>
      </p:sp>
      <p:pic>
        <p:nvPicPr>
          <p:cNvPr id="5" name="Picture 4">
            <a:extLst>
              <a:ext uri="{FF2B5EF4-FFF2-40B4-BE49-F238E27FC236}">
                <a16:creationId xmlns:a16="http://schemas.microsoft.com/office/drawing/2014/main" id="{150F9B81-C5DC-AC8B-8A89-EDE00E0E4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887" y="3967015"/>
            <a:ext cx="6972300" cy="1695450"/>
          </a:xfrm>
          <a:prstGeom prst="rect">
            <a:avLst/>
          </a:prstGeom>
        </p:spPr>
      </p:pic>
    </p:spTree>
    <p:extLst>
      <p:ext uri="{BB962C8B-B14F-4D97-AF65-F5344CB8AC3E}">
        <p14:creationId xmlns:p14="http://schemas.microsoft.com/office/powerpoint/2010/main" val="277700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E6FA-5487-C3B7-86F3-B7623BEAC04D}"/>
              </a:ext>
            </a:extLst>
          </p:cNvPr>
          <p:cNvSpPr>
            <a:spLocks noGrp="1"/>
          </p:cNvSpPr>
          <p:nvPr>
            <p:ph type="title"/>
          </p:nvPr>
        </p:nvSpPr>
        <p:spPr/>
        <p:txBody>
          <a:bodyPr/>
          <a:lstStyle/>
          <a:p>
            <a:r>
              <a:rPr lang="en-US" dirty="0"/>
              <a:t>Nodes in linked list</a:t>
            </a:r>
            <a:endParaRPr lang="en-PK" dirty="0"/>
          </a:p>
        </p:txBody>
      </p:sp>
      <p:sp>
        <p:nvSpPr>
          <p:cNvPr id="3" name="Content Placeholder 2">
            <a:extLst>
              <a:ext uri="{FF2B5EF4-FFF2-40B4-BE49-F238E27FC236}">
                <a16:creationId xmlns:a16="http://schemas.microsoft.com/office/drawing/2014/main" id="{56F31F32-FC5C-29BB-30ED-3CCFA3FD0588}"/>
              </a:ext>
            </a:extLst>
          </p:cNvPr>
          <p:cNvSpPr>
            <a:spLocks noGrp="1"/>
          </p:cNvSpPr>
          <p:nvPr>
            <p:ph idx="1"/>
          </p:nvPr>
        </p:nvSpPr>
        <p:spPr/>
        <p:txBody>
          <a:bodyPr/>
          <a:lstStyle/>
          <a:p>
            <a:r>
              <a:rPr lang="en-US" b="0" i="0" dirty="0">
                <a:effectLst/>
                <a:latin typeface="euclid_circular_a"/>
              </a:rPr>
              <a:t>We wrap both the data item and the next node reference in a struct as:</a:t>
            </a:r>
          </a:p>
          <a:p>
            <a:pPr marL="0" indent="0" algn="just">
              <a:buNone/>
            </a:pPr>
            <a:r>
              <a:rPr lang="en-US" b="0" i="0" dirty="0">
                <a:solidFill>
                  <a:srgbClr val="000000"/>
                </a:solidFill>
                <a:effectLst/>
                <a:latin typeface="Courier New" panose="02070309020205020404" pitchFamily="49" charset="0"/>
                <a:cs typeface="Courier New" panose="02070309020205020404" pitchFamily="49" charset="0"/>
              </a:rPr>
              <a:t>struct node   </a:t>
            </a:r>
          </a:p>
          <a:p>
            <a:pPr marL="0" indent="0" algn="just">
              <a:buNone/>
            </a:pPr>
            <a:r>
              <a:rPr lang="en-US" b="0" i="0" dirty="0">
                <a:solidFill>
                  <a:srgbClr val="000000"/>
                </a:solidFill>
                <a:effectLst/>
                <a:latin typeface="Courier New" panose="02070309020205020404" pitchFamily="49" charset="0"/>
                <a:cs typeface="Courier New" panose="02070309020205020404" pitchFamily="49" charset="0"/>
              </a:rPr>
              <a:t>{ </a:t>
            </a:r>
          </a:p>
          <a:p>
            <a:pPr marL="0" indent="0" algn="just">
              <a:buNone/>
            </a:pPr>
            <a:r>
              <a:rPr lang="en-US" b="0" i="0" dirty="0">
                <a:solidFill>
                  <a:srgbClr val="000000"/>
                </a:solidFill>
                <a:effectLst/>
                <a:latin typeface="Courier New" panose="02070309020205020404" pitchFamily="49" charset="0"/>
                <a:cs typeface="Courier New" panose="02070309020205020404" pitchFamily="49" charset="0"/>
              </a:rPr>
              <a:t>    </a:t>
            </a:r>
            <a:r>
              <a:rPr lang="en-US" b="1" i="0" dirty="0">
                <a:solidFill>
                  <a:srgbClr val="006699"/>
                </a:solidFill>
                <a:effectLst/>
                <a:latin typeface="Courier New" panose="02070309020205020404" pitchFamily="49" charset="0"/>
                <a:cs typeface="Courier New" panose="02070309020205020404" pitchFamily="49" charset="0"/>
              </a:rPr>
              <a:t>int</a:t>
            </a:r>
            <a:r>
              <a:rPr lang="en-US" b="0" i="0" dirty="0">
                <a:solidFill>
                  <a:srgbClr val="000000"/>
                </a:solidFill>
                <a:effectLst/>
                <a:latin typeface="Courier New" panose="02070309020205020404" pitchFamily="49" charset="0"/>
                <a:cs typeface="Courier New" panose="02070309020205020404" pitchFamily="49" charset="0"/>
              </a:rPr>
              <a:t> data;   </a:t>
            </a:r>
          </a:p>
          <a:p>
            <a:pPr marL="0" indent="0" algn="just">
              <a:buNone/>
            </a:pPr>
            <a:r>
              <a:rPr lang="en-US" b="0" i="0" dirty="0">
                <a:solidFill>
                  <a:srgbClr val="000000"/>
                </a:solidFill>
                <a:effectLst/>
                <a:latin typeface="Courier New" panose="02070309020205020404" pitchFamily="49" charset="0"/>
                <a:cs typeface="Courier New" panose="02070309020205020404" pitchFamily="49" charset="0"/>
              </a:rPr>
              <a:t>    node *next;  </a:t>
            </a:r>
          </a:p>
          <a:p>
            <a:pPr marL="0" indent="0" algn="just">
              <a:buNone/>
            </a:pPr>
            <a:r>
              <a:rPr lang="en-US" b="0" i="0" dirty="0">
                <a:solidFill>
                  <a:srgbClr val="000000"/>
                </a:solidFill>
                <a:effectLst/>
                <a:latin typeface="Courier New" panose="02070309020205020404" pitchFamily="49" charset="0"/>
                <a:cs typeface="Courier New" panose="02070309020205020404" pitchFamily="49" charset="0"/>
              </a:rPr>
              <a:t>};  </a:t>
            </a:r>
          </a:p>
          <a:p>
            <a:endParaRPr lang="en-PK" dirty="0"/>
          </a:p>
        </p:txBody>
      </p:sp>
    </p:spTree>
    <p:extLst>
      <p:ext uri="{BB962C8B-B14F-4D97-AF65-F5344CB8AC3E}">
        <p14:creationId xmlns:p14="http://schemas.microsoft.com/office/powerpoint/2010/main" val="1286586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DC98-6480-EA37-9570-8993F17FEA41}"/>
              </a:ext>
            </a:extLst>
          </p:cNvPr>
          <p:cNvSpPr>
            <a:spLocks noGrp="1"/>
          </p:cNvSpPr>
          <p:nvPr>
            <p:ph type="title"/>
          </p:nvPr>
        </p:nvSpPr>
        <p:spPr/>
        <p:txBody>
          <a:bodyPr/>
          <a:lstStyle/>
          <a:p>
            <a:r>
              <a:rPr lang="en-US" dirty="0"/>
              <a:t>Insertion in SLL</a:t>
            </a:r>
            <a:endParaRPr lang="en-PK" dirty="0"/>
          </a:p>
        </p:txBody>
      </p:sp>
      <p:sp>
        <p:nvSpPr>
          <p:cNvPr id="3" name="Content Placeholder 2">
            <a:extLst>
              <a:ext uri="{FF2B5EF4-FFF2-40B4-BE49-F238E27FC236}">
                <a16:creationId xmlns:a16="http://schemas.microsoft.com/office/drawing/2014/main" id="{BDB908C5-B452-289F-7AC9-CE19AEED7CDD}"/>
              </a:ext>
            </a:extLst>
          </p:cNvPr>
          <p:cNvSpPr>
            <a:spLocks noGrp="1"/>
          </p:cNvSpPr>
          <p:nvPr>
            <p:ph idx="1"/>
          </p:nvPr>
        </p:nvSpPr>
        <p:spPr/>
        <p:txBody>
          <a:bodyPr/>
          <a:lstStyle/>
          <a:p>
            <a:pPr algn="just"/>
            <a:r>
              <a:rPr lang="en-US" b="0" i="0" dirty="0">
                <a:solidFill>
                  <a:srgbClr val="333333"/>
                </a:solidFill>
                <a:effectLst/>
                <a:latin typeface="inter-regular"/>
              </a:rPr>
              <a:t>The insertion into a singly linked list can be performed at different positions. Based on the position of the new node being inserted, the insertion is categorized into the following categories.</a:t>
            </a:r>
          </a:p>
          <a:p>
            <a:pPr marL="0" indent="0" algn="just">
              <a:buNone/>
            </a:pPr>
            <a:endParaRPr lang="en-PK" dirty="0"/>
          </a:p>
        </p:txBody>
      </p:sp>
      <p:graphicFrame>
        <p:nvGraphicFramePr>
          <p:cNvPr id="4" name="Table 4">
            <a:extLst>
              <a:ext uri="{FF2B5EF4-FFF2-40B4-BE49-F238E27FC236}">
                <a16:creationId xmlns:a16="http://schemas.microsoft.com/office/drawing/2014/main" id="{1E822993-B585-29B5-7EB8-7F7757648E5E}"/>
              </a:ext>
            </a:extLst>
          </p:cNvPr>
          <p:cNvGraphicFramePr>
            <a:graphicFrameLocks noGrp="1"/>
          </p:cNvGraphicFramePr>
          <p:nvPr>
            <p:extLst>
              <p:ext uri="{D42A27DB-BD31-4B8C-83A1-F6EECF244321}">
                <p14:modId xmlns:p14="http://schemas.microsoft.com/office/powerpoint/2010/main" val="74156516"/>
              </p:ext>
            </p:extLst>
          </p:nvPr>
        </p:nvGraphicFramePr>
        <p:xfrm>
          <a:off x="1305858" y="3131172"/>
          <a:ext cx="9729696" cy="3258175"/>
        </p:xfrm>
        <a:graphic>
          <a:graphicData uri="http://schemas.openxmlformats.org/drawingml/2006/table">
            <a:tbl>
              <a:tblPr firstRow="1" bandRow="1">
                <a:tableStyleId>{5C22544A-7EE6-4342-B048-85BDC9FD1C3A}</a:tableStyleId>
              </a:tblPr>
              <a:tblGrid>
                <a:gridCol w="585695">
                  <a:extLst>
                    <a:ext uri="{9D8B030D-6E8A-4147-A177-3AD203B41FA5}">
                      <a16:colId xmlns:a16="http://schemas.microsoft.com/office/drawing/2014/main" val="3488228535"/>
                    </a:ext>
                  </a:extLst>
                </a:gridCol>
                <a:gridCol w="2115671">
                  <a:extLst>
                    <a:ext uri="{9D8B030D-6E8A-4147-A177-3AD203B41FA5}">
                      <a16:colId xmlns:a16="http://schemas.microsoft.com/office/drawing/2014/main" val="2114187012"/>
                    </a:ext>
                  </a:extLst>
                </a:gridCol>
                <a:gridCol w="7028330">
                  <a:extLst>
                    <a:ext uri="{9D8B030D-6E8A-4147-A177-3AD203B41FA5}">
                      <a16:colId xmlns:a16="http://schemas.microsoft.com/office/drawing/2014/main" val="2114778035"/>
                    </a:ext>
                  </a:extLst>
                </a:gridCol>
              </a:tblGrid>
              <a:tr h="499534">
                <a:tc>
                  <a:txBody>
                    <a:bodyPr/>
                    <a:lstStyle/>
                    <a:p>
                      <a:endParaRPr lang="en-PK" dirty="0"/>
                    </a:p>
                  </a:txBody>
                  <a:tcPr/>
                </a:tc>
                <a:tc>
                  <a:txBody>
                    <a:bodyPr/>
                    <a:lstStyle/>
                    <a:p>
                      <a:r>
                        <a:rPr lang="en-US" dirty="0"/>
                        <a:t>Operation</a:t>
                      </a:r>
                      <a:endParaRPr lang="en-PK" dirty="0"/>
                    </a:p>
                  </a:txBody>
                  <a:tcPr/>
                </a:tc>
                <a:tc>
                  <a:txBody>
                    <a:bodyPr/>
                    <a:lstStyle/>
                    <a:p>
                      <a:r>
                        <a:rPr lang="en-US" dirty="0"/>
                        <a:t>Description</a:t>
                      </a:r>
                      <a:endParaRPr lang="en-PK" dirty="0"/>
                    </a:p>
                  </a:txBody>
                  <a:tcPr/>
                </a:tc>
                <a:extLst>
                  <a:ext uri="{0D108BD9-81ED-4DB2-BD59-A6C34878D82A}">
                    <a16:rowId xmlns:a16="http://schemas.microsoft.com/office/drawing/2014/main" val="4152719173"/>
                  </a:ext>
                </a:extLst>
              </a:tr>
              <a:tr h="919547">
                <a:tc>
                  <a:txBody>
                    <a:bodyPr/>
                    <a:lstStyle/>
                    <a:p>
                      <a:r>
                        <a:rPr lang="en-US" dirty="0"/>
                        <a:t>1.</a:t>
                      </a:r>
                      <a:endParaRPr lang="en-PK" dirty="0"/>
                    </a:p>
                  </a:txBody>
                  <a:tcPr/>
                </a:tc>
                <a:tc>
                  <a:txBody>
                    <a:bodyPr/>
                    <a:lstStyle/>
                    <a:p>
                      <a:r>
                        <a:rPr lang="en-US" dirty="0"/>
                        <a:t>Insertion at beginning</a:t>
                      </a:r>
                      <a:endParaRPr lang="en-PK" dirty="0"/>
                    </a:p>
                  </a:txBody>
                  <a:tcPr/>
                </a:tc>
                <a:tc>
                  <a:txBody>
                    <a:bodyPr/>
                    <a:lstStyle/>
                    <a:p>
                      <a:r>
                        <a:rPr lang="en-US" sz="1800" b="0" i="0" kern="1200" dirty="0">
                          <a:solidFill>
                            <a:schemeClr val="dk1"/>
                          </a:solidFill>
                          <a:effectLst/>
                          <a:latin typeface="+mn-lt"/>
                          <a:ea typeface="+mn-ea"/>
                          <a:cs typeface="+mn-cs"/>
                        </a:rPr>
                        <a:t>It involves inserting any element at the front of the list. We just need to a few link adjustments to make the new node as the head of the list.</a:t>
                      </a:r>
                      <a:endParaRPr lang="en-PK" dirty="0"/>
                    </a:p>
                  </a:txBody>
                  <a:tcPr/>
                </a:tc>
                <a:extLst>
                  <a:ext uri="{0D108BD9-81ED-4DB2-BD59-A6C34878D82A}">
                    <a16:rowId xmlns:a16="http://schemas.microsoft.com/office/drawing/2014/main" val="1575112739"/>
                  </a:ext>
                </a:extLst>
              </a:tr>
              <a:tr h="919547">
                <a:tc>
                  <a:txBody>
                    <a:bodyPr/>
                    <a:lstStyle/>
                    <a:p>
                      <a:r>
                        <a:rPr lang="en-US" dirty="0"/>
                        <a:t>2.</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Insertion at End</a:t>
                      </a:r>
                      <a:endParaRPr lang="en-PK" dirty="0"/>
                    </a:p>
                    <a:p>
                      <a:endParaRPr lang="en-PK" dirty="0"/>
                    </a:p>
                  </a:txBody>
                  <a:tcPr/>
                </a:tc>
                <a:tc>
                  <a:txBody>
                    <a:bodyPr/>
                    <a:lstStyle/>
                    <a:p>
                      <a:r>
                        <a:rPr lang="en-US" sz="1800" b="0" i="0" kern="1200" dirty="0">
                          <a:solidFill>
                            <a:schemeClr val="dk1"/>
                          </a:solidFill>
                          <a:effectLst/>
                          <a:latin typeface="+mn-lt"/>
                          <a:ea typeface="+mn-ea"/>
                          <a:cs typeface="+mn-cs"/>
                        </a:rPr>
                        <a:t>It involves insertion at the last of the linked list. The new node can be inserted as the only node in the list or it can be inserted as the last one. Different logics are implemented in each scenario.</a:t>
                      </a:r>
                      <a:endParaRPr lang="en-PK" dirty="0"/>
                    </a:p>
                  </a:txBody>
                  <a:tcPr/>
                </a:tc>
                <a:extLst>
                  <a:ext uri="{0D108BD9-81ED-4DB2-BD59-A6C34878D82A}">
                    <a16:rowId xmlns:a16="http://schemas.microsoft.com/office/drawing/2014/main" val="782262661"/>
                  </a:ext>
                </a:extLst>
              </a:tr>
              <a:tr h="919547">
                <a:tc>
                  <a:txBody>
                    <a:bodyPr/>
                    <a:lstStyle/>
                    <a:p>
                      <a:r>
                        <a:rPr lang="en-US" dirty="0"/>
                        <a:t>3.</a:t>
                      </a:r>
                      <a:endParaRPr lang="en-PK"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Insertion after a specified node</a:t>
                      </a:r>
                      <a:endParaRPr lang="en-PK" dirty="0"/>
                    </a:p>
                    <a:p>
                      <a:endParaRPr lang="en-PK" dirty="0"/>
                    </a:p>
                  </a:txBody>
                  <a:tcPr/>
                </a:tc>
                <a:tc>
                  <a:txBody>
                    <a:bodyPr/>
                    <a:lstStyle/>
                    <a:p>
                      <a:r>
                        <a:rPr lang="en-US" sz="1800" b="0" i="0" kern="1200" dirty="0">
                          <a:solidFill>
                            <a:schemeClr val="dk1"/>
                          </a:solidFill>
                          <a:effectLst/>
                          <a:latin typeface="+mn-lt"/>
                          <a:ea typeface="+mn-ea"/>
                          <a:cs typeface="+mn-cs"/>
                        </a:rPr>
                        <a:t>It involves insertion after the specified node of the linked list. We need to skip the desired number of nodes in order to reach the node after which the new node will be inserted. </a:t>
                      </a:r>
                      <a:endParaRPr lang="en-PK" dirty="0"/>
                    </a:p>
                  </a:txBody>
                  <a:tcPr/>
                </a:tc>
                <a:extLst>
                  <a:ext uri="{0D108BD9-81ED-4DB2-BD59-A6C34878D82A}">
                    <a16:rowId xmlns:a16="http://schemas.microsoft.com/office/drawing/2014/main" val="4121996441"/>
                  </a:ext>
                </a:extLst>
              </a:tr>
            </a:tbl>
          </a:graphicData>
        </a:graphic>
      </p:graphicFrame>
    </p:spTree>
    <p:extLst>
      <p:ext uri="{BB962C8B-B14F-4D97-AF65-F5344CB8AC3E}">
        <p14:creationId xmlns:p14="http://schemas.microsoft.com/office/powerpoint/2010/main" val="412355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BE14-46DD-28AA-B9E6-60C05A83E9C4}"/>
              </a:ext>
            </a:extLst>
          </p:cNvPr>
          <p:cNvSpPr>
            <a:spLocks noGrp="1"/>
          </p:cNvSpPr>
          <p:nvPr>
            <p:ph type="title"/>
          </p:nvPr>
        </p:nvSpPr>
        <p:spPr/>
        <p:txBody>
          <a:bodyPr/>
          <a:lstStyle/>
          <a:p>
            <a:r>
              <a:rPr lang="en-US" dirty="0"/>
              <a:t>Insertion at ending</a:t>
            </a:r>
            <a:endParaRPr lang="en-PK" dirty="0"/>
          </a:p>
        </p:txBody>
      </p:sp>
      <p:sp>
        <p:nvSpPr>
          <p:cNvPr id="3" name="Content Placeholder 2">
            <a:extLst>
              <a:ext uri="{FF2B5EF4-FFF2-40B4-BE49-F238E27FC236}">
                <a16:creationId xmlns:a16="http://schemas.microsoft.com/office/drawing/2014/main" id="{8F522EF6-CA58-6C43-8E5E-1CA4776C15EA}"/>
              </a:ext>
            </a:extLst>
          </p:cNvPr>
          <p:cNvSpPr>
            <a:spLocks noGrp="1"/>
          </p:cNvSpPr>
          <p:nvPr>
            <p:ph idx="1"/>
          </p:nvPr>
        </p:nvSpPr>
        <p:spPr/>
        <p:txBody>
          <a:bodyPr/>
          <a:lstStyle/>
          <a:p>
            <a:r>
              <a:rPr lang="en-US" dirty="0"/>
              <a:t>Start</a:t>
            </a:r>
          </a:p>
          <a:p>
            <a:r>
              <a:rPr lang="en-US" dirty="0"/>
              <a:t>Create a node to store data</a:t>
            </a:r>
          </a:p>
          <a:p>
            <a:r>
              <a:rPr lang="en-US" dirty="0"/>
              <a:t>Check if the list is empty</a:t>
            </a:r>
          </a:p>
          <a:p>
            <a:r>
              <a:rPr lang="en-US" dirty="0"/>
              <a:t>If list is empty, add the data to node and assign head and tail pointer to it.</a:t>
            </a:r>
          </a:p>
          <a:p>
            <a:r>
              <a:rPr lang="en-US" dirty="0"/>
              <a:t>If the list is not empty, find the last node</a:t>
            </a:r>
          </a:p>
          <a:p>
            <a:r>
              <a:rPr lang="en-US" dirty="0"/>
              <a:t>Point the last node to the new node</a:t>
            </a:r>
          </a:p>
          <a:p>
            <a:r>
              <a:rPr lang="en-US" dirty="0"/>
              <a:t>End </a:t>
            </a:r>
            <a:endParaRPr lang="en-PK" dirty="0"/>
          </a:p>
        </p:txBody>
      </p:sp>
    </p:spTree>
    <p:extLst>
      <p:ext uri="{BB962C8B-B14F-4D97-AF65-F5344CB8AC3E}">
        <p14:creationId xmlns:p14="http://schemas.microsoft.com/office/powerpoint/2010/main" val="3356069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1631</TotalTime>
  <Words>1091</Words>
  <Application>Microsoft Office PowerPoint</Application>
  <PresentationFormat>Widescreen</PresentationFormat>
  <Paragraphs>119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Courier New</vt:lpstr>
      <vt:lpstr>euclid_circular_a</vt:lpstr>
      <vt:lpstr>inter-regular</vt:lpstr>
      <vt:lpstr>Rockwell</vt:lpstr>
      <vt:lpstr>Rockwell body</vt:lpstr>
      <vt:lpstr>Rockwell Condensed</vt:lpstr>
      <vt:lpstr>Wingdings</vt:lpstr>
      <vt:lpstr>Wood Type</vt:lpstr>
      <vt:lpstr>Data Structures And Algorithms</vt:lpstr>
      <vt:lpstr>Linked List</vt:lpstr>
      <vt:lpstr>Uses of Linked List</vt:lpstr>
      <vt:lpstr>Linked list vs Arrays</vt:lpstr>
      <vt:lpstr>Singly linked list (SLL)</vt:lpstr>
      <vt:lpstr>Nodes in a Linked List</vt:lpstr>
      <vt:lpstr>Nodes in linked list</vt:lpstr>
      <vt:lpstr>Insertion in SLL</vt:lpstr>
      <vt:lpstr>Insertion at ending</vt:lpstr>
      <vt:lpstr>Insertion at tail</vt:lpstr>
      <vt:lpstr>Insertion at Beginning</vt:lpstr>
      <vt:lpstr>Insertion at head</vt:lpstr>
      <vt:lpstr>Deletion at ending</vt:lpstr>
      <vt:lpstr>deletion at tail</vt:lpstr>
      <vt:lpstr>Deletion at Beginning</vt:lpstr>
      <vt:lpstr>deletion at head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Rabia Arshad</dc:creator>
  <cp:lastModifiedBy>Rabia Arshad</cp:lastModifiedBy>
  <cp:revision>78</cp:revision>
  <dcterms:created xsi:type="dcterms:W3CDTF">2023-03-30T08:03:35Z</dcterms:created>
  <dcterms:modified xsi:type="dcterms:W3CDTF">2023-04-27T03:50:28Z</dcterms:modified>
</cp:coreProperties>
</file>