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8" r:id="rId3"/>
    <p:sldId id="259" r:id="rId4"/>
    <p:sldId id="257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9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0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8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3" r:id="rId4"/>
    <p:sldLayoutId id="2147483664" r:id="rId5"/>
    <p:sldLayoutId id="2147483670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7086C0-DF8D-4859-BA17-CB5AED90B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-2" y="273279"/>
            <a:ext cx="1219200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B8C8ED-AFED-154F-8842-646A90C24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0" y="712737"/>
            <a:ext cx="9443357" cy="2753880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Midterm Presentation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A4B3B5-5906-C543-9F29-8F51F64D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504884"/>
            <a:ext cx="9144000" cy="18553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3200" dirty="0"/>
              <a:t>By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3200" dirty="0" err="1"/>
              <a:t>Dazhi</a:t>
            </a:r>
            <a:r>
              <a:rPr kumimoji="1" lang="en-US" altLang="zh-CN" sz="3200" dirty="0"/>
              <a:t> Li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3200" dirty="0"/>
              <a:t>dl939(NetID)</a:t>
            </a:r>
          </a:p>
        </p:txBody>
      </p:sp>
    </p:spTree>
    <p:extLst>
      <p:ext uri="{BB962C8B-B14F-4D97-AF65-F5344CB8AC3E}">
        <p14:creationId xmlns:p14="http://schemas.microsoft.com/office/powerpoint/2010/main" val="168867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24A2A-4492-0C4A-9A57-44D296B2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BF69E-3FDF-5441-8C85-D7CA8005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 is a program coded by python which is about how to use Bayesian curve fitting on polynomial curve fitting to predict the price of the stock market.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Use case</a:t>
            </a:r>
          </a:p>
          <a:p>
            <a:r>
              <a:rPr kumimoji="1" lang="en-US" altLang="zh-CN" dirty="0"/>
              <a:t>Download stock data</a:t>
            </a:r>
          </a:p>
          <a:p>
            <a:r>
              <a:rPr kumimoji="1" lang="en-US" altLang="zh-CN" dirty="0"/>
              <a:t>Curve fitting algorithms</a:t>
            </a:r>
          </a:p>
          <a:p>
            <a:r>
              <a:rPr kumimoji="1" lang="en-US" altLang="zh-CN" dirty="0"/>
              <a:t>Overfitting solution</a:t>
            </a:r>
          </a:p>
          <a:p>
            <a:r>
              <a:rPr kumimoji="1" lang="en-US" altLang="zh-CN" dirty="0"/>
              <a:t>Auto adjusted w, M</a:t>
            </a:r>
          </a:p>
          <a:p>
            <a:r>
              <a:rPr kumimoji="1" lang="en-US" altLang="zh-CN" dirty="0"/>
              <a:t>Predicted Result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019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C03E-7794-7D4A-AC33-E0DAC2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 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443FB-2ED5-564D-8B95-47A8511D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program only support predicting the close price of a stock in 5 days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User could choose any kind of stock, not limited to Apple Inc.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Training stock data set volume could be adjusted by the demand of user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Due to the effect of COVID-19, the stock price is unpredictable recently, </a:t>
            </a:r>
          </a:p>
          <a:p>
            <a:pPr marL="0" indent="0">
              <a:buNone/>
            </a:pPr>
            <a:r>
              <a:rPr kumimoji="1" lang="en-US" altLang="zh-CN" dirty="0"/>
              <a:t>    history data would be used as my example</a:t>
            </a:r>
          </a:p>
        </p:txBody>
      </p:sp>
    </p:spTree>
    <p:extLst>
      <p:ext uri="{BB962C8B-B14F-4D97-AF65-F5344CB8AC3E}">
        <p14:creationId xmlns:p14="http://schemas.microsoft.com/office/powerpoint/2010/main" val="305625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9FF9-B60B-C44D-9576-EB99C80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Stock Price Download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E6C29-BBAF-F441-AC10-EE006E2F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History data of stock price could be downloaded by python package</a:t>
            </a:r>
          </a:p>
          <a:p>
            <a:pPr marL="0" indent="0">
              <a:buNone/>
            </a:pPr>
            <a:r>
              <a:rPr kumimoji="1" lang="en-US" altLang="zh-CN" dirty="0"/>
              <a:t>   Pandas-</a:t>
            </a:r>
            <a:r>
              <a:rPr kumimoji="1" lang="en-US" altLang="zh-CN" dirty="0" err="1"/>
              <a:t>datareader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Stock data are fetched on Yahoo-Finance !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Stock data includes daily open price, close price, highest price, lowest price and trade volume</a:t>
            </a:r>
          </a:p>
          <a:p>
            <a:pPr marL="0" indent="0">
              <a:buNone/>
            </a:pPr>
            <a:r>
              <a:rPr kumimoji="1" lang="en-US" altLang="zh-CN" dirty="0"/>
              <a:t>   I only use close price as the stock price trend</a:t>
            </a:r>
          </a:p>
        </p:txBody>
      </p:sp>
    </p:spTree>
    <p:extLst>
      <p:ext uri="{BB962C8B-B14F-4D97-AF65-F5344CB8AC3E}">
        <p14:creationId xmlns:p14="http://schemas.microsoft.com/office/powerpoint/2010/main" val="39359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D921F-EA1E-314F-AEE0-B2BE0251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Curve Fitting Algorithms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02B6E6-762A-A749-B8BB-59A853E37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Polynomial curve fitting based on: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- Polynomial formula </a:t>
                </a:r>
                <a:r>
                  <a:rPr kumimoji="1" lang="en-US" altLang="zh-CN" dirty="0" err="1"/>
                  <a:t>φ</a:t>
                </a:r>
                <a:r>
                  <a:rPr kumimoji="1" lang="en-US" altLang="zh-CN" dirty="0"/>
                  <a:t>(x)=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(x)+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(x)+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(x)+......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/>
                  <a:t>(x)=y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]=w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zh-CN" dirty="0"/>
                  <a:t> (This is a quick instance), n=M degrees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- Least squares method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Decide the value of w by getting the smallest distance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between the fitted value and actual value of data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set.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02B6E6-762A-A749-B8BB-59A853E37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9" t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15E5BA0E-716A-614F-9DD2-977D68A1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31" y="3429000"/>
            <a:ext cx="5441637" cy="29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4157-49A5-4A44-BD47-3B27244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Curve Fitting Algorithms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92CB3-9FB5-D246-8A4D-7DBF5388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Bayesian curve fitting</a:t>
            </a:r>
          </a:p>
          <a:p>
            <a:pPr marL="0" indent="0">
              <a:buNone/>
            </a:pPr>
            <a:r>
              <a:rPr kumimoji="1" lang="en-US" altLang="zh-CN" dirty="0"/>
              <a:t>   - On a fixed polynomial formula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- Using a Gaussian distribution to predict</a:t>
            </a:r>
          </a:p>
          <a:p>
            <a:pPr marL="0" indent="0">
              <a:buNone/>
            </a:pPr>
            <a:r>
              <a:rPr kumimoji="1" lang="en-US" altLang="zh-CN" dirty="0"/>
              <a:t>     We assume that the price of the stock on the </a:t>
            </a:r>
          </a:p>
          <a:p>
            <a:pPr marL="0" indent="0">
              <a:buNone/>
            </a:pPr>
            <a:r>
              <a:rPr kumimoji="1" lang="en-US" altLang="zh-CN" dirty="0"/>
              <a:t>     polynomial curve obey the Gaussian distribution</a:t>
            </a:r>
          </a:p>
          <a:p>
            <a:pPr marL="0" indent="0">
              <a:buNone/>
            </a:pPr>
            <a:r>
              <a:rPr kumimoji="1" lang="en-US" altLang="zh-CN" dirty="0"/>
              <a:t>     We take the mean of the distribution as the </a:t>
            </a:r>
          </a:p>
          <a:p>
            <a:pPr marL="0" indent="0">
              <a:buNone/>
            </a:pPr>
            <a:r>
              <a:rPr kumimoji="1" lang="en-US" altLang="zh-CN" dirty="0"/>
              <a:t>     predicted result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6818C937-9AFF-634B-922A-B5A0A1F4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87" y="3073400"/>
            <a:ext cx="2590800" cy="711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F748E4-B680-584D-9336-1B231C60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63" y="3206750"/>
            <a:ext cx="2857500" cy="44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903383-7EDB-9248-B3D0-B4572EC2E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3206750"/>
            <a:ext cx="2362200" cy="444500"/>
          </a:xfrm>
          <a:prstGeom prst="rect">
            <a:avLst/>
          </a:prstGeom>
        </p:spPr>
      </p:pic>
      <p:pic>
        <p:nvPicPr>
          <p:cNvPr id="13" name="图片 12" descr="地图的截图&#10;&#10;描述已自动生成">
            <a:extLst>
              <a:ext uri="{FF2B5EF4-FFF2-40B4-BE49-F238E27FC236}">
                <a16:creationId xmlns:a16="http://schemas.microsoft.com/office/drawing/2014/main" id="{2699BF76-5221-424B-A32F-1DB328B7C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639" y="4162334"/>
            <a:ext cx="3809124" cy="20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9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65878-5289-FA41-9754-50867CE8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Overfitting Solution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36EE-6178-E041-8F98-870357F1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544330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100" dirty="0"/>
              <a:t>On the progress of getting the max posterior distribution of Bayesian curve fitting, I found out the loss function of it respects to w is a regularity expression, which means the Bayesian will naturally prevent overfitting by that regularity function.</a:t>
            </a:r>
          </a:p>
          <a:p>
            <a:endParaRPr kumimoji="1" lang="en-US" altLang="zh-CN" sz="2100" dirty="0"/>
          </a:p>
          <a:p>
            <a:r>
              <a:rPr kumimoji="1" lang="en-US" altLang="zh-CN" sz="2100" dirty="0"/>
              <a:t>Polynomial overfitting</a:t>
            </a:r>
          </a:p>
          <a:p>
            <a:pPr marL="0" indent="0">
              <a:buNone/>
            </a:pPr>
            <a:r>
              <a:rPr kumimoji="1" lang="en-US" altLang="zh-CN" sz="2100" dirty="0"/>
              <a:t>   - Early-stop</a:t>
            </a:r>
          </a:p>
          <a:p>
            <a:pPr marL="0" indent="0">
              <a:buNone/>
            </a:pPr>
            <a:r>
              <a:rPr kumimoji="1" lang="en-US" altLang="zh-CN" sz="2100" dirty="0"/>
              <a:t>     With the increase of M of polynomial we could fit the</a:t>
            </a:r>
          </a:p>
          <a:p>
            <a:pPr marL="0" indent="0">
              <a:buNone/>
            </a:pPr>
            <a:r>
              <a:rPr kumimoji="1" lang="en-US" altLang="zh-CN" sz="2100" dirty="0"/>
              <a:t>     curve better on the training data, but the cross validation</a:t>
            </a:r>
          </a:p>
          <a:p>
            <a:pPr marL="0" indent="0">
              <a:buNone/>
            </a:pPr>
            <a:r>
              <a:rPr kumimoji="1" lang="en-US" altLang="zh-CN" sz="2100" dirty="0"/>
              <a:t>     will reach a peak. I am using validation set to find the </a:t>
            </a:r>
          </a:p>
          <a:p>
            <a:pPr marL="0" indent="0">
              <a:buNone/>
            </a:pPr>
            <a:r>
              <a:rPr kumimoji="1" lang="en-US" altLang="zh-CN" sz="2100" dirty="0"/>
              <a:t>     peak and stop the growth of M.</a:t>
            </a:r>
          </a:p>
          <a:p>
            <a:pPr marL="0" indent="0">
              <a:buNone/>
            </a:pPr>
            <a:r>
              <a:rPr kumimoji="1" lang="en-US" altLang="zh-CN" dirty="0"/>
              <a:t>     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23BF3BF6-A436-EC4C-BC36-40DBDF4A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96" y="3838247"/>
            <a:ext cx="445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7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3075-B206-EC4E-A05B-F9A39A79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 Adjusted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281FF-2784-9E49-99FB-064DAAAB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7016"/>
            <a:ext cx="10058400" cy="50909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Fitting metrics</a:t>
            </a:r>
          </a:p>
          <a:p>
            <a:pPr marL="0" indent="0">
              <a:buNone/>
            </a:pPr>
            <a:r>
              <a:rPr kumimoji="1" lang="en-US" altLang="zh-CN" dirty="0"/>
              <a:t>   - </a:t>
            </a:r>
            <a:r>
              <a:rPr lang="en-US" altLang="zh-CN" dirty="0"/>
              <a:t>SSE</a:t>
            </a:r>
            <a:r>
              <a:rPr lang="zh-CN" altLang="en-US" dirty="0"/>
              <a:t>：</a:t>
            </a:r>
            <a:r>
              <a:rPr lang="en-US" altLang="zh-CN" dirty="0"/>
              <a:t>The sum of squares due to error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- R-square</a:t>
            </a:r>
            <a:r>
              <a:rPr lang="zh-CN" altLang="en-US" dirty="0"/>
              <a:t>：</a:t>
            </a:r>
            <a:r>
              <a:rPr lang="en-US" altLang="zh-CN" dirty="0"/>
              <a:t>Coefficient of determination (closer to 1, better fitted)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- Adjusted R-square</a:t>
            </a:r>
            <a:r>
              <a:rPr lang="zh-CN" altLang="en-US" dirty="0"/>
              <a:t>：</a:t>
            </a:r>
            <a:r>
              <a:rPr lang="en-US" altLang="zh-CN" dirty="0"/>
              <a:t>Degree-of-freedom adjusted coefficient of determination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     </a:t>
            </a:r>
          </a:p>
          <a:p>
            <a:endParaRPr kumimoji="1" lang="zh-CN" altLang="en-US" dirty="0"/>
          </a:p>
        </p:txBody>
      </p:sp>
      <p:pic>
        <p:nvPicPr>
          <p:cNvPr id="5" name="图片 4" descr="图片包含 物体, 游戏机, 钟表&#10;&#10;描述已自动生成">
            <a:extLst>
              <a:ext uri="{FF2B5EF4-FFF2-40B4-BE49-F238E27FC236}">
                <a16:creationId xmlns:a16="http://schemas.microsoft.com/office/drawing/2014/main" id="{86BE2011-3B43-6842-A7C0-62EB6BEE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81" y="2646571"/>
            <a:ext cx="3187700" cy="54610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00F31668-26F2-1846-B618-C8EA6359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81" y="3717990"/>
            <a:ext cx="3924300" cy="723900"/>
          </a:xfrm>
          <a:prstGeom prst="rect">
            <a:avLst/>
          </a:prstGeom>
        </p:spPr>
      </p:pic>
      <p:pic>
        <p:nvPicPr>
          <p:cNvPr id="11" name="图片 10" descr="图片包含 游戏机, 物体, 钟表&#10;&#10;描述已自动生成">
            <a:extLst>
              <a:ext uri="{FF2B5EF4-FFF2-40B4-BE49-F238E27FC236}">
                <a16:creationId xmlns:a16="http://schemas.microsoft.com/office/drawing/2014/main" id="{2820C9DA-269A-F543-A3EE-731F980B2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681" y="5022814"/>
            <a:ext cx="3924300" cy="723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39155CE-8785-D147-B0B6-75789CDF7875}"/>
              </a:ext>
            </a:extLst>
          </p:cNvPr>
          <p:cNvSpPr txBox="1"/>
          <p:nvPr/>
        </p:nvSpPr>
        <p:spPr>
          <a:xfrm>
            <a:off x="8414951" y="1927654"/>
            <a:ext cx="3299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Method:</a:t>
            </a:r>
          </a:p>
          <a:p>
            <a:r>
              <a:rPr kumimoji="1" lang="en-US" altLang="zh-CN" dirty="0"/>
              <a:t>Set M to 0, growing to 19</a:t>
            </a:r>
          </a:p>
          <a:p>
            <a:r>
              <a:rPr kumimoji="1" lang="en-US" altLang="zh-CN" dirty="0"/>
              <a:t>Find the best adjusted R-square with early stop method and pick the value of M</a:t>
            </a:r>
          </a:p>
        </p:txBody>
      </p:sp>
      <p:pic>
        <p:nvPicPr>
          <p:cNvPr id="14" name="图片 13" descr="图片包含 游戏机, 画&#10;&#10;描述已自动生成">
            <a:extLst>
              <a:ext uri="{FF2B5EF4-FFF2-40B4-BE49-F238E27FC236}">
                <a16:creationId xmlns:a16="http://schemas.microsoft.com/office/drawing/2014/main" id="{914C724C-DAEE-E449-99F6-96F59158E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305" y="5156164"/>
            <a:ext cx="5676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F1D1A-47C8-F646-9D20-FAA336C1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Predicted Results</a:t>
            </a:r>
            <a:endParaRPr kumimoji="1" lang="zh-CN" altLang="en-US" dirty="0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89390884-3450-BC4F-A397-FD361C7F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6433751" cy="437107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8D562E-E89B-5249-91EB-CF0C4F944C12}"/>
              </a:ext>
            </a:extLst>
          </p:cNvPr>
          <p:cNvSpPr txBox="1"/>
          <p:nvPr/>
        </p:nvSpPr>
        <p:spPr>
          <a:xfrm>
            <a:off x="7784757" y="827903"/>
            <a:ext cx="39788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Stock: AAPL</a:t>
            </a:r>
          </a:p>
          <a:p>
            <a:r>
              <a:rPr kumimoji="1" lang="en-US" altLang="zh-CN" dirty="0"/>
              <a:t>From 2016.1,1 to 2017.1.1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Local:</a:t>
            </a:r>
          </a:p>
          <a:p>
            <a:r>
              <a:rPr kumimoji="1" lang="en-US" altLang="zh-CN" dirty="0"/>
              <a:t>Predict 5 days, using the trend</a:t>
            </a:r>
          </a:p>
          <a:p>
            <a:r>
              <a:rPr kumimoji="1" lang="en-US" altLang="zh-CN" dirty="0"/>
              <a:t>Correct=3/5</a:t>
            </a:r>
          </a:p>
          <a:p>
            <a:r>
              <a:rPr kumimoji="1" lang="en-US" altLang="zh-CN" dirty="0"/>
              <a:t>Brief trend correct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Global:</a:t>
            </a:r>
          </a:p>
          <a:p>
            <a:r>
              <a:rPr kumimoji="1" lang="en-US" altLang="zh-CN" dirty="0"/>
              <a:t>True Positive Rate:0.5</a:t>
            </a:r>
          </a:p>
          <a:p>
            <a:r>
              <a:rPr kumimoji="1" lang="en-US" altLang="zh-CN" dirty="0"/>
              <a:t>Ture Negative Rate:0.7</a:t>
            </a:r>
          </a:p>
          <a:p>
            <a:r>
              <a:rPr kumimoji="1" lang="en-US" altLang="zh-CN" dirty="0"/>
              <a:t>Accuracy:0.63</a:t>
            </a:r>
          </a:p>
          <a:p>
            <a:r>
              <a:rPr kumimoji="1" lang="en-US" altLang="zh-CN" dirty="0"/>
              <a:t>Precision:0.46</a:t>
            </a:r>
          </a:p>
        </p:txBody>
      </p:sp>
    </p:spTree>
    <p:extLst>
      <p:ext uri="{BB962C8B-B14F-4D97-AF65-F5344CB8AC3E}">
        <p14:creationId xmlns:p14="http://schemas.microsoft.com/office/powerpoint/2010/main" val="1388423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C2441"/>
      </a:dk2>
      <a:lt2>
        <a:srgbClr val="E8E3E2"/>
      </a:lt2>
      <a:accent1>
        <a:srgbClr val="7DA9B1"/>
      </a:accent1>
      <a:accent2>
        <a:srgbClr val="7F98BA"/>
      </a:accent2>
      <a:accent3>
        <a:srgbClr val="9697C6"/>
      </a:accent3>
      <a:accent4>
        <a:srgbClr val="977FBA"/>
      </a:accent4>
      <a:accent5>
        <a:srgbClr val="BC94C5"/>
      </a:accent5>
      <a:accent6>
        <a:srgbClr val="BA7FAC"/>
      </a:accent6>
      <a:hlink>
        <a:srgbClr val="AC7166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531</Words>
  <Application>Microsoft Office PowerPoint</Application>
  <PresentationFormat>宽屏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Cambria Math</vt:lpstr>
      <vt:lpstr>Garamond</vt:lpstr>
      <vt:lpstr>SavonVTI</vt:lpstr>
      <vt:lpstr>Midterm Presentation</vt:lpstr>
      <vt:lpstr>Overview</vt:lpstr>
      <vt:lpstr>Use case</vt:lpstr>
      <vt:lpstr>Stock Price Download</vt:lpstr>
      <vt:lpstr>Curve Fitting Algorithms</vt:lpstr>
      <vt:lpstr>Curve Fitting Algorithms</vt:lpstr>
      <vt:lpstr>Overfitting Solution</vt:lpstr>
      <vt:lpstr>Auto Adjusted Parameters</vt:lpstr>
      <vt:lpstr>Predicted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Dazhi Li</dc:creator>
  <cp:lastModifiedBy>李 达梽</cp:lastModifiedBy>
  <cp:revision>22</cp:revision>
  <dcterms:created xsi:type="dcterms:W3CDTF">2020-03-28T20:15:00Z</dcterms:created>
  <dcterms:modified xsi:type="dcterms:W3CDTF">2020-03-29T00:55:38Z</dcterms:modified>
</cp:coreProperties>
</file>