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57" r:id="rId7"/>
    <p:sldId id="259" r:id="rId8"/>
    <p:sldId id="273" r:id="rId9"/>
    <p:sldId id="274" r:id="rId10"/>
    <p:sldId id="262" r:id="rId11"/>
    <p:sldId id="277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D1D1D1"/>
    <a:srgbClr val="676767"/>
    <a:srgbClr val="E2E2E2"/>
    <a:srgbClr val="024C96"/>
    <a:srgbClr val="008DF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6E08-9BDE-4A43-AEDA-5CF573FF2C1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A53-8B9D-43F0-BD7B-F74897699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5DA0-24C6-4C39-B88F-B51DF07BDFF5}" type="datetimeFigureOut">
              <a:rPr lang="es-PE" smtClean="0"/>
              <a:t>22/11/2017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BA58-6495-4D47-80DD-05BAAB8A55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3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770" y="277090"/>
            <a:ext cx="5597236" cy="3996000"/>
          </a:xfrm>
        </p:spPr>
        <p:txBody>
          <a:bodyPr anchor="ctr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419" dirty="0"/>
              <a:t>Haga clic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0078" y="4742512"/>
            <a:ext cx="5597236" cy="969818"/>
          </a:xfrm>
          <a:solidFill>
            <a:schemeClr val="bg2">
              <a:lumMod val="10000"/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86986" y="5917767"/>
            <a:ext cx="5645727" cy="27709"/>
          </a:xfrm>
          <a:prstGeom prst="line">
            <a:avLst/>
          </a:prstGeom>
          <a:ln w="53975">
            <a:solidFill>
              <a:schemeClr val="tx1">
                <a:alpha val="50000"/>
              </a:schemeClr>
            </a:solidFill>
          </a:ln>
          <a:effectLst>
            <a:reflection stA="45000" endPos="2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313737" y="4536345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3306421" y="4656932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60302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</p:spPr>
        <p:txBody>
          <a:bodyPr/>
          <a:lstStyle>
            <a:lvl1pPr>
              <a:defRPr strike="noStrike">
                <a:solidFill>
                  <a:srgbClr val="E2E2E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0217"/>
            <a:ext cx="0" cy="1368000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19149" y="1690255"/>
            <a:ext cx="9612000" cy="27926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 noChangeAspect="1"/>
          </p:cNvSpPr>
          <p:nvPr>
            <p:ph type="body" sz="quarter" idx="14"/>
          </p:nvPr>
        </p:nvSpPr>
        <p:spPr>
          <a:xfrm rot="27000000">
            <a:off x="8139547" y="2805546"/>
            <a:ext cx="6858000" cy="1246906"/>
          </a:xfrm>
          <a:solidFill>
            <a:srgbClr val="E2E2E2"/>
          </a:solidFill>
        </p:spPr>
        <p:txBody>
          <a:bodyPr vert="horz" anchor="ctr" anchorCtr="0">
            <a:normAutofit/>
          </a:bodyPr>
          <a:lstStyle>
            <a:lvl1pPr marL="0" indent="0" algn="ctr">
              <a:buNone/>
              <a:defRPr lang="pt-BR" sz="4100" dirty="0">
                <a:solidFill>
                  <a:srgbClr val="67676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38199" y="2008188"/>
            <a:ext cx="9572625" cy="4129087"/>
          </a:xfrm>
        </p:spPr>
        <p:txBody>
          <a:bodyPr vert="vert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1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312988" y="1419225"/>
            <a:ext cx="9407525" cy="4829175"/>
          </a:xfrm>
        </p:spPr>
        <p:txBody>
          <a:bodyPr vert="vert27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774351" y="3197622"/>
            <a:ext cx="4829176" cy="1272382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rgbClr val="024C9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 rot="16200000">
            <a:off x="-757381" y="3455811"/>
            <a:ext cx="4829180" cy="75600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14192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2705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501658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66803" y="1690688"/>
            <a:ext cx="10051200" cy="4279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56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</p:spPr>
        <p:txBody>
          <a:bodyPr anchor="ctr" anchorCtr="0"/>
          <a:lstStyle>
            <a:lvl1pPr>
              <a:defRPr sz="6000">
                <a:solidFill>
                  <a:srgbClr val="008DF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6775" y="3692525"/>
            <a:ext cx="5031740" cy="7810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5371" y="2292449"/>
            <a:ext cx="4567" cy="2171650"/>
          </a:xfrm>
          <a:prstGeom prst="line">
            <a:avLst/>
          </a:prstGeom>
          <a:ln w="53975">
            <a:solidFill>
              <a:srgbClr val="008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71"/>
            <a:ext cx="12192000" cy="257438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2216" y="1912938"/>
            <a:ext cx="4899025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70349" y="1912938"/>
            <a:ext cx="4899600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216" y="2710353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845" y="2727697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38" name="Oval 37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2" name="Oval 41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36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" y="0"/>
            <a:ext cx="12193200" cy="2561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9467" y="1921601"/>
            <a:ext cx="4899025" cy="63974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61608" y="1913509"/>
            <a:ext cx="4899600" cy="64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3588" y="3342411"/>
            <a:ext cx="4899600" cy="2934733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133" y="3333752"/>
            <a:ext cx="4899600" cy="2934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36"/>
          <p:cNvSpPr/>
          <p:nvPr userDrawn="1"/>
        </p:nvSpPr>
        <p:spPr>
          <a:xfrm>
            <a:off x="766520" y="2647451"/>
            <a:ext cx="4899026" cy="579600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553589" y="2645894"/>
            <a:ext cx="4899600" cy="578253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5962" y="2648536"/>
            <a:ext cx="4899025" cy="57535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64555" y="2647450"/>
            <a:ext cx="4899025" cy="57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41" name="Oval 40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5" name="Oval 44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8" name="Straight Connector 47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0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905"/>
            <a:ext cx="12192000" cy="481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9"/>
            <a:ext cx="12192000" cy="202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2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0539-7229-4423-8979-4AF7DBD43039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9" y="297512"/>
            <a:ext cx="6514956" cy="6058838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92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Picture Placeholder 13"/>
          <p:cNvSpPr>
            <a:spLocks noGrp="1"/>
          </p:cNvSpPr>
          <p:nvPr userDrawn="1">
            <p:ph type="pic" sz="quarter" idx="14"/>
          </p:nvPr>
        </p:nvSpPr>
        <p:spPr>
          <a:xfrm>
            <a:off x="5426075" y="297511"/>
            <a:ext cx="6461126" cy="6058839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477C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0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3CAC-C3CD-4A44-AC49-E28DCE66EB06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  <p:sldLayoutId id="2147483661" r:id="rId6"/>
    <p:sldLayoutId id="2147483662" r:id="rId7"/>
    <p:sldLayoutId id="2147483656" r:id="rId8"/>
    <p:sldLayoutId id="2147483667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Opciones reales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2770" y="4793974"/>
            <a:ext cx="5597236" cy="969818"/>
          </a:xfrm>
        </p:spPr>
        <p:txBody>
          <a:bodyPr/>
          <a:lstStyle/>
          <a:p>
            <a:r>
              <a:rPr lang="es-MX" dirty="0"/>
              <a:t>Trabajo final de Matemática Computacional</a:t>
            </a:r>
          </a:p>
        </p:txBody>
      </p:sp>
      <p:pic>
        <p:nvPicPr>
          <p:cNvPr id="3074" name="Picture 2" descr="LogoUPC.png">
            <a:extLst>
              <a:ext uri="{FF2B5EF4-FFF2-40B4-BE49-F238E27FC236}">
                <a16:creationId xmlns:a16="http://schemas.microsoft.com/office/drawing/2014/main" id="{2C3265CA-1337-4708-AF2D-C4D29214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C877D-2665-429B-A932-BA5EB45A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913" cy="1325563"/>
          </a:xfrm>
        </p:spPr>
        <p:txBody>
          <a:bodyPr>
            <a:norm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69B617-55DE-4259-8736-39F0974E9F24}"/>
              </a:ext>
            </a:extLst>
          </p:cNvPr>
          <p:cNvSpPr txBox="1"/>
          <p:nvPr/>
        </p:nvSpPr>
        <p:spPr>
          <a:xfrm>
            <a:off x="940905" y="2562770"/>
            <a:ext cx="846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err="1">
                <a:solidFill>
                  <a:schemeClr val="bg1"/>
                </a:solidFill>
              </a:rPr>
              <a:t>Calderon</a:t>
            </a:r>
            <a:r>
              <a:rPr lang="es-PE" sz="3600" dirty="0">
                <a:solidFill>
                  <a:schemeClr val="bg1"/>
                </a:solidFill>
              </a:rPr>
              <a:t> </a:t>
            </a:r>
            <a:r>
              <a:rPr lang="es-PE" sz="3600" dirty="0" err="1">
                <a:solidFill>
                  <a:schemeClr val="bg1"/>
                </a:solidFill>
              </a:rPr>
              <a:t>Zapana</a:t>
            </a:r>
            <a:r>
              <a:rPr lang="es-PE" sz="3600" dirty="0">
                <a:solidFill>
                  <a:schemeClr val="bg1"/>
                </a:solidFill>
              </a:rPr>
              <a:t>, Miguel </a:t>
            </a:r>
            <a:r>
              <a:rPr lang="es-PE" sz="3600" dirty="0" err="1">
                <a:solidFill>
                  <a:schemeClr val="bg1"/>
                </a:solidFill>
              </a:rPr>
              <a:t>Angel</a:t>
            </a:r>
            <a:r>
              <a:rPr lang="es-PE" sz="3600" dirty="0">
                <a:solidFill>
                  <a:schemeClr val="bg1"/>
                </a:solidFill>
              </a:rPr>
              <a:t>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>
                <a:solidFill>
                  <a:schemeClr val="bg1"/>
                </a:solidFill>
              </a:rPr>
              <a:t>Rojas </a:t>
            </a:r>
            <a:r>
              <a:rPr lang="es-PE" sz="3600" dirty="0" err="1">
                <a:solidFill>
                  <a:schemeClr val="bg1"/>
                </a:solidFill>
              </a:rPr>
              <a:t>Guimarey</a:t>
            </a:r>
            <a:r>
              <a:rPr lang="es-PE" sz="3600" dirty="0">
                <a:solidFill>
                  <a:schemeClr val="bg1"/>
                </a:solidFill>
              </a:rPr>
              <a:t>, </a:t>
            </a:r>
            <a:r>
              <a:rPr lang="es-PE" sz="3600" dirty="0" err="1">
                <a:solidFill>
                  <a:schemeClr val="bg1"/>
                </a:solidFill>
              </a:rPr>
              <a:t>Jose</a:t>
            </a:r>
            <a:r>
              <a:rPr lang="es-PE" sz="3600" dirty="0">
                <a:solidFill>
                  <a:schemeClr val="bg1"/>
                </a:solidFill>
              </a:rPr>
              <a:t> </a:t>
            </a:r>
            <a:r>
              <a:rPr lang="es-PE" sz="3600" dirty="0" err="1">
                <a:solidFill>
                  <a:schemeClr val="bg1"/>
                </a:solidFill>
              </a:rPr>
              <a:t>Maria</a:t>
            </a:r>
            <a:endParaRPr lang="es-PE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err="1">
                <a:solidFill>
                  <a:schemeClr val="bg1"/>
                </a:solidFill>
              </a:rPr>
              <a:t>Ravelli</a:t>
            </a:r>
            <a:r>
              <a:rPr lang="es-PE" sz="3600" dirty="0">
                <a:solidFill>
                  <a:schemeClr val="bg1"/>
                </a:solidFill>
              </a:rPr>
              <a:t> Altamirano, Renzo Adriano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>
                <a:solidFill>
                  <a:schemeClr val="bg1"/>
                </a:solidFill>
              </a:rPr>
              <a:t>López Hurtado, César Andrés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>
                <a:solidFill>
                  <a:schemeClr val="bg1"/>
                </a:solidFill>
              </a:rPr>
              <a:t>Flores Romero, Francisco Abdiel</a:t>
            </a:r>
          </a:p>
          <a:p>
            <a:br>
              <a:rPr lang="es-PE" dirty="0"/>
            </a:br>
            <a:endParaRPr lang="es-PE" dirty="0"/>
          </a:p>
        </p:txBody>
      </p:sp>
      <p:pic>
        <p:nvPicPr>
          <p:cNvPr id="6" name="Picture 2" descr="LogoUPC.png">
            <a:extLst>
              <a:ext uri="{FF2B5EF4-FFF2-40B4-BE49-F238E27FC236}">
                <a16:creationId xmlns:a16="http://schemas.microsoft.com/office/drawing/2014/main" id="{10EB216A-CA86-4754-9A82-64AE741F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Definición de 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Las opciones reales son un técnica para la evaluación de proyectos en situaciones futuras de inversión o cambios donde la incertidumbre sea extensa.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-VPN o VAN(Valor Actual Neto)</a:t>
            </a:r>
          </a:p>
        </p:txBody>
      </p:sp>
      <p:pic>
        <p:nvPicPr>
          <p:cNvPr id="4" name="Picture 2" descr="LogoUPC.png">
            <a:extLst>
              <a:ext uri="{FF2B5EF4-FFF2-40B4-BE49-F238E27FC236}">
                <a16:creationId xmlns:a16="http://schemas.microsoft.com/office/drawing/2014/main" id="{CDE7C559-E0A8-42FD-B212-0D32FCDA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6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reales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secuenciales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Opción</a:t>
            </a:r>
            <a:r>
              <a:rPr lang="en-US" dirty="0"/>
              <a:t> de </a:t>
            </a:r>
            <a:r>
              <a:rPr lang="en-US" dirty="0" err="1"/>
              <a:t>abandonar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proyectos</a:t>
            </a:r>
            <a:r>
              <a:rPr lang="en-US" dirty="0"/>
              <a:t> en los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inversion </a:t>
            </a:r>
            <a:r>
              <a:rPr lang="en-US" dirty="0" err="1"/>
              <a:t>secuencial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abandonar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en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desvelando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no sea </a:t>
            </a:r>
            <a:r>
              <a:rPr lang="en-US" dirty="0" err="1"/>
              <a:t>positiva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En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el valor del </a:t>
            </a:r>
            <a:r>
              <a:rPr lang="en-US" dirty="0" err="1"/>
              <a:t>proyecto</a:t>
            </a:r>
            <a:r>
              <a:rPr lang="en-US" dirty="0"/>
              <a:t> sea </a:t>
            </a:r>
            <a:r>
              <a:rPr lang="en-US" dirty="0" err="1"/>
              <a:t>menor</a:t>
            </a:r>
            <a:r>
              <a:rPr lang="en-US" dirty="0"/>
              <a:t> al </a:t>
            </a:r>
            <a:r>
              <a:rPr lang="en-US" dirty="0" err="1"/>
              <a:t>esperado</a:t>
            </a:r>
            <a:r>
              <a:rPr lang="en-US" dirty="0"/>
              <a:t>, </a:t>
            </a:r>
            <a:r>
              <a:rPr lang="en-US" dirty="0" err="1"/>
              <a:t>existe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abandonarlo</a:t>
            </a:r>
            <a:r>
              <a:rPr lang="en-US" dirty="0"/>
              <a:t>.</a:t>
            </a:r>
          </a:p>
        </p:txBody>
      </p:sp>
      <p:pic>
        <p:nvPicPr>
          <p:cNvPr id="8" name="Picture 2" descr="LogoUPC.png">
            <a:extLst>
              <a:ext uri="{FF2B5EF4-FFF2-40B4-BE49-F238E27FC236}">
                <a16:creationId xmlns:a16="http://schemas.microsoft.com/office/drawing/2014/main" id="{3789617A-1FC7-4355-A747-01EB8EF7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/>
              <a:t>Valor Actual Neto (VAN o VPN)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47" y="3264830"/>
            <a:ext cx="6781800" cy="933450"/>
          </a:xfrm>
        </p:spPr>
      </p:pic>
      <p:sp>
        <p:nvSpPr>
          <p:cNvPr id="5" name="CuadroTexto 4"/>
          <p:cNvSpPr txBox="1"/>
          <p:nvPr/>
        </p:nvSpPr>
        <p:spPr>
          <a:xfrm>
            <a:off x="1198059" y="2149419"/>
            <a:ext cx="940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El Valor Actual neto es un método de evaluación de inversión que consiste en actualizar los cobros y pagos de un proyecto o inversión para conocer cuanto se va a ganar o perder con esa inversión.</a:t>
            </a:r>
          </a:p>
          <a:p>
            <a:r>
              <a:rPr lang="es-PE" dirty="0">
                <a:solidFill>
                  <a:schemeClr val="bg1"/>
                </a:solidFill>
              </a:rPr>
              <a:t>Se asume que el flujo de caja es el esperado.</a:t>
            </a:r>
          </a:p>
        </p:txBody>
      </p:sp>
      <p:pic>
        <p:nvPicPr>
          <p:cNvPr id="6" name="Picture 2" descr="LogoUPC.png">
            <a:extLst>
              <a:ext uri="{FF2B5EF4-FFF2-40B4-BE49-F238E27FC236}">
                <a16:creationId xmlns:a16="http://schemas.microsoft.com/office/drawing/2014/main" id="{50B65132-0393-49ED-B68B-ECFFFC9C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ithub">
            <a:extLst>
              <a:ext uri="{FF2B5EF4-FFF2-40B4-BE49-F238E27FC236}">
                <a16:creationId xmlns:a16="http://schemas.microsoft.com/office/drawing/2014/main" id="{3BB2A08F-5D64-4C5F-9D3D-FB24DB46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9" y="1076323"/>
            <a:ext cx="5596351" cy="207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crum">
            <a:extLst>
              <a:ext uri="{FF2B5EF4-FFF2-40B4-BE49-F238E27FC236}">
                <a16:creationId xmlns:a16="http://schemas.microsoft.com/office/drawing/2014/main" id="{28B11FB4-AA65-453C-B57C-48193A7D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9281"/>
            <a:ext cx="4896472" cy="22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UPC.png">
            <a:extLst>
              <a:ext uri="{FF2B5EF4-FFF2-40B4-BE49-F238E27FC236}">
                <a16:creationId xmlns:a16="http://schemas.microsoft.com/office/drawing/2014/main" id="{7773DD26-6162-4CD7-B898-21237FB2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8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 txBox="1">
            <a:spLocks/>
          </p:cNvSpPr>
          <p:nvPr/>
        </p:nvSpPr>
        <p:spPr>
          <a:xfrm>
            <a:off x="3073221" y="149246"/>
            <a:ext cx="6019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Tablero de Scrum</a:t>
            </a:r>
          </a:p>
        </p:txBody>
      </p:sp>
      <p:sp>
        <p:nvSpPr>
          <p:cNvPr id="3" name="TextBox 11"/>
          <p:cNvSpPr txBox="1"/>
          <p:nvPr/>
        </p:nvSpPr>
        <p:spPr>
          <a:xfrm>
            <a:off x="4701019" y="539356"/>
            <a:ext cx="276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final – Opciones Reales</a:t>
            </a:r>
          </a:p>
        </p:txBody>
      </p:sp>
      <p:sp>
        <p:nvSpPr>
          <p:cNvPr id="4" name="Rectangle 1"/>
          <p:cNvSpPr/>
          <p:nvPr/>
        </p:nvSpPr>
        <p:spPr>
          <a:xfrm>
            <a:off x="1785441" y="1716110"/>
            <a:ext cx="13716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3157041" y="1716110"/>
            <a:ext cx="185928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5016321" y="171611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479361" y="1716110"/>
            <a:ext cx="146304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792376" y="95411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Historia</a:t>
            </a:r>
          </a:p>
        </p:txBody>
      </p:sp>
      <p:sp>
        <p:nvSpPr>
          <p:cNvPr id="9" name="Rectangle 6"/>
          <p:cNvSpPr/>
          <p:nvPr/>
        </p:nvSpPr>
        <p:spPr>
          <a:xfrm>
            <a:off x="3157041" y="954110"/>
            <a:ext cx="185928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Hacer</a:t>
            </a:r>
          </a:p>
        </p:txBody>
      </p:sp>
      <p:sp>
        <p:nvSpPr>
          <p:cNvPr id="10" name="Rectangle 7"/>
          <p:cNvSpPr/>
          <p:nvPr/>
        </p:nvSpPr>
        <p:spPr>
          <a:xfrm>
            <a:off x="5016321" y="95411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En Progreso</a:t>
            </a:r>
          </a:p>
        </p:txBody>
      </p:sp>
      <p:sp>
        <p:nvSpPr>
          <p:cNvPr id="11" name="Rectangle 8"/>
          <p:cNvSpPr/>
          <p:nvPr/>
        </p:nvSpPr>
        <p:spPr>
          <a:xfrm>
            <a:off x="6479361" y="954110"/>
            <a:ext cx="146304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Pruebas</a:t>
            </a:r>
          </a:p>
        </p:txBody>
      </p:sp>
      <p:sp>
        <p:nvSpPr>
          <p:cNvPr id="12" name="Rectangle 130"/>
          <p:cNvSpPr/>
          <p:nvPr/>
        </p:nvSpPr>
        <p:spPr>
          <a:xfrm>
            <a:off x="7911921" y="1716110"/>
            <a:ext cx="2436924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31"/>
          <p:cNvSpPr/>
          <p:nvPr/>
        </p:nvSpPr>
        <p:spPr>
          <a:xfrm>
            <a:off x="7911921" y="954110"/>
            <a:ext cx="2436924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Terminado</a:t>
            </a:r>
          </a:p>
        </p:txBody>
      </p:sp>
      <p:sp>
        <p:nvSpPr>
          <p:cNvPr id="14" name="Rectangle 1"/>
          <p:cNvSpPr/>
          <p:nvPr/>
        </p:nvSpPr>
        <p:spPr>
          <a:xfrm>
            <a:off x="1892121" y="3392511"/>
            <a:ext cx="1181100" cy="1160813"/>
          </a:xfrm>
          <a:custGeom>
            <a:avLst/>
            <a:gdLst/>
            <a:ahLst/>
            <a:cxnLst/>
            <a:rect l="l" t="t" r="r" b="b"/>
            <a:pathLst>
              <a:path w="4235395" h="4162644">
                <a:moveTo>
                  <a:pt x="4235395" y="0"/>
                </a:moveTo>
                <a:lnTo>
                  <a:pt x="4235395" y="4019636"/>
                </a:lnTo>
                <a:lnTo>
                  <a:pt x="140197" y="4162644"/>
                </a:lnTo>
                <a:lnTo>
                  <a:pt x="0" y="147903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5" name="TextBox 147"/>
          <p:cNvSpPr txBox="1"/>
          <p:nvPr/>
        </p:nvSpPr>
        <p:spPr>
          <a:xfrm>
            <a:off x="1968321" y="3621110"/>
            <a:ext cx="101971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PE" sz="1400" b="1" dirty="0">
                <a:solidFill>
                  <a:prstClr val="black"/>
                </a:solidFill>
              </a:rPr>
              <a:t>Creación de la aplicación de Opciones Reales en </a:t>
            </a:r>
            <a:r>
              <a:rPr lang="es-PE" sz="1400" b="1" dirty="0" err="1">
                <a:solidFill>
                  <a:prstClr val="black"/>
                </a:solidFill>
              </a:rPr>
              <a:t>c++</a:t>
            </a:r>
            <a:endParaRPr lang="es-PE" sz="1400" b="1" dirty="0">
              <a:solidFill>
                <a:prstClr val="black"/>
              </a:solidFill>
            </a:endParaRPr>
          </a:p>
        </p:txBody>
      </p:sp>
      <p:grpSp>
        <p:nvGrpSpPr>
          <p:cNvPr id="16" name="Group 166"/>
          <p:cNvGrpSpPr/>
          <p:nvPr/>
        </p:nvGrpSpPr>
        <p:grpSpPr>
          <a:xfrm>
            <a:off x="2425521" y="3468710"/>
            <a:ext cx="182880" cy="182880"/>
            <a:chOff x="4917745" y="2286000"/>
            <a:chExt cx="2558303" cy="24383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Oval 167"/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8" name="Oval 168"/>
            <p:cNvSpPr/>
            <p:nvPr/>
          </p:nvSpPr>
          <p:spPr>
            <a:xfrm>
              <a:off x="5945828" y="2286000"/>
              <a:ext cx="1530220" cy="1530222"/>
            </a:xfrm>
            <a:prstGeom prst="ellipse">
              <a:avLst/>
            </a:prstGeom>
            <a:solidFill>
              <a:srgbClr val="11800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  <p:sp>
          <p:nvSpPr>
            <p:cNvPr id="19" name="Oval 10"/>
            <p:cNvSpPr/>
            <p:nvPr/>
          </p:nvSpPr>
          <p:spPr>
            <a:xfrm>
              <a:off x="6054828" y="2667000"/>
              <a:ext cx="1107972" cy="1023687"/>
            </a:xfrm>
            <a:custGeom>
              <a:avLst/>
              <a:gdLst>
                <a:gd name="connsiteX0" fmla="*/ 189017 w 1045863"/>
                <a:gd name="connsiteY0" fmla="*/ 0 h 1103312"/>
                <a:gd name="connsiteX1" fmla="*/ 97056 w 1045863"/>
                <a:gd name="connsiteY1" fmla="*/ 259496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828576 w 1045863"/>
                <a:gd name="connsiteY2" fmla="*/ 991016 h 1103312"/>
                <a:gd name="connsiteX3" fmla="*/ 1045863 w 1045863"/>
                <a:gd name="connsiteY3" fmla="*/ 954468 h 1103312"/>
                <a:gd name="connsiteX4" fmla="*/ 640080 w 1045863"/>
                <a:gd name="connsiteY4" fmla="*/ 1103312 h 1103312"/>
                <a:gd name="connsiteX5" fmla="*/ 0 w 1045863"/>
                <a:gd name="connsiteY5" fmla="*/ 463232 h 1103312"/>
                <a:gd name="connsiteX6" fmla="*/ 189017 w 1045863"/>
                <a:gd name="connsiteY6" fmla="*/ 0 h 1103312"/>
                <a:gd name="connsiteX0" fmla="*/ 189017 w 1045863"/>
                <a:gd name="connsiteY0" fmla="*/ 0 h 1103312"/>
                <a:gd name="connsiteX1" fmla="*/ 482067 w 1045863"/>
                <a:gd name="connsiteY1" fmla="*/ 800917 h 1103312"/>
                <a:gd name="connsiteX2" fmla="*/ 1045863 w 1045863"/>
                <a:gd name="connsiteY2" fmla="*/ 954468 h 1103312"/>
                <a:gd name="connsiteX3" fmla="*/ 640080 w 1045863"/>
                <a:gd name="connsiteY3" fmla="*/ 1103312 h 1103312"/>
                <a:gd name="connsiteX4" fmla="*/ 0 w 1045863"/>
                <a:gd name="connsiteY4" fmla="*/ 463232 h 1103312"/>
                <a:gd name="connsiteX5" fmla="*/ 189017 w 1045863"/>
                <a:gd name="connsiteY5" fmla="*/ 0 h 1103312"/>
                <a:gd name="connsiteX0" fmla="*/ 189017 w 1178210"/>
                <a:gd name="connsiteY0" fmla="*/ 0 h 1103312"/>
                <a:gd name="connsiteX1" fmla="*/ 482067 w 1178210"/>
                <a:gd name="connsiteY1" fmla="*/ 800917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189017 w 1178210"/>
                <a:gd name="connsiteY0" fmla="*/ 0 h 1103312"/>
                <a:gd name="connsiteX1" fmla="*/ 494099 w 1178210"/>
                <a:gd name="connsiteY1" fmla="*/ 596381 h 1103312"/>
                <a:gd name="connsiteX2" fmla="*/ 1178210 w 1178210"/>
                <a:gd name="connsiteY2" fmla="*/ 810089 h 1103312"/>
                <a:gd name="connsiteX3" fmla="*/ 640080 w 1178210"/>
                <a:gd name="connsiteY3" fmla="*/ 1103312 h 1103312"/>
                <a:gd name="connsiteX4" fmla="*/ 0 w 1178210"/>
                <a:gd name="connsiteY4" fmla="*/ 463232 h 1103312"/>
                <a:gd name="connsiteX5" fmla="*/ 189017 w 1178210"/>
                <a:gd name="connsiteY5" fmla="*/ 0 h 1103312"/>
                <a:gd name="connsiteX0" fmla="*/ 2404 w 991597"/>
                <a:gd name="connsiteY0" fmla="*/ 8836 h 1112148"/>
                <a:gd name="connsiteX1" fmla="*/ 307486 w 991597"/>
                <a:gd name="connsiteY1" fmla="*/ 605217 h 1112148"/>
                <a:gd name="connsiteX2" fmla="*/ 991597 w 991597"/>
                <a:gd name="connsiteY2" fmla="*/ 818925 h 1112148"/>
                <a:gd name="connsiteX3" fmla="*/ 453467 w 991597"/>
                <a:gd name="connsiteY3" fmla="*/ 1112148 h 1112148"/>
                <a:gd name="connsiteX4" fmla="*/ 2404 w 991597"/>
                <a:gd name="connsiteY4" fmla="*/ 8836 h 1112148"/>
                <a:gd name="connsiteX0" fmla="*/ 2404 w 991597"/>
                <a:gd name="connsiteY0" fmla="*/ 8836 h 887846"/>
                <a:gd name="connsiteX1" fmla="*/ 307486 w 991597"/>
                <a:gd name="connsiteY1" fmla="*/ 605217 h 887846"/>
                <a:gd name="connsiteX2" fmla="*/ 991597 w 991597"/>
                <a:gd name="connsiteY2" fmla="*/ 818925 h 887846"/>
                <a:gd name="connsiteX3" fmla="*/ 104551 w 991597"/>
                <a:gd name="connsiteY3" fmla="*/ 883548 h 887846"/>
                <a:gd name="connsiteX4" fmla="*/ 2404 w 991597"/>
                <a:gd name="connsiteY4" fmla="*/ 8836 h 887846"/>
                <a:gd name="connsiteX0" fmla="*/ 118779 w 1107972"/>
                <a:gd name="connsiteY0" fmla="*/ 8836 h 1021343"/>
                <a:gd name="connsiteX1" fmla="*/ 423861 w 1107972"/>
                <a:gd name="connsiteY1" fmla="*/ 605217 h 1021343"/>
                <a:gd name="connsiteX2" fmla="*/ 1107972 w 1107972"/>
                <a:gd name="connsiteY2" fmla="*/ 818925 h 1021343"/>
                <a:gd name="connsiteX3" fmla="*/ 220926 w 1107972"/>
                <a:gd name="connsiteY3" fmla="*/ 883548 h 1021343"/>
                <a:gd name="connsiteX4" fmla="*/ 118779 w 1107972"/>
                <a:gd name="connsiteY4" fmla="*/ 8836 h 1021343"/>
                <a:gd name="connsiteX0" fmla="*/ 118779 w 1107972"/>
                <a:gd name="connsiteY0" fmla="*/ 11180 h 1023687"/>
                <a:gd name="connsiteX1" fmla="*/ 423861 w 1107972"/>
                <a:gd name="connsiteY1" fmla="*/ 607561 h 1023687"/>
                <a:gd name="connsiteX2" fmla="*/ 1107972 w 1107972"/>
                <a:gd name="connsiteY2" fmla="*/ 821269 h 1023687"/>
                <a:gd name="connsiteX3" fmla="*/ 220926 w 1107972"/>
                <a:gd name="connsiteY3" fmla="*/ 885892 h 1023687"/>
                <a:gd name="connsiteX4" fmla="*/ 118779 w 1107972"/>
                <a:gd name="connsiteY4" fmla="*/ 11180 h 10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972" h="1023687">
                  <a:moveTo>
                    <a:pt x="118779" y="11180"/>
                  </a:moveTo>
                  <a:cubicBezTo>
                    <a:pt x="94449" y="-73308"/>
                    <a:pt x="114617" y="340199"/>
                    <a:pt x="423861" y="607561"/>
                  </a:cubicBezTo>
                  <a:cubicBezTo>
                    <a:pt x="733105" y="874923"/>
                    <a:pt x="1081637" y="770870"/>
                    <a:pt x="1107972" y="821269"/>
                  </a:cubicBezTo>
                  <a:cubicBezTo>
                    <a:pt x="999127" y="915094"/>
                    <a:pt x="664577" y="1186681"/>
                    <a:pt x="220926" y="885892"/>
                  </a:cubicBezTo>
                  <a:cubicBezTo>
                    <a:pt x="-222725" y="585103"/>
                    <a:pt x="143109" y="95668"/>
                    <a:pt x="118779" y="11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2"/>
          <p:cNvGrpSpPr/>
          <p:nvPr/>
        </p:nvGrpSpPr>
        <p:grpSpPr>
          <a:xfrm>
            <a:off x="6692722" y="2706711"/>
            <a:ext cx="1132923" cy="1103731"/>
            <a:chOff x="1737852" y="1674490"/>
            <a:chExt cx="1132923" cy="1103731"/>
          </a:xfrm>
        </p:grpSpPr>
        <p:sp>
          <p:nvSpPr>
            <p:cNvPr id="21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>
                <a:solidFill>
                  <a:prstClr val="white"/>
                </a:solidFill>
              </a:endParaRPr>
            </a:p>
          </p:txBody>
        </p:sp>
        <p:grpSp>
          <p:nvGrpSpPr>
            <p:cNvPr id="22" name="Group 184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Oval 1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1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TextBox 185"/>
            <p:cNvSpPr txBox="1"/>
            <p:nvPr/>
          </p:nvSpPr>
          <p:spPr>
            <a:xfrm>
              <a:off x="1804361" y="1925837"/>
              <a:ext cx="1005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Prototipo 2 – Windows </a:t>
              </a:r>
              <a:r>
                <a:rPr lang="es-PE" sz="1600" b="1" dirty="0" err="1">
                  <a:solidFill>
                    <a:prstClr val="black"/>
                  </a:solidFill>
                </a:rPr>
                <a:t>Form</a:t>
              </a:r>
              <a:endParaRPr lang="es-PE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196"/>
          <p:cNvGrpSpPr/>
          <p:nvPr/>
        </p:nvGrpSpPr>
        <p:grpSpPr>
          <a:xfrm>
            <a:off x="5168722" y="3087711"/>
            <a:ext cx="1132923" cy="1103731"/>
            <a:chOff x="1737852" y="1674490"/>
            <a:chExt cx="1132923" cy="1103731"/>
          </a:xfrm>
        </p:grpSpPr>
        <p:sp>
          <p:nvSpPr>
            <p:cNvPr id="28" name="Flowchart: Process 42"/>
            <p:cNvSpPr/>
            <p:nvPr/>
          </p:nvSpPr>
          <p:spPr>
            <a:xfrm>
              <a:off x="1737852" y="1674490"/>
              <a:ext cx="1132923" cy="11037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white"/>
                </a:solidFill>
              </a:endParaRPr>
            </a:p>
          </p:txBody>
        </p:sp>
        <p:grpSp>
          <p:nvGrpSpPr>
            <p:cNvPr id="29" name="Group 198"/>
            <p:cNvGrpSpPr/>
            <p:nvPr/>
          </p:nvGrpSpPr>
          <p:grpSpPr>
            <a:xfrm>
              <a:off x="2216333" y="174295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Oval 20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20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199"/>
            <p:cNvSpPr txBox="1"/>
            <p:nvPr/>
          </p:nvSpPr>
          <p:spPr>
            <a:xfrm>
              <a:off x="1814052" y="2207890"/>
              <a:ext cx="10058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Exposición</a:t>
              </a:r>
            </a:p>
          </p:txBody>
        </p:sp>
      </p:grpSp>
      <p:grpSp>
        <p:nvGrpSpPr>
          <p:cNvPr id="34" name="Group 367"/>
          <p:cNvGrpSpPr/>
          <p:nvPr/>
        </p:nvGrpSpPr>
        <p:grpSpPr>
          <a:xfrm>
            <a:off x="7988121" y="5221311"/>
            <a:ext cx="1181100" cy="1160813"/>
            <a:chOff x="7239000" y="1711128"/>
            <a:chExt cx="1181100" cy="1160813"/>
          </a:xfrm>
        </p:grpSpPr>
        <p:sp>
          <p:nvSpPr>
            <p:cNvPr id="35" name="Rectangle 1"/>
            <p:cNvSpPr/>
            <p:nvPr/>
          </p:nvSpPr>
          <p:spPr>
            <a:xfrm>
              <a:off x="7239000" y="17111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48"/>
            <p:cNvSpPr txBox="1"/>
            <p:nvPr/>
          </p:nvSpPr>
          <p:spPr>
            <a:xfrm>
              <a:off x="7327033" y="1980877"/>
              <a:ext cx="101971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Prototipo 1 - Consola</a:t>
              </a:r>
            </a:p>
          </p:txBody>
        </p:sp>
        <p:grpSp>
          <p:nvGrpSpPr>
            <p:cNvPr id="37" name="Group 349"/>
            <p:cNvGrpSpPr/>
            <p:nvPr/>
          </p:nvGrpSpPr>
          <p:grpSpPr>
            <a:xfrm>
              <a:off x="7776185" y="1744722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3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Group 360"/>
          <p:cNvGrpSpPr/>
          <p:nvPr/>
        </p:nvGrpSpPr>
        <p:grpSpPr>
          <a:xfrm>
            <a:off x="7988121" y="1792308"/>
            <a:ext cx="1143000" cy="914400"/>
            <a:chOff x="369570" y="4724399"/>
            <a:chExt cx="1143000" cy="870610"/>
          </a:xfrm>
        </p:grpSpPr>
        <p:sp>
          <p:nvSpPr>
            <p:cNvPr id="42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43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1</a:t>
              </a:r>
            </a:p>
          </p:txBody>
        </p:sp>
        <p:grpSp>
          <p:nvGrpSpPr>
            <p:cNvPr id="44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8" name="Group 360"/>
          <p:cNvGrpSpPr/>
          <p:nvPr/>
        </p:nvGrpSpPr>
        <p:grpSpPr>
          <a:xfrm>
            <a:off x="8978721" y="1944710"/>
            <a:ext cx="1143000" cy="914400"/>
            <a:chOff x="369570" y="4724399"/>
            <a:chExt cx="1143000" cy="870610"/>
          </a:xfrm>
        </p:grpSpPr>
        <p:sp>
          <p:nvSpPr>
            <p:cNvPr id="49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50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2</a:t>
              </a:r>
            </a:p>
          </p:txBody>
        </p:sp>
        <p:grpSp>
          <p:nvGrpSpPr>
            <p:cNvPr id="51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5" name="Group 360"/>
          <p:cNvGrpSpPr/>
          <p:nvPr/>
        </p:nvGrpSpPr>
        <p:grpSpPr>
          <a:xfrm>
            <a:off x="7988121" y="2706710"/>
            <a:ext cx="1143000" cy="914400"/>
            <a:chOff x="369570" y="4724399"/>
            <a:chExt cx="1143000" cy="870610"/>
          </a:xfrm>
        </p:grpSpPr>
        <p:sp>
          <p:nvSpPr>
            <p:cNvPr id="56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57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3</a:t>
              </a:r>
            </a:p>
          </p:txBody>
        </p:sp>
        <p:grpSp>
          <p:nvGrpSpPr>
            <p:cNvPr id="58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2" name="Group 360"/>
          <p:cNvGrpSpPr/>
          <p:nvPr/>
        </p:nvGrpSpPr>
        <p:grpSpPr>
          <a:xfrm>
            <a:off x="9131121" y="2859110"/>
            <a:ext cx="1143000" cy="914400"/>
            <a:chOff x="369570" y="4724399"/>
            <a:chExt cx="1143000" cy="870610"/>
          </a:xfrm>
        </p:grpSpPr>
        <p:sp>
          <p:nvSpPr>
            <p:cNvPr id="63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64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4</a:t>
              </a:r>
            </a:p>
          </p:txBody>
        </p:sp>
        <p:grpSp>
          <p:nvGrpSpPr>
            <p:cNvPr id="65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9" name="Group 360"/>
          <p:cNvGrpSpPr/>
          <p:nvPr/>
        </p:nvGrpSpPr>
        <p:grpSpPr>
          <a:xfrm>
            <a:off x="7988121" y="3392510"/>
            <a:ext cx="1143000" cy="914400"/>
            <a:chOff x="369570" y="4724399"/>
            <a:chExt cx="1143000" cy="870610"/>
          </a:xfrm>
        </p:grpSpPr>
        <p:sp>
          <p:nvSpPr>
            <p:cNvPr id="70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71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5</a:t>
              </a:r>
            </a:p>
          </p:txBody>
        </p:sp>
        <p:grpSp>
          <p:nvGrpSpPr>
            <p:cNvPr id="72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6" name="Group 360"/>
          <p:cNvGrpSpPr/>
          <p:nvPr/>
        </p:nvGrpSpPr>
        <p:grpSpPr>
          <a:xfrm>
            <a:off x="9054921" y="3773510"/>
            <a:ext cx="1143000" cy="914400"/>
            <a:chOff x="369570" y="4724399"/>
            <a:chExt cx="1143000" cy="870610"/>
          </a:xfrm>
        </p:grpSpPr>
        <p:sp>
          <p:nvSpPr>
            <p:cNvPr id="77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78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6</a:t>
              </a:r>
            </a:p>
          </p:txBody>
        </p:sp>
        <p:grpSp>
          <p:nvGrpSpPr>
            <p:cNvPr id="79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3" name="Group 360"/>
          <p:cNvGrpSpPr/>
          <p:nvPr/>
        </p:nvGrpSpPr>
        <p:grpSpPr>
          <a:xfrm>
            <a:off x="8064321" y="4154510"/>
            <a:ext cx="1143000" cy="914400"/>
            <a:chOff x="369570" y="4724399"/>
            <a:chExt cx="1143000" cy="870610"/>
          </a:xfrm>
        </p:grpSpPr>
        <p:sp>
          <p:nvSpPr>
            <p:cNvPr id="84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85" name="TextBox 362"/>
            <p:cNvSpPr txBox="1"/>
            <p:nvPr/>
          </p:nvSpPr>
          <p:spPr>
            <a:xfrm>
              <a:off x="445770" y="5087155"/>
              <a:ext cx="1019710" cy="234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7</a:t>
              </a:r>
            </a:p>
          </p:txBody>
        </p:sp>
        <p:grpSp>
          <p:nvGrpSpPr>
            <p:cNvPr id="86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0" name="Group 360"/>
          <p:cNvGrpSpPr/>
          <p:nvPr/>
        </p:nvGrpSpPr>
        <p:grpSpPr>
          <a:xfrm>
            <a:off x="9131121" y="4764110"/>
            <a:ext cx="1143000" cy="914400"/>
            <a:chOff x="369570" y="4724399"/>
            <a:chExt cx="1143000" cy="870610"/>
          </a:xfrm>
        </p:grpSpPr>
        <p:sp>
          <p:nvSpPr>
            <p:cNvPr id="91" name="Rectangle 1"/>
            <p:cNvSpPr/>
            <p:nvPr/>
          </p:nvSpPr>
          <p:spPr>
            <a:xfrm>
              <a:off x="369570" y="4724399"/>
              <a:ext cx="1143000" cy="87061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9ED462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b="1">
                <a:solidFill>
                  <a:prstClr val="white"/>
                </a:solidFill>
              </a:endParaRPr>
            </a:p>
          </p:txBody>
        </p:sp>
        <p:sp>
          <p:nvSpPr>
            <p:cNvPr id="92" name="TextBox 362"/>
            <p:cNvSpPr txBox="1"/>
            <p:nvPr/>
          </p:nvSpPr>
          <p:spPr>
            <a:xfrm>
              <a:off x="445770" y="5014602"/>
              <a:ext cx="1019710" cy="468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600" b="1" dirty="0">
                  <a:solidFill>
                    <a:prstClr val="black"/>
                  </a:solidFill>
                </a:rPr>
                <a:t>Avance 8 - Final</a:t>
              </a:r>
            </a:p>
          </p:txBody>
        </p:sp>
        <p:grpSp>
          <p:nvGrpSpPr>
            <p:cNvPr id="93" name="Group 363"/>
            <p:cNvGrpSpPr/>
            <p:nvPr/>
          </p:nvGrpSpPr>
          <p:grpSpPr>
            <a:xfrm>
              <a:off x="906755" y="4757994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Oval 36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Oval 36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PE" sz="2400" b="1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97" name="Picture 2" descr="LogoUPC.png">
            <a:extLst>
              <a:ext uri="{FF2B5EF4-FFF2-40B4-BE49-F238E27FC236}">
                <a16:creationId xmlns:a16="http://schemas.microsoft.com/office/drawing/2014/main" id="{3193516A-4DD0-4F6D-9242-297C6740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4699-E2FA-4DA0-A524-2EC4BEEE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El prototipo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2C8D7E-51F5-4DA8-B1A6-3330A8A3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24" y="1661124"/>
            <a:ext cx="9083951" cy="4532687"/>
          </a:xfrm>
          <a:prstGeom prst="rect">
            <a:avLst/>
          </a:prstGeom>
        </p:spPr>
      </p:pic>
      <p:pic>
        <p:nvPicPr>
          <p:cNvPr id="5" name="Picture 2" descr="LogoUPC.png">
            <a:extLst>
              <a:ext uri="{FF2B5EF4-FFF2-40B4-BE49-F238E27FC236}">
                <a16:creationId xmlns:a16="http://schemas.microsoft.com/office/drawing/2014/main" id="{F5FA0EED-4189-4F72-873E-95033ACE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30" y="0"/>
            <a:ext cx="1338470" cy="13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1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46F0AC-75E8-4B16-B2B6-5176DABA3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48209"/>
            <a:ext cx="11733497" cy="65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8 DesingSlides_v1_Business new.potx" id="{6F6EAF87-0828-494E-AB21-A9D3F7557206}" vid="{CE556E03-16A9-423B-B08D-CFFEF5E037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F74D5-53BD-4753-803D-A53A678D4C85}">
  <ds:schemaRefs>
    <ds:schemaRef ds:uri="http://purl.org/dc/elements/1.1/"/>
    <ds:schemaRef ds:uri="http://schemas.microsoft.com/office/2006/documentManagement/types"/>
    <ds:schemaRef ds:uri="904e2ea1-c14c-483b-89ef-f6b2df6ba23c"/>
    <ds:schemaRef ds:uri="http://purl.org/dc/terms/"/>
    <ds:schemaRef ds:uri="f40e8ec9-c0d5-46bf-ada4-d85cb00858d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C88AED-DDA3-4E85-A6A8-FD03E97F58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E5A9D-64DF-46EE-BCE5-9B667E1C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Business</vt:lpstr>
      <vt:lpstr>Opciones reales</vt:lpstr>
      <vt:lpstr>Integrantes</vt:lpstr>
      <vt:lpstr>Definición de OR:</vt:lpstr>
      <vt:lpstr>Tipos de opciones reales</vt:lpstr>
      <vt:lpstr>Valor Actual Neto (VAN o VPN)</vt:lpstr>
      <vt:lpstr>Presentación de PowerPoint</vt:lpstr>
      <vt:lpstr>Presentación de PowerPoint</vt:lpstr>
      <vt:lpstr>El prototipo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2017-11-14T02:39:12Z</dcterms:created>
  <dcterms:modified xsi:type="dcterms:W3CDTF">2017-11-22T07:16:43Z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