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66" r:id="rId10"/>
    <p:sldId id="267" r:id="rId11"/>
    <p:sldId id="2146847062" r:id="rId12"/>
    <p:sldId id="2146847063" r:id="rId13"/>
    <p:sldId id="2146847064" r:id="rId14"/>
    <p:sldId id="268" r:id="rId15"/>
    <p:sldId id="2146847055" r:id="rId16"/>
    <p:sldId id="269" r:id="rId17"/>
    <p:sldId id="2146847059" r:id="rId18"/>
    <p:sldId id="2146847060"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29-07-2025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ibm.com/docs/en/watson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AI-POWERED TRAVEL PLANNER AGENT</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Krishna - GGDSD CHD - BCA</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4A1328-D78A-13BC-5E54-827121B212A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6F12C17-0106-5AF7-9650-9389DA8F4C1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48796048-31D7-1049-21D4-7428AF59C441}"/>
              </a:ext>
            </a:extLst>
          </p:cNvPr>
          <p:cNvPicPr>
            <a:picLocks noGrp="1" noChangeAspect="1"/>
          </p:cNvPicPr>
          <p:nvPr>
            <p:ph idx="1"/>
          </p:nvPr>
        </p:nvPicPr>
        <p:blipFill>
          <a:blip r:embed="rId2"/>
          <a:stretch>
            <a:fillRect/>
          </a:stretch>
        </p:blipFill>
        <p:spPr>
          <a:xfrm>
            <a:off x="580858" y="1932177"/>
            <a:ext cx="11029950" cy="3782394"/>
          </a:xfrm>
        </p:spPr>
      </p:pic>
      <p:sp>
        <p:nvSpPr>
          <p:cNvPr id="6" name="TextBox 5">
            <a:extLst>
              <a:ext uri="{FF2B5EF4-FFF2-40B4-BE49-F238E27FC236}">
                <a16:creationId xmlns:a16="http://schemas.microsoft.com/office/drawing/2014/main" id="{0A5B56AE-D914-66AD-E25F-6E221AF8E3AE}"/>
              </a:ext>
            </a:extLst>
          </p:cNvPr>
          <p:cNvSpPr txBox="1"/>
          <p:nvPr/>
        </p:nvSpPr>
        <p:spPr>
          <a:xfrm>
            <a:off x="580858" y="1556425"/>
            <a:ext cx="8754894" cy="375751"/>
          </a:xfrm>
          <a:prstGeom prst="rect">
            <a:avLst/>
          </a:prstGeom>
          <a:noFill/>
        </p:spPr>
        <p:txBody>
          <a:bodyPr wrap="square" rtlCol="0">
            <a:spAutoFit/>
          </a:bodyPr>
          <a:lstStyle/>
          <a:p>
            <a:r>
              <a:rPr lang="en-US" dirty="0"/>
              <a:t>Testing or Generating Output</a:t>
            </a:r>
            <a:endParaRPr lang="en-IN" dirty="0"/>
          </a:p>
        </p:txBody>
      </p:sp>
    </p:spTree>
    <p:extLst>
      <p:ext uri="{BB962C8B-B14F-4D97-AF65-F5344CB8AC3E}">
        <p14:creationId xmlns:p14="http://schemas.microsoft.com/office/powerpoint/2010/main" val="3426299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Successfully built a low-code Travel Planner Agent using IBM Granite</a:t>
            </a:r>
          </a:p>
          <a:p>
            <a:pPr marL="305435" indent="-305435"/>
            <a:r>
              <a:rPr lang="en-US" sz="2000" dirty="0"/>
              <a:t>Demonstrated LLM use cases in solving real-world, user-facing tasks</a:t>
            </a:r>
          </a:p>
          <a:p>
            <a:pPr marL="305435" indent="-305435"/>
            <a:r>
              <a:rPr lang="en-US" sz="2000" dirty="0"/>
              <a:t>Learned prompt tuning, output formatting, and system limitations</a:t>
            </a:r>
          </a:p>
          <a:p>
            <a:pPr marL="305435" indent="-305435"/>
            <a:r>
              <a:rPr lang="en-US" sz="2000" dirty="0"/>
              <a:t>Used only IBM Lite-tier services without deploying external code</a:t>
            </a:r>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t>Extend project into a web-based chatbot interface</a:t>
            </a:r>
          </a:p>
          <a:p>
            <a:pPr marL="305435" indent="-305435"/>
            <a:r>
              <a:rPr lang="en-US" sz="2000" dirty="0"/>
              <a:t>Add API integrations (weather, flights, hotel booking)</a:t>
            </a:r>
          </a:p>
          <a:p>
            <a:pPr marL="305435" indent="-305435"/>
            <a:r>
              <a:rPr lang="en-US" sz="2000" dirty="0"/>
              <a:t>Include multi-language support using NLU services</a:t>
            </a:r>
          </a:p>
          <a:p>
            <a:pPr marL="305435" indent="-305435"/>
            <a:r>
              <a:rPr lang="en-US" sz="2000" dirty="0"/>
              <a:t>Use larger models (e.g., Granite 20B) for richer, more complex planning</a:t>
            </a:r>
          </a:p>
          <a:p>
            <a:pPr marL="305435" indent="-305435"/>
            <a:r>
              <a:rPr lang="en-US" sz="2000" dirty="0"/>
              <a:t>Deploy via IBM Cloud Functions or Flask for real-time app usage</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IBM Granite Model Docs: </a:t>
            </a:r>
            <a:r>
              <a:rPr lang="en-IN" sz="2400" dirty="0">
                <a:hlinkClick r:id="rId2"/>
              </a:rPr>
              <a:t>https://www.ibm.com/docs/en/watsonx</a:t>
            </a:r>
            <a:endParaRPr lang="en-IN" sz="2400" dirty="0"/>
          </a:p>
          <a:p>
            <a:pPr marL="305435" indent="-305435"/>
            <a:r>
              <a:rPr lang="en-IN" sz="2400" dirty="0"/>
              <a:t>IBM Prompt Lab Guide</a:t>
            </a:r>
          </a:p>
          <a:p>
            <a:pPr marL="305435" indent="-305435"/>
            <a:r>
              <a:rPr lang="en-IN" sz="2400" dirty="0"/>
              <a:t>Kaggle Datasets (Travel Preferences)</a:t>
            </a:r>
          </a:p>
          <a:p>
            <a:pPr marL="305435" indent="-305435"/>
            <a:r>
              <a:rPr lang="en-IN" sz="2400" dirty="0"/>
              <a:t>OpenWeatherMap API</a:t>
            </a: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D3D73D71-B01F-6168-BDD8-1D3FC7E97C32}"/>
              </a:ext>
            </a:extLst>
          </p:cNvPr>
          <p:cNvPicPr>
            <a:picLocks noGrp="1" noChangeAspect="1"/>
          </p:cNvPicPr>
          <p:nvPr>
            <p:ph idx="1"/>
          </p:nvPr>
        </p:nvPicPr>
        <p:blipFill>
          <a:blip r:embed="rId2"/>
          <a:stretch>
            <a:fillRect/>
          </a:stretch>
        </p:blipFill>
        <p:spPr>
          <a:xfrm>
            <a:off x="2985345" y="1301750"/>
            <a:ext cx="6221310" cy="4673600"/>
          </a:xfr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39D5269F-B08A-CE17-A6EA-79286F1155F1}"/>
              </a:ext>
            </a:extLst>
          </p:cNvPr>
          <p:cNvPicPr>
            <a:picLocks noGrp="1" noChangeAspect="1"/>
          </p:cNvPicPr>
          <p:nvPr>
            <p:ph idx="1"/>
          </p:nvPr>
        </p:nvPicPr>
        <p:blipFill>
          <a:blip r:embed="rId2"/>
          <a:stretch>
            <a:fillRect/>
          </a:stretch>
        </p:blipFill>
        <p:spPr>
          <a:xfrm>
            <a:off x="2963908" y="1321869"/>
            <a:ext cx="6264183" cy="4633362"/>
          </a:xfrm>
        </p:spPr>
      </p:pic>
    </p:spTree>
    <p:extLst>
      <p:ext uri="{BB962C8B-B14F-4D97-AF65-F5344CB8AC3E}">
        <p14:creationId xmlns:p14="http://schemas.microsoft.com/office/powerpoint/2010/main" val="412871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276D97DE-A10E-02D6-2679-F214E0675D7D}"/>
              </a:ext>
            </a:extLst>
          </p:cNvPr>
          <p:cNvPicPr>
            <a:picLocks noGrp="1" noChangeAspect="1"/>
          </p:cNvPicPr>
          <p:nvPr>
            <p:ph idx="1"/>
          </p:nvPr>
        </p:nvPicPr>
        <p:blipFill>
          <a:blip r:embed="rId2"/>
          <a:stretch>
            <a:fillRect/>
          </a:stretch>
        </p:blipFill>
        <p:spPr>
          <a:xfrm>
            <a:off x="3169666" y="1843884"/>
            <a:ext cx="5852667" cy="3589331"/>
          </a:xfrm>
        </p:spPr>
      </p:pic>
    </p:spTree>
    <p:extLst>
      <p:ext uri="{BB962C8B-B14F-4D97-AF65-F5344CB8AC3E}">
        <p14:creationId xmlns:p14="http://schemas.microsoft.com/office/powerpoint/2010/main" val="217185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133857" y="2409602"/>
            <a:ext cx="9298744" cy="1325563"/>
          </a:xfrm>
        </p:spPr>
        <p:txBody>
          <a:bodyPr>
            <a:normAutofit/>
          </a:bodyPr>
          <a:lstStyle/>
          <a:p>
            <a:pPr algn="ctr"/>
            <a:r>
              <a:rPr lang="en-US" sz="40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p>
          <a:p>
            <a:pPr marL="0" indent="0">
              <a:buNone/>
            </a:pP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lnSpcReduction="10000"/>
          </a:bodyPr>
          <a:lstStyle/>
          <a:p>
            <a:pPr marL="0" indent="0">
              <a:buNone/>
            </a:pPr>
            <a:r>
              <a:rPr lang="en-US" sz="3200" b="1" dirty="0"/>
              <a:t>Problem Statement No.5- </a:t>
            </a:r>
            <a:r>
              <a:rPr lang="en-US" sz="2800" dirty="0"/>
              <a:t> A Travel Planner Agent is an AI-powered assistant that helps users plan trips efficiently and intelligently. It uses real-time data to suggest destinations, build itineraries, and recommend transport and accommodation options. By understanding user preferences, budgets, and constraints, it tailors personalized travel plans. Integrated with maps, weather updates, and local guides, it ensures a smooth travel experience. The agent can also manage bookings, alert users to changes, and optimize schedules on the go. This smart assistant transforms complex travel planning into a seamless, enjoyable process.</a:t>
            </a:r>
            <a:endParaRPr lang="en-IN" sz="1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84632" y="-521208"/>
            <a:ext cx="11570524" cy="7172559"/>
          </a:xfrm>
        </p:spPr>
        <p:txBody>
          <a:bodyPr vert="horz" lIns="91440" tIns="45720" rIns="91440" bIns="45720" rtlCol="0" anchor="ctr">
            <a:noAutofit/>
          </a:bodyPr>
          <a:lstStyle/>
          <a:p>
            <a:r>
              <a:rPr lang="en-US" sz="2000" dirty="0"/>
              <a:t>The proposed solution is an AI-powered Travel Planner Agent that uses IBM Granite foundation models via Prompt Lab to generate personalized itineraries based on user input such as destination, interests, budget, and travel dates. The assistant:</a:t>
            </a:r>
          </a:p>
          <a:p>
            <a:r>
              <a:rPr lang="en-US" sz="2000" dirty="0"/>
              <a:t>Builds day-wise plans</a:t>
            </a:r>
          </a:p>
          <a:p>
            <a:r>
              <a:rPr lang="en-US" sz="2000" dirty="0"/>
              <a:t>Suggests transport and accommodation</a:t>
            </a:r>
          </a:p>
          <a:p>
            <a:r>
              <a:rPr lang="en-US" sz="2000" dirty="0"/>
              <a:t>Summarizes local weather</a:t>
            </a:r>
          </a:p>
          <a:p>
            <a:r>
              <a:rPr lang="en-US" sz="2000" dirty="0"/>
              <a:t>Operates entirely through natural language prompts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615391"/>
            <a:ext cx="11029615" cy="5580037"/>
          </a:xfrm>
        </p:spPr>
        <p:txBody>
          <a:bodyPr/>
          <a:lstStyle/>
          <a:p>
            <a:pPr marL="305435" indent="-305435"/>
            <a:r>
              <a:rPr lang="en-IN" sz="1800" dirty="0"/>
              <a:t>Platform: IBM Cloud (Lite Tier)</a:t>
            </a:r>
          </a:p>
          <a:p>
            <a:pPr marL="305435" indent="-305435"/>
            <a:r>
              <a:rPr lang="en-IN" sz="1800" dirty="0"/>
              <a:t>Tools Used:</a:t>
            </a:r>
          </a:p>
          <a:p>
            <a:pPr marL="629435" lvl="1" indent="-305435"/>
            <a:r>
              <a:rPr lang="en-IN" sz="1600" dirty="0"/>
              <a:t>Watsonx.ai (Prompt Lab)</a:t>
            </a:r>
          </a:p>
          <a:p>
            <a:pPr marL="629435" lvl="1" indent="-305435"/>
            <a:r>
              <a:rPr lang="en-IN" sz="1600" dirty="0"/>
              <a:t>Granite-3.3-8B-Instruct model</a:t>
            </a:r>
          </a:p>
          <a:p>
            <a:pPr marL="305435" indent="-305435"/>
            <a:r>
              <a:rPr lang="en-IN" sz="1900" dirty="0"/>
              <a:t>Input: Natural language queries describing travel preferences</a:t>
            </a:r>
          </a:p>
          <a:p>
            <a:pPr marL="305435" indent="-305435"/>
            <a:r>
              <a:rPr lang="en-US" sz="2000" dirty="0"/>
              <a:t>Output : Generated itinerary (text), structured day plans, suggestions</a:t>
            </a:r>
          </a:p>
          <a:p>
            <a:pPr marL="305435" indent="-305435"/>
            <a:r>
              <a:rPr lang="en-US" sz="2000" dirty="0"/>
              <a:t>No-code/low-code workflow using prompt engineering</a:t>
            </a:r>
            <a:endParaRPr lang="en-IN" sz="1900" dirty="0"/>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0" indent="0">
              <a:buNone/>
            </a:pPr>
            <a:r>
              <a:rPr lang="en-US" sz="1600" b="1" dirty="0"/>
              <a:t>Prompt-based approach (LLM instruction tuning)</a:t>
            </a:r>
            <a:endParaRPr lang="en-IN" sz="1400" dirty="0"/>
          </a:p>
          <a:p>
            <a:pPr marL="629920" lvl="1" indent="-305435"/>
            <a:r>
              <a:rPr lang="en-IN" dirty="0"/>
              <a:t>No traditional algorithm; uses large language model (Granite) for text generation</a:t>
            </a:r>
          </a:p>
          <a:p>
            <a:pPr marL="629920" lvl="1" indent="-305435"/>
            <a:r>
              <a:rPr lang="en-US" dirty="0"/>
              <a:t>Prompt template created with placeholders for:</a:t>
            </a:r>
          </a:p>
          <a:p>
            <a:pPr marL="899920" lvl="2" indent="-305435"/>
            <a:r>
              <a:rPr lang="en-IN" dirty="0">
                <a:ea typeface="+mn-lt"/>
                <a:cs typeface="+mn-lt"/>
              </a:rPr>
              <a:t>Destination</a:t>
            </a:r>
          </a:p>
          <a:p>
            <a:pPr marL="899920" lvl="2" indent="-305435"/>
            <a:r>
              <a:rPr lang="en-IN" dirty="0">
                <a:ea typeface="+mn-lt"/>
                <a:cs typeface="+mn-lt"/>
              </a:rPr>
              <a:t>Budget</a:t>
            </a:r>
          </a:p>
          <a:p>
            <a:pPr marL="899920" lvl="2" indent="-305435"/>
            <a:r>
              <a:rPr lang="en-IN" dirty="0">
                <a:ea typeface="+mn-lt"/>
                <a:cs typeface="+mn-lt"/>
              </a:rPr>
              <a:t>Duration</a:t>
            </a:r>
          </a:p>
          <a:p>
            <a:pPr marL="899920" lvl="2" indent="-305435"/>
            <a:r>
              <a:rPr lang="en-IN" dirty="0">
                <a:ea typeface="+mn-lt"/>
                <a:cs typeface="+mn-lt"/>
              </a:rPr>
              <a:t>Interests</a:t>
            </a:r>
            <a:endParaRPr lang="en-IN" dirty="0"/>
          </a:p>
          <a:p>
            <a:pPr marL="305435" indent="-305435"/>
            <a:r>
              <a:rPr lang="en-IN" sz="1400" dirty="0"/>
              <a:t>Prompt Lab configured with:</a:t>
            </a:r>
          </a:p>
          <a:p>
            <a:pPr marL="629435" lvl="1" indent="-305435"/>
            <a:r>
              <a:rPr lang="en-IN" dirty="0">
                <a:ea typeface="+mn-lt"/>
                <a:cs typeface="+mn-lt"/>
              </a:rPr>
              <a:t>Max tokens : 2000 , Min tokens : 200</a:t>
            </a:r>
          </a:p>
          <a:p>
            <a:pPr marL="629435" lvl="1" indent="-305435"/>
            <a:r>
              <a:rPr lang="en-IN" dirty="0">
                <a:ea typeface="+mn-lt"/>
                <a:cs typeface="+mn-lt"/>
              </a:rPr>
              <a:t>Stop Sequence : “!” and “---”</a:t>
            </a:r>
          </a:p>
          <a:p>
            <a:pPr marL="629435" lvl="1" indent="-305435"/>
            <a:r>
              <a:rPr lang="en-IN" dirty="0"/>
              <a:t>Output style: bullet format, emojis, budget estimates</a:t>
            </a:r>
          </a:p>
          <a:p>
            <a:pPr marL="305435" indent="-305435"/>
            <a:r>
              <a:rPr lang="en-US" sz="1400" dirty="0"/>
              <a:t>Output captured and exported for report/documentation</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21" name="Content Placeholder 20">
            <a:extLst>
              <a:ext uri="{FF2B5EF4-FFF2-40B4-BE49-F238E27FC236}">
                <a16:creationId xmlns:a16="http://schemas.microsoft.com/office/drawing/2014/main" id="{83BA54EB-4642-A83D-CD12-167ECA48FF84}"/>
              </a:ext>
            </a:extLst>
          </p:cNvPr>
          <p:cNvPicPr>
            <a:picLocks noGrp="1" noChangeAspect="1"/>
          </p:cNvPicPr>
          <p:nvPr>
            <p:ph idx="1"/>
          </p:nvPr>
        </p:nvPicPr>
        <p:blipFill>
          <a:blip r:embed="rId2"/>
          <a:stretch>
            <a:fillRect/>
          </a:stretch>
        </p:blipFill>
        <p:spPr>
          <a:xfrm>
            <a:off x="1266278" y="1301750"/>
            <a:ext cx="9659444" cy="467360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24D8A-8BF6-01F5-08BB-3DFD20EBA9E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A008072-4A9A-C9DC-4555-A1D1E860162F}"/>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777FEF00-CB1D-C081-45F3-CD58B45F4BF0}"/>
              </a:ext>
            </a:extLst>
          </p:cNvPr>
          <p:cNvPicPr>
            <a:picLocks noGrp="1" noChangeAspect="1"/>
          </p:cNvPicPr>
          <p:nvPr>
            <p:ph idx="1"/>
          </p:nvPr>
        </p:nvPicPr>
        <p:blipFill>
          <a:blip r:embed="rId2"/>
          <a:stretch>
            <a:fillRect/>
          </a:stretch>
        </p:blipFill>
        <p:spPr>
          <a:xfrm>
            <a:off x="581025" y="1748570"/>
            <a:ext cx="11029950" cy="3779960"/>
          </a:xfrm>
        </p:spPr>
      </p:pic>
    </p:spTree>
    <p:extLst>
      <p:ext uri="{BB962C8B-B14F-4D97-AF65-F5344CB8AC3E}">
        <p14:creationId xmlns:p14="http://schemas.microsoft.com/office/powerpoint/2010/main" val="871817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501856-EADC-DA4A-9E5D-66E77DA7B257}"/>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A07CF236-5950-4ACB-834E-2FC0F02ADE6F}"/>
              </a:ext>
            </a:extLst>
          </p:cNvPr>
          <p:cNvSpPr/>
          <p:nvPr/>
        </p:nvSpPr>
        <p:spPr>
          <a:xfrm>
            <a:off x="484632" y="1143000"/>
            <a:ext cx="2487168" cy="4901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4">
            <a:extLst>
              <a:ext uri="{FF2B5EF4-FFF2-40B4-BE49-F238E27FC236}">
                <a16:creationId xmlns:a16="http://schemas.microsoft.com/office/drawing/2014/main" id="{B8C8B7FC-7AA6-137C-AF4D-2C1FD769E07E}"/>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EBEF61DF-A509-5DF1-45E1-AEE49B63C5D2}"/>
              </a:ext>
            </a:extLst>
          </p:cNvPr>
          <p:cNvPicPr>
            <a:picLocks noGrp="1" noChangeAspect="1"/>
          </p:cNvPicPr>
          <p:nvPr>
            <p:ph idx="1"/>
          </p:nvPr>
        </p:nvPicPr>
        <p:blipFill>
          <a:blip r:embed="rId2"/>
          <a:stretch>
            <a:fillRect/>
          </a:stretch>
        </p:blipFill>
        <p:spPr>
          <a:xfrm>
            <a:off x="581192" y="1232452"/>
            <a:ext cx="2277723" cy="4673600"/>
          </a:xfrm>
        </p:spPr>
      </p:pic>
      <p:pic>
        <p:nvPicPr>
          <p:cNvPr id="9" name="Picture 8">
            <a:extLst>
              <a:ext uri="{FF2B5EF4-FFF2-40B4-BE49-F238E27FC236}">
                <a16:creationId xmlns:a16="http://schemas.microsoft.com/office/drawing/2014/main" id="{0F710F82-C979-1D86-4AEA-A9009DA29CD7}"/>
              </a:ext>
            </a:extLst>
          </p:cNvPr>
          <p:cNvPicPr>
            <a:picLocks noChangeAspect="1"/>
          </p:cNvPicPr>
          <p:nvPr/>
        </p:nvPicPr>
        <p:blipFill>
          <a:blip r:embed="rId3"/>
          <a:stretch>
            <a:fillRect/>
          </a:stretch>
        </p:blipFill>
        <p:spPr>
          <a:xfrm>
            <a:off x="3165355" y="1232452"/>
            <a:ext cx="8501896" cy="1739348"/>
          </a:xfrm>
          <a:prstGeom prst="rect">
            <a:avLst/>
          </a:prstGeom>
        </p:spPr>
      </p:pic>
      <p:pic>
        <p:nvPicPr>
          <p:cNvPr id="11" name="Picture 10">
            <a:extLst>
              <a:ext uri="{FF2B5EF4-FFF2-40B4-BE49-F238E27FC236}">
                <a16:creationId xmlns:a16="http://schemas.microsoft.com/office/drawing/2014/main" id="{E2A3EF82-38B0-D5BD-E669-BEFFAE0B4CA0}"/>
              </a:ext>
            </a:extLst>
          </p:cNvPr>
          <p:cNvPicPr>
            <a:picLocks noChangeAspect="1"/>
          </p:cNvPicPr>
          <p:nvPr/>
        </p:nvPicPr>
        <p:blipFill>
          <a:blip r:embed="rId4"/>
          <a:stretch>
            <a:fillRect/>
          </a:stretch>
        </p:blipFill>
        <p:spPr>
          <a:xfrm>
            <a:off x="3416699" y="3357678"/>
            <a:ext cx="8138212" cy="2915106"/>
          </a:xfrm>
          <a:prstGeom prst="rect">
            <a:avLst/>
          </a:prstGeom>
        </p:spPr>
      </p:pic>
      <p:cxnSp>
        <p:nvCxnSpPr>
          <p:cNvPr id="14" name="Straight Connector 13">
            <a:extLst>
              <a:ext uri="{FF2B5EF4-FFF2-40B4-BE49-F238E27FC236}">
                <a16:creationId xmlns:a16="http://schemas.microsoft.com/office/drawing/2014/main" id="{AE92BF2D-457D-E69E-4EA4-724735DB4091}"/>
              </a:ext>
            </a:extLst>
          </p:cNvPr>
          <p:cNvCxnSpPr/>
          <p:nvPr/>
        </p:nvCxnSpPr>
        <p:spPr>
          <a:xfrm>
            <a:off x="3030168" y="3081528"/>
            <a:ext cx="91080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Straight Connector 14">
            <a:extLst>
              <a:ext uri="{FF2B5EF4-FFF2-40B4-BE49-F238E27FC236}">
                <a16:creationId xmlns:a16="http://schemas.microsoft.com/office/drawing/2014/main" id="{9EA85BE9-6D06-D0EF-4B9A-CD9879F9C448}"/>
              </a:ext>
            </a:extLst>
          </p:cNvPr>
          <p:cNvCxnSpPr/>
          <p:nvPr/>
        </p:nvCxnSpPr>
        <p:spPr>
          <a:xfrm>
            <a:off x="3039896" y="3165835"/>
            <a:ext cx="9108000" cy="0"/>
          </a:xfrm>
          <a:prstGeom prst="line">
            <a:avLst/>
          </a:prstGeom>
        </p:spPr>
        <p:style>
          <a:lnRef idx="3">
            <a:schemeClr val="accent1"/>
          </a:lnRef>
          <a:fillRef idx="0">
            <a:schemeClr val="accent1"/>
          </a:fillRef>
          <a:effectRef idx="2">
            <a:schemeClr val="accent1"/>
          </a:effectRef>
          <a:fontRef idx="minor">
            <a:schemeClr val="tx1"/>
          </a:fontRef>
        </p:style>
      </p:cxnSp>
      <p:sp>
        <p:nvSpPr>
          <p:cNvPr id="16" name="TextBox 15">
            <a:extLst>
              <a:ext uri="{FF2B5EF4-FFF2-40B4-BE49-F238E27FC236}">
                <a16:creationId xmlns:a16="http://schemas.microsoft.com/office/drawing/2014/main" id="{A3979320-0458-9FB8-2A9D-621D87E386A7}"/>
              </a:ext>
            </a:extLst>
          </p:cNvPr>
          <p:cNvSpPr txBox="1"/>
          <p:nvPr/>
        </p:nvSpPr>
        <p:spPr>
          <a:xfrm>
            <a:off x="3165355" y="894945"/>
            <a:ext cx="6659581" cy="369332"/>
          </a:xfrm>
          <a:prstGeom prst="rect">
            <a:avLst/>
          </a:prstGeom>
          <a:noFill/>
        </p:spPr>
        <p:txBody>
          <a:bodyPr wrap="square" rtlCol="0">
            <a:spAutoFit/>
          </a:bodyPr>
          <a:lstStyle/>
          <a:p>
            <a:r>
              <a:rPr lang="en-US" dirty="0"/>
              <a:t>Example Prompts with Outputs</a:t>
            </a:r>
            <a:endParaRPr lang="en-IN" dirty="0"/>
          </a:p>
        </p:txBody>
      </p:sp>
    </p:spTree>
    <p:extLst>
      <p:ext uri="{BB962C8B-B14F-4D97-AF65-F5344CB8AC3E}">
        <p14:creationId xmlns:p14="http://schemas.microsoft.com/office/powerpoint/2010/main" val="341128563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35</TotalTime>
  <Words>471</Words>
  <Application>Microsoft Office PowerPoint</Application>
  <PresentationFormat>Widescreen</PresentationFormat>
  <Paragraphs>70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AI-POWERED TRAVEL PLANNER AGENT</vt:lpstr>
      <vt:lpstr>OUTLINE</vt:lpstr>
      <vt:lpstr>Problem Statement</vt:lpstr>
      <vt:lpstr>Proposed Solution</vt:lpstr>
      <vt:lpstr>System  Approach</vt:lpstr>
      <vt:lpstr>Algorithm &amp; Deployment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Krishna .</cp:lastModifiedBy>
  <cp:revision>25</cp:revision>
  <dcterms:created xsi:type="dcterms:W3CDTF">2021-05-26T16:50:10Z</dcterms:created>
  <dcterms:modified xsi:type="dcterms:W3CDTF">2025-07-29T13:58:10Z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