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5A178-3D3B-4398-A4E4-EC833D27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B9527D-ADE9-4426-9E22-9993AC22D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7D757-42B6-4805-A7F0-9AE2C8F2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76A67-2D0D-458B-AC26-E17C0DE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919BC-39A2-4711-B9D1-46AE1B72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0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7ED99-2A36-40BE-963B-DD3AB8C7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9842B-4752-4198-84B6-9F313179C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295A0-C0ED-48EB-AFE4-3FAA9CC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67B93-5128-474E-B9BF-DF134765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51A80-FC8D-48E4-A5DD-715DD6E6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5B8291-0F34-4A97-B913-A91B8210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ABDAB9-0854-4D62-8B90-5E908B2B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2CAEF-F57F-4EE4-94FB-AFF18B8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5858D-3A79-47EE-8A3B-85C82E0E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55C33-F704-4FE6-8940-D7A93597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0A8CD-A118-4ADE-9D28-6AEAE02C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A32AF-C9D9-4E36-B950-4548D26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83F44-CA59-429D-8D65-E0B192CB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DD939-88E2-41AD-8BB1-67E5F88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49693-4FBC-47A8-864B-1775D83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8A780-97E5-497E-887B-674B8C72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2EEDB8-32FE-4797-A693-01EBB9A7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82D7C-E402-4AC0-9942-4B1198BF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CCE0D-CEBF-4F83-A49D-44292B96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8DA6E9-A49A-47F7-9A6E-9DF57F7F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57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85B5-10F1-40DF-A423-623C1993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D3D5D-C259-40E1-ABE1-31E602AA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EE028B-67C8-4896-91DF-FDB9DF0C9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781B6-E96B-488F-BA0D-53474E1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BF72E-B490-4F66-B6AD-F0C737BE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4D3162-E63E-4AC6-A311-C900244A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0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5B083-FFFB-44F6-B362-22456D57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43A8C-495A-4C1B-9AD9-40D97D2A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7AD7DA-7DF7-4914-9A76-A032F196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6B78D9-4990-45A4-84B1-218DD2C0B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B69818-C2C1-4B18-8A03-665428370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9E8487-C8BD-4259-938B-E45A0D64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7F85C-A0EC-4489-B6B7-C71465D8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025745-C56D-4004-B265-B3BD630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5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B945E-F73C-49E0-B1C0-FE95295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19F1AE-F518-46E8-A585-EB38F0C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44E392-6980-432E-B839-2D649AC7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B1B620-F8AD-4E9E-BB74-ADC8DE5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4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4EDD83-9338-48B8-8B8F-0985A55A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681E87-6958-4764-86AC-A0476C75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29246B-7FE0-45F8-BE24-D84A174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D1E0C-FDD5-409F-8B28-0EE508F3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AA5EF-DE0E-4C90-8134-1C9A1869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475B3-B528-4BA8-8081-B3A8A9EF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587EFF-1983-40BF-B6AC-0256D76B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36B7A3-87A0-432D-B0F0-C85A45B8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7EDE79-FBC1-43F1-ADA3-9F98AC6A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8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A5A4C-212A-4860-A3D6-3E0EFBFA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502361-1991-425D-AF58-6D4EEEF60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AAB779-4E81-4318-AD06-5E74EF8C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266B65-9FF3-42A5-B88F-BDE0B459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E1845D-ABC1-4AFA-A834-0B82A488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0D997-0B17-42AD-A533-555D9444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9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48D05-1053-469B-BE9C-E8F7A50D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25435-B145-46D5-9740-4DCCC3AD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AAD62-0F82-42A7-BFDE-35AE26946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0703-49C9-4C18-8B0B-F2DA3B3CFC70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3C4D6-90EC-44F7-82BA-8B9B617C9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2E0A1-68AD-4846-8A39-C4064DBA8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2E60-119D-4199-92C6-B7FC15E64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78209-450D-4EBE-826C-456A4EAB0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SQLite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0449F-6C0D-4A8B-B102-154DC643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1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37308-DBBD-46CD-BCC0-83BE2704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3B2F8-FAFD-47CE-98C7-D9C35BC8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Если нам надо не просто выполнить выражение, но и получить из </a:t>
            </a:r>
            <a:r>
              <a:rPr lang="ru-RU" dirty="0" err="1"/>
              <a:t>бд</a:t>
            </a:r>
            <a:r>
              <a:rPr lang="ru-RU" dirty="0"/>
              <a:t> какие-либо данные, то используется метод </a:t>
            </a:r>
            <a:r>
              <a:rPr lang="ru-RU" dirty="0" err="1"/>
              <a:t>rawQuery</a:t>
            </a:r>
            <a:r>
              <a:rPr lang="ru-RU" dirty="0"/>
              <a:t>(). Этот метод в качестве параметра принимает SQL-выражение, а также набор значений для выражения </a:t>
            </a:r>
            <a:r>
              <a:rPr lang="ru-RU" dirty="0" err="1"/>
              <a:t>sql</a:t>
            </a:r>
            <a:r>
              <a:rPr lang="ru-RU" dirty="0"/>
              <a:t>. Например, получение всех объектов из базы данных: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87CBC8-7212-49DB-A8E4-FEB1EC1D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4082714"/>
            <a:ext cx="997406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4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55E92-3FB8-428A-A914-24C3A47F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6AE94-BD15-41FB-83ED-1F24976A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Метод </a:t>
            </a:r>
            <a:r>
              <a:rPr lang="ru-RU" b="1" dirty="0" err="1"/>
              <a:t>db.rawQuery</a:t>
            </a:r>
            <a:r>
              <a:rPr lang="ru-RU" b="1" dirty="0"/>
              <a:t>() </a:t>
            </a:r>
            <a:r>
              <a:rPr lang="ru-RU" dirty="0"/>
              <a:t>возвращает объект </a:t>
            </a:r>
            <a:r>
              <a:rPr lang="ru-RU" dirty="0" err="1"/>
              <a:t>Cursor</a:t>
            </a:r>
            <a:r>
              <a:rPr lang="ru-RU" dirty="0"/>
              <a:t>, с помощью которого мы можем извлечь полученные </a:t>
            </a:r>
            <a:r>
              <a:rPr lang="ru-RU" dirty="0" err="1"/>
              <a:t>данные.Возможна</a:t>
            </a:r>
            <a:r>
              <a:rPr lang="ru-RU" dirty="0"/>
              <a:t> ситуация, когда в базе данных не будет объектов, и для этого методом </a:t>
            </a:r>
            <a:r>
              <a:rPr lang="ru-RU" dirty="0" err="1"/>
              <a:t>query.moveToFirst</a:t>
            </a:r>
            <a:r>
              <a:rPr lang="ru-RU" dirty="0"/>
              <a:t>() пытаемся переместиться к первому объекту, полученному из </a:t>
            </a:r>
            <a:r>
              <a:rPr lang="ru-RU" dirty="0" err="1"/>
              <a:t>бд</a:t>
            </a:r>
            <a:r>
              <a:rPr lang="ru-RU" dirty="0"/>
              <a:t>. Если этот метод возвратит значение </a:t>
            </a:r>
            <a:r>
              <a:rPr lang="ru-RU" dirty="0" err="1"/>
              <a:t>false</a:t>
            </a:r>
            <a:r>
              <a:rPr lang="ru-RU" dirty="0"/>
              <a:t>, значит запрос не получил никаких данных из </a:t>
            </a:r>
            <a:r>
              <a:rPr lang="ru-RU" dirty="0" err="1"/>
              <a:t>бд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49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2B5C2-C419-49F9-8F95-A6F849EB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простого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0A962-BB42-4085-95B0-3AD4AF8B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Создайте макет приложения, в котором будет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ru-RU" dirty="0"/>
              <a:t>и одна кнопка.</a:t>
            </a:r>
          </a:p>
        </p:txBody>
      </p:sp>
    </p:spTree>
    <p:extLst>
      <p:ext uri="{BB962C8B-B14F-4D97-AF65-F5344CB8AC3E}">
        <p14:creationId xmlns:p14="http://schemas.microsoft.com/office/powerpoint/2010/main" val="162688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B108A-AFB0-4918-A219-786BCFB4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2ADD0-B7F6-4959-B16F-4D61C5C2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168B10-990A-47AF-ADDD-DF197303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7" y="1825625"/>
            <a:ext cx="1055517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15020-C4E8-46DF-B71C-EA84E9E2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59AB2-84F5-48D6-A181-DBDD597B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По нажатию на кнопку здесь вначале создается в базе данных </a:t>
            </a:r>
            <a:r>
              <a:rPr lang="ru-RU" dirty="0" err="1"/>
              <a:t>app.db</a:t>
            </a:r>
            <a:r>
              <a:rPr lang="ru-RU" dirty="0"/>
              <a:t> новая таблица </a:t>
            </a:r>
            <a:r>
              <a:rPr lang="ru-RU" dirty="0" err="1"/>
              <a:t>users</a:t>
            </a:r>
            <a:r>
              <a:rPr lang="ru-RU" dirty="0"/>
              <a:t>, а затем в нее добавляются два объекта в базу данных с помощью SQL-выражения INSERT.</a:t>
            </a:r>
          </a:p>
          <a:p>
            <a:pPr marL="0" indent="0" algn="just">
              <a:buNone/>
            </a:pPr>
            <a:r>
              <a:rPr lang="ru-RU" dirty="0"/>
              <a:t>	Далее с помощью выражения SELECT получаем всех добавленных пользователей из базы данных в виде курсора </a:t>
            </a:r>
            <a:r>
              <a:rPr lang="ru-RU" dirty="0" err="1"/>
              <a:t>Cursor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Вызовом </a:t>
            </a:r>
            <a:r>
              <a:rPr lang="ru-RU" dirty="0" err="1"/>
              <a:t>query.moveToNext</a:t>
            </a:r>
            <a:r>
              <a:rPr lang="ru-RU" dirty="0"/>
              <a:t>() перемещаемся в цикле </a:t>
            </a:r>
            <a:r>
              <a:rPr lang="ru-RU" dirty="0" err="1"/>
              <a:t>while</a:t>
            </a:r>
            <a:r>
              <a:rPr lang="ru-RU" dirty="0"/>
              <a:t> последовательно по всем объектам.</a:t>
            </a:r>
          </a:p>
        </p:txBody>
      </p:sp>
    </p:spTree>
    <p:extLst>
      <p:ext uri="{BB962C8B-B14F-4D97-AF65-F5344CB8AC3E}">
        <p14:creationId xmlns:p14="http://schemas.microsoft.com/office/powerpoint/2010/main" val="14856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6D0D3-094C-4EE2-B9C3-2A61D6B7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C715E-5E29-4EE6-9270-6D13188F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Для получения данных из курсора применяются методы </a:t>
            </a:r>
            <a:r>
              <a:rPr lang="ru-RU" dirty="0" err="1"/>
              <a:t>query.getString</a:t>
            </a:r>
            <a:r>
              <a:rPr lang="ru-RU" dirty="0"/>
              <a:t>(0) и </a:t>
            </a:r>
            <a:r>
              <a:rPr lang="ru-RU" dirty="0" err="1"/>
              <a:t>query.getInt</a:t>
            </a:r>
            <a:r>
              <a:rPr lang="ru-RU" dirty="0"/>
              <a:t>(1). В скобках в методы передается номер столбца, из которого мы получаем данные. Например, выше мы добавили вначале имя пользователя в виде строки, а затем возраст в виде числа.</a:t>
            </a:r>
          </a:p>
          <a:p>
            <a:pPr marL="0" indent="0" algn="just">
              <a:buNone/>
            </a:pPr>
            <a:r>
              <a:rPr lang="ru-RU" dirty="0"/>
              <a:t>	После завершения работы с курсором и базой данных мы закрываем все связанные объекты: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E332C-D71A-45D2-8716-AD0BC33E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757" y="4999060"/>
            <a:ext cx="2580486" cy="8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B9C34-387C-4E2B-9758-2D75ED80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CFB0E-F5D4-4348-A4CC-F2D99D79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34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CB586-176B-4C84-A3CF-35529D92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224B3-C64A-4E39-AB00-26C11174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</a:t>
            </a:r>
            <a:r>
              <a:rPr lang="ru-RU" dirty="0" err="1"/>
              <a:t>Android</a:t>
            </a:r>
            <a:r>
              <a:rPr lang="ru-RU" dirty="0"/>
              <a:t> имеется встроенная поддержка одной из распространенных систем управления базами данных - </a:t>
            </a:r>
            <a:r>
              <a:rPr lang="ru-RU" dirty="0" err="1"/>
              <a:t>SQLite</a:t>
            </a:r>
            <a:r>
              <a:rPr lang="ru-RU" dirty="0"/>
              <a:t>. Для этого в пакете </a:t>
            </a:r>
            <a:r>
              <a:rPr lang="ru-RU" dirty="0" err="1"/>
              <a:t>android.database.sqlite</a:t>
            </a:r>
            <a:r>
              <a:rPr lang="ru-RU" dirty="0"/>
              <a:t> определен набор классов, которые позволяют работать с базами данных </a:t>
            </a:r>
            <a:r>
              <a:rPr lang="ru-RU" dirty="0" err="1"/>
              <a:t>SQLite</a:t>
            </a:r>
            <a:r>
              <a:rPr lang="ru-RU" dirty="0"/>
              <a:t>. И каждое приложение может создать свою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7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D0B6B-21FC-4E00-AF84-2D5E7A8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5CC6-33B5-40CA-B70E-8F6F7BA6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Чтобы использовать </a:t>
            </a:r>
            <a:r>
              <a:rPr lang="ru-RU" dirty="0" err="1"/>
              <a:t>SQLite</a:t>
            </a:r>
            <a:r>
              <a:rPr lang="ru-RU" dirty="0"/>
              <a:t> в </a:t>
            </a:r>
            <a:r>
              <a:rPr lang="ru-RU" dirty="0" err="1"/>
              <a:t>Android</a:t>
            </a:r>
            <a:r>
              <a:rPr lang="ru-RU" dirty="0"/>
              <a:t>, надо создать базу данных с помощью выражение на языке SQL. После этого база данных будет храниться в каталоге приложения по пути: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BC0045-63CE-4557-A47F-0097C695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8202"/>
            <a:ext cx="8068462" cy="4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11469-9CEF-4B89-9261-15F7D813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04467-45E3-4BCA-B130-FFABBCE7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ОС </a:t>
            </a:r>
            <a:r>
              <a:rPr lang="ru-RU" dirty="0" err="1"/>
              <a:t>Android</a:t>
            </a:r>
            <a:r>
              <a:rPr lang="ru-RU" dirty="0"/>
              <a:t> по умолчанию уже содержит ряд встроенных </a:t>
            </a:r>
            <a:r>
              <a:rPr lang="ru-RU" dirty="0" err="1"/>
              <a:t>бад</a:t>
            </a:r>
            <a:r>
              <a:rPr lang="ru-RU" dirty="0"/>
              <a:t> </a:t>
            </a:r>
            <a:r>
              <a:rPr lang="ru-RU" dirty="0" err="1"/>
              <a:t>SQLite</a:t>
            </a:r>
            <a:r>
              <a:rPr lang="ru-RU" dirty="0"/>
              <a:t>, которые используются стандартными программами - для списка контактов, для хранения фотографий с камеры, музыкальных альбомов и т.д.</a:t>
            </a:r>
          </a:p>
        </p:txBody>
      </p:sp>
    </p:spTree>
    <p:extLst>
      <p:ext uri="{BB962C8B-B14F-4D97-AF65-F5344CB8AC3E}">
        <p14:creationId xmlns:p14="http://schemas.microsoft.com/office/powerpoint/2010/main" val="24459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6A72-95DC-4951-ABA2-EA114A4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F7EA9-D311-43C9-AA32-FDB866C5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базе данных </a:t>
            </a:r>
            <a:r>
              <a:rPr lang="en-US" dirty="0"/>
              <a:t>SQLite </a:t>
            </a:r>
            <a:r>
              <a:rPr lang="ru-RU" dirty="0"/>
              <a:t>можно делать следующие функции:</a:t>
            </a:r>
          </a:p>
          <a:p>
            <a:r>
              <a:rPr lang="ru-RU" dirty="0"/>
              <a:t>Хранение данных</a:t>
            </a:r>
          </a:p>
          <a:p>
            <a:r>
              <a:rPr lang="ru-RU" dirty="0"/>
              <a:t>Удаление данных</a:t>
            </a:r>
          </a:p>
          <a:p>
            <a:r>
              <a:rPr lang="ru-RU" dirty="0"/>
              <a:t>Обновление данных</a:t>
            </a:r>
          </a:p>
          <a:p>
            <a:r>
              <a:rPr lang="ru-RU" dirty="0"/>
              <a:t>Добавление новых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18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CCF0A-6146-4F04-9354-73793CD6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89BD6-DA3E-4315-9627-9E114446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INTEGER</a:t>
            </a:r>
            <a:r>
              <a:rPr lang="ru-RU" dirty="0"/>
              <a:t>: представляет целое число, аналог типу </a:t>
            </a:r>
            <a:r>
              <a:rPr lang="ru-RU" dirty="0" err="1"/>
              <a:t>int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REAL</a:t>
            </a:r>
            <a:r>
              <a:rPr lang="ru-RU" dirty="0"/>
              <a:t>: представляет число с плавающей точкой, аналог </a:t>
            </a:r>
            <a:r>
              <a:rPr lang="ru-RU" dirty="0" err="1"/>
              <a:t>float</a:t>
            </a:r>
            <a:r>
              <a:rPr lang="ru-RU" dirty="0"/>
              <a:t> и </a:t>
            </a:r>
            <a:r>
              <a:rPr lang="ru-RU" dirty="0" err="1"/>
              <a:t>double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TEXT</a:t>
            </a:r>
            <a:r>
              <a:rPr lang="ru-RU" dirty="0"/>
              <a:t>: представляет набор символов, аналог </a:t>
            </a:r>
            <a:r>
              <a:rPr lang="ru-RU" dirty="0" err="1"/>
              <a:t>String</a:t>
            </a:r>
            <a:r>
              <a:rPr lang="ru-RU" dirty="0"/>
              <a:t> и </a:t>
            </a:r>
            <a:r>
              <a:rPr lang="ru-RU" dirty="0" err="1"/>
              <a:t>char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BLOB</a:t>
            </a:r>
            <a:r>
              <a:rPr lang="ru-RU" dirty="0"/>
              <a:t>: представляет массив бинарных данных, например, изображение, аналог типу </a:t>
            </a:r>
            <a:r>
              <a:rPr lang="ru-RU" dirty="0" err="1"/>
              <a:t>int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4CEE-18B7-42D9-8E70-AF8A1E64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открытие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31159-F164-4CB5-94B2-70652A5A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Для создания или открытия новой базы данных из кода </a:t>
            </a:r>
            <a:r>
              <a:rPr lang="ru-RU" dirty="0" err="1"/>
              <a:t>Activity</a:t>
            </a:r>
            <a:r>
              <a:rPr lang="ru-RU" dirty="0"/>
              <a:t> в </a:t>
            </a:r>
            <a:r>
              <a:rPr lang="ru-RU" dirty="0" err="1"/>
              <a:t>Android</a:t>
            </a:r>
            <a:r>
              <a:rPr lang="ru-RU" dirty="0"/>
              <a:t> мы можем вызвать метод </a:t>
            </a:r>
            <a:r>
              <a:rPr lang="ru-RU" dirty="0" err="1"/>
              <a:t>openOrCreateDatabase</a:t>
            </a:r>
            <a:r>
              <a:rPr lang="ru-RU" dirty="0"/>
              <a:t>(). Этот метод может принимать три параметра:</a:t>
            </a:r>
          </a:p>
          <a:p>
            <a:pPr algn="just"/>
            <a:r>
              <a:rPr lang="ru-RU" dirty="0"/>
              <a:t>Название для базы данных</a:t>
            </a:r>
          </a:p>
          <a:p>
            <a:pPr algn="just"/>
            <a:r>
              <a:rPr lang="ru-RU" dirty="0"/>
              <a:t>Числовое значение, которое определяет режим работы (как 	правило, в виде константы MODE_PRIVATE)</a:t>
            </a:r>
          </a:p>
          <a:p>
            <a:pPr algn="just"/>
            <a:r>
              <a:rPr lang="ru-RU" dirty="0"/>
              <a:t>Необязательный параметр в виде объекта 	</a:t>
            </a:r>
            <a:r>
              <a:rPr lang="ru-RU" dirty="0" err="1"/>
              <a:t>SQLiteDatabase.CursorFactory</a:t>
            </a:r>
            <a:r>
              <a:rPr lang="ru-RU" dirty="0"/>
              <a:t>, который представляет фабрику 	создания курсора для работы с </a:t>
            </a:r>
            <a:r>
              <a:rPr lang="ru-RU" dirty="0" err="1"/>
              <a:t>бдр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02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71AD-A78B-4C73-A9C0-179032C0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создания базы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CB01A-FAA0-4926-8F7A-294F2A8D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базы данных </a:t>
            </a:r>
            <a:r>
              <a:rPr lang="ru-RU" dirty="0" err="1"/>
              <a:t>app.db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6668DB-4B72-437A-97E2-ED079150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1" y="2412216"/>
            <a:ext cx="11274897" cy="3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40CE7-AB38-4FCB-9912-950603C1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на создание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42CD4-5E55-4DD4-BE4E-3F6DD7B9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Для выполнения запроса к базе данных можно использовать метод </a:t>
            </a:r>
            <a:r>
              <a:rPr lang="ru-RU" dirty="0" err="1"/>
              <a:t>execSQL</a:t>
            </a:r>
            <a:r>
              <a:rPr lang="ru-RU" dirty="0"/>
              <a:t> класса </a:t>
            </a:r>
            <a:r>
              <a:rPr lang="ru-RU" dirty="0" err="1"/>
              <a:t>SQLiteDatabase</a:t>
            </a:r>
            <a:r>
              <a:rPr lang="ru-RU" dirty="0"/>
              <a:t>. В этот метод передается SQL-выражение. Например, создание в базе данных таблицы </a:t>
            </a:r>
            <a:r>
              <a:rPr lang="ru-RU" dirty="0" err="1"/>
              <a:t>users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0F9FC9-1AEC-46FF-AC8A-8C957FDA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49" y="3418515"/>
            <a:ext cx="10094926" cy="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55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577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SQLite</vt:lpstr>
      <vt:lpstr>Определение</vt:lpstr>
      <vt:lpstr>Начало работы</vt:lpstr>
      <vt:lpstr>Описание</vt:lpstr>
      <vt:lpstr>Функциональность</vt:lpstr>
      <vt:lpstr>Типы данных</vt:lpstr>
      <vt:lpstr>Создание и открытие базы данных</vt:lpstr>
      <vt:lpstr>Пример создания базы</vt:lpstr>
      <vt:lpstr>Запрос на создание таблицы</vt:lpstr>
      <vt:lpstr>Получение данных</vt:lpstr>
      <vt:lpstr>Пояснение</vt:lpstr>
      <vt:lpstr>Создание простого приложения</vt:lpstr>
      <vt:lpstr>Код приложения</vt:lpstr>
      <vt:lpstr>Пояснение кода</vt:lpstr>
      <vt:lpstr>Пояснение кода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Костя Гапоненко</dc:creator>
  <cp:lastModifiedBy>Костя Гапоненко</cp:lastModifiedBy>
  <cp:revision>1</cp:revision>
  <dcterms:created xsi:type="dcterms:W3CDTF">2023-04-04T12:12:08Z</dcterms:created>
  <dcterms:modified xsi:type="dcterms:W3CDTF">2023-04-04T12:24:52Z</dcterms:modified>
</cp:coreProperties>
</file>