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0" r:id="rId4"/>
    <p:sldId id="261" r:id="rId5"/>
    <p:sldId id="262" r:id="rId6"/>
    <p:sldId id="273" r:id="rId7"/>
    <p:sldId id="264" r:id="rId8"/>
    <p:sldId id="265" r:id="rId9"/>
    <p:sldId id="263" r:id="rId10"/>
    <p:sldId id="266" r:id="rId11"/>
    <p:sldId id="268" r:id="rId12"/>
    <p:sldId id="277" r:id="rId13"/>
    <p:sldId id="280" r:id="rId14"/>
    <p:sldId id="278" r:id="rId15"/>
    <p:sldId id="281" r:id="rId16"/>
    <p:sldId id="267" r:id="rId17"/>
    <p:sldId id="270" r:id="rId18"/>
    <p:sldId id="274" r:id="rId19"/>
    <p:sldId id="271" r:id="rId20"/>
    <p:sldId id="275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7A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BE7BF-EAEA-48D0-BBC1-C31F12CD5D3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FE53-1D04-4708-8C7D-16F92EE0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E603-3B05-4E37-BCD4-5A12DA440369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5238" cy="685885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919804" y="2072126"/>
            <a:ext cx="59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毕业设计开题答辩</a:t>
            </a:r>
            <a:endParaRPr lang="zh-CN" altLang="en-US" sz="54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19804" y="3147699"/>
            <a:ext cx="5965131" cy="495139"/>
            <a:chOff x="4514240" y="3533936"/>
            <a:chExt cx="5140727" cy="484742"/>
          </a:xfrm>
        </p:grpSpPr>
        <p:sp>
          <p:nvSpPr>
            <p:cNvPr id="36" name="矩形 35"/>
            <p:cNvSpPr/>
            <p:nvPr/>
          </p:nvSpPr>
          <p:spPr>
            <a:xfrm>
              <a:off x="4640209" y="3533936"/>
              <a:ext cx="4888791" cy="484742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14240" y="3576252"/>
              <a:ext cx="5140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楼宇火灾无线监测报警系统的设计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2939" y="2411103"/>
            <a:ext cx="2054453" cy="188731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19193" y="4269786"/>
            <a:ext cx="2460778" cy="369332"/>
            <a:chOff x="5619193" y="4269786"/>
            <a:chExt cx="2176170" cy="369332"/>
          </a:xfrm>
        </p:grpSpPr>
        <p:sp>
          <p:nvSpPr>
            <p:cNvPr id="45" name="文本框 44"/>
            <p:cNvSpPr txBox="1"/>
            <p:nvPr/>
          </p:nvSpPr>
          <p:spPr>
            <a:xfrm>
              <a:off x="5670556" y="4269786"/>
              <a:ext cx="2124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</a:t>
              </a:r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罗宾</a:t>
              </a: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9193" y="4390075"/>
              <a:ext cx="268294" cy="18167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677274" y="3879726"/>
            <a:ext cx="2194880" cy="369332"/>
            <a:chOff x="5677275" y="3879726"/>
            <a:chExt cx="2049776" cy="369332"/>
          </a:xfrm>
        </p:grpSpPr>
        <p:sp>
          <p:nvSpPr>
            <p:cNvPr id="44" name="文本框 43"/>
            <p:cNvSpPr txBox="1"/>
            <p:nvPr/>
          </p:nvSpPr>
          <p:spPr>
            <a:xfrm>
              <a:off x="5871268" y="3879726"/>
              <a:ext cx="1855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</a:t>
              </a:r>
              <a:r>
                <a:rPr lang="zh-CN" altLang="en-US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人：</a:t>
              </a:r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任思霖</a:t>
              </a: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677275" y="3947324"/>
              <a:ext cx="161655" cy="234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2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设计内容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预期结果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5979" y="2967764"/>
            <a:ext cx="3759297" cy="923330"/>
            <a:chOff x="6035979" y="2967764"/>
            <a:chExt cx="3759297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设计内容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5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03685 0.00139 " pathEditMode="relative" rAng="0" ptsTypes="AA">
                                      <p:cBhvr>
                                        <p:cTn id="4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设计步骤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11925" y="2726721"/>
            <a:ext cx="2098089" cy="2098089"/>
            <a:chOff x="4011925" y="2726721"/>
            <a:chExt cx="2098089" cy="2098089"/>
          </a:xfrm>
        </p:grpSpPr>
        <p:sp>
          <p:nvSpPr>
            <p:cNvPr id="3" name="椭圆 2"/>
            <p:cNvSpPr/>
            <p:nvPr/>
          </p:nvSpPr>
          <p:spPr>
            <a:xfrm>
              <a:off x="4060075" y="2765106"/>
              <a:ext cx="2021320" cy="2021320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011925" y="2726721"/>
              <a:ext cx="2098089" cy="2098089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623376" y="3175600"/>
              <a:ext cx="991660" cy="120032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4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</a:t>
              </a:r>
              <a:endPara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endPara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连接符 21"/>
          <p:cNvCxnSpPr>
            <a:stCxn id="24" idx="0"/>
          </p:cNvCxnSpPr>
          <p:nvPr/>
        </p:nvCxnSpPr>
        <p:spPr>
          <a:xfrm flipV="1">
            <a:off x="5060970" y="2271109"/>
            <a:ext cx="276998" cy="45561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337968" y="2271109"/>
            <a:ext cx="1049045" cy="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305384" y="1630523"/>
            <a:ext cx="1321735" cy="1321735"/>
            <a:chOff x="6305384" y="1630523"/>
            <a:chExt cx="1321735" cy="1321735"/>
          </a:xfrm>
        </p:grpSpPr>
        <p:sp>
          <p:nvSpPr>
            <p:cNvPr id="30" name="椭圆 29"/>
            <p:cNvSpPr/>
            <p:nvPr/>
          </p:nvSpPr>
          <p:spPr>
            <a:xfrm>
              <a:off x="6358393" y="1680676"/>
              <a:ext cx="1231827" cy="1231827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686941" y="1884329"/>
              <a:ext cx="553998" cy="864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</a:t>
              </a:r>
              <a:endPara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305384" y="1630523"/>
              <a:ext cx="1321735" cy="1321735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7627119" y="2271109"/>
            <a:ext cx="1049045" cy="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676164" y="2271109"/>
            <a:ext cx="0" cy="111583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676164" y="1257823"/>
            <a:ext cx="163036" cy="2129116"/>
            <a:chOff x="8676164" y="1257823"/>
            <a:chExt cx="163036" cy="2129116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8676164" y="1257823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676164" y="3386939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8839200" y="1109290"/>
            <a:ext cx="1644948" cy="31311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传感器模块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839200" y="1772487"/>
            <a:ext cx="1644948" cy="31311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处理器模块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839200" y="2435684"/>
            <a:ext cx="1644948" cy="31311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ZigBee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839199" y="3098881"/>
            <a:ext cx="1644949" cy="31311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报警模块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7251305" y="2901458"/>
            <a:ext cx="726907" cy="905336"/>
          </a:xfrm>
          <a:prstGeom prst="straightConnector1">
            <a:avLst/>
          </a:prstGeom>
          <a:ln w="12700">
            <a:solidFill>
              <a:srgbClr val="0071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7716639" y="3721877"/>
            <a:ext cx="1275485" cy="1275485"/>
            <a:chOff x="7716639" y="3721877"/>
            <a:chExt cx="1275485" cy="1275485"/>
          </a:xfrm>
        </p:grpSpPr>
        <p:sp>
          <p:nvSpPr>
            <p:cNvPr id="54" name="椭圆 53"/>
            <p:cNvSpPr/>
            <p:nvPr/>
          </p:nvSpPr>
          <p:spPr>
            <a:xfrm>
              <a:off x="7766502" y="3768884"/>
              <a:ext cx="1188723" cy="1188723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083864" y="3965431"/>
              <a:ext cx="553998" cy="836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7716639" y="3721877"/>
              <a:ext cx="1275485" cy="1275485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箭头连接符 57"/>
          <p:cNvCxnSpPr>
            <a:stCxn id="56" idx="3"/>
            <a:endCxn id="62" idx="7"/>
          </p:cNvCxnSpPr>
          <p:nvPr/>
        </p:nvCxnSpPr>
        <p:spPr>
          <a:xfrm flipH="1">
            <a:off x="7302718" y="4810572"/>
            <a:ext cx="600711" cy="49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6180149" y="5069071"/>
            <a:ext cx="1345062" cy="1345062"/>
            <a:chOff x="7716639" y="3721877"/>
            <a:chExt cx="1275485" cy="1275485"/>
          </a:xfrm>
        </p:grpSpPr>
        <p:sp>
          <p:nvSpPr>
            <p:cNvPr id="62" name="椭圆 61"/>
            <p:cNvSpPr/>
            <p:nvPr/>
          </p:nvSpPr>
          <p:spPr>
            <a:xfrm>
              <a:off x="7766502" y="3768884"/>
              <a:ext cx="1188723" cy="1188723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0968" y="3973311"/>
              <a:ext cx="525341" cy="836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联调</a:t>
              </a:r>
              <a:endPara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716639" y="3721877"/>
              <a:ext cx="1275485" cy="1275485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8922377" y="3936158"/>
            <a:ext cx="2887427" cy="889315"/>
            <a:chOff x="8992124" y="4157663"/>
            <a:chExt cx="1492024" cy="452437"/>
          </a:xfrm>
        </p:grpSpPr>
        <p:cxnSp>
          <p:nvCxnSpPr>
            <p:cNvPr id="69" name="直接连接符 68"/>
            <p:cNvCxnSpPr>
              <a:stCxn id="56" idx="6"/>
            </p:cNvCxnSpPr>
            <p:nvPr/>
          </p:nvCxnSpPr>
          <p:spPr>
            <a:xfrm flipV="1">
              <a:off x="8992124" y="4359619"/>
              <a:ext cx="3622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圆角矩形 70"/>
            <p:cNvSpPr/>
            <p:nvPr/>
          </p:nvSpPr>
          <p:spPr>
            <a:xfrm>
              <a:off x="9403932" y="4194027"/>
              <a:ext cx="1054100" cy="373600"/>
            </a:xfrm>
            <a:prstGeom prst="roundRect">
              <a:avLst/>
            </a:prstGeom>
            <a:solidFill>
              <a:srgbClr val="0071C1"/>
            </a:solidFill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9359479" y="4157663"/>
              <a:ext cx="1124669" cy="452437"/>
            </a:xfrm>
            <a:prstGeom prst="roundRect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9719325" y="4034101"/>
            <a:ext cx="2126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传感器数据融合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530752" y="5613069"/>
            <a:ext cx="1581841" cy="452437"/>
            <a:chOff x="7530752" y="5613069"/>
            <a:chExt cx="1581841" cy="452437"/>
          </a:xfrm>
        </p:grpSpPr>
        <p:sp>
          <p:nvSpPr>
            <p:cNvPr id="77" name="圆角矩形 76"/>
            <p:cNvSpPr/>
            <p:nvPr/>
          </p:nvSpPr>
          <p:spPr>
            <a:xfrm>
              <a:off x="8032377" y="5662685"/>
              <a:ext cx="1054100" cy="373600"/>
            </a:xfrm>
            <a:prstGeom prst="roundRect">
              <a:avLst/>
            </a:prstGeom>
            <a:solidFill>
              <a:srgbClr val="0071C1"/>
            </a:solidFill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530752" y="5613069"/>
              <a:ext cx="1581841" cy="452437"/>
              <a:chOff x="7530752" y="5613069"/>
              <a:chExt cx="1581841" cy="452437"/>
            </a:xfrm>
          </p:grpSpPr>
          <p:cxnSp>
            <p:nvCxnSpPr>
              <p:cNvPr id="76" name="直接连接符 75"/>
              <p:cNvCxnSpPr/>
              <p:nvPr/>
            </p:nvCxnSpPr>
            <p:spPr>
              <a:xfrm>
                <a:off x="7530752" y="5815025"/>
                <a:ext cx="4520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组合 24"/>
              <p:cNvGrpSpPr/>
              <p:nvPr/>
            </p:nvGrpSpPr>
            <p:grpSpPr>
              <a:xfrm>
                <a:off x="7987924" y="5613069"/>
                <a:ext cx="1124669" cy="452437"/>
                <a:chOff x="7987924" y="5613069"/>
                <a:chExt cx="1124669" cy="452437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>
                  <a:off x="7987924" y="5613069"/>
                  <a:ext cx="1124669" cy="452437"/>
                </a:xfrm>
                <a:prstGeom prst="roundRect">
                  <a:avLst/>
                </a:prstGeom>
                <a:noFill/>
                <a:ln>
                  <a:solidFill>
                    <a:srgbClr val="007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8080210" y="5646816"/>
                  <a:ext cx="95843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模拟</a:t>
                  </a:r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59" name="矩形 5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66" name="文本框 65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设计方法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设计内容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sp>
        <p:nvSpPr>
          <p:cNvPr id="83" name="矩形 82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>
            <a:off x="8676164" y="1257137"/>
            <a:ext cx="0" cy="111583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5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 8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系统框图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66" name="文本框 65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设计方法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设计内容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sp>
        <p:nvSpPr>
          <p:cNvPr id="83" name="矩形 82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97" y="1288535"/>
            <a:ext cx="8471882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 8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936183" y="170571"/>
            <a:ext cx="325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MQ-2/MQ-7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66" name="文本框 65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设计方法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设计内容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sp>
        <p:nvSpPr>
          <p:cNvPr id="83" name="矩形 82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04" y="1550807"/>
            <a:ext cx="8635334" cy="424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68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 8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329353" y="170571"/>
            <a:ext cx="386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DS18B20</a:t>
            </a:r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温度传感器</a:t>
            </a:r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66" name="文本框 65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设计方法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设计内容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sp>
        <p:nvSpPr>
          <p:cNvPr id="83" name="矩形 82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76" y="4489035"/>
            <a:ext cx="8489390" cy="198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520" y="1017295"/>
            <a:ext cx="4721301" cy="311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0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 8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329353" y="170571"/>
            <a:ext cx="386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CC2530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引脚图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66" name="文本框 65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设计方法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设计内容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sp>
        <p:nvSpPr>
          <p:cNvPr id="83" name="矩形 82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https://images2015.cnblogs.com/blog/1172284/201706/1172284-20170622100813491-1532670258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665" y="1009312"/>
            <a:ext cx="47148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72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设计难点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988904" y="3782756"/>
            <a:ext cx="7421218" cy="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75584" y="3782755"/>
            <a:ext cx="728870" cy="340243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2" idx="0"/>
          </p:cNvCxnSpPr>
          <p:nvPr/>
        </p:nvCxnSpPr>
        <p:spPr>
          <a:xfrm flipH="1" flipV="1">
            <a:off x="5440018" y="2928938"/>
            <a:ext cx="1" cy="692449"/>
          </a:xfrm>
          <a:prstGeom prst="line">
            <a:avLst/>
          </a:prstGeom>
          <a:ln w="12700">
            <a:solidFill>
              <a:srgbClr val="007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946650" y="1942202"/>
            <a:ext cx="986735" cy="986735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63018" y="2065593"/>
            <a:ext cx="553998" cy="867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干扰</a:t>
            </a:r>
          </a:p>
        </p:txBody>
      </p:sp>
      <p:sp>
        <p:nvSpPr>
          <p:cNvPr id="43" name="矩形 42"/>
          <p:cNvSpPr/>
          <p:nvPr/>
        </p:nvSpPr>
        <p:spPr>
          <a:xfrm flipV="1">
            <a:off x="6467281" y="3442681"/>
            <a:ext cx="728870" cy="340243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41" idx="0"/>
          </p:cNvCxnSpPr>
          <p:nvPr/>
        </p:nvCxnSpPr>
        <p:spPr>
          <a:xfrm flipH="1">
            <a:off x="6831715" y="3944292"/>
            <a:ext cx="1" cy="692449"/>
          </a:xfrm>
          <a:prstGeom prst="line">
            <a:avLst/>
          </a:prstGeom>
          <a:ln w="12700">
            <a:solidFill>
              <a:srgbClr val="007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 flipV="1">
            <a:off x="6338347" y="4636742"/>
            <a:ext cx="986735" cy="986735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 rot="10800000" flipV="1">
            <a:off x="6554714" y="4775393"/>
            <a:ext cx="553998" cy="7795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</a:p>
        </p:txBody>
      </p:sp>
      <p:sp>
        <p:nvSpPr>
          <p:cNvPr id="50" name="矩形 49"/>
          <p:cNvSpPr/>
          <p:nvPr/>
        </p:nvSpPr>
        <p:spPr>
          <a:xfrm>
            <a:off x="7961135" y="3782755"/>
            <a:ext cx="728870" cy="340243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48" idx="0"/>
            <a:endCxn id="53" idx="2"/>
          </p:cNvCxnSpPr>
          <p:nvPr/>
        </p:nvCxnSpPr>
        <p:spPr>
          <a:xfrm flipH="1" flipV="1">
            <a:off x="8325568" y="2508767"/>
            <a:ext cx="2" cy="1112620"/>
          </a:xfrm>
          <a:prstGeom prst="line">
            <a:avLst/>
          </a:prstGeom>
          <a:ln w="12700">
            <a:solidFill>
              <a:srgbClr val="007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7832201" y="1518131"/>
            <a:ext cx="986735" cy="986735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048569" y="1641522"/>
            <a:ext cx="553998" cy="867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误报</a:t>
            </a:r>
          </a:p>
        </p:txBody>
      </p:sp>
      <p:sp>
        <p:nvSpPr>
          <p:cNvPr id="57" name="矩形 56"/>
          <p:cNvSpPr/>
          <p:nvPr/>
        </p:nvSpPr>
        <p:spPr>
          <a:xfrm flipV="1">
            <a:off x="9499835" y="3442681"/>
            <a:ext cx="728870" cy="340243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5" idx="0"/>
            <a:endCxn id="60" idx="2"/>
          </p:cNvCxnSpPr>
          <p:nvPr/>
        </p:nvCxnSpPr>
        <p:spPr>
          <a:xfrm flipH="1">
            <a:off x="9864267" y="3944292"/>
            <a:ext cx="3" cy="2062629"/>
          </a:xfrm>
          <a:prstGeom prst="line">
            <a:avLst/>
          </a:prstGeom>
          <a:ln w="12700">
            <a:solidFill>
              <a:srgbClr val="007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 flipV="1">
            <a:off x="9370901" y="5113822"/>
            <a:ext cx="986735" cy="986735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 rot="10800000" flipV="1">
            <a:off x="9587268" y="5219302"/>
            <a:ext cx="553998" cy="7876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38712" y="3621387"/>
            <a:ext cx="822865" cy="516155"/>
            <a:chOff x="5038712" y="3621387"/>
            <a:chExt cx="822865" cy="516155"/>
          </a:xfrm>
        </p:grpSpPr>
        <p:sp>
          <p:nvSpPr>
            <p:cNvPr id="22" name="等腰三角形 21"/>
            <p:cNvSpPr/>
            <p:nvPr/>
          </p:nvSpPr>
          <p:spPr>
            <a:xfrm>
              <a:off x="5340627" y="3621387"/>
              <a:ext cx="198783" cy="171365"/>
            </a:xfrm>
            <a:prstGeom prst="triangl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038712" y="3768210"/>
              <a:ext cx="82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NO.1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0281" y="3428136"/>
            <a:ext cx="822865" cy="516156"/>
            <a:chOff x="6420281" y="3428136"/>
            <a:chExt cx="822865" cy="516156"/>
          </a:xfrm>
        </p:grpSpPr>
        <p:sp>
          <p:nvSpPr>
            <p:cNvPr id="41" name="等腰三角形 40"/>
            <p:cNvSpPr/>
            <p:nvPr/>
          </p:nvSpPr>
          <p:spPr>
            <a:xfrm flipV="1">
              <a:off x="6732324" y="3772927"/>
              <a:ext cx="198783" cy="171365"/>
            </a:xfrm>
            <a:prstGeom prst="triangl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420281" y="3428136"/>
              <a:ext cx="82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NO.2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23307" y="3621387"/>
            <a:ext cx="822865" cy="501611"/>
            <a:chOff x="7923307" y="3621387"/>
            <a:chExt cx="822865" cy="501611"/>
          </a:xfrm>
        </p:grpSpPr>
        <p:sp>
          <p:nvSpPr>
            <p:cNvPr id="48" name="等腰三角形 47"/>
            <p:cNvSpPr/>
            <p:nvPr/>
          </p:nvSpPr>
          <p:spPr>
            <a:xfrm>
              <a:off x="8226178" y="3621387"/>
              <a:ext cx="198783" cy="171365"/>
            </a:xfrm>
            <a:prstGeom prst="triangl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923307" y="3753666"/>
              <a:ext cx="82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NO.3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452835" y="3440705"/>
            <a:ext cx="822865" cy="503587"/>
            <a:chOff x="9452835" y="3440705"/>
            <a:chExt cx="822865" cy="503587"/>
          </a:xfrm>
        </p:grpSpPr>
        <p:sp>
          <p:nvSpPr>
            <p:cNvPr id="55" name="等腰三角形 54"/>
            <p:cNvSpPr/>
            <p:nvPr/>
          </p:nvSpPr>
          <p:spPr>
            <a:xfrm flipV="1">
              <a:off x="9764878" y="3772927"/>
              <a:ext cx="198783" cy="171365"/>
            </a:xfrm>
            <a:prstGeom prst="triangl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9452835" y="3440705"/>
              <a:ext cx="82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NO.4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设计方法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设计内容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sp>
        <p:nvSpPr>
          <p:cNvPr id="56" name="矩形 5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9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5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5" grpId="0" animBg="1"/>
      <p:bldP spid="46" grpId="0"/>
      <p:bldP spid="52" grpId="0" animBg="1"/>
      <p:bldP spid="53" grpId="0"/>
      <p:bldP spid="59" grpId="0" animBg="1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设计内容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预期结果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64809" y="2755359"/>
            <a:ext cx="4030467" cy="1208935"/>
            <a:chOff x="5764809" y="2755359"/>
            <a:chExt cx="4030467" cy="120893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03906 -1.85185E-6 " pathEditMode="relative" rAng="0" ptsTypes="AA">
                                      <p:cBhvr>
                                        <p:cTn id="4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H="1">
            <a:off x="5829319" y="3177078"/>
            <a:ext cx="743759" cy="1809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817704" y="4986461"/>
            <a:ext cx="29552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573078" y="2516036"/>
            <a:ext cx="1789044" cy="661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362122" y="2516036"/>
            <a:ext cx="410817" cy="24704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4352919" y="2473917"/>
            <a:ext cx="18482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511854" y="2094670"/>
            <a:ext cx="158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报警准确无误</a:t>
            </a:r>
            <a:endParaRPr lang="zh-CN" altLang="en-US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8361972" y="1882385"/>
            <a:ext cx="410967" cy="66219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8772939" y="1882385"/>
            <a:ext cx="18482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897561" y="1513053"/>
            <a:ext cx="158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参数实时监控</a:t>
            </a:r>
            <a:endParaRPr lang="zh-CN" altLang="en-US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 flipV="1">
            <a:off x="5468420" y="4282994"/>
            <a:ext cx="355578" cy="7067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603989" y="4282994"/>
            <a:ext cx="18482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774621" y="4343722"/>
            <a:ext cx="410967" cy="66219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9185588" y="4343722"/>
            <a:ext cx="18482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812809" y="3936158"/>
            <a:ext cx="158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工作稳定性高</a:t>
            </a:r>
            <a:endParaRPr lang="zh-CN" altLang="en-US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303192" y="4011495"/>
            <a:ext cx="158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信号范围广泛</a:t>
            </a:r>
            <a:endParaRPr lang="zh-CN" altLang="en-US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000117" y="2612892"/>
            <a:ext cx="998213" cy="977851"/>
            <a:chOff x="5994890" y="2625067"/>
            <a:chExt cx="998213" cy="977851"/>
          </a:xfrm>
        </p:grpSpPr>
        <p:sp>
          <p:nvSpPr>
            <p:cNvPr id="36" name="任意多边形 35"/>
            <p:cNvSpPr/>
            <p:nvPr/>
          </p:nvSpPr>
          <p:spPr>
            <a:xfrm>
              <a:off x="6404894" y="3044727"/>
              <a:ext cx="561647" cy="558191"/>
            </a:xfrm>
            <a:custGeom>
              <a:avLst/>
              <a:gdLst>
                <a:gd name="connsiteX0" fmla="*/ 554353 w 561647"/>
                <a:gd name="connsiteY0" fmla="*/ 0 h 558191"/>
                <a:gd name="connsiteX1" fmla="*/ 561647 w 561647"/>
                <a:gd name="connsiteY1" fmla="*/ 72355 h 558191"/>
                <a:gd name="connsiteX2" fmla="*/ 75811 w 561647"/>
                <a:gd name="connsiteY2" fmla="*/ 558191 h 558191"/>
                <a:gd name="connsiteX3" fmla="*/ 0 w 561647"/>
                <a:gd name="connsiteY3" fmla="*/ 550549 h 558191"/>
                <a:gd name="connsiteX4" fmla="*/ 168034 w 561647"/>
                <a:gd name="connsiteY4" fmla="*/ 141235 h 55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647" h="558191">
                  <a:moveTo>
                    <a:pt x="554353" y="0"/>
                  </a:moveTo>
                  <a:lnTo>
                    <a:pt x="561647" y="72355"/>
                  </a:lnTo>
                  <a:cubicBezTo>
                    <a:pt x="561647" y="340675"/>
                    <a:pt x="344131" y="558191"/>
                    <a:pt x="75811" y="558191"/>
                  </a:cubicBezTo>
                  <a:lnTo>
                    <a:pt x="0" y="550549"/>
                  </a:lnTo>
                  <a:lnTo>
                    <a:pt x="168034" y="141235"/>
                  </a:lnTo>
                  <a:close/>
                </a:path>
              </a:pathLst>
            </a:cu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994890" y="2625067"/>
              <a:ext cx="998213" cy="971671"/>
              <a:chOff x="5994890" y="2625067"/>
              <a:chExt cx="998213" cy="97167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5994890" y="2625067"/>
                <a:ext cx="971671" cy="971671"/>
              </a:xfrm>
              <a:prstGeom prst="ellipse">
                <a:avLst/>
              </a:prstGeom>
              <a:noFill/>
              <a:ln>
                <a:solidFill>
                  <a:srgbClr val="007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515974" y="3130538"/>
                <a:ext cx="477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742710" y="2093047"/>
            <a:ext cx="971671" cy="997881"/>
            <a:chOff x="7742710" y="2093047"/>
            <a:chExt cx="971671" cy="997881"/>
          </a:xfrm>
        </p:grpSpPr>
        <p:sp>
          <p:nvSpPr>
            <p:cNvPr id="48" name="任意多边形 47"/>
            <p:cNvSpPr/>
            <p:nvPr/>
          </p:nvSpPr>
          <p:spPr>
            <a:xfrm>
              <a:off x="7771980" y="2523902"/>
              <a:ext cx="665476" cy="544147"/>
            </a:xfrm>
            <a:custGeom>
              <a:avLst/>
              <a:gdLst>
                <a:gd name="connsiteX0" fmla="*/ 583184 w 665476"/>
                <a:gd name="connsiteY0" fmla="*/ 0 h 544147"/>
                <a:gd name="connsiteX1" fmla="*/ 665476 w 665476"/>
                <a:gd name="connsiteY1" fmla="*/ 495277 h 544147"/>
                <a:gd name="connsiteX2" fmla="*/ 645779 w 665476"/>
                <a:gd name="connsiteY2" fmla="*/ 505968 h 544147"/>
                <a:gd name="connsiteX3" fmla="*/ 456670 w 665476"/>
                <a:gd name="connsiteY3" fmla="*/ 544147 h 544147"/>
                <a:gd name="connsiteX4" fmla="*/ 9014 w 665476"/>
                <a:gd name="connsiteY4" fmla="*/ 247421 h 544147"/>
                <a:gd name="connsiteX5" fmla="*/ 0 w 665476"/>
                <a:gd name="connsiteY5" fmla="*/ 218384 h 54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476" h="544147">
                  <a:moveTo>
                    <a:pt x="583184" y="0"/>
                  </a:moveTo>
                  <a:lnTo>
                    <a:pt x="665476" y="495277"/>
                  </a:lnTo>
                  <a:lnTo>
                    <a:pt x="645779" y="505968"/>
                  </a:lnTo>
                  <a:cubicBezTo>
                    <a:pt x="587655" y="530552"/>
                    <a:pt x="523750" y="544147"/>
                    <a:pt x="456670" y="544147"/>
                  </a:cubicBezTo>
                  <a:cubicBezTo>
                    <a:pt x="255430" y="544147"/>
                    <a:pt x="82768" y="421794"/>
                    <a:pt x="9014" y="247421"/>
                  </a:cubicBezTo>
                  <a:lnTo>
                    <a:pt x="0" y="218384"/>
                  </a:lnTo>
                  <a:close/>
                </a:path>
              </a:pathLst>
            </a:custGeom>
            <a:solidFill>
              <a:srgbClr val="0071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7742710" y="2093047"/>
              <a:ext cx="971671" cy="971671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994530" y="2567708"/>
              <a:ext cx="624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28371" y="4425387"/>
            <a:ext cx="971671" cy="971671"/>
            <a:chOff x="8228371" y="4425387"/>
            <a:chExt cx="971671" cy="971671"/>
          </a:xfrm>
        </p:grpSpPr>
        <p:sp>
          <p:nvSpPr>
            <p:cNvPr id="50" name="任意多边形 49"/>
            <p:cNvSpPr/>
            <p:nvPr/>
          </p:nvSpPr>
          <p:spPr>
            <a:xfrm>
              <a:off x="8228546" y="4428430"/>
              <a:ext cx="544395" cy="554700"/>
            </a:xfrm>
            <a:custGeom>
              <a:avLst/>
              <a:gdLst>
                <a:gd name="connsiteX0" fmla="*/ 452229 w 544395"/>
                <a:gd name="connsiteY0" fmla="*/ 0 h 554700"/>
                <a:gd name="connsiteX1" fmla="*/ 544395 w 544395"/>
                <a:gd name="connsiteY1" fmla="*/ 554700 h 554700"/>
                <a:gd name="connsiteX2" fmla="*/ 7144 w 544395"/>
                <a:gd name="connsiteY2" fmla="*/ 553312 h 554700"/>
                <a:gd name="connsiteX3" fmla="*/ 0 w 544395"/>
                <a:gd name="connsiteY3" fmla="*/ 482448 h 554700"/>
                <a:gd name="connsiteX4" fmla="*/ 387923 w 544395"/>
                <a:gd name="connsiteY4" fmla="*/ 6483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395" h="554700">
                  <a:moveTo>
                    <a:pt x="452229" y="0"/>
                  </a:moveTo>
                  <a:lnTo>
                    <a:pt x="544395" y="554700"/>
                  </a:lnTo>
                  <a:lnTo>
                    <a:pt x="7144" y="553312"/>
                  </a:lnTo>
                  <a:lnTo>
                    <a:pt x="0" y="482448"/>
                  </a:lnTo>
                  <a:cubicBezTo>
                    <a:pt x="0" y="247668"/>
                    <a:pt x="166536" y="51785"/>
                    <a:pt x="387923" y="6483"/>
                  </a:cubicBezTo>
                  <a:close/>
                </a:path>
              </a:pathLst>
            </a:custGeom>
            <a:solidFill>
              <a:srgbClr val="0071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228371" y="4425387"/>
              <a:ext cx="971671" cy="971671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344860" y="4494097"/>
              <a:ext cx="369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17741" y="4347223"/>
            <a:ext cx="971671" cy="971671"/>
            <a:chOff x="5517741" y="4347223"/>
            <a:chExt cx="971671" cy="971671"/>
          </a:xfrm>
        </p:grpSpPr>
        <p:sp>
          <p:nvSpPr>
            <p:cNvPr id="45" name="任意多边形 44"/>
            <p:cNvSpPr/>
            <p:nvPr/>
          </p:nvSpPr>
          <p:spPr>
            <a:xfrm>
              <a:off x="5824000" y="4356310"/>
              <a:ext cx="656727" cy="630232"/>
            </a:xfrm>
            <a:custGeom>
              <a:avLst/>
              <a:gdLst>
                <a:gd name="connsiteX0" fmla="*/ 261031 w 656727"/>
                <a:gd name="connsiteY0" fmla="*/ 0 h 630232"/>
                <a:gd name="connsiteX1" fmla="*/ 268804 w 656727"/>
                <a:gd name="connsiteY1" fmla="*/ 784 h 630232"/>
                <a:gd name="connsiteX2" fmla="*/ 656727 w 656727"/>
                <a:gd name="connsiteY2" fmla="*/ 476749 h 630232"/>
                <a:gd name="connsiteX3" fmla="*/ 646857 w 656727"/>
                <a:gd name="connsiteY3" fmla="*/ 574662 h 630232"/>
                <a:gd name="connsiteX4" fmla="*/ 629607 w 656727"/>
                <a:gd name="connsiteY4" fmla="*/ 630232 h 630232"/>
                <a:gd name="connsiteX5" fmla="*/ 0 w 656727"/>
                <a:gd name="connsiteY5" fmla="*/ 628605 h 63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727" h="630232">
                  <a:moveTo>
                    <a:pt x="261031" y="0"/>
                  </a:moveTo>
                  <a:lnTo>
                    <a:pt x="268804" y="784"/>
                  </a:lnTo>
                  <a:cubicBezTo>
                    <a:pt x="490192" y="46086"/>
                    <a:pt x="656727" y="241969"/>
                    <a:pt x="656727" y="476749"/>
                  </a:cubicBezTo>
                  <a:cubicBezTo>
                    <a:pt x="656727" y="510289"/>
                    <a:pt x="653329" y="543035"/>
                    <a:pt x="646857" y="574662"/>
                  </a:cubicBezTo>
                  <a:lnTo>
                    <a:pt x="629607" y="630232"/>
                  </a:lnTo>
                  <a:lnTo>
                    <a:pt x="0" y="628605"/>
                  </a:lnTo>
                  <a:close/>
                </a:path>
              </a:pathLst>
            </a:custGeom>
            <a:solidFill>
              <a:srgbClr val="0071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517741" y="4347223"/>
              <a:ext cx="971671" cy="971671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998673" y="4472328"/>
              <a:ext cx="344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直接连接符 57"/>
          <p:cNvCxnSpPr/>
          <p:nvPr/>
        </p:nvCxnSpPr>
        <p:spPr>
          <a:xfrm flipH="1" flipV="1">
            <a:off x="6228732" y="2473917"/>
            <a:ext cx="349333" cy="6936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9" name="文本框 78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设计内容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sp>
        <p:nvSpPr>
          <p:cNvPr id="85" name="矩形 8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631246" y="2712530"/>
            <a:ext cx="2067145" cy="523220"/>
            <a:chOff x="1052158" y="2702877"/>
            <a:chExt cx="2067145" cy="523220"/>
          </a:xfrm>
        </p:grpSpPr>
        <p:sp>
          <p:nvSpPr>
            <p:cNvPr id="87" name="文本框 86"/>
            <p:cNvSpPr txBox="1"/>
            <p:nvPr/>
          </p:nvSpPr>
          <p:spPr>
            <a:xfrm>
              <a:off x="1307542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052158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81186" y="4120824"/>
            <a:ext cx="2067145" cy="523220"/>
            <a:chOff x="631246" y="4122999"/>
            <a:chExt cx="2067145" cy="523220"/>
          </a:xfrm>
        </p:grpSpPr>
        <p:sp>
          <p:nvSpPr>
            <p:cNvPr id="83" name="文本框 8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预期结果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矩形 90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9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设计内容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预期结果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6762" y="2967764"/>
            <a:ext cx="3698514" cy="923330"/>
            <a:chOff x="6096762" y="2967764"/>
            <a:chExt cx="3698514" cy="923330"/>
          </a:xfrm>
        </p:grpSpPr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762" y="3036805"/>
              <a:ext cx="700832" cy="778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4193 -4.07407E-6 " pathEditMode="relative" rAng="0" ptsTypes="AA">
                                      <p:cBhvr>
                                        <p:cTn id="4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设计内容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预期结果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63072" y="2718330"/>
            <a:ext cx="4462199" cy="1422197"/>
            <a:chOff x="4575785" y="2700802"/>
            <a:chExt cx="4462199" cy="1422197"/>
          </a:xfrm>
        </p:grpSpPr>
        <p:grpSp>
          <p:nvGrpSpPr>
            <p:cNvPr id="23" name="组合 22"/>
            <p:cNvGrpSpPr/>
            <p:nvPr/>
          </p:nvGrpSpPr>
          <p:grpSpPr>
            <a:xfrm>
              <a:off x="4575785" y="2700802"/>
              <a:ext cx="1422197" cy="1422197"/>
              <a:chOff x="4920342" y="2700802"/>
              <a:chExt cx="1422197" cy="1422197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0342" y="2700802"/>
                <a:ext cx="1422197" cy="1422197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5003120" y="2860061"/>
                <a:ext cx="1132114" cy="1200329"/>
              </a:xfrm>
              <a:prstGeom prst="rect">
                <a:avLst/>
              </a:prstGeom>
              <a:noFill/>
              <a:scene3d>
                <a:camera prst="perspectiveHeroicExtremeLeftFacing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dirty="0">
                    <a:solidFill>
                      <a:schemeClr val="bg1"/>
                    </a:solidFill>
                    <a:latin typeface="+mn-ea"/>
                  </a:rPr>
                  <a:t>？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04362 -0.00139 " pathEditMode="relative" rAng="0" ptsTypes="AA">
                                      <p:cBhvr>
                                        <p:cTn id="4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5" name="文本框 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设计方法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设计内容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1083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sp>
        <p:nvSpPr>
          <p:cNvPr id="12" name="矩形 11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5699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4745902" y="713048"/>
            <a:ext cx="5437189" cy="5706584"/>
            <a:chOff x="4193976" y="1530318"/>
            <a:chExt cx="2661314" cy="1876627"/>
          </a:xfrm>
        </p:grpSpPr>
        <p:grpSp>
          <p:nvGrpSpPr>
            <p:cNvPr id="25" name="组合 24"/>
            <p:cNvGrpSpPr/>
            <p:nvPr/>
          </p:nvGrpSpPr>
          <p:grpSpPr>
            <a:xfrm>
              <a:off x="4193976" y="1530318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矩形 23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398638" y="1660290"/>
              <a:ext cx="2251989" cy="212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02" y="2117393"/>
            <a:ext cx="5437189" cy="42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891" y="1824224"/>
            <a:ext cx="900218" cy="826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7591" y="3040331"/>
            <a:ext cx="363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06846" y="4016656"/>
            <a:ext cx="3778309" cy="495139"/>
            <a:chOff x="3213685" y="3847870"/>
            <a:chExt cx="3778309" cy="495139"/>
          </a:xfrm>
        </p:grpSpPr>
        <p:sp>
          <p:nvSpPr>
            <p:cNvPr id="7" name="矩形 6"/>
            <p:cNvSpPr/>
            <p:nvPr/>
          </p:nvSpPr>
          <p:spPr>
            <a:xfrm>
              <a:off x="3284181" y="3847870"/>
              <a:ext cx="3637319" cy="495139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13685" y="3912705"/>
              <a:ext cx="3778309" cy="40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WELCOME TO GUIDE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9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设计内容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预期结果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119047" y="2194109"/>
            <a:ext cx="3891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pc="300" dirty="0" smtClean="0"/>
              <a:t>根据</a:t>
            </a:r>
            <a:r>
              <a:rPr lang="zh-CN" altLang="en-US" spc="300" dirty="0"/>
              <a:t>相关数据统计，进入</a:t>
            </a:r>
            <a:r>
              <a:rPr lang="en-US" altLang="zh-CN" spc="300" dirty="0"/>
              <a:t>21</a:t>
            </a:r>
            <a:r>
              <a:rPr lang="zh-CN" altLang="en-US" spc="300" dirty="0"/>
              <a:t>世纪之后，全世界每年因火灾事故造成直接死亡人数约为</a:t>
            </a:r>
            <a:r>
              <a:rPr lang="en-US" altLang="zh-CN" spc="300" dirty="0"/>
              <a:t>7</a:t>
            </a:r>
            <a:r>
              <a:rPr lang="zh-CN" altLang="en-US" spc="300" dirty="0"/>
              <a:t>万人，造成的经济损失更是不计其数</a:t>
            </a:r>
            <a:r>
              <a:rPr lang="zh-CN" altLang="en-US" spc="300" dirty="0" smtClean="0"/>
              <a:t>。</a:t>
            </a:r>
            <a:endParaRPr lang="en-US" altLang="zh-CN" spc="300" dirty="0"/>
          </a:p>
          <a:p>
            <a:pPr indent="457200"/>
            <a:r>
              <a:rPr lang="zh-CN" altLang="en-US" spc="300" dirty="0" smtClean="0"/>
              <a:t>火灾</a:t>
            </a:r>
            <a:r>
              <a:rPr lang="zh-CN" altLang="en-US" spc="300" dirty="0"/>
              <a:t>是生活中不可避免的灾害之一，火灾会对人民群众的生命、财产、健康、安全等造成巨大的损失。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941059" y="2014330"/>
            <a:ext cx="0" cy="294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62" y="2130831"/>
            <a:ext cx="4140277" cy="27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83696" y="1828800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5457825" y="1992816"/>
            <a:ext cx="0" cy="157352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383696" y="3493694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465704" y="3575702"/>
            <a:ext cx="2255929" cy="1083928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655638" y="4601794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7737646" y="4670349"/>
            <a:ext cx="0" cy="189459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7655638" y="6462759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58951" y="3747830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819654" y="3333759"/>
            <a:ext cx="1205948" cy="46516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943594" y="3248922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9025602" y="1830505"/>
            <a:ext cx="0" cy="157352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rot="5400000">
            <a:off x="4695117" y="2117707"/>
            <a:ext cx="101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 rot="5400000">
            <a:off x="6871713" y="5012300"/>
            <a:ext cx="120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 rot="5400000">
            <a:off x="7989168" y="2269276"/>
            <a:ext cx="157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27369" y="2142353"/>
            <a:ext cx="2499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 smtClean="0"/>
              <a:t>生命是人一生中最宝贵的财富，减少人身伤害是该研究的最重要的意义。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919248" y="5079963"/>
            <a:ext cx="2499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 smtClean="0"/>
              <a:t>减少不必要的财产损失，使火灾带来的损失降到最小。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189618" y="2130601"/>
            <a:ext cx="2499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 smtClean="0"/>
              <a:t>给人们一个安稳的社会保障条件，不让恐惧担忧活在心中。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514916" y="1686114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</a:t>
            </a:r>
            <a:endParaRPr lang="zh-CN" altLang="en-US" sz="2800" b="1" spc="3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169104" y="1672925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安稳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918485" y="457922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财产</a:t>
            </a:r>
            <a:endParaRPr lang="zh-CN" altLang="en-US" sz="2800" b="1" spc="300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45" name="文本框 4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4" name="直接连接符 63"/>
          <p:cNvCxnSpPr>
            <a:stCxn id="36" idx="4"/>
          </p:cNvCxnSpPr>
          <p:nvPr/>
        </p:nvCxnSpPr>
        <p:spPr>
          <a:xfrm flipH="1">
            <a:off x="7736885" y="3911846"/>
            <a:ext cx="4074" cy="71647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66" name="文本框 65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69" name="文本框 68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72" name="文本框 7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设计内容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75" name="文本框 74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预期结果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78" name="文本框 77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08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75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9" grpId="0" animBg="1"/>
      <p:bldP spid="35" grpId="0" animBg="1"/>
      <p:bldP spid="36" grpId="0" animBg="1"/>
      <p:bldP spid="39" grpId="0" animBg="1"/>
      <p:bldP spid="41" grpId="0"/>
      <p:bldP spid="42" grpId="0"/>
      <p:bldP spid="43" grpId="0"/>
      <p:bldP spid="46" grpId="0"/>
      <p:bldP spid="47" grpId="0"/>
      <p:bldP spid="48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国内概况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383049" y="1843191"/>
            <a:ext cx="3141050" cy="1939565"/>
            <a:chOff x="4383049" y="1843191"/>
            <a:chExt cx="3141050" cy="1939565"/>
          </a:xfrm>
        </p:grpSpPr>
        <p:sp>
          <p:nvSpPr>
            <p:cNvPr id="2" name="矩形 1"/>
            <p:cNvSpPr/>
            <p:nvPr/>
          </p:nvSpPr>
          <p:spPr>
            <a:xfrm>
              <a:off x="4383049" y="1992816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" name="椭圆 2"/>
            <p:cNvSpPr/>
            <p:nvPr/>
          </p:nvSpPr>
          <p:spPr>
            <a:xfrm>
              <a:off x="6884682" y="1843191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15258" y="2331028"/>
              <a:ext cx="2463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34367" y="1843190"/>
            <a:ext cx="3090232" cy="1939566"/>
            <a:chOff x="8434367" y="1843190"/>
            <a:chExt cx="3090232" cy="1939566"/>
          </a:xfrm>
        </p:grpSpPr>
        <p:sp>
          <p:nvSpPr>
            <p:cNvPr id="24" name="矩形 23"/>
            <p:cNvSpPr/>
            <p:nvPr/>
          </p:nvSpPr>
          <p:spPr>
            <a:xfrm>
              <a:off x="8434367" y="1992816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2" name="椭圆 31"/>
            <p:cNvSpPr/>
            <p:nvPr/>
          </p:nvSpPr>
          <p:spPr>
            <a:xfrm>
              <a:off x="10885182" y="1843190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668143" y="2346567"/>
              <a:ext cx="24638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智能化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程度低。只有极个别的火灾探测器进行了</a:t>
              </a:r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智能化设计。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34367" y="4061118"/>
            <a:ext cx="3090231" cy="2036729"/>
            <a:chOff x="8434367" y="4061118"/>
            <a:chExt cx="3090231" cy="2036729"/>
          </a:xfrm>
        </p:grpSpPr>
        <p:sp>
          <p:nvSpPr>
            <p:cNvPr id="27" name="矩形 26"/>
            <p:cNvSpPr/>
            <p:nvPr/>
          </p:nvSpPr>
          <p:spPr>
            <a:xfrm>
              <a:off x="8434367" y="4307907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3" name="椭圆 32"/>
            <p:cNvSpPr/>
            <p:nvPr/>
          </p:nvSpPr>
          <p:spPr>
            <a:xfrm>
              <a:off x="10885181" y="4061118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668143" y="4519586"/>
              <a:ext cx="24638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连接方式有待改善</a:t>
              </a:r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。安装复杂，耗材多，维护较为困难是目前最大的问题。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83049" y="4061118"/>
            <a:ext cx="3114225" cy="2036729"/>
            <a:chOff x="4383049" y="4061118"/>
            <a:chExt cx="3114225" cy="2036729"/>
          </a:xfrm>
        </p:grpSpPr>
        <p:sp>
          <p:nvSpPr>
            <p:cNvPr id="26" name="矩形 25"/>
            <p:cNvSpPr/>
            <p:nvPr/>
          </p:nvSpPr>
          <p:spPr>
            <a:xfrm>
              <a:off x="4383049" y="4307907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4" name="椭圆 33"/>
            <p:cNvSpPr/>
            <p:nvPr/>
          </p:nvSpPr>
          <p:spPr>
            <a:xfrm>
              <a:off x="6857857" y="4061118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258" y="4492117"/>
              <a:ext cx="24638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网络化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程度低。主要是集散控制方式，自成体系</a:t>
              </a:r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，尚未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形成区域性网络化火灾自动报警系统。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42" name="文本框 41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58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61" name="文本框 6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64" name="文本框 63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设计内容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67" name="文本框 66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预期结果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70" name="文本框 69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333412" y="1298388"/>
            <a:ext cx="6921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16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我国</a:t>
            </a:r>
            <a:r>
              <a:rPr lang="zh-CN" altLang="en-US" sz="16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火灾预警系统发展较为晚，相比其他国家来讲，技术还相对落后。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621779" y="2331028"/>
            <a:ext cx="246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适用范围</a:t>
            </a: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小。国内的火灾自动报警系统技术起步较为缓慢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，技术相对落后。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国外概况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42" name="文本框 41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69" name="文本框 6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72" name="文本框 71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75" name="文本框 74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设计内容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78" name="文本框 77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预期结果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81" name="文本框 80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15766" y="1495551"/>
            <a:ext cx="7302257" cy="4561546"/>
            <a:chOff x="2445633" y="1324204"/>
            <a:chExt cx="7302257" cy="4561546"/>
          </a:xfrm>
        </p:grpSpPr>
        <p:sp>
          <p:nvSpPr>
            <p:cNvPr id="40" name="等腰三角形 39"/>
            <p:cNvSpPr/>
            <p:nvPr/>
          </p:nvSpPr>
          <p:spPr>
            <a:xfrm flipV="1">
              <a:off x="5492570" y="5380382"/>
              <a:ext cx="1208382" cy="505368"/>
            </a:xfrm>
            <a:prstGeom prst="triangle">
              <a:avLst/>
            </a:prstGeom>
            <a:solidFill>
              <a:srgbClr val="0071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45633" y="1324204"/>
              <a:ext cx="7302257" cy="421045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883108" y="1719715"/>
              <a:ext cx="661283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/>
              <a:r>
                <a:rPr lang="zh-CN" altLang="en-US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国外的火灾警报产品相对于国内来说起步较早，技术已经相当成熟了，在很多发达国家已经是实现了具有一系列的火灾防范措施，从火灾预防、报警、扑救，善后等一系列的事项都考虑的想到周到</a:t>
              </a:r>
              <a:r>
                <a:rPr lang="zh-CN" altLang="en-US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/>
              <a:endParaRPr lang="en-US" altLang="zh-CN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/>
              <a:endPara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/>
              <a:endPara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/>
              <a:r>
                <a:rPr lang="zh-CN" altLang="en-US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</a:t>
              </a:r>
              <a:r>
                <a:rPr lang="zh-CN" altLang="en-US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在美、法、英、日等发达国家在城市火灾自动报警系统方面的研究有丰富的</a:t>
              </a:r>
              <a:r>
                <a:rPr lang="zh-CN" altLang="en-US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经验。</a:t>
              </a:r>
              <a:endPara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/>
              <a:r>
                <a:rPr lang="zh-CN" altLang="en-US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不仅</a:t>
              </a:r>
              <a:r>
                <a:rPr lang="zh-CN" altLang="en-US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在技术上有很高的成就，并且也投入正常使用多年，也很少存在误报、漏报、迟报等技术问题，这样能将现场损失降到最低。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2883108" y="3315715"/>
              <a:ext cx="66128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37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设计内容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预期结果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93066" y="2870309"/>
            <a:ext cx="4002210" cy="1118239"/>
            <a:chOff x="5035774" y="2761971"/>
            <a:chExt cx="4002210" cy="1118239"/>
          </a:xfrm>
        </p:grpSpPr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5774" y="2761971"/>
              <a:ext cx="1118239" cy="1118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73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3945 0.00046 " pathEditMode="relative" rAng="0" ptsTypes="AA">
                                      <p:cBhvr>
                                        <p:cTn id="4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76" cy="6858858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9" name="文本框 78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设计内容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sp>
        <p:nvSpPr>
          <p:cNvPr id="85" name="矩形 8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1081186" y="2702877"/>
            <a:ext cx="2067145" cy="523220"/>
            <a:chOff x="1052158" y="2702877"/>
            <a:chExt cx="2067145" cy="523220"/>
          </a:xfrm>
        </p:grpSpPr>
        <p:sp>
          <p:nvSpPr>
            <p:cNvPr id="87" name="文本框 86"/>
            <p:cNvSpPr txBox="1"/>
            <p:nvPr/>
          </p:nvSpPr>
          <p:spPr>
            <a:xfrm>
              <a:off x="1307542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1052158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86030" y="1906109"/>
            <a:ext cx="2891571" cy="4120658"/>
            <a:chOff x="3686030" y="1906109"/>
            <a:chExt cx="2891571" cy="4120658"/>
          </a:xfrm>
        </p:grpSpPr>
        <p:grpSp>
          <p:nvGrpSpPr>
            <p:cNvPr id="60" name="组合 59"/>
            <p:cNvGrpSpPr/>
            <p:nvPr/>
          </p:nvGrpSpPr>
          <p:grpSpPr>
            <a:xfrm>
              <a:off x="3686030" y="1906109"/>
              <a:ext cx="2891571" cy="4120658"/>
              <a:chOff x="3686030" y="1906109"/>
              <a:chExt cx="2891571" cy="4120658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3749821" y="1906109"/>
                <a:ext cx="605678" cy="605678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3686030" y="1978115"/>
                <a:ext cx="733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4325612" y="2005708"/>
                <a:ext cx="2251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0071C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ZigBee</a:t>
                </a:r>
                <a:r>
                  <a:rPr lang="zh-CN" altLang="en-US" sz="2000" b="1" dirty="0" smtClean="0">
                    <a:solidFill>
                      <a:srgbClr val="0071C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</a:t>
                </a:r>
                <a:endPara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4052660" y="2511787"/>
                <a:ext cx="606384" cy="3514980"/>
                <a:chOff x="3687374" y="2219070"/>
                <a:chExt cx="606384" cy="3514980"/>
              </a:xfrm>
            </p:grpSpPr>
            <p:cxnSp>
              <p:nvCxnSpPr>
                <p:cNvPr id="96" name="直接连接符 95"/>
                <p:cNvCxnSpPr>
                  <a:stCxn id="92" idx="4"/>
                </p:cNvCxnSpPr>
                <p:nvPr/>
              </p:nvCxnSpPr>
              <p:spPr>
                <a:xfrm>
                  <a:off x="3687374" y="2219070"/>
                  <a:ext cx="0" cy="34516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3687374" y="5670746"/>
                  <a:ext cx="55931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椭圆 97"/>
                <p:cNvSpPr/>
                <p:nvPr/>
              </p:nvSpPr>
              <p:spPr>
                <a:xfrm>
                  <a:off x="4167149" y="5607441"/>
                  <a:ext cx="126609" cy="126609"/>
                </a:xfrm>
                <a:prstGeom prst="ellipse">
                  <a:avLst/>
                </a:prstGeom>
                <a:solidFill>
                  <a:srgbClr val="0071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9" name="文本框 98"/>
            <p:cNvSpPr txBox="1"/>
            <p:nvPr/>
          </p:nvSpPr>
          <p:spPr>
            <a:xfrm>
              <a:off x="4144672" y="2503377"/>
              <a:ext cx="239733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/>
              <a:r>
                <a:rPr lang="en-US" altLang="zh-CN" dirty="0"/>
                <a:t>ZigBee</a:t>
              </a:r>
              <a:r>
                <a:rPr lang="zh-CN" altLang="en-US" dirty="0"/>
                <a:t>技术是一种近距离、低复杂度、低功耗、低速率、低成本的双向无线通讯技术。</a:t>
              </a:r>
            </a:p>
            <a:p>
              <a:pPr indent="457200"/>
              <a:r>
                <a:rPr lang="zh-CN" altLang="en-US" dirty="0"/>
                <a:t>主要用于距离短、功耗低且传输速率不高的各种电子设备之间进行数据传输以及典型</a:t>
              </a:r>
              <a:r>
                <a:rPr lang="zh-CN" altLang="en-US" dirty="0" smtClean="0"/>
                <a:t>的数据</a:t>
              </a:r>
              <a:r>
                <a:rPr lang="zh-CN" altLang="en-US" dirty="0"/>
                <a:t>传输的应用。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259494" y="1902924"/>
            <a:ext cx="2884622" cy="4109906"/>
            <a:chOff x="6259494" y="1902924"/>
            <a:chExt cx="2884622" cy="4109906"/>
          </a:xfrm>
        </p:grpSpPr>
        <p:grpSp>
          <p:nvGrpSpPr>
            <p:cNvPr id="101" name="组合 100"/>
            <p:cNvGrpSpPr/>
            <p:nvPr/>
          </p:nvGrpSpPr>
          <p:grpSpPr>
            <a:xfrm>
              <a:off x="6259494" y="1902924"/>
              <a:ext cx="1046704" cy="4109906"/>
              <a:chOff x="6259494" y="1902924"/>
              <a:chExt cx="1046704" cy="4109906"/>
            </a:xfrm>
          </p:grpSpPr>
          <p:cxnSp>
            <p:nvCxnSpPr>
              <p:cNvPr id="104" name="直接连接符 103"/>
              <p:cNvCxnSpPr/>
              <p:nvPr/>
            </p:nvCxnSpPr>
            <p:spPr>
              <a:xfrm>
                <a:off x="6259494" y="2205763"/>
                <a:ext cx="4692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组合 104"/>
              <p:cNvGrpSpPr/>
              <p:nvPr/>
            </p:nvGrpSpPr>
            <p:grpSpPr>
              <a:xfrm>
                <a:off x="6549340" y="2205763"/>
                <a:ext cx="606384" cy="3807067"/>
                <a:chOff x="3801674" y="1899249"/>
                <a:chExt cx="606384" cy="3807067"/>
              </a:xfrm>
            </p:grpSpPr>
            <p:cxnSp>
              <p:nvCxnSpPr>
                <p:cNvPr id="108" name="直接连接符 107"/>
                <p:cNvCxnSpPr/>
                <p:nvPr/>
              </p:nvCxnSpPr>
              <p:spPr>
                <a:xfrm>
                  <a:off x="3801674" y="1899249"/>
                  <a:ext cx="0" cy="37577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3801674" y="5656949"/>
                  <a:ext cx="55931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椭圆 109"/>
                <p:cNvSpPr/>
                <p:nvPr/>
              </p:nvSpPr>
              <p:spPr>
                <a:xfrm>
                  <a:off x="4281449" y="5579707"/>
                  <a:ext cx="126609" cy="126609"/>
                </a:xfrm>
                <a:prstGeom prst="ellipse">
                  <a:avLst/>
                </a:prstGeom>
                <a:solidFill>
                  <a:srgbClr val="0071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6" name="椭圆 105"/>
              <p:cNvSpPr/>
              <p:nvPr/>
            </p:nvSpPr>
            <p:spPr>
              <a:xfrm>
                <a:off x="6636729" y="1902924"/>
                <a:ext cx="605678" cy="605678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6572938" y="1974930"/>
                <a:ext cx="733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6728740" y="2511787"/>
              <a:ext cx="241537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/>
              <a:r>
                <a:rPr lang="zh-CN" altLang="en-US" dirty="0"/>
                <a:t>利用集成传感器模块（</a:t>
              </a:r>
              <a:r>
                <a:rPr lang="en-US" altLang="zh-CN" dirty="0"/>
                <a:t>CO</a:t>
              </a:r>
              <a:r>
                <a:rPr lang="zh-CN" altLang="en-US" dirty="0"/>
                <a:t>传感器、</a:t>
              </a:r>
              <a:r>
                <a:rPr lang="en-US" altLang="zh-CN" dirty="0"/>
                <a:t>MQ2 </a:t>
              </a:r>
              <a:r>
                <a:rPr lang="zh-CN" altLang="en-US" dirty="0"/>
                <a:t>烟雾传感器、</a:t>
              </a:r>
              <a:r>
                <a:rPr lang="en-US" altLang="zh-CN" dirty="0"/>
                <a:t>DS18B20 </a:t>
              </a:r>
              <a:r>
                <a:rPr lang="zh-CN" altLang="en-US" dirty="0" smtClean="0"/>
                <a:t>温度传感器等</a:t>
              </a:r>
              <a:r>
                <a:rPr lang="zh-CN" altLang="en-US" dirty="0"/>
                <a:t>组成</a:t>
              </a:r>
              <a:r>
                <a:rPr lang="zh-CN" altLang="en-US" dirty="0" smtClean="0"/>
                <a:t>）</a:t>
              </a:r>
              <a:r>
                <a:rPr lang="zh-CN" altLang="en-US" dirty="0"/>
                <a:t>。</a:t>
              </a:r>
              <a:endParaRPr lang="en-US" altLang="zh-CN" dirty="0" smtClean="0"/>
            </a:p>
            <a:p>
              <a:pPr indent="457200"/>
              <a:r>
                <a:rPr lang="zh-CN" altLang="en-US" dirty="0" smtClean="0"/>
                <a:t>监测</a:t>
              </a:r>
              <a:r>
                <a:rPr lang="zh-CN" altLang="en-US" dirty="0"/>
                <a:t>相关数据，传入微处理器进行数据处理，输出相关控制信息。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7235491" y="2005708"/>
              <a:ext cx="1774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传感器技术</a:t>
              </a:r>
              <a:endParaRPr lang="zh-CN" altLang="en-US" sz="2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968183" y="1891035"/>
            <a:ext cx="3223817" cy="4121794"/>
            <a:chOff x="8968183" y="1891035"/>
            <a:chExt cx="3223817" cy="4121794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8968183" y="2183028"/>
              <a:ext cx="469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/>
            <p:cNvGrpSpPr/>
            <p:nvPr/>
          </p:nvGrpSpPr>
          <p:grpSpPr>
            <a:xfrm>
              <a:off x="9258029" y="2183028"/>
              <a:ext cx="606384" cy="3829801"/>
              <a:chOff x="3801674" y="1899249"/>
              <a:chExt cx="606384" cy="3829801"/>
            </a:xfrm>
          </p:grpSpPr>
          <p:cxnSp>
            <p:nvCxnSpPr>
              <p:cNvPr id="118" name="直接连接符 117"/>
              <p:cNvCxnSpPr/>
              <p:nvPr/>
            </p:nvCxnSpPr>
            <p:spPr>
              <a:xfrm>
                <a:off x="3801674" y="1899249"/>
                <a:ext cx="0" cy="378043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3801674" y="5665746"/>
                <a:ext cx="55931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椭圆 119"/>
              <p:cNvSpPr/>
              <p:nvPr/>
            </p:nvSpPr>
            <p:spPr>
              <a:xfrm>
                <a:off x="4281449" y="5602441"/>
                <a:ext cx="126609" cy="126609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椭圆 113"/>
            <p:cNvSpPr/>
            <p:nvPr/>
          </p:nvSpPr>
          <p:spPr>
            <a:xfrm>
              <a:off x="9385478" y="1891035"/>
              <a:ext cx="605678" cy="605678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9321820" y="1974931"/>
              <a:ext cx="73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9387030" y="2499899"/>
              <a:ext cx="241537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CC2530</a:t>
              </a:r>
            </a:p>
            <a:p>
              <a:r>
                <a:rPr lang="zh-CN" altLang="en-US" dirty="0" smtClean="0"/>
                <a:t>无线单片机，利用</a:t>
              </a:r>
              <a:r>
                <a:rPr lang="en-US" altLang="zh-CN" dirty="0" smtClean="0"/>
                <a:t>ZigBee</a:t>
              </a:r>
              <a:r>
                <a:rPr lang="zh-CN" altLang="en-US" dirty="0" smtClean="0"/>
                <a:t>技术进行将数据进行传输。</a:t>
              </a:r>
              <a:endParaRPr lang="en-US" altLang="zh-CN" dirty="0" smtClean="0"/>
            </a:p>
            <a:p>
              <a:endParaRPr lang="zh-CN" altLang="en-US" dirty="0" smtClean="0"/>
            </a:p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51</a:t>
              </a:r>
              <a:r>
                <a:rPr lang="zh-CN" altLang="en-US" dirty="0" smtClean="0"/>
                <a:t>单片机</a:t>
              </a:r>
              <a:r>
                <a:rPr lang="en-US" altLang="zh-CN" dirty="0" smtClean="0"/>
                <a:t>/STM32</a:t>
              </a:r>
            </a:p>
            <a:p>
              <a:r>
                <a:rPr lang="zh-CN" altLang="en-US" dirty="0" smtClean="0"/>
                <a:t>此处的微处理器作为备选方案，在</a:t>
              </a:r>
              <a:r>
                <a:rPr lang="en-US" altLang="zh-CN" dirty="0" smtClean="0"/>
                <a:t>CC2530</a:t>
              </a:r>
              <a:r>
                <a:rPr lang="zh-CN" altLang="en-US" dirty="0" smtClean="0"/>
                <a:t>不能满足相应的数据处理要求，此时需要以上两种处理器进行辅助。</a:t>
              </a:r>
              <a:endParaRPr lang="zh-CN" altLang="en-US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9940011" y="2005708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微处理器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2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方案论证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823791" y="3574094"/>
            <a:ext cx="588121" cy="698526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822061" y="3301964"/>
            <a:ext cx="1229234" cy="781279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9641598" y="3172071"/>
            <a:ext cx="745278" cy="80719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681368" y="3967585"/>
            <a:ext cx="2050557" cy="2050557"/>
            <a:chOff x="3681368" y="3967585"/>
            <a:chExt cx="2050557" cy="2050557"/>
          </a:xfrm>
        </p:grpSpPr>
        <p:sp>
          <p:nvSpPr>
            <p:cNvPr id="6" name="椭圆 5"/>
            <p:cNvSpPr/>
            <p:nvPr/>
          </p:nvSpPr>
          <p:spPr>
            <a:xfrm>
              <a:off x="3681368" y="3967585"/>
              <a:ext cx="2050557" cy="2050557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078841" y="4182865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984709" y="4643615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利用集成的传感器模块采集相应的数据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45451" y="1794930"/>
            <a:ext cx="1987826" cy="1987826"/>
            <a:chOff x="5045451" y="1794930"/>
            <a:chExt cx="1987826" cy="1987826"/>
          </a:xfrm>
        </p:grpSpPr>
        <p:sp>
          <p:nvSpPr>
            <p:cNvPr id="29" name="椭圆 28"/>
            <p:cNvSpPr/>
            <p:nvPr/>
          </p:nvSpPr>
          <p:spPr>
            <a:xfrm>
              <a:off x="5045451" y="1794930"/>
              <a:ext cx="1987826" cy="1987826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402067" y="2019074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49815" y="2423653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将采集到的数据通过微处理器进行处理优化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26029" y="3341720"/>
            <a:ext cx="2350330" cy="2350330"/>
            <a:chOff x="7626029" y="3341720"/>
            <a:chExt cx="2350330" cy="2350330"/>
          </a:xfrm>
        </p:grpSpPr>
        <p:sp>
          <p:nvSpPr>
            <p:cNvPr id="31" name="椭圆 30"/>
            <p:cNvSpPr/>
            <p:nvPr/>
          </p:nvSpPr>
          <p:spPr>
            <a:xfrm>
              <a:off x="7626029" y="3341720"/>
              <a:ext cx="2350330" cy="2350330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103427" y="3581143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数据传输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87592" y="4044791"/>
              <a:ext cx="14272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通过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ZigBee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数据传输模块保障数据的准确无误传输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346222" y="862160"/>
            <a:ext cx="2725615" cy="2725615"/>
            <a:chOff x="9346223" y="862160"/>
            <a:chExt cx="2511070" cy="2511070"/>
          </a:xfrm>
        </p:grpSpPr>
        <p:sp>
          <p:nvSpPr>
            <p:cNvPr id="36" name="椭圆 35"/>
            <p:cNvSpPr/>
            <p:nvPr/>
          </p:nvSpPr>
          <p:spPr>
            <a:xfrm>
              <a:off x="9346223" y="862160"/>
              <a:ext cx="2511070" cy="2511070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972306" y="1122709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显示报警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86434" y="1753074"/>
              <a:ext cx="1887352" cy="1361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在传输的数据通过接收端的微处理器进行数据比对，判断是否超过阈值选择是否报警</a:t>
              </a:r>
              <a:endParaRPr lang="zh-CN" altLang="en-US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设计内容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081186" y="2702877"/>
            <a:ext cx="2067145" cy="523220"/>
            <a:chOff x="1052158" y="2702877"/>
            <a:chExt cx="2067145" cy="523220"/>
          </a:xfrm>
        </p:grpSpPr>
        <p:sp>
          <p:nvSpPr>
            <p:cNvPr id="51" name="文本框 50"/>
            <p:cNvSpPr txBox="1"/>
            <p:nvPr/>
          </p:nvSpPr>
          <p:spPr>
            <a:xfrm>
              <a:off x="1307542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设计方法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052158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2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847</Words>
  <Application>Microsoft Office PowerPoint</Application>
  <PresentationFormat>宽屏</PresentationFormat>
  <Paragraphs>236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108</cp:revision>
  <dcterms:created xsi:type="dcterms:W3CDTF">2016-02-29T10:49:03Z</dcterms:created>
  <dcterms:modified xsi:type="dcterms:W3CDTF">2018-03-13T00:29:17Z</dcterms:modified>
</cp:coreProperties>
</file>