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60" r:id="rId4"/>
    <p:sldId id="261" r:id="rId5"/>
    <p:sldId id="262" r:id="rId6"/>
    <p:sldId id="273" r:id="rId7"/>
    <p:sldId id="264" r:id="rId8"/>
    <p:sldId id="283" r:id="rId9"/>
    <p:sldId id="284" r:id="rId10"/>
    <p:sldId id="285" r:id="rId11"/>
    <p:sldId id="288" r:id="rId12"/>
    <p:sldId id="286" r:id="rId13"/>
    <p:sldId id="287" r:id="rId14"/>
    <p:sldId id="266" r:id="rId15"/>
    <p:sldId id="281" r:id="rId16"/>
    <p:sldId id="293" r:id="rId17"/>
    <p:sldId id="294" r:id="rId18"/>
    <p:sldId id="295" r:id="rId19"/>
    <p:sldId id="298" r:id="rId20"/>
    <p:sldId id="296" r:id="rId21"/>
    <p:sldId id="297" r:id="rId22"/>
    <p:sldId id="299" r:id="rId23"/>
    <p:sldId id="289" r:id="rId24"/>
    <p:sldId id="291" r:id="rId25"/>
    <p:sldId id="301" r:id="rId26"/>
    <p:sldId id="302" r:id="rId27"/>
    <p:sldId id="303" r:id="rId28"/>
    <p:sldId id="304" r:id="rId29"/>
    <p:sldId id="305" r:id="rId30"/>
    <p:sldId id="306" r:id="rId31"/>
    <p:sldId id="270" r:id="rId32"/>
    <p:sldId id="290" r:id="rId33"/>
    <p:sldId id="310" r:id="rId34"/>
    <p:sldId id="307" r:id="rId35"/>
    <p:sldId id="308" r:id="rId36"/>
    <p:sldId id="309" r:id="rId37"/>
    <p:sldId id="311" r:id="rId38"/>
    <p:sldId id="271" r:id="rId39"/>
    <p:sldId id="300" r:id="rId40"/>
    <p:sldId id="274" r:id="rId41"/>
    <p:sldId id="292" r:id="rId42"/>
    <p:sldId id="272"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1"/>
    <a:srgbClr val="7AB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3787" autoAdjust="0"/>
  </p:normalViewPr>
  <p:slideViewPr>
    <p:cSldViewPr snapToGrid="0">
      <p:cViewPr varScale="1">
        <p:scale>
          <a:sx n="68" d="100"/>
          <a:sy n="68" d="100"/>
        </p:scale>
        <p:origin x="96" y="4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Desktop\&#25968;&#25454;&#37319;&#38598;&#32467;&#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Desktop\&#25968;&#25454;&#37319;&#38598;&#32467;&#265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Desktop\&#25968;&#25454;&#37319;&#38598;&#32467;&#265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Desktop\&#25968;&#25454;&#37319;&#38598;&#32467;&#2652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温度</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Sheet1!$A$2:$A$5</c:f>
              <c:numCache>
                <c:formatCode>General</c:formatCode>
                <c:ptCount val="4"/>
                <c:pt idx="0">
                  <c:v>0.11625000000000001</c:v>
                </c:pt>
                <c:pt idx="1">
                  <c:v>0.10842499999999999</c:v>
                </c:pt>
                <c:pt idx="2">
                  <c:v>0.1011</c:v>
                </c:pt>
                <c:pt idx="3">
                  <c:v>0.1003</c:v>
                </c:pt>
              </c:numCache>
            </c:numRef>
          </c:val>
          <c:smooth val="0"/>
          <c:extLst>
            <c:ext xmlns:c16="http://schemas.microsoft.com/office/drawing/2014/chart" uri="{C3380CC4-5D6E-409C-BE32-E72D297353CC}">
              <c16:uniqueId val="{00000000-8B03-40B9-A22D-EB615238937B}"/>
            </c:ext>
          </c:extLst>
        </c:ser>
        <c:ser>
          <c:idx val="1"/>
          <c:order val="1"/>
          <c:tx>
            <c:strRef>
              <c:f>Sheet1!$B$1</c:f>
              <c:strCache>
                <c:ptCount val="1"/>
                <c:pt idx="0">
                  <c:v>烟雾浓度</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Sheet1!$B$2:$B$5</c:f>
              <c:numCache>
                <c:formatCode>General</c:formatCode>
                <c:ptCount val="4"/>
                <c:pt idx="0">
                  <c:v>9.1953999999999994E-2</c:v>
                </c:pt>
                <c:pt idx="1">
                  <c:v>8.6206900000000003E-2</c:v>
                </c:pt>
                <c:pt idx="2">
                  <c:v>9.1953999999999994E-2</c:v>
                </c:pt>
                <c:pt idx="3">
                  <c:v>9.1953999999999994E-2</c:v>
                </c:pt>
              </c:numCache>
            </c:numRef>
          </c:val>
          <c:smooth val="0"/>
          <c:extLst>
            <c:ext xmlns:c16="http://schemas.microsoft.com/office/drawing/2014/chart" uri="{C3380CC4-5D6E-409C-BE32-E72D297353CC}">
              <c16:uniqueId val="{00000001-8B03-40B9-A22D-EB615238937B}"/>
            </c:ext>
          </c:extLst>
        </c:ser>
        <c:ser>
          <c:idx val="2"/>
          <c:order val="2"/>
          <c:tx>
            <c:strRef>
              <c:f>Sheet1!$C$1</c:f>
              <c:strCache>
                <c:ptCount val="1"/>
                <c:pt idx="0">
                  <c:v>CO浓度</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Sheet1!$C$2:$C$5</c:f>
              <c:numCache>
                <c:formatCode>General</c:formatCode>
                <c:ptCount val="4"/>
                <c:pt idx="0">
                  <c:v>0.132184</c:v>
                </c:pt>
                <c:pt idx="1">
                  <c:v>0.12931000000000001</c:v>
                </c:pt>
                <c:pt idx="2">
                  <c:v>0.12643699999999999</c:v>
                </c:pt>
                <c:pt idx="3">
                  <c:v>0.12931000000000001</c:v>
                </c:pt>
              </c:numCache>
            </c:numRef>
          </c:val>
          <c:smooth val="0"/>
          <c:extLst>
            <c:ext xmlns:c16="http://schemas.microsoft.com/office/drawing/2014/chart" uri="{C3380CC4-5D6E-409C-BE32-E72D297353CC}">
              <c16:uniqueId val="{00000002-8B03-40B9-A22D-EB615238937B}"/>
            </c:ext>
          </c:extLst>
        </c:ser>
        <c:ser>
          <c:idx val="3"/>
          <c:order val="3"/>
          <c:tx>
            <c:strRef>
              <c:f>Sheet1!$D$1</c:f>
              <c:strCache>
                <c:ptCount val="1"/>
                <c:pt idx="0">
                  <c:v>无火灾概率</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Sheet1!$D$2:$D$5</c:f>
              <c:numCache>
                <c:formatCode>General</c:formatCode>
                <c:ptCount val="4"/>
                <c:pt idx="0">
                  <c:v>1</c:v>
                </c:pt>
                <c:pt idx="1">
                  <c:v>1</c:v>
                </c:pt>
                <c:pt idx="2">
                  <c:v>1</c:v>
                </c:pt>
                <c:pt idx="3">
                  <c:v>1</c:v>
                </c:pt>
              </c:numCache>
            </c:numRef>
          </c:val>
          <c:smooth val="0"/>
          <c:extLst>
            <c:ext xmlns:c16="http://schemas.microsoft.com/office/drawing/2014/chart" uri="{C3380CC4-5D6E-409C-BE32-E72D297353CC}">
              <c16:uniqueId val="{00000003-8B03-40B9-A22D-EB615238937B}"/>
            </c:ext>
          </c:extLst>
        </c:ser>
        <c:ser>
          <c:idx val="4"/>
          <c:order val="4"/>
          <c:tx>
            <c:strRef>
              <c:f>Sheet1!$E$1</c:f>
              <c:strCache>
                <c:ptCount val="1"/>
                <c:pt idx="0">
                  <c:v>阴火概率</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Sheet1!$E$2:$E$5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4-8B03-40B9-A22D-EB615238937B}"/>
            </c:ext>
          </c:extLst>
        </c:ser>
        <c:ser>
          <c:idx val="5"/>
          <c:order val="5"/>
          <c:tx>
            <c:strRef>
              <c:f>Sheet1!$F$1</c:f>
              <c:strCache>
                <c:ptCount val="1"/>
                <c:pt idx="0">
                  <c:v>明火概率</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Sheet1!$F$2:$F$5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5-8B03-40B9-A22D-EB615238937B}"/>
            </c:ext>
          </c:extLst>
        </c:ser>
        <c:dLbls>
          <c:showLegendKey val="0"/>
          <c:showVal val="0"/>
          <c:showCatName val="0"/>
          <c:showSerName val="0"/>
          <c:showPercent val="0"/>
          <c:showBubbleSize val="0"/>
        </c:dLbls>
        <c:marker val="1"/>
        <c:smooth val="0"/>
        <c:axId val="606353744"/>
        <c:axId val="606356240"/>
      </c:lineChart>
      <c:catAx>
        <c:axId val="60635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6356240"/>
        <c:crosses val="autoZero"/>
        <c:auto val="1"/>
        <c:lblAlgn val="ctr"/>
        <c:lblOffset val="100"/>
        <c:noMultiLvlLbl val="0"/>
      </c:catAx>
      <c:valAx>
        <c:axId val="60635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635374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Sheet1!$A$1</c:f>
              <c:strCache>
                <c:ptCount val="1"/>
                <c:pt idx="0">
                  <c:v>温度</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Sheet1!$A$18:$A$24</c:f>
              <c:numCache>
                <c:formatCode>General</c:formatCode>
                <c:ptCount val="7"/>
                <c:pt idx="0">
                  <c:v>0.10249999999999999</c:v>
                </c:pt>
                <c:pt idx="1">
                  <c:v>0.27612500000000001</c:v>
                </c:pt>
                <c:pt idx="2">
                  <c:v>0.39374999999999999</c:v>
                </c:pt>
                <c:pt idx="3">
                  <c:v>0.42109999999999997</c:v>
                </c:pt>
                <c:pt idx="4">
                  <c:v>0.4</c:v>
                </c:pt>
                <c:pt idx="5">
                  <c:v>0.631575</c:v>
                </c:pt>
                <c:pt idx="6">
                  <c:v>0.69122499999999998</c:v>
                </c:pt>
              </c:numCache>
            </c:numRef>
          </c:val>
          <c:smooth val="0"/>
          <c:extLst>
            <c:ext xmlns:c16="http://schemas.microsoft.com/office/drawing/2014/chart" uri="{C3380CC4-5D6E-409C-BE32-E72D297353CC}">
              <c16:uniqueId val="{00000000-C352-4CD3-A78C-CE88BB11913C}"/>
            </c:ext>
          </c:extLst>
        </c:ser>
        <c:ser>
          <c:idx val="1"/>
          <c:order val="1"/>
          <c:tx>
            <c:strRef>
              <c:f>Sheet1!$B$1</c:f>
              <c:strCache>
                <c:ptCount val="1"/>
                <c:pt idx="0">
                  <c:v>烟雾浓度</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Sheet1!$B$18:$B$24</c:f>
              <c:numCache>
                <c:formatCode>General</c:formatCode>
                <c:ptCount val="7"/>
                <c:pt idx="0">
                  <c:v>0.19252900000000001</c:v>
                </c:pt>
                <c:pt idx="1">
                  <c:v>0.2201149</c:v>
                </c:pt>
                <c:pt idx="2">
                  <c:v>0.212644</c:v>
                </c:pt>
                <c:pt idx="3">
                  <c:v>0.20114899999999999</c:v>
                </c:pt>
                <c:pt idx="4">
                  <c:v>0.2</c:v>
                </c:pt>
                <c:pt idx="5">
                  <c:v>0.18099999999999999</c:v>
                </c:pt>
                <c:pt idx="6">
                  <c:v>0.17816100000000001</c:v>
                </c:pt>
              </c:numCache>
            </c:numRef>
          </c:val>
          <c:smooth val="0"/>
          <c:extLst>
            <c:ext xmlns:c16="http://schemas.microsoft.com/office/drawing/2014/chart" uri="{C3380CC4-5D6E-409C-BE32-E72D297353CC}">
              <c16:uniqueId val="{00000001-C352-4CD3-A78C-CE88BB11913C}"/>
            </c:ext>
          </c:extLst>
        </c:ser>
        <c:ser>
          <c:idx val="2"/>
          <c:order val="2"/>
          <c:tx>
            <c:strRef>
              <c:f>Sheet1!$C$1</c:f>
              <c:strCache>
                <c:ptCount val="1"/>
                <c:pt idx="0">
                  <c:v>CO浓度</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Sheet1!$C$18:$C$24</c:f>
              <c:numCache>
                <c:formatCode>General</c:formatCode>
                <c:ptCount val="7"/>
                <c:pt idx="0">
                  <c:v>0.30459799999999998</c:v>
                </c:pt>
                <c:pt idx="1">
                  <c:v>0.33907999999999999</c:v>
                </c:pt>
                <c:pt idx="2">
                  <c:v>0.37643700000000002</c:v>
                </c:pt>
                <c:pt idx="3">
                  <c:v>0.36206899999999997</c:v>
                </c:pt>
                <c:pt idx="4">
                  <c:v>0.41</c:v>
                </c:pt>
                <c:pt idx="5">
                  <c:v>0.34770000000000001</c:v>
                </c:pt>
                <c:pt idx="6">
                  <c:v>0.33907999999999999</c:v>
                </c:pt>
              </c:numCache>
            </c:numRef>
          </c:val>
          <c:smooth val="0"/>
          <c:extLst>
            <c:ext xmlns:c16="http://schemas.microsoft.com/office/drawing/2014/chart" uri="{C3380CC4-5D6E-409C-BE32-E72D297353CC}">
              <c16:uniqueId val="{00000002-C352-4CD3-A78C-CE88BB11913C}"/>
            </c:ext>
          </c:extLst>
        </c:ser>
        <c:ser>
          <c:idx val="5"/>
          <c:order val="5"/>
          <c:tx>
            <c:strRef>
              <c:f>Sheet1!$F$1</c:f>
              <c:strCache>
                <c:ptCount val="1"/>
                <c:pt idx="0">
                  <c:v>明火概率</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Sheet1!$F$18:$F$24</c:f>
              <c:numCache>
                <c:formatCode>General</c:formatCode>
                <c:ptCount val="7"/>
                <c:pt idx="0">
                  <c:v>1.9E-2</c:v>
                </c:pt>
                <c:pt idx="1">
                  <c:v>1.9E-2</c:v>
                </c:pt>
                <c:pt idx="2">
                  <c:v>8.0000000000000002E-3</c:v>
                </c:pt>
                <c:pt idx="3">
                  <c:v>0</c:v>
                </c:pt>
                <c:pt idx="4">
                  <c:v>0.05</c:v>
                </c:pt>
                <c:pt idx="5">
                  <c:v>0.61282000000000003</c:v>
                </c:pt>
                <c:pt idx="6">
                  <c:v>0.89200000000000002</c:v>
                </c:pt>
              </c:numCache>
            </c:numRef>
          </c:val>
          <c:smooth val="0"/>
          <c:extLst>
            <c:ext xmlns:c16="http://schemas.microsoft.com/office/drawing/2014/chart" uri="{C3380CC4-5D6E-409C-BE32-E72D297353CC}">
              <c16:uniqueId val="{00000003-C352-4CD3-A78C-CE88BB11913C}"/>
            </c:ext>
          </c:extLst>
        </c:ser>
        <c:dLbls>
          <c:showLegendKey val="0"/>
          <c:showVal val="0"/>
          <c:showCatName val="0"/>
          <c:showSerName val="0"/>
          <c:showPercent val="0"/>
          <c:showBubbleSize val="0"/>
        </c:dLbls>
        <c:marker val="1"/>
        <c:smooth val="0"/>
        <c:axId val="457296944"/>
        <c:axId val="457300688"/>
        <c:extLst>
          <c:ext xmlns:c15="http://schemas.microsoft.com/office/drawing/2012/chart" uri="{02D57815-91ED-43cb-92C2-25804820EDAC}">
            <c15:filteredLineSeries>
              <c15:ser>
                <c:idx val="3"/>
                <c:order val="3"/>
                <c:tx>
                  <c:strRef>
                    <c:extLst>
                      <c:ext uri="{02D57815-91ED-43cb-92C2-25804820EDAC}">
                        <c15:formulaRef>
                          <c15:sqref>Sheet1!$D$1</c15:sqref>
                        </c15:formulaRef>
                      </c:ext>
                    </c:extLst>
                    <c:strCache>
                      <c:ptCount val="1"/>
                      <c:pt idx="0">
                        <c:v>无火灾概率</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extLst>
                      <c:ext uri="{02D57815-91ED-43cb-92C2-25804820EDAC}">
                        <c15:formulaRef>
                          <c15:sqref>Sheet1!$D$18:$D$24</c15:sqref>
                        </c15:formulaRef>
                      </c:ext>
                    </c:extLst>
                    <c:numCache>
                      <c:formatCode>General</c:formatCode>
                      <c:ptCount val="7"/>
                      <c:pt idx="0">
                        <c:v>0.99</c:v>
                      </c:pt>
                      <c:pt idx="1">
                        <c:v>0.99</c:v>
                      </c:pt>
                      <c:pt idx="2">
                        <c:v>0.96</c:v>
                      </c:pt>
                      <c:pt idx="3">
                        <c:v>0.51</c:v>
                      </c:pt>
                      <c:pt idx="4">
                        <c:v>0.41</c:v>
                      </c:pt>
                      <c:pt idx="5">
                        <c:v>0.316</c:v>
                      </c:pt>
                      <c:pt idx="6">
                        <c:v>0.09</c:v>
                      </c:pt>
                    </c:numCache>
                  </c:numRef>
                </c:val>
                <c:smooth val="0"/>
                <c:extLst>
                  <c:ext xmlns:c16="http://schemas.microsoft.com/office/drawing/2014/chart" uri="{C3380CC4-5D6E-409C-BE32-E72D297353CC}">
                    <c16:uniqueId val="{00000004-C352-4CD3-A78C-CE88BB11913C}"/>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Sheet1!$E$1</c15:sqref>
                        </c15:formulaRef>
                      </c:ext>
                    </c:extLst>
                    <c:strCache>
                      <c:ptCount val="1"/>
                      <c:pt idx="0">
                        <c:v>阴火概率</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extLst xmlns:c15="http://schemas.microsoft.com/office/drawing/2012/chart">
                      <c:ext xmlns:c15="http://schemas.microsoft.com/office/drawing/2012/chart" uri="{02D57815-91ED-43cb-92C2-25804820EDAC}">
                        <c15:formulaRef>
                          <c15:sqref>Sheet1!$E$18:$E$24</c15:sqref>
                        </c15:formulaRef>
                      </c:ext>
                    </c:extLst>
                    <c:numCache>
                      <c:formatCode>General</c:formatCode>
                      <c:ptCount val="7"/>
                      <c:pt idx="0">
                        <c:v>0</c:v>
                      </c:pt>
                      <c:pt idx="1">
                        <c:v>3.0000000000000001E-3</c:v>
                      </c:pt>
                      <c:pt idx="2">
                        <c:v>0.31</c:v>
                      </c:pt>
                      <c:pt idx="3">
                        <c:v>0.42</c:v>
                      </c:pt>
                      <c:pt idx="4">
                        <c:v>0.56000000000000005</c:v>
                      </c:pt>
                      <c:pt idx="5">
                        <c:v>9.5600000000000004E-2</c:v>
                      </c:pt>
                      <c:pt idx="6">
                        <c:v>0.05</c:v>
                      </c:pt>
                    </c:numCache>
                  </c:numRef>
                </c:val>
                <c:smooth val="0"/>
                <c:extLst xmlns:c15="http://schemas.microsoft.com/office/drawing/2012/chart">
                  <c:ext xmlns:c16="http://schemas.microsoft.com/office/drawing/2014/chart" uri="{C3380CC4-5D6E-409C-BE32-E72D297353CC}">
                    <c16:uniqueId val="{00000005-C352-4CD3-A78C-CE88BB11913C}"/>
                  </c:ext>
                </c:extLst>
              </c15:ser>
            </c15:filteredLineSeries>
          </c:ext>
        </c:extLst>
      </c:lineChart>
      <c:catAx>
        <c:axId val="4572969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7300688"/>
        <c:crosses val="autoZero"/>
        <c:auto val="1"/>
        <c:lblAlgn val="ctr"/>
        <c:lblOffset val="100"/>
        <c:noMultiLvlLbl val="0"/>
      </c:catAx>
      <c:valAx>
        <c:axId val="457300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7296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Sheet1!$A$1</c:f>
              <c:strCache>
                <c:ptCount val="1"/>
                <c:pt idx="0">
                  <c:v>温度</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Sheet1!$A$32:$A$38</c:f>
              <c:numCache>
                <c:formatCode>General</c:formatCode>
                <c:ptCount val="7"/>
                <c:pt idx="0">
                  <c:v>0.245</c:v>
                </c:pt>
                <c:pt idx="1">
                  <c:v>0.2445</c:v>
                </c:pt>
                <c:pt idx="2">
                  <c:v>0.2437</c:v>
                </c:pt>
                <c:pt idx="3">
                  <c:v>0.24379999999999999</c:v>
                </c:pt>
                <c:pt idx="4">
                  <c:v>0.24399999999999999</c:v>
                </c:pt>
                <c:pt idx="5">
                  <c:v>0.24299999999999999</c:v>
                </c:pt>
                <c:pt idx="6">
                  <c:v>0.24199999999999999</c:v>
                </c:pt>
              </c:numCache>
            </c:numRef>
          </c:val>
          <c:smooth val="0"/>
          <c:extLst>
            <c:ext xmlns:c16="http://schemas.microsoft.com/office/drawing/2014/chart" uri="{C3380CC4-5D6E-409C-BE32-E72D297353CC}">
              <c16:uniqueId val="{00000000-AA6A-4615-8D81-B492F1D040AD}"/>
            </c:ext>
          </c:extLst>
        </c:ser>
        <c:ser>
          <c:idx val="1"/>
          <c:order val="1"/>
          <c:tx>
            <c:strRef>
              <c:f>Sheet1!$B$1</c:f>
              <c:strCache>
                <c:ptCount val="1"/>
                <c:pt idx="0">
                  <c:v>烟雾浓度</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Sheet1!$B$32:$B$38</c:f>
              <c:numCache>
                <c:formatCode>General</c:formatCode>
                <c:ptCount val="7"/>
                <c:pt idx="0">
                  <c:v>0.21299999999999999</c:v>
                </c:pt>
                <c:pt idx="1">
                  <c:v>0.29599999999999999</c:v>
                </c:pt>
                <c:pt idx="2">
                  <c:v>0.39600000000000002</c:v>
                </c:pt>
                <c:pt idx="3">
                  <c:v>0.4496</c:v>
                </c:pt>
                <c:pt idx="4">
                  <c:v>0.54600000000000004</c:v>
                </c:pt>
                <c:pt idx="5">
                  <c:v>0.55900000000000005</c:v>
                </c:pt>
                <c:pt idx="6">
                  <c:v>0.49680000000000002</c:v>
                </c:pt>
              </c:numCache>
            </c:numRef>
          </c:val>
          <c:smooth val="0"/>
          <c:extLst>
            <c:ext xmlns:c16="http://schemas.microsoft.com/office/drawing/2014/chart" uri="{C3380CC4-5D6E-409C-BE32-E72D297353CC}">
              <c16:uniqueId val="{00000001-AA6A-4615-8D81-B492F1D040AD}"/>
            </c:ext>
          </c:extLst>
        </c:ser>
        <c:ser>
          <c:idx val="2"/>
          <c:order val="2"/>
          <c:tx>
            <c:strRef>
              <c:f>Sheet1!$C$1</c:f>
              <c:strCache>
                <c:ptCount val="1"/>
                <c:pt idx="0">
                  <c:v>CO浓度</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Sheet1!$C$32:$C$38</c:f>
              <c:numCache>
                <c:formatCode>General</c:formatCode>
                <c:ptCount val="7"/>
                <c:pt idx="0">
                  <c:v>0.23400000000000001</c:v>
                </c:pt>
                <c:pt idx="1">
                  <c:v>0.32300000000000001</c:v>
                </c:pt>
                <c:pt idx="2">
                  <c:v>0.44500000000000001</c:v>
                </c:pt>
                <c:pt idx="3">
                  <c:v>0.41880000000000001</c:v>
                </c:pt>
                <c:pt idx="4">
                  <c:v>0.64880000000000004</c:v>
                </c:pt>
                <c:pt idx="5">
                  <c:v>0.73</c:v>
                </c:pt>
                <c:pt idx="6">
                  <c:v>0.70550000000000002</c:v>
                </c:pt>
              </c:numCache>
            </c:numRef>
          </c:val>
          <c:smooth val="0"/>
          <c:extLst>
            <c:ext xmlns:c16="http://schemas.microsoft.com/office/drawing/2014/chart" uri="{C3380CC4-5D6E-409C-BE32-E72D297353CC}">
              <c16:uniqueId val="{00000002-AA6A-4615-8D81-B492F1D040AD}"/>
            </c:ext>
          </c:extLst>
        </c:ser>
        <c:ser>
          <c:idx val="3"/>
          <c:order val="3"/>
          <c:tx>
            <c:strRef>
              <c:f>Sheet1!$E$1</c:f>
              <c:strCache>
                <c:ptCount val="1"/>
                <c:pt idx="0">
                  <c:v>阴火概率</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Sheet1!$E$32:$E$38</c:f>
              <c:numCache>
                <c:formatCode>General</c:formatCode>
                <c:ptCount val="7"/>
                <c:pt idx="0">
                  <c:v>8.9999999999999993E-3</c:v>
                </c:pt>
                <c:pt idx="1">
                  <c:v>0</c:v>
                </c:pt>
                <c:pt idx="2">
                  <c:v>0.03</c:v>
                </c:pt>
                <c:pt idx="3">
                  <c:v>2.8000000000000001E-2</c:v>
                </c:pt>
                <c:pt idx="4">
                  <c:v>0.87</c:v>
                </c:pt>
                <c:pt idx="5">
                  <c:v>0.91800000000000004</c:v>
                </c:pt>
                <c:pt idx="6">
                  <c:v>0.92500000000000004</c:v>
                </c:pt>
              </c:numCache>
            </c:numRef>
          </c:val>
          <c:smooth val="0"/>
          <c:extLst>
            <c:ext xmlns:c16="http://schemas.microsoft.com/office/drawing/2014/chart" uri="{C3380CC4-5D6E-409C-BE32-E72D297353CC}">
              <c16:uniqueId val="{00000003-AA6A-4615-8D81-B492F1D040AD}"/>
            </c:ext>
          </c:extLst>
        </c:ser>
        <c:dLbls>
          <c:showLegendKey val="0"/>
          <c:showVal val="0"/>
          <c:showCatName val="0"/>
          <c:showSerName val="0"/>
          <c:showPercent val="0"/>
          <c:showBubbleSize val="0"/>
        </c:dLbls>
        <c:marker val="1"/>
        <c:smooth val="0"/>
        <c:axId val="609457328"/>
        <c:axId val="609458160"/>
      </c:lineChart>
      <c:catAx>
        <c:axId val="6094573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9458160"/>
        <c:crosses val="autoZero"/>
        <c:auto val="1"/>
        <c:lblAlgn val="ctr"/>
        <c:lblOffset val="100"/>
        <c:noMultiLvlLbl val="0"/>
      </c:catAx>
      <c:valAx>
        <c:axId val="60945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9457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Sheet1!$A$1</c:f>
              <c:strCache>
                <c:ptCount val="1"/>
                <c:pt idx="0">
                  <c:v>温度</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Sheet1!$A$41:$A$49</c:f>
              <c:numCache>
                <c:formatCode>General</c:formatCode>
                <c:ptCount val="9"/>
                <c:pt idx="0">
                  <c:v>0.69120000000000004</c:v>
                </c:pt>
                <c:pt idx="1">
                  <c:v>0.50990000000000002</c:v>
                </c:pt>
                <c:pt idx="2">
                  <c:v>0.38790000000000002</c:v>
                </c:pt>
                <c:pt idx="3">
                  <c:v>0.31990000000000002</c:v>
                </c:pt>
                <c:pt idx="4">
                  <c:v>0.32729999999999998</c:v>
                </c:pt>
                <c:pt idx="5">
                  <c:v>0.14000000000000001</c:v>
                </c:pt>
                <c:pt idx="6">
                  <c:v>0.14205000000000001</c:v>
                </c:pt>
                <c:pt idx="7">
                  <c:v>0.14000000000000001</c:v>
                </c:pt>
                <c:pt idx="8">
                  <c:v>0.13400000000000001</c:v>
                </c:pt>
              </c:numCache>
            </c:numRef>
          </c:val>
          <c:smooth val="0"/>
          <c:extLst>
            <c:ext xmlns:c16="http://schemas.microsoft.com/office/drawing/2014/chart" uri="{C3380CC4-5D6E-409C-BE32-E72D297353CC}">
              <c16:uniqueId val="{00000000-0944-418A-AEC3-D46AAB559BC5}"/>
            </c:ext>
          </c:extLst>
        </c:ser>
        <c:ser>
          <c:idx val="1"/>
          <c:order val="1"/>
          <c:tx>
            <c:strRef>
              <c:f>Sheet1!$B$1</c:f>
              <c:strCache>
                <c:ptCount val="1"/>
                <c:pt idx="0">
                  <c:v>烟雾浓度</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Sheet1!$B$41:$B$49</c:f>
              <c:numCache>
                <c:formatCode>General</c:formatCode>
                <c:ptCount val="9"/>
                <c:pt idx="0">
                  <c:v>0.17810000000000001</c:v>
                </c:pt>
                <c:pt idx="1">
                  <c:v>0.14655000000000001</c:v>
                </c:pt>
                <c:pt idx="2">
                  <c:v>0.14000000000000001</c:v>
                </c:pt>
                <c:pt idx="3">
                  <c:v>0.13500000000000001</c:v>
                </c:pt>
                <c:pt idx="4">
                  <c:v>0.155</c:v>
                </c:pt>
                <c:pt idx="5">
                  <c:v>0.126</c:v>
                </c:pt>
                <c:pt idx="6">
                  <c:v>0.1149</c:v>
                </c:pt>
                <c:pt idx="7">
                  <c:v>0.109</c:v>
                </c:pt>
                <c:pt idx="8">
                  <c:v>1.005E-2</c:v>
                </c:pt>
              </c:numCache>
            </c:numRef>
          </c:val>
          <c:smooth val="0"/>
          <c:extLst>
            <c:ext xmlns:c16="http://schemas.microsoft.com/office/drawing/2014/chart" uri="{C3380CC4-5D6E-409C-BE32-E72D297353CC}">
              <c16:uniqueId val="{00000001-0944-418A-AEC3-D46AAB559BC5}"/>
            </c:ext>
          </c:extLst>
        </c:ser>
        <c:ser>
          <c:idx val="2"/>
          <c:order val="2"/>
          <c:tx>
            <c:strRef>
              <c:f>Sheet1!$C$1</c:f>
              <c:strCache>
                <c:ptCount val="1"/>
                <c:pt idx="0">
                  <c:v>CO浓度</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Sheet1!$C$41:$C$49</c:f>
              <c:numCache>
                <c:formatCode>General</c:formatCode>
                <c:ptCount val="9"/>
                <c:pt idx="0">
                  <c:v>0.33900000000000002</c:v>
                </c:pt>
                <c:pt idx="1">
                  <c:v>0.261494</c:v>
                </c:pt>
                <c:pt idx="2">
                  <c:v>0.22700000000000001</c:v>
                </c:pt>
                <c:pt idx="3">
                  <c:v>0.21199999999999999</c:v>
                </c:pt>
                <c:pt idx="4">
                  <c:v>0.247</c:v>
                </c:pt>
                <c:pt idx="5">
                  <c:v>0.16900000000000001</c:v>
                </c:pt>
                <c:pt idx="6">
                  <c:v>0.158</c:v>
                </c:pt>
                <c:pt idx="7">
                  <c:v>0.126</c:v>
                </c:pt>
                <c:pt idx="8">
                  <c:v>0.13500000000000001</c:v>
                </c:pt>
              </c:numCache>
            </c:numRef>
          </c:val>
          <c:smooth val="0"/>
          <c:extLst>
            <c:ext xmlns:c16="http://schemas.microsoft.com/office/drawing/2014/chart" uri="{C3380CC4-5D6E-409C-BE32-E72D297353CC}">
              <c16:uniqueId val="{00000002-0944-418A-AEC3-D46AAB559BC5}"/>
            </c:ext>
          </c:extLst>
        </c:ser>
        <c:ser>
          <c:idx val="3"/>
          <c:order val="3"/>
          <c:tx>
            <c:strRef>
              <c:f>Sheet1!$D$1</c:f>
              <c:strCache>
                <c:ptCount val="1"/>
                <c:pt idx="0">
                  <c:v>无火灾概率</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Sheet1!$D$41:$D$49</c:f>
              <c:numCache>
                <c:formatCode>General</c:formatCode>
                <c:ptCount val="9"/>
                <c:pt idx="0">
                  <c:v>0.09</c:v>
                </c:pt>
                <c:pt idx="1">
                  <c:v>0.94</c:v>
                </c:pt>
                <c:pt idx="2">
                  <c:v>0.99</c:v>
                </c:pt>
                <c:pt idx="3">
                  <c:v>1</c:v>
                </c:pt>
                <c:pt idx="4">
                  <c:v>1</c:v>
                </c:pt>
                <c:pt idx="5">
                  <c:v>1</c:v>
                </c:pt>
                <c:pt idx="6">
                  <c:v>1</c:v>
                </c:pt>
                <c:pt idx="7">
                  <c:v>1</c:v>
                </c:pt>
                <c:pt idx="8">
                  <c:v>1</c:v>
                </c:pt>
              </c:numCache>
            </c:numRef>
          </c:val>
          <c:smooth val="0"/>
          <c:extLst>
            <c:ext xmlns:c16="http://schemas.microsoft.com/office/drawing/2014/chart" uri="{C3380CC4-5D6E-409C-BE32-E72D297353CC}">
              <c16:uniqueId val="{00000003-0944-418A-AEC3-D46AAB559BC5}"/>
            </c:ext>
          </c:extLst>
        </c:ser>
        <c:dLbls>
          <c:showLegendKey val="0"/>
          <c:showVal val="0"/>
          <c:showCatName val="0"/>
          <c:showSerName val="0"/>
          <c:showPercent val="0"/>
          <c:showBubbleSize val="0"/>
        </c:dLbls>
        <c:marker val="1"/>
        <c:smooth val="0"/>
        <c:axId val="457301104"/>
        <c:axId val="457309424"/>
      </c:lineChart>
      <c:catAx>
        <c:axId val="4573011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7309424"/>
        <c:crosses val="autoZero"/>
        <c:auto val="1"/>
        <c:lblAlgn val="ctr"/>
        <c:lblOffset val="100"/>
        <c:noMultiLvlLbl val="0"/>
      </c:catAx>
      <c:valAx>
        <c:axId val="45730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7301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BE7BF-EAEA-48D0-BBC1-C31F12CD5D34}" type="datetimeFigureOut">
              <a:rPr lang="zh-CN" altLang="en-US" smtClean="0"/>
              <a:t>2018/06/07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9FE53-1D04-4708-8C7D-16F92EE0C3B1}" type="slidenum">
              <a:rPr lang="zh-CN" altLang="en-US" smtClean="0"/>
              <a:t>‹#›</a:t>
            </a:fld>
            <a:endParaRPr lang="zh-CN" altLang="en-US"/>
          </a:p>
        </p:txBody>
      </p:sp>
    </p:spTree>
    <p:extLst>
      <p:ext uri="{BB962C8B-B14F-4D97-AF65-F5344CB8AC3E}">
        <p14:creationId xmlns:p14="http://schemas.microsoft.com/office/powerpoint/2010/main" val="309910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D9FE53-1D04-4708-8C7D-16F92EE0C3B1}" type="slidenum">
              <a:rPr lang="zh-CN" altLang="en-US" smtClean="0"/>
              <a:t>13</a:t>
            </a:fld>
            <a:endParaRPr lang="zh-CN" altLang="en-US"/>
          </a:p>
        </p:txBody>
      </p:sp>
    </p:spTree>
    <p:extLst>
      <p:ext uri="{BB962C8B-B14F-4D97-AF65-F5344CB8AC3E}">
        <p14:creationId xmlns:p14="http://schemas.microsoft.com/office/powerpoint/2010/main" val="197074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D9FE53-1D04-4708-8C7D-16F92EE0C3B1}" type="slidenum">
              <a:rPr lang="zh-CN" altLang="en-US" smtClean="0"/>
              <a:t>22</a:t>
            </a:fld>
            <a:endParaRPr lang="zh-CN" altLang="en-US"/>
          </a:p>
        </p:txBody>
      </p:sp>
    </p:spTree>
    <p:extLst>
      <p:ext uri="{BB962C8B-B14F-4D97-AF65-F5344CB8AC3E}">
        <p14:creationId xmlns:p14="http://schemas.microsoft.com/office/powerpoint/2010/main" val="41196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D9FE53-1D04-4708-8C7D-16F92EE0C3B1}" type="slidenum">
              <a:rPr lang="zh-CN" altLang="en-US" smtClean="0"/>
              <a:t>39</a:t>
            </a:fld>
            <a:endParaRPr lang="zh-CN" altLang="en-US"/>
          </a:p>
        </p:txBody>
      </p:sp>
    </p:spTree>
    <p:extLst>
      <p:ext uri="{BB962C8B-B14F-4D97-AF65-F5344CB8AC3E}">
        <p14:creationId xmlns:p14="http://schemas.microsoft.com/office/powerpoint/2010/main" val="230687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D9FE53-1D04-4708-8C7D-16F92EE0C3B1}" type="slidenum">
              <a:rPr lang="zh-CN" altLang="en-US" smtClean="0"/>
              <a:t>42</a:t>
            </a:fld>
            <a:endParaRPr lang="zh-CN" altLang="en-US"/>
          </a:p>
        </p:txBody>
      </p:sp>
    </p:spTree>
    <p:extLst>
      <p:ext uri="{BB962C8B-B14F-4D97-AF65-F5344CB8AC3E}">
        <p14:creationId xmlns:p14="http://schemas.microsoft.com/office/powerpoint/2010/main" val="187593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2899393404"/>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3247228613"/>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413299014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1087103705"/>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3097223973"/>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315943747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265735016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4066111747"/>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327901429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342324861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73E603-3B05-4E37-BCD4-5A12DA440369}" type="datetimeFigureOut">
              <a:rPr lang="zh-CN" altLang="en-US" smtClean="0"/>
              <a:t>2018/06/07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153723760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E603-3B05-4E37-BCD4-5A12DA440369}" type="datetimeFigureOut">
              <a:rPr lang="zh-CN" altLang="en-US" smtClean="0"/>
              <a:t>2018/06/07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CB232-9FE1-4BA3-BC78-518E99D31B9E}" type="slidenum">
              <a:rPr lang="zh-CN" altLang="en-US" smtClean="0"/>
              <a:t>‹#›</a:t>
            </a:fld>
            <a:endParaRPr lang="zh-CN" altLang="en-US"/>
          </a:p>
        </p:txBody>
      </p:sp>
    </p:spTree>
    <p:extLst>
      <p:ext uri="{BB962C8B-B14F-4D97-AF65-F5344CB8AC3E}">
        <p14:creationId xmlns:p14="http://schemas.microsoft.com/office/powerpoint/2010/main" val="12766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38.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39.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858"/>
            <a:ext cx="12225238" cy="6858858"/>
          </a:xfrm>
          <a:prstGeom prst="rect">
            <a:avLst/>
          </a:prstGeom>
        </p:spPr>
      </p:pic>
      <p:sp>
        <p:nvSpPr>
          <p:cNvPr id="36" name="矩形 35"/>
          <p:cNvSpPr/>
          <p:nvPr/>
        </p:nvSpPr>
        <p:spPr>
          <a:xfrm>
            <a:off x="4065975" y="3147701"/>
            <a:ext cx="5672793" cy="495140"/>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3" name="组合 2"/>
          <p:cNvGrpSpPr/>
          <p:nvPr/>
        </p:nvGrpSpPr>
        <p:grpSpPr>
          <a:xfrm>
            <a:off x="5619193" y="4269786"/>
            <a:ext cx="2460778" cy="369332"/>
            <a:chOff x="5619193" y="4269786"/>
            <a:chExt cx="2176170" cy="369332"/>
          </a:xfrm>
        </p:grpSpPr>
        <p:sp>
          <p:nvSpPr>
            <p:cNvPr id="45" name="文本框 44"/>
            <p:cNvSpPr txBox="1"/>
            <p:nvPr/>
          </p:nvSpPr>
          <p:spPr>
            <a:xfrm>
              <a:off x="5670556" y="4269786"/>
              <a:ext cx="2124807" cy="369332"/>
            </a:xfrm>
            <a:prstGeom prst="rect">
              <a:avLst/>
            </a:prstGeom>
            <a:noFill/>
          </p:spPr>
          <p:txBody>
            <a:bodyPr wrap="square" rtlCol="0">
              <a:spAutoFit/>
            </a:bodyPr>
            <a:lstStyle/>
            <a:p>
              <a:pPr algn="ctr"/>
              <a:r>
                <a:rPr lang="zh-CN" altLang="en-US" b="1" dirty="0" smtClean="0">
                  <a:solidFill>
                    <a:srgbClr val="0071C1"/>
                  </a:solidFill>
                  <a:latin typeface="Times New Roman" panose="02020603050405020304" pitchFamily="18" charset="0"/>
                  <a:ea typeface="微软雅黑" panose="020B0503020204020204" pitchFamily="34" charset="-122"/>
                </a:rPr>
                <a:t>指导老师：</a:t>
              </a:r>
              <a:r>
                <a:rPr lang="zh-CN" altLang="en-US" b="1" dirty="0">
                  <a:solidFill>
                    <a:srgbClr val="0071C1"/>
                  </a:solidFill>
                  <a:latin typeface="Times New Roman" panose="02020603050405020304" pitchFamily="18" charset="0"/>
                  <a:ea typeface="微软雅黑" panose="020B0503020204020204" pitchFamily="34" charset="-122"/>
                </a:rPr>
                <a:t>罗宾</a:t>
              </a:r>
            </a:p>
          </p:txBody>
        </p:sp>
        <p:pic>
          <p:nvPicPr>
            <p:cNvPr id="49" name="图片 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19193" y="4390075"/>
              <a:ext cx="268294" cy="181673"/>
            </a:xfrm>
            <a:prstGeom prst="rect">
              <a:avLst/>
            </a:prstGeom>
          </p:spPr>
        </p:pic>
      </p:grpSp>
      <p:grpSp>
        <p:nvGrpSpPr>
          <p:cNvPr id="2" name="组合 1"/>
          <p:cNvGrpSpPr/>
          <p:nvPr/>
        </p:nvGrpSpPr>
        <p:grpSpPr>
          <a:xfrm>
            <a:off x="5677274" y="3879726"/>
            <a:ext cx="2194880" cy="369332"/>
            <a:chOff x="5677275" y="3879726"/>
            <a:chExt cx="2049776" cy="369332"/>
          </a:xfrm>
        </p:grpSpPr>
        <p:sp>
          <p:nvSpPr>
            <p:cNvPr id="44" name="文本框 43"/>
            <p:cNvSpPr txBox="1"/>
            <p:nvPr/>
          </p:nvSpPr>
          <p:spPr>
            <a:xfrm>
              <a:off x="5871268" y="3879726"/>
              <a:ext cx="1855783" cy="369332"/>
            </a:xfrm>
            <a:prstGeom prst="rect">
              <a:avLst/>
            </a:prstGeom>
            <a:noFill/>
          </p:spPr>
          <p:txBody>
            <a:bodyPr wrap="square" rtlCol="0">
              <a:spAutoFit/>
            </a:bodyPr>
            <a:lstStyle/>
            <a:p>
              <a:pPr algn="ctr"/>
              <a:r>
                <a:rPr lang="zh-CN" altLang="en-US" b="1" dirty="0">
                  <a:solidFill>
                    <a:srgbClr val="0071C1"/>
                  </a:solidFill>
                  <a:latin typeface="Times New Roman" panose="02020603050405020304" pitchFamily="18" charset="0"/>
                  <a:ea typeface="微软雅黑" panose="020B0503020204020204" pitchFamily="34" charset="-122"/>
                </a:rPr>
                <a:t>答辩</a:t>
              </a:r>
              <a:r>
                <a:rPr lang="zh-CN" altLang="en-US" b="1" dirty="0" smtClean="0">
                  <a:solidFill>
                    <a:srgbClr val="0071C1"/>
                  </a:solidFill>
                  <a:latin typeface="Times New Roman" panose="02020603050405020304" pitchFamily="18" charset="0"/>
                  <a:ea typeface="微软雅黑" panose="020B0503020204020204" pitchFamily="34" charset="-122"/>
                </a:rPr>
                <a:t>人：</a:t>
              </a:r>
              <a:r>
                <a:rPr lang="zh-CN" altLang="en-US" b="1" dirty="0">
                  <a:solidFill>
                    <a:srgbClr val="0071C1"/>
                  </a:solidFill>
                  <a:latin typeface="Times New Roman" panose="02020603050405020304" pitchFamily="18" charset="0"/>
                  <a:ea typeface="微软雅黑" panose="020B0503020204020204" pitchFamily="34" charset="-122"/>
                </a:rPr>
                <a:t>任思霖</a:t>
              </a:r>
            </a:p>
          </p:txBody>
        </p:sp>
        <p:pic>
          <p:nvPicPr>
            <p:cNvPr id="50" name="图片 4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5677275" y="3947324"/>
              <a:ext cx="161655" cy="234136"/>
            </a:xfrm>
            <a:prstGeom prst="rect">
              <a:avLst/>
            </a:prstGeom>
          </p:spPr>
        </p:pic>
      </p:grpSp>
      <p:sp>
        <p:nvSpPr>
          <p:cNvPr id="15" name="文本框 14"/>
          <p:cNvSpPr txBox="1"/>
          <p:nvPr/>
        </p:nvSpPr>
        <p:spPr>
          <a:xfrm>
            <a:off x="2826164" y="1222717"/>
            <a:ext cx="8152409" cy="1731243"/>
          </a:xfrm>
          <a:prstGeom prst="rect">
            <a:avLst/>
          </a:prstGeom>
          <a:noFill/>
        </p:spPr>
        <p:txBody>
          <a:bodyPr wrap="square" lIns="68580" tIns="34290" rIns="68580" bIns="34290" rtlCol="0">
            <a:spAutoFit/>
          </a:bodyPr>
          <a:lstStyle/>
          <a:p>
            <a:pPr algn="ctr"/>
            <a:r>
              <a:rPr lang="zh-CN" altLang="en-US" sz="5400" b="1" dirty="0">
                <a:solidFill>
                  <a:srgbClr val="0071C1"/>
                </a:solidFill>
                <a:latin typeface="Times New Roman" panose="02020603050405020304" pitchFamily="18" charset="0"/>
                <a:ea typeface="微软雅黑" panose="020B0503020204020204" pitchFamily="34" charset="-122"/>
                <a:sym typeface="+mn-lt"/>
              </a:rPr>
              <a:t>楼宇火灾无线监测</a:t>
            </a:r>
            <a:r>
              <a:rPr lang="zh-CN" altLang="en-US" sz="5400" b="1" dirty="0" smtClean="0">
                <a:solidFill>
                  <a:srgbClr val="0071C1"/>
                </a:solidFill>
                <a:latin typeface="Times New Roman" panose="02020603050405020304" pitchFamily="18" charset="0"/>
                <a:ea typeface="微软雅黑" panose="020B0503020204020204" pitchFamily="34" charset="-122"/>
                <a:sym typeface="+mn-lt"/>
              </a:rPr>
              <a:t>报警</a:t>
            </a:r>
            <a:endParaRPr lang="en-US" altLang="zh-CN" sz="5400" b="1" dirty="0" smtClean="0">
              <a:solidFill>
                <a:srgbClr val="0071C1"/>
              </a:solidFill>
              <a:latin typeface="Times New Roman" panose="02020603050405020304" pitchFamily="18" charset="0"/>
              <a:ea typeface="微软雅黑" panose="020B0503020204020204" pitchFamily="34" charset="-122"/>
              <a:sym typeface="+mn-lt"/>
            </a:endParaRPr>
          </a:p>
          <a:p>
            <a:pPr algn="ctr"/>
            <a:r>
              <a:rPr lang="zh-CN" altLang="en-US" sz="5400" b="1" dirty="0" smtClean="0">
                <a:solidFill>
                  <a:srgbClr val="0071C1"/>
                </a:solidFill>
                <a:latin typeface="Times New Roman" panose="02020603050405020304" pitchFamily="18" charset="0"/>
                <a:ea typeface="微软雅黑" panose="020B0503020204020204" pitchFamily="34" charset="-122"/>
                <a:sym typeface="+mn-lt"/>
              </a:rPr>
              <a:t>系统</a:t>
            </a:r>
            <a:r>
              <a:rPr lang="zh-CN" altLang="en-US" sz="5400" b="1" dirty="0">
                <a:solidFill>
                  <a:srgbClr val="0071C1"/>
                </a:solidFill>
                <a:latin typeface="Times New Roman" panose="02020603050405020304" pitchFamily="18" charset="0"/>
                <a:ea typeface="微软雅黑" panose="020B0503020204020204" pitchFamily="34" charset="-122"/>
                <a:sym typeface="+mn-lt"/>
              </a:rPr>
              <a:t>的设计</a:t>
            </a:r>
          </a:p>
        </p:txBody>
      </p:sp>
      <p:sp>
        <p:nvSpPr>
          <p:cNvPr id="16" name="文本框 15"/>
          <p:cNvSpPr txBox="1"/>
          <p:nvPr/>
        </p:nvSpPr>
        <p:spPr>
          <a:xfrm>
            <a:off x="4065975" y="3249077"/>
            <a:ext cx="5672793" cy="292388"/>
          </a:xfrm>
          <a:prstGeom prst="rect">
            <a:avLst/>
          </a:prstGeom>
          <a:noFill/>
        </p:spPr>
        <p:txBody>
          <a:bodyPr wrap="square" lIns="68580" tIns="34290" rIns="68580" bIns="34290" rtlCol="0">
            <a:spAutoFit/>
          </a:bodyPr>
          <a:lstStyle/>
          <a:p>
            <a:pPr lvl="0" algn="ctr" eaLnBrk="0" hangingPunct="0"/>
            <a:r>
              <a:rPr lang="en-US" altLang="zh-CN" sz="1450" b="1" dirty="0">
                <a:solidFill>
                  <a:schemeClr val="bg1"/>
                </a:solidFill>
                <a:latin typeface="Times New Roman" panose="02020603050405020304" pitchFamily="18" charset="0"/>
                <a:ea typeface="微软雅黑" panose="020B0503020204020204" pitchFamily="34" charset="-122"/>
                <a:cs typeface="+mn-ea"/>
                <a:sym typeface="+mn-lt"/>
              </a:rPr>
              <a:t>Design of Building Fire Wireless Monitoring and Alarm </a:t>
            </a:r>
            <a:r>
              <a:rPr lang="en-US" altLang="zh-CN" sz="1450" b="1" dirty="0" smtClean="0">
                <a:solidFill>
                  <a:schemeClr val="bg1"/>
                </a:solidFill>
                <a:latin typeface="Times New Roman" panose="02020603050405020304" pitchFamily="18" charset="0"/>
                <a:ea typeface="微软雅黑" panose="020B0503020204020204" pitchFamily="34" charset="-122"/>
                <a:cs typeface="+mn-ea"/>
                <a:sym typeface="+mn-lt"/>
              </a:rPr>
              <a:t>System</a:t>
            </a:r>
            <a:endParaRPr lang="en-US" altLang="zh-CN" sz="1450" b="1" dirty="0">
              <a:solidFill>
                <a:schemeClr val="bg1"/>
              </a:solidFill>
              <a:latin typeface="Times New Roman" panose="02020603050405020304" pitchFamily="18" charset="0"/>
              <a:ea typeface="微软雅黑" panose="020B0503020204020204" pitchFamily="34" charset="-122"/>
              <a:cs typeface="+mn-ea"/>
              <a:sym typeface="+mn-lt"/>
            </a:endParaRPr>
          </a:p>
        </p:txBody>
      </p:sp>
      <p:pic>
        <p:nvPicPr>
          <p:cNvPr id="14" name="图片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42939" y="2411103"/>
            <a:ext cx="2054453" cy="1887311"/>
          </a:xfrm>
          <a:prstGeom prst="rect">
            <a:avLst/>
          </a:prstGeom>
        </p:spPr>
      </p:pic>
    </p:spTree>
    <p:extLst>
      <p:ext uri="{BB962C8B-B14F-4D97-AF65-F5344CB8AC3E}">
        <p14:creationId xmlns:p14="http://schemas.microsoft.com/office/powerpoint/2010/main" val="3706252152"/>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250"/>
                                        <p:tgtEl>
                                          <p:spTgt spid="14"/>
                                        </p:tgtEl>
                                      </p:cBhvr>
                                    </p:animEffect>
                                  </p:childTnLst>
                                </p:cTn>
                              </p:par>
                            </p:childTnLst>
                          </p:cTn>
                        </p:par>
                        <p:par>
                          <p:cTn id="8" fill="hold">
                            <p:stCondLst>
                              <p:cond delay="25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25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2" dur="250" fill="hold"/>
                                        <p:tgtEl>
                                          <p:spTgt spid="15"/>
                                        </p:tgtEl>
                                        <p:attrNameLst>
                                          <p:attrName>ppt_y</p:attrName>
                                        </p:attrNameLst>
                                      </p:cBhvr>
                                      <p:tavLst>
                                        <p:tav tm="0">
                                          <p:val>
                                            <p:strVal val="#ppt_y"/>
                                          </p:val>
                                        </p:tav>
                                        <p:tav tm="100000">
                                          <p:val>
                                            <p:strVal val="#ppt_y"/>
                                          </p:val>
                                        </p:tav>
                                      </p:tavLst>
                                    </p:anim>
                                    <p:anim calcmode="lin" valueType="num">
                                      <p:cBhvr>
                                        <p:cTn id="13" dur="25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4" dur="25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250" tmFilter="0,0; .5, 1; 1, 1"/>
                                        <p:tgtEl>
                                          <p:spTgt spid="15"/>
                                        </p:tgtEl>
                                      </p:cBhvr>
                                    </p:animEffect>
                                  </p:childTnLst>
                                </p:cTn>
                              </p:par>
                            </p:childTnLst>
                          </p:cTn>
                        </p:par>
                        <p:par>
                          <p:cTn id="16" fill="hold">
                            <p:stCondLst>
                              <p:cond delay="850"/>
                            </p:stCondLst>
                            <p:childTnLst>
                              <p:par>
                                <p:cTn id="17" presetID="14"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randombar(horizontal)">
                                      <p:cBhvr>
                                        <p:cTn id="19" dur="250"/>
                                        <p:tgtEl>
                                          <p:spTgt spid="36"/>
                                        </p:tgtEl>
                                      </p:cBhvr>
                                    </p:animEffect>
                                  </p:childTnLst>
                                </p:cTn>
                              </p:par>
                            </p:childTnLst>
                          </p:cTn>
                        </p:par>
                        <p:par>
                          <p:cTn id="20" fill="hold">
                            <p:stCondLst>
                              <p:cond delay="11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 calcmode="lin" valueType="num">
                                      <p:cBhvr>
                                        <p:cTn id="23" dur="25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4" dur="250" fill="hold"/>
                                        <p:tgtEl>
                                          <p:spTgt spid="16"/>
                                        </p:tgtEl>
                                        <p:attrNameLst>
                                          <p:attrName>ppt_y</p:attrName>
                                        </p:attrNameLst>
                                      </p:cBhvr>
                                      <p:tavLst>
                                        <p:tav tm="0">
                                          <p:val>
                                            <p:strVal val="#ppt_y"/>
                                          </p:val>
                                        </p:tav>
                                        <p:tav tm="100000">
                                          <p:val>
                                            <p:strVal val="#ppt_y"/>
                                          </p:val>
                                        </p:tav>
                                      </p:tavLst>
                                    </p:anim>
                                    <p:anim calcmode="lin" valueType="num">
                                      <p:cBhvr>
                                        <p:cTn id="25" dur="25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6" dur="25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50" tmFilter="0,0; .5, 1; 1, 1"/>
                                        <p:tgtEl>
                                          <p:spTgt spid="16"/>
                                        </p:tgtEl>
                                      </p:cBhvr>
                                    </p:animEffect>
                                  </p:childTnLst>
                                </p:cTn>
                              </p:par>
                            </p:childTnLst>
                          </p:cTn>
                        </p:par>
                        <p:par>
                          <p:cTn id="28" fill="hold">
                            <p:stCondLst>
                              <p:cond delay="2625"/>
                            </p:stCondLst>
                            <p:childTnLst>
                              <p:par>
                                <p:cTn id="29" presetID="42"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250"/>
                                        <p:tgtEl>
                                          <p:spTgt spid="2"/>
                                        </p:tgtEl>
                                      </p:cBhvr>
                                    </p:animEffect>
                                    <p:anim calcmode="lin" valueType="num">
                                      <p:cBhvr>
                                        <p:cTn id="32" dur="250" fill="hold"/>
                                        <p:tgtEl>
                                          <p:spTgt spid="2"/>
                                        </p:tgtEl>
                                        <p:attrNameLst>
                                          <p:attrName>ppt_x</p:attrName>
                                        </p:attrNameLst>
                                      </p:cBhvr>
                                      <p:tavLst>
                                        <p:tav tm="0">
                                          <p:val>
                                            <p:strVal val="#ppt_x"/>
                                          </p:val>
                                        </p:tav>
                                        <p:tav tm="100000">
                                          <p:val>
                                            <p:strVal val="#ppt_x"/>
                                          </p:val>
                                        </p:tav>
                                      </p:tavLst>
                                    </p:anim>
                                    <p:anim calcmode="lin" valueType="num">
                                      <p:cBhvr>
                                        <p:cTn id="33" dur="250" fill="hold"/>
                                        <p:tgtEl>
                                          <p:spTgt spid="2"/>
                                        </p:tgtEl>
                                        <p:attrNameLst>
                                          <p:attrName>ppt_y</p:attrName>
                                        </p:attrNameLst>
                                      </p:cBhvr>
                                      <p:tavLst>
                                        <p:tav tm="0">
                                          <p:val>
                                            <p:strVal val="#ppt_y+.1"/>
                                          </p:val>
                                        </p:tav>
                                        <p:tav tm="100000">
                                          <p:val>
                                            <p:strVal val="#ppt_y"/>
                                          </p:val>
                                        </p:tav>
                                      </p:tavLst>
                                    </p:anim>
                                  </p:childTnLst>
                                </p:cTn>
                              </p:par>
                            </p:childTnLst>
                          </p:cTn>
                        </p:par>
                        <p:par>
                          <p:cTn id="34" fill="hold">
                            <p:stCondLst>
                              <p:cond delay="2875"/>
                            </p:stCondLst>
                            <p:childTnLst>
                              <p:par>
                                <p:cTn id="35" presetID="42"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anim calcmode="lin" valueType="num">
                                      <p:cBhvr>
                                        <p:cTn id="38" dur="250" fill="hold"/>
                                        <p:tgtEl>
                                          <p:spTgt spid="3"/>
                                        </p:tgtEl>
                                        <p:attrNameLst>
                                          <p:attrName>ppt_x</p:attrName>
                                        </p:attrNameLst>
                                      </p:cBhvr>
                                      <p:tavLst>
                                        <p:tav tm="0">
                                          <p:val>
                                            <p:strVal val="#ppt_x"/>
                                          </p:val>
                                        </p:tav>
                                        <p:tav tm="100000">
                                          <p:val>
                                            <p:strVal val="#ppt_x"/>
                                          </p:val>
                                        </p:tav>
                                      </p:tavLst>
                                    </p:anim>
                                    <p:anim calcmode="lin" valueType="num">
                                      <p:cBhvr>
                                        <p:cTn id="3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0476" cy="6858858"/>
          </a:xfrm>
          <a:prstGeom prst="rect">
            <a:avLst/>
          </a:prstGeom>
        </p:spPr>
      </p:pic>
      <p:sp>
        <p:nvSpPr>
          <p:cNvPr id="77" name="矩形 76"/>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78" name="组合 77"/>
          <p:cNvGrpSpPr/>
          <p:nvPr/>
        </p:nvGrpSpPr>
        <p:grpSpPr>
          <a:xfrm>
            <a:off x="442560" y="278293"/>
            <a:ext cx="2511219" cy="1258018"/>
            <a:chOff x="0" y="112403"/>
            <a:chExt cx="2511219" cy="1258018"/>
          </a:xfrm>
        </p:grpSpPr>
        <p:sp>
          <p:nvSpPr>
            <p:cNvPr id="79" name="文本框 78"/>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0" name="文本框 79"/>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81" name="文本框 8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85" name="矩形 8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86" name="组合 85"/>
          <p:cNvGrpSpPr/>
          <p:nvPr/>
        </p:nvGrpSpPr>
        <p:grpSpPr>
          <a:xfrm>
            <a:off x="1081186" y="2702877"/>
            <a:ext cx="2067145" cy="523220"/>
            <a:chOff x="1052158" y="2702877"/>
            <a:chExt cx="2067145" cy="523220"/>
          </a:xfrm>
        </p:grpSpPr>
        <p:sp>
          <p:nvSpPr>
            <p:cNvPr id="87" name="文本框 86"/>
            <p:cNvSpPr txBox="1"/>
            <p:nvPr/>
          </p:nvSpPr>
          <p:spPr>
            <a:xfrm>
              <a:off x="1307542"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88" name="矩形 87"/>
            <p:cNvSpPr/>
            <p:nvPr/>
          </p:nvSpPr>
          <p:spPr>
            <a:xfrm>
              <a:off x="1052158"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59" name="文本框 58"/>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方案选择</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grpSp>
        <p:nvGrpSpPr>
          <p:cNvPr id="9" name="组合 8"/>
          <p:cNvGrpSpPr/>
          <p:nvPr/>
        </p:nvGrpSpPr>
        <p:grpSpPr>
          <a:xfrm>
            <a:off x="3686030" y="864362"/>
            <a:ext cx="7746677" cy="5162405"/>
            <a:chOff x="3686030" y="1906109"/>
            <a:chExt cx="6183437" cy="4120658"/>
          </a:xfrm>
        </p:grpSpPr>
        <p:grpSp>
          <p:nvGrpSpPr>
            <p:cNvPr id="60" name="组合 59"/>
            <p:cNvGrpSpPr/>
            <p:nvPr/>
          </p:nvGrpSpPr>
          <p:grpSpPr>
            <a:xfrm>
              <a:off x="3686030" y="1906109"/>
              <a:ext cx="2891571" cy="4120658"/>
              <a:chOff x="3686030" y="1906109"/>
              <a:chExt cx="2891571" cy="4120658"/>
            </a:xfrm>
          </p:grpSpPr>
          <p:sp>
            <p:nvSpPr>
              <p:cNvPr id="92" name="椭圆 91"/>
              <p:cNvSpPr/>
              <p:nvPr/>
            </p:nvSpPr>
            <p:spPr>
              <a:xfrm>
                <a:off x="3749821" y="1906109"/>
                <a:ext cx="605678" cy="605678"/>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3" name="文本框 92"/>
              <p:cNvSpPr txBox="1"/>
              <p:nvPr/>
            </p:nvSpPr>
            <p:spPr>
              <a:xfrm>
                <a:off x="3686030" y="2028467"/>
                <a:ext cx="733260" cy="368503"/>
              </a:xfrm>
              <a:prstGeom prst="rect">
                <a:avLst/>
              </a:prstGeom>
              <a:noFill/>
            </p:spPr>
            <p:txBody>
              <a:bodyPr wrap="square" rtlCol="0">
                <a:spAutoFit/>
              </a:bodyPr>
              <a:lstStyle/>
              <a:p>
                <a:pPr algn="ctr"/>
                <a:r>
                  <a:rPr lang="en-US" altLang="zh-CN" sz="2400" b="1" dirty="0" smtClean="0">
                    <a:solidFill>
                      <a:schemeClr val="bg1"/>
                    </a:solidFill>
                    <a:latin typeface="Times New Roman" panose="02020603050405020304" pitchFamily="18" charset="0"/>
                    <a:ea typeface="微软雅黑" panose="020B0503020204020204" pitchFamily="34" charset="-122"/>
                  </a:rPr>
                  <a:t>03</a:t>
                </a:r>
                <a:endParaRPr lang="zh-CN" altLang="en-US" sz="2400" b="1" dirty="0">
                  <a:solidFill>
                    <a:schemeClr val="bg1"/>
                  </a:solidFill>
                  <a:latin typeface="Times New Roman" panose="02020603050405020304" pitchFamily="18" charset="0"/>
                  <a:ea typeface="微软雅黑" panose="020B0503020204020204" pitchFamily="34" charset="-122"/>
                </a:endParaRPr>
              </a:p>
            </p:txBody>
          </p:sp>
          <p:sp>
            <p:nvSpPr>
              <p:cNvPr id="94" name="文本框 93"/>
              <p:cNvSpPr txBox="1"/>
              <p:nvPr/>
            </p:nvSpPr>
            <p:spPr>
              <a:xfrm>
                <a:off x="4325612" y="2005708"/>
                <a:ext cx="2251989" cy="319370"/>
              </a:xfrm>
              <a:prstGeom prst="rect">
                <a:avLst/>
              </a:prstGeom>
              <a:noFill/>
            </p:spPr>
            <p:txBody>
              <a:bodyPr wrap="square" rtlCol="0">
                <a:spAutoFit/>
              </a:bodyPr>
              <a:lstStyle/>
              <a:p>
                <a:r>
                  <a:rPr lang="zh-CN" altLang="en-US" sz="2000" b="1" dirty="0" smtClean="0">
                    <a:solidFill>
                      <a:srgbClr val="0071C1"/>
                    </a:solidFill>
                    <a:latin typeface="Times New Roman" panose="02020603050405020304" pitchFamily="18" charset="0"/>
                    <a:ea typeface="微软雅黑" panose="020B0503020204020204" pitchFamily="34" charset="-122"/>
                  </a:rPr>
                  <a:t>主控制器的选择</a:t>
                </a:r>
                <a:endParaRPr lang="zh-CN" altLang="en-US" sz="2000" b="1" dirty="0">
                  <a:solidFill>
                    <a:srgbClr val="0071C1"/>
                  </a:solidFill>
                  <a:latin typeface="Times New Roman" panose="02020603050405020304" pitchFamily="18" charset="0"/>
                  <a:ea typeface="微软雅黑" panose="020B0503020204020204" pitchFamily="34" charset="-122"/>
                </a:endParaRPr>
              </a:p>
            </p:txBody>
          </p:sp>
          <p:grpSp>
            <p:nvGrpSpPr>
              <p:cNvPr id="95" name="组合 94"/>
              <p:cNvGrpSpPr/>
              <p:nvPr/>
            </p:nvGrpSpPr>
            <p:grpSpPr>
              <a:xfrm>
                <a:off x="4052660" y="2511787"/>
                <a:ext cx="606384" cy="3514980"/>
                <a:chOff x="3687374" y="2219070"/>
                <a:chExt cx="606384" cy="3514980"/>
              </a:xfrm>
            </p:grpSpPr>
            <p:cxnSp>
              <p:nvCxnSpPr>
                <p:cNvPr id="96" name="直接连接符 95"/>
                <p:cNvCxnSpPr>
                  <a:stCxn id="92" idx="4"/>
                </p:cNvCxnSpPr>
                <p:nvPr/>
              </p:nvCxnSpPr>
              <p:spPr>
                <a:xfrm>
                  <a:off x="3687374" y="2219070"/>
                  <a:ext cx="0" cy="34516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687374" y="5670746"/>
                  <a:ext cx="55931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4167149" y="5607441"/>
                  <a:ext cx="126609" cy="126609"/>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sp>
          <p:nvSpPr>
            <p:cNvPr id="99" name="文本框 98"/>
            <p:cNvSpPr txBox="1"/>
            <p:nvPr/>
          </p:nvSpPr>
          <p:spPr>
            <a:xfrm>
              <a:off x="4144672" y="2503377"/>
              <a:ext cx="5724795" cy="2948026"/>
            </a:xfrm>
            <a:prstGeom prst="rect">
              <a:avLst/>
            </a:prstGeom>
            <a:noFill/>
          </p:spPr>
          <p:txBody>
            <a:bodyPr wrap="square" rtlCol="0">
              <a:spAutoFit/>
            </a:bodyPr>
            <a:lstStyle/>
            <a:p>
              <a:pPr indent="457200"/>
              <a:r>
                <a:rPr lang="zh-CN" altLang="en-US" dirty="0">
                  <a:latin typeface="Times New Roman" panose="02020603050405020304" pitchFamily="18" charset="0"/>
                  <a:ea typeface="微软雅黑" panose="020B0503020204020204" pitchFamily="34" charset="-122"/>
                </a:rPr>
                <a:t>目前市面上有很多</a:t>
              </a:r>
              <a:r>
                <a:rPr lang="en-US" altLang="zh-CN" dirty="0">
                  <a:latin typeface="Times New Roman" panose="02020603050405020304" pitchFamily="18" charset="0"/>
                  <a:ea typeface="微软雅黑" panose="020B0503020204020204" pitchFamily="34" charset="-122"/>
                </a:rPr>
                <a:t>ZigBee</a:t>
              </a:r>
              <a:r>
                <a:rPr lang="zh-CN" altLang="en-US" dirty="0">
                  <a:latin typeface="Times New Roman" panose="02020603050405020304" pitchFamily="18" charset="0"/>
                  <a:ea typeface="微软雅黑" panose="020B0503020204020204" pitchFamily="34" charset="-122"/>
                </a:rPr>
                <a:t>技术的无线芯片与</a:t>
              </a:r>
              <a:r>
                <a:rPr lang="en-US" altLang="zh-CN" dirty="0">
                  <a:latin typeface="Times New Roman" panose="02020603050405020304" pitchFamily="18" charset="0"/>
                  <a:ea typeface="微软雅黑" panose="020B0503020204020204" pitchFamily="34" charset="-122"/>
                </a:rPr>
                <a:t>SOC</a:t>
              </a:r>
              <a:r>
                <a:rPr lang="zh-CN" altLang="en-US" dirty="0">
                  <a:latin typeface="Times New Roman" panose="02020603050405020304" pitchFamily="18" charset="0"/>
                  <a:ea typeface="微软雅黑" panose="020B0503020204020204" pitchFamily="34" charset="-122"/>
                </a:rPr>
                <a:t>产品，如何选用最适合本系统的芯片则显得额外重要</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a:latin typeface="Times New Roman" panose="02020603050405020304" pitchFamily="18" charset="0"/>
                  <a:ea typeface="微软雅黑" panose="020B0503020204020204" pitchFamily="34" charset="-122"/>
                </a:rPr>
                <a:t>除了要满足火灾数据采集的各方面要求，还需要从芯片的可靠性，性价比与系统的开放程度多方面入手，综合考虑最优</a:t>
              </a:r>
              <a:r>
                <a:rPr lang="zh-CN" altLang="en-US" dirty="0" smtClean="0">
                  <a:latin typeface="Times New Roman" panose="02020603050405020304" pitchFamily="18" charset="0"/>
                  <a:ea typeface="微软雅黑" panose="020B0503020204020204" pitchFamily="34" charset="-122"/>
                </a:rPr>
                <a:t>方案。</a:t>
              </a:r>
              <a:endParaRPr lang="zh-CN" altLang="en-US" dirty="0">
                <a:latin typeface="Times New Roman" panose="02020603050405020304" pitchFamily="18" charset="0"/>
                <a:ea typeface="微软雅黑" panose="020B0503020204020204" pitchFamily="34" charset="-122"/>
              </a:endParaRPr>
            </a:p>
            <a:p>
              <a:pPr indent="457200"/>
              <a:r>
                <a:rPr lang="zh-CN" altLang="en-US" dirty="0">
                  <a:latin typeface="Times New Roman" panose="02020603050405020304" pitchFamily="18" charset="0"/>
                  <a:ea typeface="微软雅黑" panose="020B0503020204020204" pitchFamily="34" charset="-122"/>
                </a:rPr>
                <a:t>经过</a:t>
              </a:r>
              <a:r>
                <a:rPr lang="zh-CN" altLang="en-US" dirty="0" smtClean="0">
                  <a:latin typeface="Times New Roman" panose="02020603050405020304" pitchFamily="18" charset="0"/>
                  <a:ea typeface="微软雅黑" panose="020B0503020204020204" pitchFamily="34" charset="-122"/>
                </a:rPr>
                <a:t>对各种</a:t>
              </a:r>
              <a:r>
                <a:rPr lang="en-US" altLang="zh-CN" dirty="0" smtClean="0">
                  <a:latin typeface="Times New Roman" panose="02020603050405020304" pitchFamily="18" charset="0"/>
                  <a:ea typeface="微软雅黑" panose="020B0503020204020204" pitchFamily="34" charset="-122"/>
                </a:rPr>
                <a:t>ZigBee</a:t>
              </a:r>
              <a:r>
                <a:rPr lang="zh-CN" altLang="en-US" dirty="0" smtClean="0">
                  <a:latin typeface="Times New Roman" panose="02020603050405020304" pitchFamily="18" charset="0"/>
                  <a:ea typeface="微软雅黑" panose="020B0503020204020204" pitchFamily="34" charset="-122"/>
                </a:rPr>
                <a:t>芯片</a:t>
              </a:r>
              <a:r>
                <a:rPr lang="zh-CN" altLang="en-US" dirty="0">
                  <a:latin typeface="Times New Roman" panose="02020603050405020304" pitchFamily="18" charset="0"/>
                  <a:ea typeface="微软雅黑" panose="020B0503020204020204" pitchFamily="34" charset="-122"/>
                </a:rPr>
                <a:t>的综合对比，且考虑性价比最高的选择，本系统采用</a:t>
              </a:r>
              <a:r>
                <a:rPr lang="en-US" altLang="zh-CN" dirty="0">
                  <a:latin typeface="Times New Roman" panose="02020603050405020304" pitchFamily="18" charset="0"/>
                  <a:ea typeface="微软雅黑" panose="020B0503020204020204" pitchFamily="34" charset="-122"/>
                </a:rPr>
                <a:t>TI</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Texas Instruments, </a:t>
              </a:r>
              <a:r>
                <a:rPr lang="zh-CN" altLang="en-US" dirty="0">
                  <a:latin typeface="Times New Roman" panose="02020603050405020304" pitchFamily="18" charset="0"/>
                  <a:ea typeface="微软雅黑" panose="020B0503020204020204" pitchFamily="34" charset="-122"/>
                </a:rPr>
                <a:t>德州仪器）公司的</a:t>
              </a:r>
              <a:r>
                <a:rPr lang="en-US" altLang="zh-CN" dirty="0">
                  <a:latin typeface="Times New Roman" panose="02020603050405020304" pitchFamily="18" charset="0"/>
                  <a:ea typeface="微软雅黑" panose="020B0503020204020204" pitchFamily="34" charset="-122"/>
                </a:rPr>
                <a:t>CC2530</a:t>
              </a:r>
              <a:r>
                <a:rPr lang="zh-CN" altLang="en-US" dirty="0">
                  <a:latin typeface="Times New Roman" panose="02020603050405020304" pitchFamily="18" charset="0"/>
                  <a:ea typeface="微软雅黑" panose="020B0503020204020204" pitchFamily="34" charset="-122"/>
                </a:rPr>
                <a:t>芯片作为本系统的处理器。</a:t>
              </a:r>
            </a:p>
            <a:p>
              <a:pPr indent="457200"/>
              <a:r>
                <a:rPr lang="zh-CN" altLang="en-US" dirty="0" smtClean="0">
                  <a:latin typeface="Times New Roman" panose="02020603050405020304" pitchFamily="18" charset="0"/>
                  <a:ea typeface="微软雅黑" panose="020B0503020204020204" pitchFamily="34" charset="-122"/>
                </a:rPr>
                <a:t>此</a:t>
              </a:r>
              <a:r>
                <a:rPr lang="zh-CN" altLang="en-US" dirty="0">
                  <a:latin typeface="Times New Roman" panose="02020603050405020304" pitchFamily="18" charset="0"/>
                  <a:ea typeface="微软雅黑" panose="020B0503020204020204" pitchFamily="34" charset="-122"/>
                </a:rPr>
                <a:t>款芯片很好的兼容了德州仪器公司所提供的</a:t>
              </a:r>
              <a:r>
                <a:rPr lang="en-US" altLang="zh-CN" dirty="0" smtClean="0">
                  <a:latin typeface="Times New Roman" panose="02020603050405020304" pitchFamily="18" charset="0"/>
                  <a:ea typeface="微软雅黑" panose="020B0503020204020204" pitchFamily="34" charset="-122"/>
                </a:rPr>
                <a:t>Z-Stack</a:t>
              </a:r>
              <a:r>
                <a:rPr lang="zh-CN" altLang="en-US" dirty="0">
                  <a:latin typeface="Times New Roman" panose="02020603050405020304" pitchFamily="18" charset="0"/>
                  <a:ea typeface="微软雅黑" panose="020B0503020204020204" pitchFamily="34" charset="-122"/>
                </a:rPr>
                <a:t>协议栈，因为</a:t>
              </a:r>
              <a:r>
                <a:rPr lang="en-US" altLang="zh-CN" dirty="0" smtClean="0">
                  <a:latin typeface="Times New Roman" panose="02020603050405020304" pitchFamily="18" charset="0"/>
                  <a:ea typeface="微软雅黑" panose="020B0503020204020204" pitchFamily="34" charset="-122"/>
                </a:rPr>
                <a:t>Z-Stack</a:t>
              </a:r>
              <a:r>
                <a:rPr lang="zh-CN" altLang="en-US" dirty="0">
                  <a:latin typeface="Times New Roman" panose="02020603050405020304" pitchFamily="18" charset="0"/>
                  <a:ea typeface="微软雅黑" panose="020B0503020204020204" pitchFamily="34" charset="-122"/>
                </a:rPr>
                <a:t>协议栈能与开发工具很好的结合起来，使得用户在开发过程中能更加便捷</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smtClean="0">
                  <a:latin typeface="Times New Roman" panose="02020603050405020304" pitchFamily="18" charset="0"/>
                  <a:ea typeface="微软雅黑" panose="020B0503020204020204" pitchFamily="34" charset="-122"/>
                </a:rPr>
                <a:t>由于本系统的监控软件程序是搭载在</a:t>
              </a:r>
              <a:r>
                <a:rPr lang="en-US" altLang="zh-CN" dirty="0" smtClean="0">
                  <a:latin typeface="Times New Roman" panose="02020603050405020304" pitchFamily="18" charset="0"/>
                  <a:ea typeface="微软雅黑" panose="020B0503020204020204" pitchFamily="34" charset="-122"/>
                </a:rPr>
                <a:t>PC</a:t>
              </a:r>
              <a:r>
                <a:rPr lang="zh-CN" altLang="en-US" dirty="0" smtClean="0">
                  <a:latin typeface="Times New Roman" panose="02020603050405020304" pitchFamily="18" charset="0"/>
                  <a:ea typeface="微软雅黑" panose="020B0503020204020204" pitchFamily="34" charset="-122"/>
                </a:rPr>
                <a:t>机上，所以不需要更优的微处理器来扮演监控的角色，所以</a:t>
              </a:r>
              <a:r>
                <a:rPr lang="en-US" altLang="zh-CN" dirty="0" smtClean="0">
                  <a:latin typeface="Times New Roman" panose="02020603050405020304" pitchFamily="18" charset="0"/>
                  <a:ea typeface="微软雅黑" panose="020B0503020204020204" pitchFamily="34" charset="-122"/>
                </a:rPr>
                <a:t>CC2530</a:t>
              </a:r>
              <a:r>
                <a:rPr lang="zh-CN" altLang="en-US" dirty="0" smtClean="0">
                  <a:latin typeface="Times New Roman" panose="02020603050405020304" pitchFamily="18" charset="0"/>
                  <a:ea typeface="微软雅黑" panose="020B0503020204020204" pitchFamily="34" charset="-122"/>
                </a:rPr>
                <a:t>已经完全满足一般的数据处理任务。</a:t>
              </a:r>
              <a:endParaRPr lang="zh-CN" altLang="en-US" dirty="0">
                <a:latin typeface="Times New Roman" panose="02020603050405020304" pitchFamily="18" charset="0"/>
                <a:ea typeface="微软雅黑" panose="020B0503020204020204" pitchFamily="34" charset="-122"/>
              </a:endParaRPr>
            </a:p>
          </p:txBody>
        </p:sp>
      </p:grpSp>
      <p:grpSp>
        <p:nvGrpSpPr>
          <p:cNvPr id="65" name="组合 64"/>
          <p:cNvGrpSpPr/>
          <p:nvPr/>
        </p:nvGrpSpPr>
        <p:grpSpPr>
          <a:xfrm>
            <a:off x="631246" y="3412938"/>
            <a:ext cx="2067145" cy="523220"/>
            <a:chOff x="631246" y="3412938"/>
            <a:chExt cx="2067145" cy="523220"/>
          </a:xfrm>
        </p:grpSpPr>
        <p:sp>
          <p:nvSpPr>
            <p:cNvPr id="66" name="文本框 65"/>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7" name="矩形 6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8" name="组合 67"/>
          <p:cNvGrpSpPr/>
          <p:nvPr/>
        </p:nvGrpSpPr>
        <p:grpSpPr>
          <a:xfrm>
            <a:off x="631246" y="4122999"/>
            <a:ext cx="2067145" cy="523220"/>
            <a:chOff x="631246" y="4122999"/>
            <a:chExt cx="2067145" cy="523220"/>
          </a:xfrm>
        </p:grpSpPr>
        <p:sp>
          <p:nvSpPr>
            <p:cNvPr id="69" name="文本框 68"/>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0" name="矩形 69"/>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1" name="组合 70"/>
          <p:cNvGrpSpPr/>
          <p:nvPr/>
        </p:nvGrpSpPr>
        <p:grpSpPr>
          <a:xfrm>
            <a:off x="631246" y="4833059"/>
            <a:ext cx="2067145" cy="523220"/>
            <a:chOff x="631246" y="4833059"/>
            <a:chExt cx="2067145" cy="523220"/>
          </a:xfrm>
        </p:grpSpPr>
        <p:sp>
          <p:nvSpPr>
            <p:cNvPr id="72" name="文本框 7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3" name="矩形 7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4" name="组合 73"/>
          <p:cNvGrpSpPr/>
          <p:nvPr/>
        </p:nvGrpSpPr>
        <p:grpSpPr>
          <a:xfrm>
            <a:off x="631246" y="5543119"/>
            <a:ext cx="2067145" cy="523220"/>
            <a:chOff x="631246" y="4833059"/>
            <a:chExt cx="2067145" cy="523220"/>
          </a:xfrm>
        </p:grpSpPr>
        <p:sp>
          <p:nvSpPr>
            <p:cNvPr id="75" name="文本框 7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6" name="矩形 7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37" name="图片 36"/>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606175236"/>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0476" cy="6858858"/>
          </a:xfrm>
          <a:prstGeom prst="rect">
            <a:avLst/>
          </a:prstGeom>
        </p:spPr>
      </p:pic>
      <p:sp>
        <p:nvSpPr>
          <p:cNvPr id="77" name="矩形 76"/>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78" name="组合 77"/>
          <p:cNvGrpSpPr/>
          <p:nvPr/>
        </p:nvGrpSpPr>
        <p:grpSpPr>
          <a:xfrm>
            <a:off x="442560" y="278293"/>
            <a:ext cx="2511219" cy="1258018"/>
            <a:chOff x="0" y="112403"/>
            <a:chExt cx="2511219" cy="1258018"/>
          </a:xfrm>
        </p:grpSpPr>
        <p:sp>
          <p:nvSpPr>
            <p:cNvPr id="79" name="文本框 78"/>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0" name="文本框 79"/>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81" name="文本框 8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85" name="矩形 8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86" name="组合 85"/>
          <p:cNvGrpSpPr/>
          <p:nvPr/>
        </p:nvGrpSpPr>
        <p:grpSpPr>
          <a:xfrm>
            <a:off x="1081186" y="2702877"/>
            <a:ext cx="2067145" cy="523220"/>
            <a:chOff x="1052158" y="2702877"/>
            <a:chExt cx="2067145" cy="523220"/>
          </a:xfrm>
        </p:grpSpPr>
        <p:sp>
          <p:nvSpPr>
            <p:cNvPr id="87" name="文本框 86"/>
            <p:cNvSpPr txBox="1"/>
            <p:nvPr/>
          </p:nvSpPr>
          <p:spPr>
            <a:xfrm>
              <a:off x="1307542"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88" name="矩形 87"/>
            <p:cNvSpPr/>
            <p:nvPr/>
          </p:nvSpPr>
          <p:spPr>
            <a:xfrm>
              <a:off x="1052158"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59" name="文本框 58"/>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方案选择</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grpSp>
        <p:nvGrpSpPr>
          <p:cNvPr id="9" name="组合 8"/>
          <p:cNvGrpSpPr/>
          <p:nvPr/>
        </p:nvGrpSpPr>
        <p:grpSpPr>
          <a:xfrm>
            <a:off x="3686030" y="864362"/>
            <a:ext cx="7746677" cy="5162405"/>
            <a:chOff x="3686030" y="1906109"/>
            <a:chExt cx="6183437" cy="4120658"/>
          </a:xfrm>
        </p:grpSpPr>
        <p:grpSp>
          <p:nvGrpSpPr>
            <p:cNvPr id="60" name="组合 59"/>
            <p:cNvGrpSpPr/>
            <p:nvPr/>
          </p:nvGrpSpPr>
          <p:grpSpPr>
            <a:xfrm>
              <a:off x="3686030" y="1906109"/>
              <a:ext cx="2891571" cy="4120658"/>
              <a:chOff x="3686030" y="1906109"/>
              <a:chExt cx="2891571" cy="4120658"/>
            </a:xfrm>
          </p:grpSpPr>
          <p:sp>
            <p:nvSpPr>
              <p:cNvPr id="92" name="椭圆 91"/>
              <p:cNvSpPr/>
              <p:nvPr/>
            </p:nvSpPr>
            <p:spPr>
              <a:xfrm>
                <a:off x="3749821" y="1906109"/>
                <a:ext cx="605678" cy="605678"/>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3" name="文本框 92"/>
              <p:cNvSpPr txBox="1"/>
              <p:nvPr/>
            </p:nvSpPr>
            <p:spPr>
              <a:xfrm>
                <a:off x="3686030" y="2028467"/>
                <a:ext cx="733260" cy="368503"/>
              </a:xfrm>
              <a:prstGeom prst="rect">
                <a:avLst/>
              </a:prstGeom>
              <a:noFill/>
            </p:spPr>
            <p:txBody>
              <a:bodyPr wrap="square" rtlCol="0">
                <a:spAutoFit/>
              </a:bodyPr>
              <a:lstStyle/>
              <a:p>
                <a:pPr algn="ctr"/>
                <a:r>
                  <a:rPr lang="en-US" altLang="zh-CN" sz="2400" b="1" dirty="0" smtClean="0">
                    <a:solidFill>
                      <a:schemeClr val="bg1"/>
                    </a:solidFill>
                    <a:latin typeface="Times New Roman" panose="02020603050405020304" pitchFamily="18" charset="0"/>
                    <a:ea typeface="微软雅黑" panose="020B0503020204020204" pitchFamily="34" charset="-122"/>
                  </a:rPr>
                  <a:t>04</a:t>
                </a:r>
                <a:endParaRPr lang="zh-CN" altLang="en-US" sz="2400" b="1" dirty="0">
                  <a:solidFill>
                    <a:schemeClr val="bg1"/>
                  </a:solidFill>
                  <a:latin typeface="Times New Roman" panose="02020603050405020304" pitchFamily="18" charset="0"/>
                  <a:ea typeface="微软雅黑" panose="020B0503020204020204" pitchFamily="34" charset="-122"/>
                </a:endParaRPr>
              </a:p>
            </p:txBody>
          </p:sp>
          <p:sp>
            <p:nvSpPr>
              <p:cNvPr id="94" name="文本框 93"/>
              <p:cNvSpPr txBox="1"/>
              <p:nvPr/>
            </p:nvSpPr>
            <p:spPr>
              <a:xfrm>
                <a:off x="4325612" y="2005708"/>
                <a:ext cx="2251989" cy="319370"/>
              </a:xfrm>
              <a:prstGeom prst="rect">
                <a:avLst/>
              </a:prstGeom>
              <a:noFill/>
            </p:spPr>
            <p:txBody>
              <a:bodyPr wrap="square" rtlCol="0">
                <a:spAutoFit/>
              </a:bodyPr>
              <a:lstStyle/>
              <a:p>
                <a:r>
                  <a:rPr lang="zh-CN" altLang="en-US" sz="2000" b="1" dirty="0" smtClean="0">
                    <a:solidFill>
                      <a:srgbClr val="0071C1"/>
                    </a:solidFill>
                    <a:latin typeface="Times New Roman" panose="02020603050405020304" pitchFamily="18" charset="0"/>
                    <a:ea typeface="微软雅黑" panose="020B0503020204020204" pitchFamily="34" charset="-122"/>
                  </a:rPr>
                  <a:t>数据融合技术</a:t>
                </a:r>
                <a:endParaRPr lang="zh-CN" altLang="en-US" sz="2000" b="1" dirty="0">
                  <a:solidFill>
                    <a:srgbClr val="0071C1"/>
                  </a:solidFill>
                  <a:latin typeface="Times New Roman" panose="02020603050405020304" pitchFamily="18" charset="0"/>
                  <a:ea typeface="微软雅黑" panose="020B0503020204020204" pitchFamily="34" charset="-122"/>
                </a:endParaRPr>
              </a:p>
            </p:txBody>
          </p:sp>
          <p:grpSp>
            <p:nvGrpSpPr>
              <p:cNvPr id="95" name="组合 94"/>
              <p:cNvGrpSpPr/>
              <p:nvPr/>
            </p:nvGrpSpPr>
            <p:grpSpPr>
              <a:xfrm>
                <a:off x="4052660" y="2511787"/>
                <a:ext cx="606384" cy="3514980"/>
                <a:chOff x="3687374" y="2219070"/>
                <a:chExt cx="606384" cy="3514980"/>
              </a:xfrm>
            </p:grpSpPr>
            <p:cxnSp>
              <p:nvCxnSpPr>
                <p:cNvPr id="96" name="直接连接符 95"/>
                <p:cNvCxnSpPr>
                  <a:stCxn id="92" idx="4"/>
                </p:cNvCxnSpPr>
                <p:nvPr/>
              </p:nvCxnSpPr>
              <p:spPr>
                <a:xfrm>
                  <a:off x="3687374" y="2219070"/>
                  <a:ext cx="0" cy="34516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687374" y="5670746"/>
                  <a:ext cx="55931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4167149" y="5607441"/>
                  <a:ext cx="126609" cy="126609"/>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sp>
          <p:nvSpPr>
            <p:cNvPr id="99" name="文本框 98"/>
            <p:cNvSpPr txBox="1"/>
            <p:nvPr/>
          </p:nvSpPr>
          <p:spPr>
            <a:xfrm>
              <a:off x="4144672" y="2503377"/>
              <a:ext cx="5724795" cy="2948026"/>
            </a:xfrm>
            <a:prstGeom prst="rect">
              <a:avLst/>
            </a:prstGeom>
            <a:noFill/>
          </p:spPr>
          <p:txBody>
            <a:bodyPr wrap="square" rtlCol="0">
              <a:spAutoFit/>
            </a:bodyPr>
            <a:lstStyle/>
            <a:p>
              <a:pPr indent="457200"/>
              <a:r>
                <a:rPr lang="zh-CN" altLang="en-US" dirty="0">
                  <a:latin typeface="Times New Roman" panose="02020603050405020304" pitchFamily="18" charset="0"/>
                  <a:ea typeface="微软雅黑" panose="020B0503020204020204" pitchFamily="34" charset="-122"/>
                </a:rPr>
                <a:t>信息融合（</a:t>
              </a:r>
              <a:r>
                <a:rPr lang="en-US" altLang="zh-CN" dirty="0">
                  <a:latin typeface="Times New Roman" panose="02020603050405020304" pitchFamily="18" charset="0"/>
                  <a:ea typeface="微软雅黑" panose="020B0503020204020204" pitchFamily="34" charset="-122"/>
                </a:rPr>
                <a:t>Data Fusion</a:t>
              </a:r>
              <a:r>
                <a:rPr lang="zh-CN" altLang="en-US" dirty="0">
                  <a:latin typeface="Times New Roman" panose="02020603050405020304" pitchFamily="18" charset="0"/>
                  <a:ea typeface="微软雅黑" panose="020B0503020204020204" pitchFamily="34" charset="-122"/>
                </a:rPr>
                <a:t>）技术也称为多传感器信息融合技术或数据融合</a:t>
              </a:r>
              <a:r>
                <a:rPr lang="zh-CN" altLang="en-US" dirty="0" smtClean="0">
                  <a:latin typeface="Times New Roman" panose="02020603050405020304" pitchFamily="18" charset="0"/>
                  <a:ea typeface="微软雅黑" panose="020B0503020204020204" pitchFamily="34" charset="-122"/>
                </a:rPr>
                <a:t>技术。</a:t>
              </a:r>
              <a:r>
                <a:rPr lang="zh-CN" altLang="en-US" dirty="0">
                  <a:latin typeface="Times New Roman" panose="02020603050405020304" pitchFamily="18" charset="0"/>
                  <a:ea typeface="微软雅黑" panose="020B0503020204020204" pitchFamily="34" charset="-122"/>
                </a:rPr>
                <a:t>信息融合是融合多个采集节点所采集的对象参数进行综合分析，以达到更准确的来表征事物对象特征的目的，从而更全面地对事物进行描述。在本系统中，根据集成传感器模块所采集到的不同的数据信息，以既定的准则加以剖析，将多种数据最终融合在一起，输出一个最终的决策值，这样克服了传统单传感器的缺点，使系统更优越，性能更高</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a:latin typeface="Times New Roman" panose="02020603050405020304" pitchFamily="18" charset="0"/>
                  <a:ea typeface="微软雅黑" panose="020B0503020204020204" pitchFamily="34" charset="-122"/>
                </a:rPr>
                <a:t>依据信息融合技术的理论</a:t>
              </a:r>
              <a:r>
                <a:rPr lang="zh-CN" altLang="en-US" dirty="0" smtClean="0">
                  <a:latin typeface="Times New Roman" panose="02020603050405020304" pitchFamily="18" charset="0"/>
                  <a:ea typeface="微软雅黑" panose="020B0503020204020204" pitchFamily="34" charset="-122"/>
                </a:rPr>
                <a:t>，将数据融合技术运用到火灾</a:t>
              </a:r>
              <a:r>
                <a:rPr lang="zh-CN" altLang="en-US" dirty="0">
                  <a:latin typeface="Times New Roman" panose="02020603050405020304" pitchFamily="18" charset="0"/>
                  <a:ea typeface="微软雅黑" panose="020B0503020204020204" pitchFamily="34" charset="-122"/>
                </a:rPr>
                <a:t>数据</a:t>
              </a:r>
              <a:r>
                <a:rPr lang="zh-CN" altLang="en-US" dirty="0" smtClean="0">
                  <a:latin typeface="Times New Roman" panose="02020603050405020304" pitchFamily="18" charset="0"/>
                  <a:ea typeface="微软雅黑" panose="020B0503020204020204" pitchFamily="34" charset="-122"/>
                </a:rPr>
                <a:t>融中。对于本设计的方案选择的数据融合器每</a:t>
              </a:r>
              <a:r>
                <a:rPr lang="zh-CN" altLang="en-US" dirty="0">
                  <a:latin typeface="Times New Roman" panose="02020603050405020304" pitchFamily="18" charset="0"/>
                  <a:ea typeface="微软雅黑" panose="020B0503020204020204" pitchFamily="34" charset="-122"/>
                </a:rPr>
                <a:t>层完成的任务各不相同，分别如下：数据层是最低级的一层，通过阈值检测算法对采集的原始数据进行预处理与预判断；特征层则经过训练好的神经网络来自行运算与处理；决策层依赖模糊逻辑算法与相应的模糊规则对明火，阴火概率以及危险信号持续时间进行最终的决策判断，输出最终的火灾情况。</a:t>
              </a:r>
            </a:p>
          </p:txBody>
        </p:sp>
      </p:grpSp>
      <p:grpSp>
        <p:nvGrpSpPr>
          <p:cNvPr id="65" name="组合 64"/>
          <p:cNvGrpSpPr/>
          <p:nvPr/>
        </p:nvGrpSpPr>
        <p:grpSpPr>
          <a:xfrm>
            <a:off x="631246" y="3412938"/>
            <a:ext cx="2067145" cy="523220"/>
            <a:chOff x="631246" y="3412938"/>
            <a:chExt cx="2067145" cy="523220"/>
          </a:xfrm>
        </p:grpSpPr>
        <p:sp>
          <p:nvSpPr>
            <p:cNvPr id="66" name="文本框 65"/>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7" name="矩形 6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8" name="组合 67"/>
          <p:cNvGrpSpPr/>
          <p:nvPr/>
        </p:nvGrpSpPr>
        <p:grpSpPr>
          <a:xfrm>
            <a:off x="631246" y="4122999"/>
            <a:ext cx="2067145" cy="523220"/>
            <a:chOff x="631246" y="4122999"/>
            <a:chExt cx="2067145" cy="523220"/>
          </a:xfrm>
        </p:grpSpPr>
        <p:sp>
          <p:nvSpPr>
            <p:cNvPr id="69" name="文本框 68"/>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0" name="矩形 69"/>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1" name="组合 70"/>
          <p:cNvGrpSpPr/>
          <p:nvPr/>
        </p:nvGrpSpPr>
        <p:grpSpPr>
          <a:xfrm>
            <a:off x="631246" y="4833059"/>
            <a:ext cx="2067145" cy="523220"/>
            <a:chOff x="631246" y="4833059"/>
            <a:chExt cx="2067145" cy="523220"/>
          </a:xfrm>
        </p:grpSpPr>
        <p:sp>
          <p:nvSpPr>
            <p:cNvPr id="72" name="文本框 7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3" name="矩形 7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4" name="组合 73"/>
          <p:cNvGrpSpPr/>
          <p:nvPr/>
        </p:nvGrpSpPr>
        <p:grpSpPr>
          <a:xfrm>
            <a:off x="631246" y="5543119"/>
            <a:ext cx="2067145" cy="523220"/>
            <a:chOff x="631246" y="4833059"/>
            <a:chExt cx="2067145" cy="523220"/>
          </a:xfrm>
        </p:grpSpPr>
        <p:sp>
          <p:nvSpPr>
            <p:cNvPr id="75" name="文本框 7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6" name="矩形 7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37" name="图片 36"/>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163738287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8" name="文本框 27"/>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微软雅黑" panose="020B0503020204020204" pitchFamily="34" charset="-122"/>
                <a:ea typeface="微软雅黑" panose="020B0503020204020204" pitchFamily="34" charset="-122"/>
              </a:rPr>
              <a:t>研究任务</a:t>
            </a:r>
            <a:endParaRPr lang="zh-CN" altLang="en-US" sz="2800" b="1" dirty="0">
              <a:solidFill>
                <a:srgbClr val="0071C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3988904" y="3782756"/>
            <a:ext cx="7421218" cy="0"/>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075584" y="3782755"/>
            <a:ext cx="728870" cy="340243"/>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2" idx="0"/>
            <a:endCxn id="31" idx="4"/>
          </p:cNvCxnSpPr>
          <p:nvPr/>
        </p:nvCxnSpPr>
        <p:spPr>
          <a:xfrm flipH="1" flipV="1">
            <a:off x="5440018" y="2432227"/>
            <a:ext cx="1" cy="1189160"/>
          </a:xfrm>
          <a:prstGeom prst="line">
            <a:avLst/>
          </a:prstGeom>
          <a:ln w="12700">
            <a:solidFill>
              <a:srgbClr val="0071C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946650" y="1445492"/>
            <a:ext cx="986735" cy="986735"/>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027401" y="1522946"/>
            <a:ext cx="923330" cy="830997"/>
          </a:xfrm>
          <a:prstGeom prst="rect">
            <a:avLst/>
          </a:prstGeom>
          <a:noFill/>
        </p:spPr>
        <p:txBody>
          <a:bodyPr vert="horz" wrap="squar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flipV="1">
            <a:off x="6467281" y="3442681"/>
            <a:ext cx="728870" cy="340243"/>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41" idx="0"/>
            <a:endCxn id="45" idx="4"/>
          </p:cNvCxnSpPr>
          <p:nvPr/>
        </p:nvCxnSpPr>
        <p:spPr>
          <a:xfrm flipH="1">
            <a:off x="6831715" y="3944292"/>
            <a:ext cx="1" cy="1155297"/>
          </a:xfrm>
          <a:prstGeom prst="line">
            <a:avLst/>
          </a:prstGeom>
          <a:ln w="12700">
            <a:solidFill>
              <a:srgbClr val="0071C1"/>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flipV="1">
            <a:off x="6338347" y="5099589"/>
            <a:ext cx="986735" cy="986735"/>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rot="10800000" flipV="1">
            <a:off x="6416368" y="5179892"/>
            <a:ext cx="923330" cy="830997"/>
          </a:xfrm>
          <a:prstGeom prst="rect">
            <a:avLst/>
          </a:prstGeom>
          <a:noFill/>
        </p:spPr>
        <p:txBody>
          <a:bodyPr vert="horz" wrap="squar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组网建立</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7961135" y="3782755"/>
            <a:ext cx="728870" cy="340243"/>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48" idx="0"/>
            <a:endCxn id="52" idx="4"/>
          </p:cNvCxnSpPr>
          <p:nvPr/>
        </p:nvCxnSpPr>
        <p:spPr>
          <a:xfrm flipH="1" flipV="1">
            <a:off x="8325569" y="2504866"/>
            <a:ext cx="1" cy="1116521"/>
          </a:xfrm>
          <a:prstGeom prst="line">
            <a:avLst/>
          </a:prstGeom>
          <a:ln w="12700">
            <a:solidFill>
              <a:srgbClr val="0071C1"/>
            </a:solidFill>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832201" y="1518131"/>
            <a:ext cx="986735" cy="986735"/>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7910781" y="1577317"/>
            <a:ext cx="923330" cy="830997"/>
          </a:xfrm>
          <a:prstGeom prst="rect">
            <a:avLst/>
          </a:prstGeom>
          <a:noFill/>
        </p:spPr>
        <p:txBody>
          <a:bodyPr vert="horz" wrap="squar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flipV="1">
            <a:off x="9499835" y="3442681"/>
            <a:ext cx="728870" cy="340243"/>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a:stCxn id="55" idx="0"/>
            <a:endCxn id="60" idx="2"/>
          </p:cNvCxnSpPr>
          <p:nvPr/>
        </p:nvCxnSpPr>
        <p:spPr>
          <a:xfrm flipH="1">
            <a:off x="9864267" y="3944292"/>
            <a:ext cx="3" cy="2062629"/>
          </a:xfrm>
          <a:prstGeom prst="line">
            <a:avLst/>
          </a:prstGeom>
          <a:ln w="12700">
            <a:solidFill>
              <a:srgbClr val="0071C1"/>
            </a:solidFill>
            <a:prstDash val="dash"/>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flipV="1">
            <a:off x="9370901" y="5113822"/>
            <a:ext cx="986735" cy="986735"/>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rot="10800000" flipV="1">
            <a:off x="9434306" y="5195709"/>
            <a:ext cx="923330" cy="830997"/>
          </a:xfrm>
          <a:prstGeom prst="rect">
            <a:avLst/>
          </a:prstGeom>
          <a:noFill/>
        </p:spPr>
        <p:txBody>
          <a:bodyPr vert="horz" wrap="square" rtlCol="0">
            <a:spAutoFit/>
          </a:bodyPr>
          <a:lstStyle/>
          <a:p>
            <a:r>
              <a:rPr lang="zh-CN" altLang="en-US" sz="2400" b="1" spc="300" dirty="0" smtClean="0">
                <a:solidFill>
                  <a:schemeClr val="bg1"/>
                </a:solidFill>
                <a:latin typeface="微软雅黑" panose="020B0503020204020204" pitchFamily="34" charset="-122"/>
                <a:ea typeface="微软雅黑" panose="020B0503020204020204" pitchFamily="34" charset="-122"/>
              </a:rPr>
              <a:t>数据融合</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45381" y="3621387"/>
            <a:ext cx="822865" cy="530700"/>
            <a:chOff x="5045381" y="3621387"/>
            <a:chExt cx="822865" cy="530700"/>
          </a:xfrm>
        </p:grpSpPr>
        <p:sp>
          <p:nvSpPr>
            <p:cNvPr id="22" name="等腰三角形 21"/>
            <p:cNvSpPr/>
            <p:nvPr/>
          </p:nvSpPr>
          <p:spPr>
            <a:xfrm>
              <a:off x="5340627" y="3621387"/>
              <a:ext cx="198783" cy="171365"/>
            </a:xfrm>
            <a:prstGeom prst="triangl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5045381" y="3782755"/>
              <a:ext cx="82286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NO.1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420281" y="3440836"/>
            <a:ext cx="822865" cy="503456"/>
            <a:chOff x="6420281" y="3440836"/>
            <a:chExt cx="822865" cy="503456"/>
          </a:xfrm>
        </p:grpSpPr>
        <p:sp>
          <p:nvSpPr>
            <p:cNvPr id="41" name="等腰三角形 40"/>
            <p:cNvSpPr/>
            <p:nvPr/>
          </p:nvSpPr>
          <p:spPr>
            <a:xfrm flipV="1">
              <a:off x="6732324" y="3772927"/>
              <a:ext cx="198783" cy="171365"/>
            </a:xfrm>
            <a:prstGeom prst="triangl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6420281" y="3440836"/>
              <a:ext cx="82286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NO.2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7910607" y="3621387"/>
            <a:ext cx="822865" cy="527011"/>
            <a:chOff x="7910607" y="3621387"/>
            <a:chExt cx="822865" cy="527011"/>
          </a:xfrm>
        </p:grpSpPr>
        <p:sp>
          <p:nvSpPr>
            <p:cNvPr id="48" name="等腰三角形 47"/>
            <p:cNvSpPr/>
            <p:nvPr/>
          </p:nvSpPr>
          <p:spPr>
            <a:xfrm>
              <a:off x="8226178" y="3621387"/>
              <a:ext cx="198783" cy="171365"/>
            </a:xfrm>
            <a:prstGeom prst="triangl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7910607" y="3779066"/>
              <a:ext cx="82286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NO.3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452835" y="3428005"/>
            <a:ext cx="822865" cy="516287"/>
            <a:chOff x="9452835" y="3428005"/>
            <a:chExt cx="822865" cy="516287"/>
          </a:xfrm>
        </p:grpSpPr>
        <p:sp>
          <p:nvSpPr>
            <p:cNvPr id="55" name="等腰三角形 54"/>
            <p:cNvSpPr/>
            <p:nvPr/>
          </p:nvSpPr>
          <p:spPr>
            <a:xfrm flipV="1">
              <a:off x="9764878" y="3772927"/>
              <a:ext cx="198783" cy="171365"/>
            </a:xfrm>
            <a:prstGeom prst="triangl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9452835" y="3428005"/>
              <a:ext cx="82286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NO.4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67" name="文本框 66"/>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68" name="矩形 67"/>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9" name="组合 68"/>
          <p:cNvGrpSpPr/>
          <p:nvPr/>
        </p:nvGrpSpPr>
        <p:grpSpPr>
          <a:xfrm>
            <a:off x="1081186" y="2702877"/>
            <a:ext cx="2067145" cy="523220"/>
            <a:chOff x="1052158" y="2702877"/>
            <a:chExt cx="2067145" cy="523220"/>
          </a:xfrm>
        </p:grpSpPr>
        <p:sp>
          <p:nvSpPr>
            <p:cNvPr id="70" name="文本框 69"/>
            <p:cNvSpPr txBox="1"/>
            <p:nvPr/>
          </p:nvSpPr>
          <p:spPr>
            <a:xfrm>
              <a:off x="1307542"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71" name="矩形 70"/>
            <p:cNvSpPr/>
            <p:nvPr/>
          </p:nvSpPr>
          <p:spPr>
            <a:xfrm>
              <a:off x="1052158"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2" name="组合 71"/>
          <p:cNvGrpSpPr/>
          <p:nvPr/>
        </p:nvGrpSpPr>
        <p:grpSpPr>
          <a:xfrm>
            <a:off x="631246" y="3412938"/>
            <a:ext cx="2067145" cy="523220"/>
            <a:chOff x="631246" y="3412938"/>
            <a:chExt cx="2067145" cy="523220"/>
          </a:xfrm>
        </p:grpSpPr>
        <p:sp>
          <p:nvSpPr>
            <p:cNvPr id="73" name="文本框 72"/>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4" name="矩形 73"/>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5" name="组合 74"/>
          <p:cNvGrpSpPr/>
          <p:nvPr/>
        </p:nvGrpSpPr>
        <p:grpSpPr>
          <a:xfrm>
            <a:off x="631246" y="4122999"/>
            <a:ext cx="2067145" cy="523220"/>
            <a:chOff x="631246" y="4122999"/>
            <a:chExt cx="2067145" cy="523220"/>
          </a:xfrm>
        </p:grpSpPr>
        <p:sp>
          <p:nvSpPr>
            <p:cNvPr id="76" name="文本框 75"/>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7" name="矩形 76"/>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8" name="组合 77"/>
          <p:cNvGrpSpPr/>
          <p:nvPr/>
        </p:nvGrpSpPr>
        <p:grpSpPr>
          <a:xfrm>
            <a:off x="631246" y="4833059"/>
            <a:ext cx="2067145" cy="523220"/>
            <a:chOff x="631246" y="4833059"/>
            <a:chExt cx="2067145" cy="523220"/>
          </a:xfrm>
        </p:grpSpPr>
        <p:sp>
          <p:nvSpPr>
            <p:cNvPr id="79" name="文本框 78"/>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0" name="矩形 79"/>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81" name="组合 80"/>
          <p:cNvGrpSpPr/>
          <p:nvPr/>
        </p:nvGrpSpPr>
        <p:grpSpPr>
          <a:xfrm>
            <a:off x="631246" y="5543119"/>
            <a:ext cx="2067145" cy="523220"/>
            <a:chOff x="631246" y="4833059"/>
            <a:chExt cx="2067145" cy="523220"/>
          </a:xfrm>
        </p:grpSpPr>
        <p:sp>
          <p:nvSpPr>
            <p:cNvPr id="82" name="文本框 8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3" name="矩形 8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24" name="左大括号 23"/>
          <p:cNvSpPr/>
          <p:nvPr/>
        </p:nvSpPr>
        <p:spPr>
          <a:xfrm>
            <a:off x="6016175" y="863259"/>
            <a:ext cx="298791" cy="22964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左大括号 85"/>
          <p:cNvSpPr/>
          <p:nvPr/>
        </p:nvSpPr>
        <p:spPr>
          <a:xfrm>
            <a:off x="8936219" y="865334"/>
            <a:ext cx="298791" cy="22964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左大括号 86"/>
          <p:cNvSpPr/>
          <p:nvPr/>
        </p:nvSpPr>
        <p:spPr>
          <a:xfrm>
            <a:off x="10421041" y="3997927"/>
            <a:ext cx="177253" cy="2743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p:cNvSpPr txBox="1"/>
          <p:nvPr/>
        </p:nvSpPr>
        <p:spPr>
          <a:xfrm>
            <a:off x="6258620" y="1115652"/>
            <a:ext cx="1338828" cy="1754326"/>
          </a:xfrm>
          <a:prstGeom prst="rect">
            <a:avLst/>
          </a:prstGeom>
          <a:noFill/>
        </p:spPr>
        <p:txBody>
          <a:bodyPr wrap="none" rtlCol="0">
            <a:spAutoFit/>
          </a:bodyPr>
          <a:lstStyle/>
          <a:p>
            <a:r>
              <a:rPr lang="zh-CN" altLang="en-US" dirty="0"/>
              <a:t>终端</a:t>
            </a:r>
            <a:r>
              <a:rPr lang="zh-CN" altLang="en-US" dirty="0" smtClean="0"/>
              <a:t>节点</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协调器节点</a:t>
            </a:r>
            <a:endParaRPr lang="zh-CN" altLang="en-US" dirty="0"/>
          </a:p>
        </p:txBody>
      </p:sp>
      <p:sp>
        <p:nvSpPr>
          <p:cNvPr id="88" name="文本框 87"/>
          <p:cNvSpPr txBox="1"/>
          <p:nvPr/>
        </p:nvSpPr>
        <p:spPr>
          <a:xfrm>
            <a:off x="9178031" y="983301"/>
            <a:ext cx="2262158" cy="2031325"/>
          </a:xfrm>
          <a:prstGeom prst="rect">
            <a:avLst/>
          </a:prstGeom>
          <a:noFill/>
        </p:spPr>
        <p:txBody>
          <a:bodyPr wrap="none" rtlCol="0">
            <a:spAutoFit/>
          </a:bodyPr>
          <a:lstStyle/>
          <a:p>
            <a:r>
              <a:rPr lang="zh-CN" altLang="en-US" dirty="0" smtClean="0"/>
              <a:t>终端节点软件设计</a:t>
            </a:r>
            <a:endParaRPr lang="en-US" altLang="zh-CN" dirty="0" smtClean="0"/>
          </a:p>
          <a:p>
            <a:endParaRPr lang="en-US" altLang="zh-CN" dirty="0" smtClean="0"/>
          </a:p>
          <a:p>
            <a:endParaRPr lang="en-US" altLang="zh-CN" dirty="0"/>
          </a:p>
          <a:p>
            <a:r>
              <a:rPr lang="zh-CN" altLang="en-US" dirty="0" smtClean="0"/>
              <a:t>协调器节点软件设计</a:t>
            </a:r>
            <a:endParaRPr lang="en-US" altLang="zh-CN" dirty="0" smtClean="0"/>
          </a:p>
          <a:p>
            <a:endParaRPr lang="en-US" altLang="zh-CN" dirty="0" smtClean="0"/>
          </a:p>
          <a:p>
            <a:endParaRPr lang="en-US" altLang="zh-CN" dirty="0"/>
          </a:p>
          <a:p>
            <a:r>
              <a:rPr lang="zh-CN" altLang="en-US" dirty="0" smtClean="0"/>
              <a:t>串口通讯程序设计</a:t>
            </a:r>
            <a:endParaRPr lang="zh-CN" altLang="en-US" dirty="0"/>
          </a:p>
        </p:txBody>
      </p:sp>
      <p:sp>
        <p:nvSpPr>
          <p:cNvPr id="89" name="文本框 88"/>
          <p:cNvSpPr txBox="1"/>
          <p:nvPr/>
        </p:nvSpPr>
        <p:spPr>
          <a:xfrm>
            <a:off x="10661699" y="4076898"/>
            <a:ext cx="1593706" cy="2585323"/>
          </a:xfrm>
          <a:prstGeom prst="rect">
            <a:avLst/>
          </a:prstGeom>
          <a:noFill/>
        </p:spPr>
        <p:txBody>
          <a:bodyPr wrap="none" rtlCol="0">
            <a:spAutoFit/>
          </a:bodyPr>
          <a:lstStyle/>
          <a:p>
            <a:r>
              <a:rPr lang="zh-CN" altLang="en-US" dirty="0"/>
              <a:t>数据</a:t>
            </a:r>
            <a:r>
              <a:rPr lang="zh-CN" altLang="en-US" dirty="0" smtClean="0"/>
              <a:t>层</a:t>
            </a:r>
            <a:endParaRPr lang="en-US" altLang="zh-CN" dirty="0" smtClean="0"/>
          </a:p>
          <a:p>
            <a:r>
              <a:rPr lang="zh-CN" altLang="en-US" dirty="0" smtClean="0"/>
              <a:t>（阈值检测）</a:t>
            </a:r>
            <a:endParaRPr lang="en-US" altLang="zh-CN" dirty="0"/>
          </a:p>
          <a:p>
            <a:endParaRPr lang="en-US" altLang="zh-CN" dirty="0" smtClean="0"/>
          </a:p>
          <a:p>
            <a:r>
              <a:rPr lang="zh-CN" altLang="en-US" dirty="0"/>
              <a:t>特征</a:t>
            </a:r>
            <a:r>
              <a:rPr lang="zh-CN" altLang="en-US" dirty="0" smtClean="0"/>
              <a:t>层</a:t>
            </a:r>
            <a:endParaRPr lang="en-US" altLang="zh-CN" dirty="0" smtClean="0"/>
          </a:p>
          <a:p>
            <a:r>
              <a:rPr lang="zh-CN" altLang="en-US" dirty="0" smtClean="0"/>
              <a:t>（遗传算法、</a:t>
            </a:r>
            <a:endParaRPr lang="en-US" altLang="zh-CN" dirty="0" smtClean="0"/>
          </a:p>
          <a:p>
            <a:r>
              <a:rPr lang="en-US" altLang="zh-CN" dirty="0" smtClean="0"/>
              <a:t>BP</a:t>
            </a:r>
            <a:r>
              <a:rPr lang="zh-CN" altLang="en-US" dirty="0" smtClean="0"/>
              <a:t>神经网络）</a:t>
            </a:r>
            <a:endParaRPr lang="en-US" altLang="zh-CN" dirty="0"/>
          </a:p>
          <a:p>
            <a:endParaRPr lang="en-US" altLang="zh-CN" dirty="0" smtClean="0"/>
          </a:p>
          <a:p>
            <a:r>
              <a:rPr lang="zh-CN" altLang="en-US" dirty="0" smtClean="0"/>
              <a:t>决策层</a:t>
            </a:r>
            <a:endParaRPr lang="en-US" altLang="zh-CN" dirty="0" smtClean="0"/>
          </a:p>
          <a:p>
            <a:r>
              <a:rPr lang="zh-CN" altLang="en-US" dirty="0" smtClean="0"/>
              <a:t>（模糊逻辑）</a:t>
            </a:r>
            <a:endParaRPr lang="zh-CN" altLang="en-US" dirty="0"/>
          </a:p>
        </p:txBody>
      </p:sp>
      <p:sp>
        <p:nvSpPr>
          <p:cNvPr id="90" name="左大括号 89"/>
          <p:cNvSpPr/>
          <p:nvPr/>
        </p:nvSpPr>
        <p:spPr>
          <a:xfrm>
            <a:off x="7417718" y="4458950"/>
            <a:ext cx="298791" cy="22964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文本框 90"/>
          <p:cNvSpPr txBox="1"/>
          <p:nvPr/>
        </p:nvSpPr>
        <p:spPr>
          <a:xfrm>
            <a:off x="7716509" y="5284022"/>
            <a:ext cx="1338828" cy="646331"/>
          </a:xfrm>
          <a:prstGeom prst="rect">
            <a:avLst/>
          </a:prstGeom>
          <a:noFill/>
        </p:spPr>
        <p:txBody>
          <a:bodyPr wrap="none" rtlCol="0">
            <a:spAutoFit/>
          </a:bodyPr>
          <a:lstStyle/>
          <a:p>
            <a:r>
              <a:rPr lang="zh-CN" altLang="en-US" dirty="0" smtClean="0"/>
              <a:t>点对点无线</a:t>
            </a:r>
            <a:endParaRPr lang="en-US" altLang="zh-CN" dirty="0" smtClean="0"/>
          </a:p>
          <a:p>
            <a:r>
              <a:rPr lang="zh-CN" altLang="en-US" dirty="0" smtClean="0"/>
              <a:t>通信方式</a:t>
            </a:r>
            <a:endParaRPr lang="zh-CN" altLang="en-US" dirty="0"/>
          </a:p>
        </p:txBody>
      </p:sp>
    </p:spTree>
    <p:extLst>
      <p:ext uri="{BB962C8B-B14F-4D97-AF65-F5344CB8AC3E}">
        <p14:creationId xmlns:p14="http://schemas.microsoft.com/office/powerpoint/2010/main" val="226421854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50"/>
                                        <p:tgtEl>
                                          <p:spTgt spid="20"/>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50"/>
                                        <p:tgtEl>
                                          <p:spTgt spid="2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50"/>
                                        <p:tgtEl>
                                          <p:spTgt spid="2"/>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250"/>
                                        <p:tgtEl>
                                          <p:spTgt spid="30"/>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250"/>
                                        <p:tgtEl>
                                          <p:spTgt spid="31"/>
                                        </p:tgtEl>
                                      </p:cBhvr>
                                    </p:animEffect>
                                    <p:anim calcmode="lin" valueType="num">
                                      <p:cBhvr>
                                        <p:cTn id="24" dur="250" fill="hold"/>
                                        <p:tgtEl>
                                          <p:spTgt spid="31"/>
                                        </p:tgtEl>
                                        <p:attrNameLst>
                                          <p:attrName>ppt_x</p:attrName>
                                        </p:attrNameLst>
                                      </p:cBhvr>
                                      <p:tavLst>
                                        <p:tav tm="0">
                                          <p:val>
                                            <p:strVal val="#ppt_x"/>
                                          </p:val>
                                        </p:tav>
                                        <p:tav tm="100000">
                                          <p:val>
                                            <p:strVal val="#ppt_x"/>
                                          </p:val>
                                        </p:tav>
                                      </p:tavLst>
                                    </p:anim>
                                    <p:anim calcmode="lin" valueType="num">
                                      <p:cBhvr>
                                        <p:cTn id="25" dur="250" fill="hold"/>
                                        <p:tgtEl>
                                          <p:spTgt spid="31"/>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42"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50"/>
                                        <p:tgtEl>
                                          <p:spTgt spid="32"/>
                                        </p:tgtEl>
                                      </p:cBhvr>
                                    </p:animEffect>
                                    <p:anim calcmode="lin" valueType="num">
                                      <p:cBhvr>
                                        <p:cTn id="30" dur="250" fill="hold"/>
                                        <p:tgtEl>
                                          <p:spTgt spid="32"/>
                                        </p:tgtEl>
                                        <p:attrNameLst>
                                          <p:attrName>ppt_x</p:attrName>
                                        </p:attrNameLst>
                                      </p:cBhvr>
                                      <p:tavLst>
                                        <p:tav tm="0">
                                          <p:val>
                                            <p:strVal val="#ppt_x"/>
                                          </p:val>
                                        </p:tav>
                                        <p:tav tm="100000">
                                          <p:val>
                                            <p:strVal val="#ppt_x"/>
                                          </p:val>
                                        </p:tav>
                                      </p:tavLst>
                                    </p:anim>
                                    <p:anim calcmode="lin" valueType="num">
                                      <p:cBhvr>
                                        <p:cTn id="31" dur="250" fill="hold"/>
                                        <p:tgtEl>
                                          <p:spTgt spid="32"/>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250"/>
                                        <p:tgtEl>
                                          <p:spTgt spid="43"/>
                                        </p:tgtEl>
                                      </p:cBhvr>
                                    </p:animEffect>
                                  </p:childTnLst>
                                </p:cTn>
                              </p:par>
                            </p:childTnLst>
                          </p:cTn>
                        </p:par>
                        <p:par>
                          <p:cTn id="36" fill="hold">
                            <p:stCondLst>
                              <p:cond delay="175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250"/>
                                        <p:tgtEl>
                                          <p:spTgt spid="3"/>
                                        </p:tgtEl>
                                      </p:cBhvr>
                                    </p:animEffect>
                                  </p:childTnLst>
                                </p:cTn>
                              </p:par>
                            </p:childTnLst>
                          </p:cTn>
                        </p:par>
                        <p:par>
                          <p:cTn id="40" fill="hold">
                            <p:stCondLst>
                              <p:cond delay="2000"/>
                            </p:stCondLst>
                            <p:childTnLst>
                              <p:par>
                                <p:cTn id="41" presetID="22" presetClass="entr" presetSubtype="1"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250"/>
                                        <p:tgtEl>
                                          <p:spTgt spid="44"/>
                                        </p:tgtEl>
                                      </p:cBhvr>
                                    </p:animEffect>
                                  </p:childTnLst>
                                </p:cTn>
                              </p:par>
                            </p:childTnLst>
                          </p:cTn>
                        </p:par>
                        <p:par>
                          <p:cTn id="44" fill="hold">
                            <p:stCondLst>
                              <p:cond delay="2250"/>
                            </p:stCondLst>
                            <p:childTnLst>
                              <p:par>
                                <p:cTn id="45" presetID="47"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250"/>
                                        <p:tgtEl>
                                          <p:spTgt spid="46"/>
                                        </p:tgtEl>
                                      </p:cBhvr>
                                    </p:animEffect>
                                    <p:anim calcmode="lin" valueType="num">
                                      <p:cBhvr>
                                        <p:cTn id="48" dur="250" fill="hold"/>
                                        <p:tgtEl>
                                          <p:spTgt spid="46"/>
                                        </p:tgtEl>
                                        <p:attrNameLst>
                                          <p:attrName>ppt_x</p:attrName>
                                        </p:attrNameLst>
                                      </p:cBhvr>
                                      <p:tavLst>
                                        <p:tav tm="0">
                                          <p:val>
                                            <p:strVal val="#ppt_x"/>
                                          </p:val>
                                        </p:tav>
                                        <p:tav tm="100000">
                                          <p:val>
                                            <p:strVal val="#ppt_x"/>
                                          </p:val>
                                        </p:tav>
                                      </p:tavLst>
                                    </p:anim>
                                    <p:anim calcmode="lin" valueType="num">
                                      <p:cBhvr>
                                        <p:cTn id="49" dur="250" fill="hold"/>
                                        <p:tgtEl>
                                          <p:spTgt spid="46"/>
                                        </p:tgtEl>
                                        <p:attrNameLst>
                                          <p:attrName>ppt_y</p:attrName>
                                        </p:attrNameLst>
                                      </p:cBhvr>
                                      <p:tavLst>
                                        <p:tav tm="0">
                                          <p:val>
                                            <p:strVal val="#ppt_y-.1"/>
                                          </p:val>
                                        </p:tav>
                                        <p:tav tm="100000">
                                          <p:val>
                                            <p:strVal val="#ppt_y"/>
                                          </p:val>
                                        </p:tav>
                                      </p:tavLst>
                                    </p:anim>
                                  </p:childTnLst>
                                </p:cTn>
                              </p:par>
                            </p:childTnLst>
                          </p:cTn>
                        </p:par>
                        <p:par>
                          <p:cTn id="50" fill="hold">
                            <p:stCondLst>
                              <p:cond delay="2500"/>
                            </p:stCondLst>
                            <p:childTnLst>
                              <p:par>
                                <p:cTn id="51" presetID="47"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250"/>
                                        <p:tgtEl>
                                          <p:spTgt spid="45"/>
                                        </p:tgtEl>
                                      </p:cBhvr>
                                    </p:animEffect>
                                    <p:anim calcmode="lin" valueType="num">
                                      <p:cBhvr>
                                        <p:cTn id="54" dur="250" fill="hold"/>
                                        <p:tgtEl>
                                          <p:spTgt spid="45"/>
                                        </p:tgtEl>
                                        <p:attrNameLst>
                                          <p:attrName>ppt_x</p:attrName>
                                        </p:attrNameLst>
                                      </p:cBhvr>
                                      <p:tavLst>
                                        <p:tav tm="0">
                                          <p:val>
                                            <p:strVal val="#ppt_x"/>
                                          </p:val>
                                        </p:tav>
                                        <p:tav tm="100000">
                                          <p:val>
                                            <p:strVal val="#ppt_x"/>
                                          </p:val>
                                        </p:tav>
                                      </p:tavLst>
                                    </p:anim>
                                    <p:anim calcmode="lin" valueType="num">
                                      <p:cBhvr>
                                        <p:cTn id="55" dur="250" fill="hold"/>
                                        <p:tgtEl>
                                          <p:spTgt spid="45"/>
                                        </p:tgtEl>
                                        <p:attrNameLst>
                                          <p:attrName>ppt_y</p:attrName>
                                        </p:attrNameLst>
                                      </p:cBhvr>
                                      <p:tavLst>
                                        <p:tav tm="0">
                                          <p:val>
                                            <p:strVal val="#ppt_y-.1"/>
                                          </p:val>
                                        </p:tav>
                                        <p:tav tm="100000">
                                          <p:val>
                                            <p:strVal val="#ppt_y"/>
                                          </p:val>
                                        </p:tav>
                                      </p:tavLst>
                                    </p:anim>
                                  </p:childTnLst>
                                </p:cTn>
                              </p:par>
                            </p:childTnLst>
                          </p:cTn>
                        </p:par>
                        <p:par>
                          <p:cTn id="56" fill="hold">
                            <p:stCondLst>
                              <p:cond delay="2750"/>
                            </p:stCondLst>
                            <p:childTnLst>
                              <p:par>
                                <p:cTn id="57" presetID="10" presetClass="entr" presetSubtype="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250"/>
                                        <p:tgtEl>
                                          <p:spTgt spid="50"/>
                                        </p:tgtEl>
                                      </p:cBhvr>
                                    </p:animEffect>
                                  </p:childTnLst>
                                </p:cTn>
                              </p:par>
                            </p:childTnLst>
                          </p:cTn>
                        </p:par>
                        <p:par>
                          <p:cTn id="60" fill="hold">
                            <p:stCondLst>
                              <p:cond delay="3000"/>
                            </p:stCondLst>
                            <p:childTnLst>
                              <p:par>
                                <p:cTn id="61" presetID="10"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250"/>
                                        <p:tgtEl>
                                          <p:spTgt spid="6"/>
                                        </p:tgtEl>
                                      </p:cBhvr>
                                    </p:animEffect>
                                  </p:childTnLst>
                                </p:cTn>
                              </p:par>
                            </p:childTnLst>
                          </p:cTn>
                        </p:par>
                        <p:par>
                          <p:cTn id="64" fill="hold">
                            <p:stCondLst>
                              <p:cond delay="3250"/>
                            </p:stCondLst>
                            <p:childTnLst>
                              <p:par>
                                <p:cTn id="65" presetID="22" presetClass="entr" presetSubtype="4"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down)">
                                      <p:cBhvr>
                                        <p:cTn id="67" dur="250"/>
                                        <p:tgtEl>
                                          <p:spTgt spid="51"/>
                                        </p:tgtEl>
                                      </p:cBhvr>
                                    </p:animEffect>
                                  </p:childTnLst>
                                </p:cTn>
                              </p:par>
                            </p:childTnLst>
                          </p:cTn>
                        </p:par>
                        <p:par>
                          <p:cTn id="68" fill="hold">
                            <p:stCondLst>
                              <p:cond delay="3500"/>
                            </p:stCondLst>
                            <p:childTnLst>
                              <p:par>
                                <p:cTn id="69" presetID="42" presetClass="entr" presetSubtype="0"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250"/>
                                        <p:tgtEl>
                                          <p:spTgt spid="52"/>
                                        </p:tgtEl>
                                      </p:cBhvr>
                                    </p:animEffect>
                                    <p:anim calcmode="lin" valueType="num">
                                      <p:cBhvr>
                                        <p:cTn id="72" dur="250" fill="hold"/>
                                        <p:tgtEl>
                                          <p:spTgt spid="52"/>
                                        </p:tgtEl>
                                        <p:attrNameLst>
                                          <p:attrName>ppt_x</p:attrName>
                                        </p:attrNameLst>
                                      </p:cBhvr>
                                      <p:tavLst>
                                        <p:tav tm="0">
                                          <p:val>
                                            <p:strVal val="#ppt_x"/>
                                          </p:val>
                                        </p:tav>
                                        <p:tav tm="100000">
                                          <p:val>
                                            <p:strVal val="#ppt_x"/>
                                          </p:val>
                                        </p:tav>
                                      </p:tavLst>
                                    </p:anim>
                                    <p:anim calcmode="lin" valueType="num">
                                      <p:cBhvr>
                                        <p:cTn id="73" dur="250" fill="hold"/>
                                        <p:tgtEl>
                                          <p:spTgt spid="52"/>
                                        </p:tgtEl>
                                        <p:attrNameLst>
                                          <p:attrName>ppt_y</p:attrName>
                                        </p:attrNameLst>
                                      </p:cBhvr>
                                      <p:tavLst>
                                        <p:tav tm="0">
                                          <p:val>
                                            <p:strVal val="#ppt_y+.1"/>
                                          </p:val>
                                        </p:tav>
                                        <p:tav tm="100000">
                                          <p:val>
                                            <p:strVal val="#ppt_y"/>
                                          </p:val>
                                        </p:tav>
                                      </p:tavLst>
                                    </p:anim>
                                  </p:childTnLst>
                                </p:cTn>
                              </p:par>
                            </p:childTnLst>
                          </p:cTn>
                        </p:par>
                        <p:par>
                          <p:cTn id="74" fill="hold">
                            <p:stCondLst>
                              <p:cond delay="3750"/>
                            </p:stCondLst>
                            <p:childTnLst>
                              <p:par>
                                <p:cTn id="75" presetID="42" presetClass="entr" presetSubtype="0"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250"/>
                                        <p:tgtEl>
                                          <p:spTgt spid="53"/>
                                        </p:tgtEl>
                                      </p:cBhvr>
                                    </p:animEffect>
                                    <p:anim calcmode="lin" valueType="num">
                                      <p:cBhvr>
                                        <p:cTn id="78" dur="250" fill="hold"/>
                                        <p:tgtEl>
                                          <p:spTgt spid="53"/>
                                        </p:tgtEl>
                                        <p:attrNameLst>
                                          <p:attrName>ppt_x</p:attrName>
                                        </p:attrNameLst>
                                      </p:cBhvr>
                                      <p:tavLst>
                                        <p:tav tm="0">
                                          <p:val>
                                            <p:strVal val="#ppt_x"/>
                                          </p:val>
                                        </p:tav>
                                        <p:tav tm="100000">
                                          <p:val>
                                            <p:strVal val="#ppt_x"/>
                                          </p:val>
                                        </p:tav>
                                      </p:tavLst>
                                    </p:anim>
                                    <p:anim calcmode="lin" valueType="num">
                                      <p:cBhvr>
                                        <p:cTn id="79" dur="250" fill="hold"/>
                                        <p:tgtEl>
                                          <p:spTgt spid="53"/>
                                        </p:tgtEl>
                                        <p:attrNameLst>
                                          <p:attrName>ppt_y</p:attrName>
                                        </p:attrNameLst>
                                      </p:cBhvr>
                                      <p:tavLst>
                                        <p:tav tm="0">
                                          <p:val>
                                            <p:strVal val="#ppt_y+.1"/>
                                          </p:val>
                                        </p:tav>
                                        <p:tav tm="100000">
                                          <p:val>
                                            <p:strVal val="#ppt_y"/>
                                          </p:val>
                                        </p:tav>
                                      </p:tavLst>
                                    </p:anim>
                                  </p:childTnLst>
                                </p:cTn>
                              </p:par>
                            </p:childTnLst>
                          </p:cTn>
                        </p:par>
                        <p:par>
                          <p:cTn id="80" fill="hold">
                            <p:stCondLst>
                              <p:cond delay="4000"/>
                            </p:stCondLst>
                            <p:childTnLst>
                              <p:par>
                                <p:cTn id="81" presetID="10"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250"/>
                                        <p:tgtEl>
                                          <p:spTgt spid="57"/>
                                        </p:tgtEl>
                                      </p:cBhvr>
                                    </p:animEffect>
                                  </p:childTnLst>
                                </p:cTn>
                              </p:par>
                            </p:childTnLst>
                          </p:cTn>
                        </p:par>
                        <p:par>
                          <p:cTn id="84" fill="hold">
                            <p:stCondLst>
                              <p:cond delay="4250"/>
                            </p:stCondLst>
                            <p:childTnLst>
                              <p:par>
                                <p:cTn id="85" presetID="10" presetClass="entr" presetSubtype="0" fill="hold"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250"/>
                                        <p:tgtEl>
                                          <p:spTgt spid="23"/>
                                        </p:tgtEl>
                                      </p:cBhvr>
                                    </p:animEffect>
                                  </p:childTnLst>
                                </p:cTn>
                              </p:par>
                            </p:childTnLst>
                          </p:cTn>
                        </p:par>
                        <p:par>
                          <p:cTn id="88" fill="hold">
                            <p:stCondLst>
                              <p:cond delay="4500"/>
                            </p:stCondLst>
                            <p:childTnLst>
                              <p:par>
                                <p:cTn id="89" presetID="22" presetClass="entr" presetSubtype="1"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up)">
                                      <p:cBhvr>
                                        <p:cTn id="91" dur="250"/>
                                        <p:tgtEl>
                                          <p:spTgt spid="58"/>
                                        </p:tgtEl>
                                      </p:cBhvr>
                                    </p:animEffect>
                                  </p:childTnLst>
                                </p:cTn>
                              </p:par>
                            </p:childTnLst>
                          </p:cTn>
                        </p:par>
                        <p:par>
                          <p:cTn id="92" fill="hold">
                            <p:stCondLst>
                              <p:cond delay="4750"/>
                            </p:stCondLst>
                            <p:childTnLst>
                              <p:par>
                                <p:cTn id="93" presetID="47"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fade">
                                      <p:cBhvr>
                                        <p:cTn id="95" dur="250"/>
                                        <p:tgtEl>
                                          <p:spTgt spid="60"/>
                                        </p:tgtEl>
                                      </p:cBhvr>
                                    </p:animEffect>
                                    <p:anim calcmode="lin" valueType="num">
                                      <p:cBhvr>
                                        <p:cTn id="96" dur="250" fill="hold"/>
                                        <p:tgtEl>
                                          <p:spTgt spid="60"/>
                                        </p:tgtEl>
                                        <p:attrNameLst>
                                          <p:attrName>ppt_x</p:attrName>
                                        </p:attrNameLst>
                                      </p:cBhvr>
                                      <p:tavLst>
                                        <p:tav tm="0">
                                          <p:val>
                                            <p:strVal val="#ppt_x"/>
                                          </p:val>
                                        </p:tav>
                                        <p:tav tm="100000">
                                          <p:val>
                                            <p:strVal val="#ppt_x"/>
                                          </p:val>
                                        </p:tav>
                                      </p:tavLst>
                                    </p:anim>
                                    <p:anim calcmode="lin" valueType="num">
                                      <p:cBhvr>
                                        <p:cTn id="97" dur="250" fill="hold"/>
                                        <p:tgtEl>
                                          <p:spTgt spid="60"/>
                                        </p:tgtEl>
                                        <p:attrNameLst>
                                          <p:attrName>ppt_y</p:attrName>
                                        </p:attrNameLst>
                                      </p:cBhvr>
                                      <p:tavLst>
                                        <p:tav tm="0">
                                          <p:val>
                                            <p:strVal val="#ppt_y-.1"/>
                                          </p:val>
                                        </p:tav>
                                        <p:tav tm="100000">
                                          <p:val>
                                            <p:strVal val="#ppt_y"/>
                                          </p:val>
                                        </p:tav>
                                      </p:tavLst>
                                    </p:anim>
                                  </p:childTnLst>
                                </p:cTn>
                              </p:par>
                            </p:childTnLst>
                          </p:cTn>
                        </p:par>
                        <p:par>
                          <p:cTn id="98" fill="hold">
                            <p:stCondLst>
                              <p:cond delay="5000"/>
                            </p:stCondLst>
                            <p:childTnLst>
                              <p:par>
                                <p:cTn id="99" presetID="47" presetClass="entr" presetSubtype="0" fill="hold" grpId="0" nodeType="after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250"/>
                                        <p:tgtEl>
                                          <p:spTgt spid="59"/>
                                        </p:tgtEl>
                                      </p:cBhvr>
                                    </p:animEffect>
                                    <p:anim calcmode="lin" valueType="num">
                                      <p:cBhvr>
                                        <p:cTn id="102" dur="250" fill="hold"/>
                                        <p:tgtEl>
                                          <p:spTgt spid="59"/>
                                        </p:tgtEl>
                                        <p:attrNameLst>
                                          <p:attrName>ppt_x</p:attrName>
                                        </p:attrNameLst>
                                      </p:cBhvr>
                                      <p:tavLst>
                                        <p:tav tm="0">
                                          <p:val>
                                            <p:strVal val="#ppt_x"/>
                                          </p:val>
                                        </p:tav>
                                        <p:tav tm="100000">
                                          <p:val>
                                            <p:strVal val="#ppt_x"/>
                                          </p:val>
                                        </p:tav>
                                      </p:tavLst>
                                    </p:anim>
                                    <p:anim calcmode="lin" valueType="num">
                                      <p:cBhvr>
                                        <p:cTn id="103" dur="25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1"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anim calcmode="lin" valueType="num">
                                      <p:cBhvr additive="base">
                                        <p:cTn id="108" dur="250" fill="hold"/>
                                        <p:tgtEl>
                                          <p:spTgt spid="24"/>
                                        </p:tgtEl>
                                        <p:attrNameLst>
                                          <p:attrName>ppt_x</p:attrName>
                                        </p:attrNameLst>
                                      </p:cBhvr>
                                      <p:tavLst>
                                        <p:tav tm="0">
                                          <p:val>
                                            <p:strVal val="#ppt_x"/>
                                          </p:val>
                                        </p:tav>
                                        <p:tav tm="100000">
                                          <p:val>
                                            <p:strVal val="#ppt_x"/>
                                          </p:val>
                                        </p:tav>
                                      </p:tavLst>
                                    </p:anim>
                                    <p:anim calcmode="lin" valueType="num">
                                      <p:cBhvr additive="base">
                                        <p:cTn id="109" dur="250" fill="hold"/>
                                        <p:tgtEl>
                                          <p:spTgt spid="24"/>
                                        </p:tgtEl>
                                        <p:attrNameLst>
                                          <p:attrName>ppt_y</p:attrName>
                                        </p:attrNameLst>
                                      </p:cBhvr>
                                      <p:tavLst>
                                        <p:tav tm="0">
                                          <p:val>
                                            <p:strVal val="0-#ppt_h/2"/>
                                          </p:val>
                                        </p:tav>
                                        <p:tav tm="100000">
                                          <p:val>
                                            <p:strVal val="#ppt_y"/>
                                          </p:val>
                                        </p:tav>
                                      </p:tavLst>
                                    </p:anim>
                                  </p:childTnLst>
                                </p:cTn>
                              </p:par>
                              <p:par>
                                <p:cTn id="110" presetID="2" presetClass="entr" presetSubtype="1"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additive="base">
                                        <p:cTn id="112" dur="250" fill="hold"/>
                                        <p:tgtEl>
                                          <p:spTgt spid="25"/>
                                        </p:tgtEl>
                                        <p:attrNameLst>
                                          <p:attrName>ppt_x</p:attrName>
                                        </p:attrNameLst>
                                      </p:cBhvr>
                                      <p:tavLst>
                                        <p:tav tm="0">
                                          <p:val>
                                            <p:strVal val="#ppt_x"/>
                                          </p:val>
                                        </p:tav>
                                        <p:tav tm="100000">
                                          <p:val>
                                            <p:strVal val="#ppt_x"/>
                                          </p:val>
                                        </p:tav>
                                      </p:tavLst>
                                    </p:anim>
                                    <p:anim calcmode="lin" valueType="num">
                                      <p:cBhvr additive="base">
                                        <p:cTn id="113" dur="25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1" fill="hold" grpId="0" nodeType="clickEffect">
                                  <p:stCondLst>
                                    <p:cond delay="0"/>
                                  </p:stCondLst>
                                  <p:childTnLst>
                                    <p:set>
                                      <p:cBhvr>
                                        <p:cTn id="117" dur="1" fill="hold">
                                          <p:stCondLst>
                                            <p:cond delay="0"/>
                                          </p:stCondLst>
                                        </p:cTn>
                                        <p:tgtEl>
                                          <p:spTgt spid="90"/>
                                        </p:tgtEl>
                                        <p:attrNameLst>
                                          <p:attrName>style.visibility</p:attrName>
                                        </p:attrNameLst>
                                      </p:cBhvr>
                                      <p:to>
                                        <p:strVal val="visible"/>
                                      </p:to>
                                    </p:set>
                                    <p:anim calcmode="lin" valueType="num">
                                      <p:cBhvr additive="base">
                                        <p:cTn id="118" dur="250" fill="hold"/>
                                        <p:tgtEl>
                                          <p:spTgt spid="90"/>
                                        </p:tgtEl>
                                        <p:attrNameLst>
                                          <p:attrName>ppt_x</p:attrName>
                                        </p:attrNameLst>
                                      </p:cBhvr>
                                      <p:tavLst>
                                        <p:tav tm="0">
                                          <p:val>
                                            <p:strVal val="#ppt_x"/>
                                          </p:val>
                                        </p:tav>
                                        <p:tav tm="100000">
                                          <p:val>
                                            <p:strVal val="#ppt_x"/>
                                          </p:val>
                                        </p:tav>
                                      </p:tavLst>
                                    </p:anim>
                                    <p:anim calcmode="lin" valueType="num">
                                      <p:cBhvr additive="base">
                                        <p:cTn id="119" dur="250" fill="hold"/>
                                        <p:tgtEl>
                                          <p:spTgt spid="90"/>
                                        </p:tgtEl>
                                        <p:attrNameLst>
                                          <p:attrName>ppt_y</p:attrName>
                                        </p:attrNameLst>
                                      </p:cBhvr>
                                      <p:tavLst>
                                        <p:tav tm="0">
                                          <p:val>
                                            <p:strVal val="0-#ppt_h/2"/>
                                          </p:val>
                                        </p:tav>
                                        <p:tav tm="100000">
                                          <p:val>
                                            <p:strVal val="#ppt_y"/>
                                          </p:val>
                                        </p:tav>
                                      </p:tavLst>
                                    </p:anim>
                                  </p:childTnLst>
                                </p:cTn>
                              </p:par>
                              <p:par>
                                <p:cTn id="120" presetID="2" presetClass="entr" presetSubtype="1"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 calcmode="lin" valueType="num">
                                      <p:cBhvr additive="base">
                                        <p:cTn id="122" dur="250" fill="hold"/>
                                        <p:tgtEl>
                                          <p:spTgt spid="91"/>
                                        </p:tgtEl>
                                        <p:attrNameLst>
                                          <p:attrName>ppt_x</p:attrName>
                                        </p:attrNameLst>
                                      </p:cBhvr>
                                      <p:tavLst>
                                        <p:tav tm="0">
                                          <p:val>
                                            <p:strVal val="#ppt_x"/>
                                          </p:val>
                                        </p:tav>
                                        <p:tav tm="100000">
                                          <p:val>
                                            <p:strVal val="#ppt_x"/>
                                          </p:val>
                                        </p:tav>
                                      </p:tavLst>
                                    </p:anim>
                                    <p:anim calcmode="lin" valueType="num">
                                      <p:cBhvr additive="base">
                                        <p:cTn id="123" dur="250" fill="hold"/>
                                        <p:tgtEl>
                                          <p:spTgt spid="91"/>
                                        </p:tgtEl>
                                        <p:attrNameLst>
                                          <p:attrName>ppt_y</p:attrName>
                                        </p:attrNameLst>
                                      </p:cBhvr>
                                      <p:tavLst>
                                        <p:tav tm="0">
                                          <p:val>
                                            <p:strVal val="0-#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1" fill="hold" grpId="0" nodeType="clickEffect">
                                  <p:stCondLst>
                                    <p:cond delay="0"/>
                                  </p:stCondLst>
                                  <p:childTnLst>
                                    <p:set>
                                      <p:cBhvr>
                                        <p:cTn id="127" dur="1" fill="hold">
                                          <p:stCondLst>
                                            <p:cond delay="0"/>
                                          </p:stCondLst>
                                        </p:cTn>
                                        <p:tgtEl>
                                          <p:spTgt spid="86"/>
                                        </p:tgtEl>
                                        <p:attrNameLst>
                                          <p:attrName>style.visibility</p:attrName>
                                        </p:attrNameLst>
                                      </p:cBhvr>
                                      <p:to>
                                        <p:strVal val="visible"/>
                                      </p:to>
                                    </p:set>
                                    <p:anim calcmode="lin" valueType="num">
                                      <p:cBhvr additive="base">
                                        <p:cTn id="128" dur="250" fill="hold"/>
                                        <p:tgtEl>
                                          <p:spTgt spid="86"/>
                                        </p:tgtEl>
                                        <p:attrNameLst>
                                          <p:attrName>ppt_x</p:attrName>
                                        </p:attrNameLst>
                                      </p:cBhvr>
                                      <p:tavLst>
                                        <p:tav tm="0">
                                          <p:val>
                                            <p:strVal val="#ppt_x"/>
                                          </p:val>
                                        </p:tav>
                                        <p:tav tm="100000">
                                          <p:val>
                                            <p:strVal val="#ppt_x"/>
                                          </p:val>
                                        </p:tav>
                                      </p:tavLst>
                                    </p:anim>
                                    <p:anim calcmode="lin" valueType="num">
                                      <p:cBhvr additive="base">
                                        <p:cTn id="129" dur="250" fill="hold"/>
                                        <p:tgtEl>
                                          <p:spTgt spid="86"/>
                                        </p:tgtEl>
                                        <p:attrNameLst>
                                          <p:attrName>ppt_y</p:attrName>
                                        </p:attrNameLst>
                                      </p:cBhvr>
                                      <p:tavLst>
                                        <p:tav tm="0">
                                          <p:val>
                                            <p:strVal val="0-#ppt_h/2"/>
                                          </p:val>
                                        </p:tav>
                                        <p:tav tm="100000">
                                          <p:val>
                                            <p:strVal val="#ppt_y"/>
                                          </p:val>
                                        </p:tav>
                                      </p:tavLst>
                                    </p:anim>
                                  </p:childTnLst>
                                </p:cTn>
                              </p:par>
                              <p:par>
                                <p:cTn id="130" presetID="2" presetClass="entr" presetSubtype="1" fill="hold" grpId="0" nodeType="withEffect">
                                  <p:stCondLst>
                                    <p:cond delay="0"/>
                                  </p:stCondLst>
                                  <p:childTnLst>
                                    <p:set>
                                      <p:cBhvr>
                                        <p:cTn id="131" dur="1" fill="hold">
                                          <p:stCondLst>
                                            <p:cond delay="0"/>
                                          </p:stCondLst>
                                        </p:cTn>
                                        <p:tgtEl>
                                          <p:spTgt spid="88"/>
                                        </p:tgtEl>
                                        <p:attrNameLst>
                                          <p:attrName>style.visibility</p:attrName>
                                        </p:attrNameLst>
                                      </p:cBhvr>
                                      <p:to>
                                        <p:strVal val="visible"/>
                                      </p:to>
                                    </p:set>
                                    <p:anim calcmode="lin" valueType="num">
                                      <p:cBhvr additive="base">
                                        <p:cTn id="132" dur="250" fill="hold"/>
                                        <p:tgtEl>
                                          <p:spTgt spid="88"/>
                                        </p:tgtEl>
                                        <p:attrNameLst>
                                          <p:attrName>ppt_x</p:attrName>
                                        </p:attrNameLst>
                                      </p:cBhvr>
                                      <p:tavLst>
                                        <p:tav tm="0">
                                          <p:val>
                                            <p:strVal val="#ppt_x"/>
                                          </p:val>
                                        </p:tav>
                                        <p:tav tm="100000">
                                          <p:val>
                                            <p:strVal val="#ppt_x"/>
                                          </p:val>
                                        </p:tav>
                                      </p:tavLst>
                                    </p:anim>
                                    <p:anim calcmode="lin" valueType="num">
                                      <p:cBhvr additive="base">
                                        <p:cTn id="133" dur="250" fill="hold"/>
                                        <p:tgtEl>
                                          <p:spTgt spid="88"/>
                                        </p:tgtEl>
                                        <p:attrNameLst>
                                          <p:attrName>ppt_y</p:attrName>
                                        </p:attrNameLst>
                                      </p:cBhvr>
                                      <p:tavLst>
                                        <p:tav tm="0">
                                          <p:val>
                                            <p:strVal val="0-#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87"/>
                                        </p:tgtEl>
                                        <p:attrNameLst>
                                          <p:attrName>style.visibility</p:attrName>
                                        </p:attrNameLst>
                                      </p:cBhvr>
                                      <p:to>
                                        <p:strVal val="visible"/>
                                      </p:to>
                                    </p:set>
                                    <p:anim calcmode="lin" valueType="num">
                                      <p:cBhvr additive="base">
                                        <p:cTn id="138" dur="250" fill="hold"/>
                                        <p:tgtEl>
                                          <p:spTgt spid="87"/>
                                        </p:tgtEl>
                                        <p:attrNameLst>
                                          <p:attrName>ppt_x</p:attrName>
                                        </p:attrNameLst>
                                      </p:cBhvr>
                                      <p:tavLst>
                                        <p:tav tm="0">
                                          <p:val>
                                            <p:strVal val="#ppt_x"/>
                                          </p:val>
                                        </p:tav>
                                        <p:tav tm="100000">
                                          <p:val>
                                            <p:strVal val="#ppt_x"/>
                                          </p:val>
                                        </p:tav>
                                      </p:tavLst>
                                    </p:anim>
                                    <p:anim calcmode="lin" valueType="num">
                                      <p:cBhvr additive="base">
                                        <p:cTn id="139" dur="250" fill="hold"/>
                                        <p:tgtEl>
                                          <p:spTgt spid="87"/>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89"/>
                                        </p:tgtEl>
                                        <p:attrNameLst>
                                          <p:attrName>style.visibility</p:attrName>
                                        </p:attrNameLst>
                                      </p:cBhvr>
                                      <p:to>
                                        <p:strVal val="visible"/>
                                      </p:to>
                                    </p:set>
                                    <p:anim calcmode="lin" valueType="num">
                                      <p:cBhvr additive="base">
                                        <p:cTn id="142" dur="250" fill="hold"/>
                                        <p:tgtEl>
                                          <p:spTgt spid="89"/>
                                        </p:tgtEl>
                                        <p:attrNameLst>
                                          <p:attrName>ppt_x</p:attrName>
                                        </p:attrNameLst>
                                      </p:cBhvr>
                                      <p:tavLst>
                                        <p:tav tm="0">
                                          <p:val>
                                            <p:strVal val="#ppt_x"/>
                                          </p:val>
                                        </p:tav>
                                        <p:tav tm="100000">
                                          <p:val>
                                            <p:strVal val="#ppt_x"/>
                                          </p:val>
                                        </p:tav>
                                      </p:tavLst>
                                    </p:anim>
                                    <p:anim calcmode="lin" valueType="num">
                                      <p:cBhvr additive="base">
                                        <p:cTn id="143" dur="25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2" grpId="0"/>
      <p:bldP spid="43" grpId="0" animBg="1"/>
      <p:bldP spid="45" grpId="0" animBg="1"/>
      <p:bldP spid="46" grpId="0"/>
      <p:bldP spid="50" grpId="0" animBg="1"/>
      <p:bldP spid="52" grpId="0" animBg="1"/>
      <p:bldP spid="53" grpId="0"/>
      <p:bldP spid="57" grpId="0" animBg="1"/>
      <p:bldP spid="59" grpId="0" animBg="1"/>
      <p:bldP spid="60" grpId="0"/>
      <p:bldP spid="24" grpId="0" animBg="1"/>
      <p:bldP spid="86" grpId="0" animBg="1"/>
      <p:bldP spid="87" grpId="0" animBg="1"/>
      <p:bldP spid="25" grpId="0"/>
      <p:bldP spid="88" grpId="0"/>
      <p:bldP spid="89" grpId="0"/>
      <p:bldP spid="90" grpId="0" animBg="1"/>
      <p:bldP spid="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9" name="文本框 8"/>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15" name="矩形 1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8" name="文本框 27"/>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总体方案</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grpSp>
        <p:nvGrpSpPr>
          <p:cNvPr id="55" name="组合 54"/>
          <p:cNvGrpSpPr/>
          <p:nvPr/>
        </p:nvGrpSpPr>
        <p:grpSpPr>
          <a:xfrm>
            <a:off x="1081186" y="2702877"/>
            <a:ext cx="2067145" cy="523220"/>
            <a:chOff x="1052158" y="2702877"/>
            <a:chExt cx="2067145" cy="523220"/>
          </a:xfrm>
        </p:grpSpPr>
        <p:sp>
          <p:nvSpPr>
            <p:cNvPr id="56" name="文本框 55"/>
            <p:cNvSpPr txBox="1"/>
            <p:nvPr/>
          </p:nvSpPr>
          <p:spPr>
            <a:xfrm>
              <a:off x="1307542" y="2702877"/>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研究内容</a:t>
              </a:r>
            </a:p>
          </p:txBody>
        </p:sp>
        <p:sp>
          <p:nvSpPr>
            <p:cNvPr id="57" name="矩形 56"/>
            <p:cNvSpPr/>
            <p:nvPr/>
          </p:nvSpPr>
          <p:spPr>
            <a:xfrm>
              <a:off x="1052158"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58" name="组合 57"/>
          <p:cNvGrpSpPr/>
          <p:nvPr/>
        </p:nvGrpSpPr>
        <p:grpSpPr>
          <a:xfrm>
            <a:off x="631246" y="3412938"/>
            <a:ext cx="2067145" cy="523220"/>
            <a:chOff x="631246" y="3412938"/>
            <a:chExt cx="2067145" cy="523220"/>
          </a:xfrm>
        </p:grpSpPr>
        <p:sp>
          <p:nvSpPr>
            <p:cNvPr id="59" name="文本框 58"/>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0" name="矩形 59"/>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1" name="组合 60"/>
          <p:cNvGrpSpPr/>
          <p:nvPr/>
        </p:nvGrpSpPr>
        <p:grpSpPr>
          <a:xfrm>
            <a:off x="631246" y="4122999"/>
            <a:ext cx="2067145" cy="523220"/>
            <a:chOff x="631246" y="4122999"/>
            <a:chExt cx="2067145" cy="523220"/>
          </a:xfrm>
        </p:grpSpPr>
        <p:sp>
          <p:nvSpPr>
            <p:cNvPr id="62" name="文本框 61"/>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3" name="矩形 62"/>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4" name="组合 63"/>
          <p:cNvGrpSpPr/>
          <p:nvPr/>
        </p:nvGrpSpPr>
        <p:grpSpPr>
          <a:xfrm>
            <a:off x="631246" y="4833059"/>
            <a:ext cx="2067145" cy="523220"/>
            <a:chOff x="631246" y="4833059"/>
            <a:chExt cx="2067145" cy="523220"/>
          </a:xfrm>
        </p:grpSpPr>
        <p:sp>
          <p:nvSpPr>
            <p:cNvPr id="65" name="文本框 6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6" name="矩形 6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7" name="组合 66"/>
          <p:cNvGrpSpPr/>
          <p:nvPr/>
        </p:nvGrpSpPr>
        <p:grpSpPr>
          <a:xfrm>
            <a:off x="631246" y="5543119"/>
            <a:ext cx="2067145" cy="523220"/>
            <a:chOff x="631246" y="4833059"/>
            <a:chExt cx="2067145" cy="523220"/>
          </a:xfrm>
        </p:grpSpPr>
        <p:sp>
          <p:nvSpPr>
            <p:cNvPr id="68" name="文本框 67"/>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9" name="矩形 68"/>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50" name="图片 49" descr="C:\Users\j\Desktop\毕业设计\框图\系统硬件总体架构.bmp"/>
          <p:cNvPicPr/>
          <p:nvPr/>
        </p:nvPicPr>
        <p:blipFill>
          <a:blip r:embed="rId4">
            <a:extLst>
              <a:ext uri="{28A0092B-C50C-407E-A947-70E740481C1C}">
                <a14:useLocalDpi xmlns:a14="http://schemas.microsoft.com/office/drawing/2010/main" val="0"/>
              </a:ext>
            </a:extLst>
          </a:blip>
          <a:srcRect/>
          <a:stretch>
            <a:fillRect/>
          </a:stretch>
        </p:blipFill>
        <p:spPr bwMode="auto">
          <a:xfrm>
            <a:off x="4108266" y="1109290"/>
            <a:ext cx="7370286" cy="1481053"/>
          </a:xfrm>
          <a:prstGeom prst="rect">
            <a:avLst/>
          </a:prstGeom>
          <a:noFill/>
          <a:ln>
            <a:noFill/>
          </a:ln>
        </p:spPr>
      </p:pic>
      <p:cxnSp>
        <p:nvCxnSpPr>
          <p:cNvPr id="26" name="直接连接符 25"/>
          <p:cNvCxnSpPr>
            <a:stCxn id="33" idx="0"/>
            <a:endCxn id="37" idx="0"/>
          </p:cNvCxnSpPr>
          <p:nvPr/>
        </p:nvCxnSpPr>
        <p:spPr>
          <a:xfrm flipV="1">
            <a:off x="4468370" y="3777439"/>
            <a:ext cx="1626504" cy="1751096"/>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7" idx="0"/>
            <a:endCxn id="41" idx="0"/>
          </p:cNvCxnSpPr>
          <p:nvPr/>
        </p:nvCxnSpPr>
        <p:spPr>
          <a:xfrm>
            <a:off x="6094874" y="3777439"/>
            <a:ext cx="2657755" cy="1282063"/>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1" idx="0"/>
            <a:endCxn id="45" idx="0"/>
          </p:cNvCxnSpPr>
          <p:nvPr/>
        </p:nvCxnSpPr>
        <p:spPr>
          <a:xfrm flipV="1">
            <a:off x="8752629" y="3213007"/>
            <a:ext cx="2061192" cy="1846495"/>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3646337" y="4969523"/>
            <a:ext cx="1668447" cy="1668447"/>
            <a:chOff x="3681368" y="3967585"/>
            <a:chExt cx="2050557" cy="2050557"/>
          </a:xfrm>
        </p:grpSpPr>
        <p:sp>
          <p:nvSpPr>
            <p:cNvPr id="31" name="椭圆 30"/>
            <p:cNvSpPr/>
            <p:nvPr/>
          </p:nvSpPr>
          <p:spPr>
            <a:xfrm>
              <a:off x="3681368" y="3967585"/>
              <a:ext cx="2050557" cy="2050557"/>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2" name="文本框 31"/>
            <p:cNvSpPr txBox="1"/>
            <p:nvPr/>
          </p:nvSpPr>
          <p:spPr>
            <a:xfrm>
              <a:off x="3898338" y="4170585"/>
              <a:ext cx="1729403" cy="491744"/>
            </a:xfrm>
            <a:prstGeom prst="rect">
              <a:avLst/>
            </a:prstGeom>
            <a:noFill/>
          </p:spPr>
          <p:txBody>
            <a:bodyPr wrap="square" rtlCol="0">
              <a:spAutoFit/>
            </a:bodyPr>
            <a:lstStyle/>
            <a:p>
              <a:r>
                <a:rPr lang="zh-CN" altLang="en-US" sz="2000" b="1" spc="300" dirty="0" smtClean="0">
                  <a:solidFill>
                    <a:schemeClr val="bg1"/>
                  </a:solidFill>
                  <a:latin typeface="Times New Roman" panose="02020603050405020304" pitchFamily="18" charset="0"/>
                  <a:ea typeface="微软雅黑" panose="020B0503020204020204" pitchFamily="34" charset="-122"/>
                </a:rPr>
                <a:t>数据采集</a:t>
              </a:r>
              <a:endParaRPr lang="zh-CN" altLang="en-US" sz="2000" b="1" spc="300" dirty="0">
                <a:solidFill>
                  <a:schemeClr val="bg1"/>
                </a:solidFill>
                <a:latin typeface="Times New Roman" panose="02020603050405020304" pitchFamily="18" charset="0"/>
                <a:ea typeface="微软雅黑" panose="020B0503020204020204" pitchFamily="34" charset="-122"/>
              </a:endParaRPr>
            </a:p>
          </p:txBody>
        </p:sp>
        <p:sp>
          <p:nvSpPr>
            <p:cNvPr id="33" name="文本框 32"/>
            <p:cNvSpPr txBox="1"/>
            <p:nvPr/>
          </p:nvSpPr>
          <p:spPr>
            <a:xfrm>
              <a:off x="3870148" y="4654623"/>
              <a:ext cx="1643032" cy="1134792"/>
            </a:xfrm>
            <a:prstGeom prst="rect">
              <a:avLst/>
            </a:prstGeom>
            <a:noFill/>
          </p:spPr>
          <p:txBody>
            <a:bodyPr wrap="square" rtlCol="0">
              <a:spAutoFit/>
            </a:bodyPr>
            <a:lstStyle/>
            <a:p>
              <a:pPr algn="ctr"/>
              <a:r>
                <a:rPr lang="zh-CN" altLang="en-US" dirty="0" smtClean="0">
                  <a:solidFill>
                    <a:schemeClr val="bg1"/>
                  </a:solidFill>
                  <a:latin typeface="Times New Roman" panose="02020603050405020304" pitchFamily="18" charset="0"/>
                  <a:ea typeface="微软雅黑" panose="020B0503020204020204" pitchFamily="34" charset="-122"/>
                </a:rPr>
                <a:t>利用探测器传采集相应的数据</a:t>
              </a:r>
              <a:endParaRPr lang="zh-CN" altLang="en-US" dirty="0">
                <a:latin typeface="Times New Roman" panose="02020603050405020304" pitchFamily="18" charset="0"/>
                <a:ea typeface="微软雅黑" panose="020B0503020204020204" pitchFamily="34" charset="-122"/>
              </a:endParaRPr>
            </a:p>
          </p:txBody>
        </p:sp>
      </p:grpSp>
      <p:grpSp>
        <p:nvGrpSpPr>
          <p:cNvPr id="34" name="组合 33"/>
          <p:cNvGrpSpPr/>
          <p:nvPr/>
        </p:nvGrpSpPr>
        <p:grpSpPr>
          <a:xfrm>
            <a:off x="5101228" y="3180362"/>
            <a:ext cx="1987293" cy="1987293"/>
            <a:chOff x="5045451" y="1794930"/>
            <a:chExt cx="1987826" cy="1987826"/>
          </a:xfrm>
        </p:grpSpPr>
        <p:sp>
          <p:nvSpPr>
            <p:cNvPr id="35" name="椭圆 34"/>
            <p:cNvSpPr/>
            <p:nvPr/>
          </p:nvSpPr>
          <p:spPr>
            <a:xfrm>
              <a:off x="5045451" y="1794930"/>
              <a:ext cx="1987826" cy="198782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6" name="文本框 35"/>
            <p:cNvSpPr txBox="1"/>
            <p:nvPr/>
          </p:nvSpPr>
          <p:spPr>
            <a:xfrm>
              <a:off x="5388056" y="2023543"/>
              <a:ext cx="1465435" cy="400110"/>
            </a:xfrm>
            <a:prstGeom prst="rect">
              <a:avLst/>
            </a:prstGeom>
            <a:noFill/>
          </p:spPr>
          <p:txBody>
            <a:bodyPr wrap="square" rtlCol="0">
              <a:spAutoFit/>
            </a:bodyPr>
            <a:lstStyle/>
            <a:p>
              <a:r>
                <a:rPr lang="zh-CN" altLang="en-US" sz="2000" b="1" spc="300" dirty="0" smtClean="0">
                  <a:solidFill>
                    <a:schemeClr val="bg1"/>
                  </a:solidFill>
                  <a:latin typeface="Times New Roman" panose="02020603050405020304" pitchFamily="18" charset="0"/>
                  <a:ea typeface="微软雅黑" panose="020B0503020204020204" pitchFamily="34" charset="-122"/>
                </a:rPr>
                <a:t>数据打包</a:t>
              </a:r>
              <a:endParaRPr lang="zh-CN" altLang="en-US" sz="2000" b="1" spc="300" dirty="0">
                <a:solidFill>
                  <a:schemeClr val="bg1"/>
                </a:solidFill>
                <a:latin typeface="Times New Roman" panose="02020603050405020304" pitchFamily="18" charset="0"/>
                <a:ea typeface="微软雅黑" panose="020B0503020204020204" pitchFamily="34" charset="-122"/>
              </a:endParaRPr>
            </a:p>
          </p:txBody>
        </p:sp>
        <p:sp>
          <p:nvSpPr>
            <p:cNvPr id="37" name="文本框 36"/>
            <p:cNvSpPr txBox="1"/>
            <p:nvPr/>
          </p:nvSpPr>
          <p:spPr>
            <a:xfrm>
              <a:off x="5325762" y="2392167"/>
              <a:ext cx="1427203" cy="1200329"/>
            </a:xfrm>
            <a:prstGeom prst="rect">
              <a:avLst/>
            </a:prstGeom>
            <a:noFill/>
          </p:spPr>
          <p:txBody>
            <a:bodyPr wrap="square" rtlCol="0">
              <a:spAutoFit/>
            </a:bodyPr>
            <a:lstStyle/>
            <a:p>
              <a:pPr algn="ctr"/>
              <a:r>
                <a:rPr lang="zh-CN" altLang="en-US" dirty="0" smtClean="0">
                  <a:solidFill>
                    <a:schemeClr val="bg1"/>
                  </a:solidFill>
                  <a:latin typeface="Times New Roman" panose="02020603050405020304" pitchFamily="18" charset="0"/>
                  <a:ea typeface="微软雅黑" panose="020B0503020204020204" pitchFamily="34" charset="-122"/>
                </a:rPr>
                <a:t>将采集到的数据进行处理优化，进行数据打包</a:t>
              </a:r>
            </a:p>
          </p:txBody>
        </p:sp>
      </p:grpSp>
      <p:grpSp>
        <p:nvGrpSpPr>
          <p:cNvPr id="38" name="组合 37"/>
          <p:cNvGrpSpPr/>
          <p:nvPr/>
        </p:nvGrpSpPr>
        <p:grpSpPr>
          <a:xfrm>
            <a:off x="7684422" y="4501555"/>
            <a:ext cx="2136415" cy="2136415"/>
            <a:chOff x="7626029" y="3341720"/>
            <a:chExt cx="2350330" cy="2350330"/>
          </a:xfrm>
        </p:grpSpPr>
        <p:sp>
          <p:nvSpPr>
            <p:cNvPr id="39" name="椭圆 38"/>
            <p:cNvSpPr/>
            <p:nvPr/>
          </p:nvSpPr>
          <p:spPr>
            <a:xfrm>
              <a:off x="7626029" y="3341720"/>
              <a:ext cx="2350330" cy="2350330"/>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40" name="文本框 39"/>
            <p:cNvSpPr txBox="1"/>
            <p:nvPr/>
          </p:nvSpPr>
          <p:spPr>
            <a:xfrm>
              <a:off x="8103427" y="3598083"/>
              <a:ext cx="1757049" cy="440172"/>
            </a:xfrm>
            <a:prstGeom prst="rect">
              <a:avLst/>
            </a:prstGeom>
            <a:noFill/>
          </p:spPr>
          <p:txBody>
            <a:bodyPr wrap="square" rtlCol="0">
              <a:spAutoFit/>
            </a:bodyPr>
            <a:lstStyle/>
            <a:p>
              <a:r>
                <a:rPr lang="zh-CN" altLang="en-US" sz="2000" b="1" spc="300" dirty="0" smtClean="0">
                  <a:solidFill>
                    <a:schemeClr val="bg1"/>
                  </a:solidFill>
                  <a:latin typeface="Times New Roman" panose="02020603050405020304" pitchFamily="18" charset="0"/>
                  <a:ea typeface="微软雅黑" panose="020B0503020204020204" pitchFamily="34" charset="-122"/>
                </a:rPr>
                <a:t>数据传输</a:t>
              </a:r>
              <a:endParaRPr lang="zh-CN" altLang="en-US" sz="2000" b="1" spc="300" dirty="0">
                <a:solidFill>
                  <a:schemeClr val="bg1"/>
                </a:solidFill>
                <a:latin typeface="Times New Roman" panose="02020603050405020304" pitchFamily="18" charset="0"/>
                <a:ea typeface="微软雅黑" panose="020B0503020204020204" pitchFamily="34" charset="-122"/>
              </a:endParaRPr>
            </a:p>
          </p:txBody>
        </p:sp>
        <p:sp>
          <p:nvSpPr>
            <p:cNvPr id="41" name="文本框 40"/>
            <p:cNvSpPr txBox="1"/>
            <p:nvPr/>
          </p:nvSpPr>
          <p:spPr>
            <a:xfrm>
              <a:off x="7888967" y="3955533"/>
              <a:ext cx="1824452" cy="1625250"/>
            </a:xfrm>
            <a:prstGeom prst="rect">
              <a:avLst/>
            </a:prstGeom>
            <a:noFill/>
          </p:spPr>
          <p:txBody>
            <a:bodyPr wrap="square" rtlCol="0">
              <a:spAutoFit/>
            </a:bodyPr>
            <a:lstStyle/>
            <a:p>
              <a:pPr algn="ctr"/>
              <a:r>
                <a:rPr lang="zh-CN" altLang="en-US" dirty="0" smtClean="0">
                  <a:solidFill>
                    <a:schemeClr val="bg1"/>
                  </a:solidFill>
                  <a:latin typeface="Times New Roman" panose="02020603050405020304" pitchFamily="18" charset="0"/>
                  <a:ea typeface="微软雅黑" panose="020B0503020204020204" pitchFamily="34" charset="-122"/>
                </a:rPr>
                <a:t>通过</a:t>
              </a:r>
              <a:r>
                <a:rPr lang="en-US" altLang="zh-CN" dirty="0" smtClean="0">
                  <a:solidFill>
                    <a:schemeClr val="bg1"/>
                  </a:solidFill>
                  <a:latin typeface="Times New Roman" panose="02020603050405020304" pitchFamily="18" charset="0"/>
                  <a:ea typeface="微软雅黑" panose="020B0503020204020204" pitchFamily="34" charset="-122"/>
                </a:rPr>
                <a:t>ZigBee</a:t>
              </a:r>
              <a:r>
                <a:rPr lang="zh-CN" altLang="en-US" dirty="0" smtClean="0">
                  <a:solidFill>
                    <a:schemeClr val="bg1"/>
                  </a:solidFill>
                  <a:latin typeface="Times New Roman" panose="02020603050405020304" pitchFamily="18" charset="0"/>
                  <a:ea typeface="微软雅黑" panose="020B0503020204020204" pitchFamily="34" charset="-122"/>
                </a:rPr>
                <a:t>协议将数据从终端转发至协调器，再通过串口传输至</a:t>
              </a:r>
              <a:r>
                <a:rPr lang="en-US" altLang="zh-CN" dirty="0" smtClean="0">
                  <a:solidFill>
                    <a:schemeClr val="bg1"/>
                  </a:solidFill>
                  <a:latin typeface="Times New Roman" panose="02020603050405020304" pitchFamily="18" charset="0"/>
                  <a:ea typeface="微软雅黑" panose="020B0503020204020204" pitchFamily="34" charset="-122"/>
                </a:rPr>
                <a:t>PC</a:t>
              </a:r>
              <a:endParaRPr lang="zh-CN" altLang="en-US" dirty="0">
                <a:latin typeface="Times New Roman" panose="02020603050405020304" pitchFamily="18" charset="0"/>
                <a:ea typeface="微软雅黑" panose="020B0503020204020204" pitchFamily="34" charset="-122"/>
              </a:endParaRPr>
            </a:p>
          </p:txBody>
        </p:sp>
      </p:grpSp>
      <p:grpSp>
        <p:nvGrpSpPr>
          <p:cNvPr id="42" name="组合 41"/>
          <p:cNvGrpSpPr/>
          <p:nvPr/>
        </p:nvGrpSpPr>
        <p:grpSpPr>
          <a:xfrm>
            <a:off x="9491429" y="2662009"/>
            <a:ext cx="2638102" cy="2720316"/>
            <a:chOff x="9346223" y="862160"/>
            <a:chExt cx="2511070" cy="2589325"/>
          </a:xfrm>
        </p:grpSpPr>
        <p:sp>
          <p:nvSpPr>
            <p:cNvPr id="43" name="椭圆 42"/>
            <p:cNvSpPr/>
            <p:nvPr/>
          </p:nvSpPr>
          <p:spPr>
            <a:xfrm>
              <a:off x="9346223" y="862160"/>
              <a:ext cx="2511070" cy="2511070"/>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44" name="文本框 43"/>
            <p:cNvSpPr txBox="1"/>
            <p:nvPr/>
          </p:nvSpPr>
          <p:spPr>
            <a:xfrm>
              <a:off x="10000754" y="1005414"/>
              <a:ext cx="1465435" cy="406715"/>
            </a:xfrm>
            <a:prstGeom prst="rect">
              <a:avLst/>
            </a:prstGeom>
            <a:noFill/>
          </p:spPr>
          <p:txBody>
            <a:bodyPr wrap="square" rtlCol="0">
              <a:spAutoFit/>
            </a:bodyPr>
            <a:lstStyle/>
            <a:p>
              <a:r>
                <a:rPr lang="zh-CN" altLang="en-US" sz="2000" b="1" spc="300" dirty="0">
                  <a:solidFill>
                    <a:schemeClr val="bg1"/>
                  </a:solidFill>
                  <a:latin typeface="Times New Roman" panose="02020603050405020304" pitchFamily="18" charset="0"/>
                  <a:ea typeface="微软雅黑" panose="020B0503020204020204" pitchFamily="34" charset="-122"/>
                </a:rPr>
                <a:t>数据处理</a:t>
              </a:r>
            </a:p>
          </p:txBody>
        </p:sp>
        <p:sp>
          <p:nvSpPr>
            <p:cNvPr id="45" name="文本框 44"/>
            <p:cNvSpPr txBox="1"/>
            <p:nvPr/>
          </p:nvSpPr>
          <p:spPr>
            <a:xfrm>
              <a:off x="9360623" y="1386626"/>
              <a:ext cx="2488631" cy="2064859"/>
            </a:xfrm>
            <a:prstGeom prst="rect">
              <a:avLst/>
            </a:prstGeom>
            <a:noFill/>
          </p:spPr>
          <p:txBody>
            <a:bodyPr wrap="square" rtlCol="0">
              <a:spAutoFit/>
            </a:bodyPr>
            <a:lstStyle/>
            <a:p>
              <a:pPr algn="ctr"/>
              <a:r>
                <a:rPr lang="zh-CN" altLang="en-US" dirty="0" smtClean="0">
                  <a:solidFill>
                    <a:schemeClr val="bg1"/>
                  </a:solidFill>
                  <a:latin typeface="Times New Roman" panose="02020603050405020304" pitchFamily="18" charset="0"/>
                  <a:ea typeface="微软雅黑" panose="020B0503020204020204" pitchFamily="34" charset="-122"/>
                </a:rPr>
                <a:t>在</a:t>
              </a:r>
              <a:r>
                <a:rPr lang="en-US" altLang="zh-CN" dirty="0" smtClean="0">
                  <a:solidFill>
                    <a:schemeClr val="bg1"/>
                  </a:solidFill>
                  <a:latin typeface="Times New Roman" panose="02020603050405020304" pitchFamily="18" charset="0"/>
                  <a:ea typeface="微软雅黑" panose="020B0503020204020204" pitchFamily="34" charset="-122"/>
                </a:rPr>
                <a:t>PC</a:t>
              </a:r>
              <a:r>
                <a:rPr lang="zh-CN" altLang="en-US" dirty="0" smtClean="0">
                  <a:solidFill>
                    <a:schemeClr val="bg1"/>
                  </a:solidFill>
                  <a:latin typeface="Times New Roman" panose="02020603050405020304" pitchFamily="18" charset="0"/>
                  <a:ea typeface="微软雅黑" panose="020B0503020204020204" pitchFamily="34" charset="-122"/>
                </a:rPr>
                <a:t>端运进行预测网络的搭建（网络是基于遗传算法优化的</a:t>
              </a:r>
              <a:r>
                <a:rPr lang="en-US" altLang="zh-CN" dirty="0" smtClean="0">
                  <a:solidFill>
                    <a:schemeClr val="bg1"/>
                  </a:solidFill>
                  <a:latin typeface="Times New Roman" panose="02020603050405020304" pitchFamily="18" charset="0"/>
                  <a:ea typeface="微软雅黑" panose="020B0503020204020204" pitchFamily="34" charset="-122"/>
                </a:rPr>
                <a:t>BP</a:t>
              </a:r>
              <a:r>
                <a:rPr lang="zh-CN" altLang="en-US" dirty="0" smtClean="0">
                  <a:solidFill>
                    <a:schemeClr val="bg1"/>
                  </a:solidFill>
                  <a:latin typeface="Times New Roman" panose="02020603050405020304" pitchFamily="18" charset="0"/>
                  <a:ea typeface="微软雅黑" panose="020B0503020204020204" pitchFamily="34" charset="-122"/>
                </a:rPr>
                <a:t>神经网络算法），从而对转发过来的串口数据进行预测输出最终火灾状态</a:t>
              </a:r>
              <a:endParaRPr lang="zh-CN" altLang="en-US" dirty="0">
                <a:latin typeface="Times New Roman" panose="02020603050405020304" pitchFamily="18" charset="0"/>
                <a:ea typeface="微软雅黑" panose="020B0503020204020204" pitchFamily="34" charset="-122"/>
              </a:endParaRPr>
            </a:p>
          </p:txBody>
        </p:sp>
      </p:grpSp>
      <p:pic>
        <p:nvPicPr>
          <p:cNvPr id="72" name="图片 71"/>
          <p:cNvPicPr>
            <a:picLocks noChangeAspect="1"/>
          </p:cNvPicPr>
          <p:nvPr/>
        </p:nvPicPr>
        <p:blipFill>
          <a:blip r:embed="rId5"/>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3907289484"/>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50"/>
                                        <p:tgtEl>
                                          <p:spTgt spid="30"/>
                                        </p:tgtEl>
                                      </p:cBhvr>
                                    </p:animEffect>
                                  </p:childTnLst>
                                </p:cTn>
                              </p:par>
                            </p:childTnLst>
                          </p:cTn>
                        </p:par>
                        <p:par>
                          <p:cTn id="12" fill="hold">
                            <p:stCondLst>
                              <p:cond delay="750"/>
                            </p:stCondLst>
                            <p:childTnLst>
                              <p:par>
                                <p:cTn id="13" presetID="6" presetClass="emph" presetSubtype="0" accel="10000" fill="hold" nodeType="afterEffect">
                                  <p:stCondLst>
                                    <p:cond delay="0"/>
                                  </p:stCondLst>
                                  <p:childTnLst>
                                    <p:animScale>
                                      <p:cBhvr>
                                        <p:cTn id="14" dur="250" fill="hold"/>
                                        <p:tgtEl>
                                          <p:spTgt spid="30"/>
                                        </p:tgtEl>
                                      </p:cBhvr>
                                      <p:by x="120000" y="120000"/>
                                    </p:animScale>
                                  </p:childTnLst>
                                </p:cTn>
                              </p:par>
                            </p:childTnLst>
                          </p:cTn>
                        </p:par>
                        <p:par>
                          <p:cTn id="15" fill="hold">
                            <p:stCondLst>
                              <p:cond delay="1000"/>
                            </p:stCondLst>
                            <p:childTnLst>
                              <p:par>
                                <p:cTn id="16" presetID="6" presetClass="emph" presetSubtype="0" decel="10000" fill="hold" nodeType="afterEffect">
                                  <p:stCondLst>
                                    <p:cond delay="0"/>
                                  </p:stCondLst>
                                  <p:childTnLst>
                                    <p:animScale>
                                      <p:cBhvr>
                                        <p:cTn id="17" dur="250" fill="hold"/>
                                        <p:tgtEl>
                                          <p:spTgt spid="30"/>
                                        </p:tgtEl>
                                      </p:cBhvr>
                                      <p:by x="80000" y="80000"/>
                                    </p:animScale>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250"/>
                                        <p:tgtEl>
                                          <p:spTgt spid="26"/>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50"/>
                                        <p:tgtEl>
                                          <p:spTgt spid="34"/>
                                        </p:tgtEl>
                                      </p:cBhvr>
                                    </p:animEffect>
                                  </p:childTnLst>
                                </p:cTn>
                              </p:par>
                            </p:childTnLst>
                          </p:cTn>
                        </p:par>
                        <p:par>
                          <p:cTn id="26" fill="hold">
                            <p:stCondLst>
                              <p:cond delay="1750"/>
                            </p:stCondLst>
                            <p:childTnLst>
                              <p:par>
                                <p:cTn id="27" presetID="6" presetClass="emph" presetSubtype="0" accel="10000" fill="hold" nodeType="afterEffect">
                                  <p:stCondLst>
                                    <p:cond delay="0"/>
                                  </p:stCondLst>
                                  <p:childTnLst>
                                    <p:animScale>
                                      <p:cBhvr>
                                        <p:cTn id="28" dur="250" fill="hold"/>
                                        <p:tgtEl>
                                          <p:spTgt spid="34"/>
                                        </p:tgtEl>
                                      </p:cBhvr>
                                      <p:by x="120000" y="120000"/>
                                    </p:animScale>
                                  </p:childTnLst>
                                </p:cTn>
                              </p:par>
                            </p:childTnLst>
                          </p:cTn>
                        </p:par>
                        <p:par>
                          <p:cTn id="29" fill="hold">
                            <p:stCondLst>
                              <p:cond delay="2000"/>
                            </p:stCondLst>
                            <p:childTnLst>
                              <p:par>
                                <p:cTn id="30" presetID="6" presetClass="emph" presetSubtype="0" decel="10000" fill="hold" nodeType="afterEffect">
                                  <p:stCondLst>
                                    <p:cond delay="0"/>
                                  </p:stCondLst>
                                  <p:childTnLst>
                                    <p:animScale>
                                      <p:cBhvr>
                                        <p:cTn id="31" dur="250" fill="hold"/>
                                        <p:tgtEl>
                                          <p:spTgt spid="34"/>
                                        </p:tgtEl>
                                      </p:cBhvr>
                                      <p:by x="80000" y="80000"/>
                                    </p:animScale>
                                  </p:childTnLst>
                                </p:cTn>
                              </p:par>
                            </p:childTnLst>
                          </p:cTn>
                        </p:par>
                        <p:par>
                          <p:cTn id="32" fill="hold">
                            <p:stCondLst>
                              <p:cond delay="225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250"/>
                                        <p:tgtEl>
                                          <p:spTgt spid="27"/>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250"/>
                                        <p:tgtEl>
                                          <p:spTgt spid="38"/>
                                        </p:tgtEl>
                                      </p:cBhvr>
                                    </p:animEffect>
                                  </p:childTnLst>
                                </p:cTn>
                              </p:par>
                            </p:childTnLst>
                          </p:cTn>
                        </p:par>
                        <p:par>
                          <p:cTn id="40" fill="hold">
                            <p:stCondLst>
                              <p:cond delay="2750"/>
                            </p:stCondLst>
                            <p:childTnLst>
                              <p:par>
                                <p:cTn id="41" presetID="6" presetClass="emph" presetSubtype="0" accel="10000" fill="hold" nodeType="afterEffect">
                                  <p:stCondLst>
                                    <p:cond delay="0"/>
                                  </p:stCondLst>
                                  <p:childTnLst>
                                    <p:animScale>
                                      <p:cBhvr>
                                        <p:cTn id="42" dur="250" fill="hold"/>
                                        <p:tgtEl>
                                          <p:spTgt spid="38"/>
                                        </p:tgtEl>
                                      </p:cBhvr>
                                      <p:by x="120000" y="120000"/>
                                    </p:animScale>
                                  </p:childTnLst>
                                </p:cTn>
                              </p:par>
                            </p:childTnLst>
                          </p:cTn>
                        </p:par>
                        <p:par>
                          <p:cTn id="43" fill="hold">
                            <p:stCondLst>
                              <p:cond delay="3000"/>
                            </p:stCondLst>
                            <p:childTnLst>
                              <p:par>
                                <p:cTn id="44" presetID="6" presetClass="emph" presetSubtype="0" decel="10000" fill="hold" nodeType="afterEffect">
                                  <p:stCondLst>
                                    <p:cond delay="0"/>
                                  </p:stCondLst>
                                  <p:childTnLst>
                                    <p:animScale>
                                      <p:cBhvr>
                                        <p:cTn id="45" dur="250" fill="hold"/>
                                        <p:tgtEl>
                                          <p:spTgt spid="38"/>
                                        </p:tgtEl>
                                      </p:cBhvr>
                                      <p:by x="80000" y="80000"/>
                                    </p:animScale>
                                  </p:childTnLst>
                                </p:cTn>
                              </p:par>
                            </p:childTnLst>
                          </p:cTn>
                        </p:par>
                        <p:par>
                          <p:cTn id="46" fill="hold">
                            <p:stCondLst>
                              <p:cond delay="325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250"/>
                                        <p:tgtEl>
                                          <p:spTgt spid="29"/>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250"/>
                                        <p:tgtEl>
                                          <p:spTgt spid="42"/>
                                        </p:tgtEl>
                                      </p:cBhvr>
                                    </p:animEffect>
                                  </p:childTnLst>
                                </p:cTn>
                              </p:par>
                            </p:childTnLst>
                          </p:cTn>
                        </p:par>
                        <p:par>
                          <p:cTn id="54" fill="hold">
                            <p:stCondLst>
                              <p:cond delay="3750"/>
                            </p:stCondLst>
                            <p:childTnLst>
                              <p:par>
                                <p:cTn id="55" presetID="6" presetClass="emph" presetSubtype="0" accel="10000" fill="hold" nodeType="afterEffect">
                                  <p:stCondLst>
                                    <p:cond delay="0"/>
                                  </p:stCondLst>
                                  <p:childTnLst>
                                    <p:animScale>
                                      <p:cBhvr>
                                        <p:cTn id="56" dur="250" fill="hold"/>
                                        <p:tgtEl>
                                          <p:spTgt spid="42"/>
                                        </p:tgtEl>
                                      </p:cBhvr>
                                      <p:by x="120000" y="120000"/>
                                    </p:animScale>
                                  </p:childTnLst>
                                </p:cTn>
                              </p:par>
                            </p:childTnLst>
                          </p:cTn>
                        </p:par>
                        <p:par>
                          <p:cTn id="57" fill="hold">
                            <p:stCondLst>
                              <p:cond delay="4000"/>
                            </p:stCondLst>
                            <p:childTnLst>
                              <p:par>
                                <p:cTn id="58" presetID="6" presetClass="emph" presetSubtype="0" decel="10000" fill="hold" nodeType="afterEffect">
                                  <p:stCondLst>
                                    <p:cond delay="0"/>
                                  </p:stCondLst>
                                  <p:childTnLst>
                                    <p:animScale>
                                      <p:cBhvr>
                                        <p:cTn id="59" dur="250" fill="hold"/>
                                        <p:tgtEl>
                                          <p:spTgt spid="4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20" name="组合 19"/>
          <p:cNvGrpSpPr/>
          <p:nvPr/>
        </p:nvGrpSpPr>
        <p:grpSpPr>
          <a:xfrm>
            <a:off x="631246" y="3412938"/>
            <a:ext cx="2067145" cy="523220"/>
            <a:chOff x="631246" y="3412938"/>
            <a:chExt cx="2067145" cy="523220"/>
          </a:xfrm>
        </p:grpSpPr>
        <p:sp>
          <p:nvSpPr>
            <p:cNvPr id="12" name="文本框 11"/>
            <p:cNvSpPr txBox="1"/>
            <p:nvPr/>
          </p:nvSpPr>
          <p:spPr>
            <a:xfrm>
              <a:off x="886630" y="3412938"/>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硬件设计</a:t>
              </a:r>
            </a:p>
          </p:txBody>
        </p:sp>
        <p:sp>
          <p:nvSpPr>
            <p:cNvPr id="17" name="矩形 1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035979" y="2967764"/>
            <a:ext cx="3759297" cy="923330"/>
            <a:chOff x="6035979" y="2967764"/>
            <a:chExt cx="3759297" cy="923330"/>
          </a:xfrm>
        </p:grpSpPr>
        <p:sp>
          <p:nvSpPr>
            <p:cNvPr id="25" name="文本框 24"/>
            <p:cNvSpPr txBox="1"/>
            <p:nvPr/>
          </p:nvSpPr>
          <p:spPr>
            <a:xfrm>
              <a:off x="6834320" y="2967764"/>
              <a:ext cx="2960956" cy="923330"/>
            </a:xfrm>
            <a:prstGeom prst="rect">
              <a:avLst/>
            </a:prstGeom>
            <a:noFill/>
          </p:spPr>
          <p:txBody>
            <a:bodyPr wrap="square" rtlCol="0">
              <a:spAutoFit/>
            </a:bodyPr>
            <a:lstStyle/>
            <a:p>
              <a:r>
                <a:rPr lang="zh-CN" altLang="en-US" sz="5400" b="1" dirty="0" smtClean="0">
                  <a:solidFill>
                    <a:srgbClr val="0071C1"/>
                  </a:solidFill>
                  <a:latin typeface="微软雅黑" panose="020B0503020204020204" pitchFamily="34" charset="-122"/>
                  <a:ea typeface="微软雅黑" panose="020B0503020204020204" pitchFamily="34" charset="-122"/>
                </a:rPr>
                <a:t>硬件设计</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35979" y="3049973"/>
              <a:ext cx="771075" cy="771075"/>
            </a:xfrm>
            <a:prstGeom prst="rect">
              <a:avLst/>
            </a:prstGeom>
          </p:spPr>
        </p:pic>
      </p:grpSp>
      <p:grpSp>
        <p:nvGrpSpPr>
          <p:cNvPr id="71" name="组合 70"/>
          <p:cNvGrpSpPr/>
          <p:nvPr/>
        </p:nvGrpSpPr>
        <p:grpSpPr>
          <a:xfrm>
            <a:off x="631246" y="2702877"/>
            <a:ext cx="2067145" cy="523220"/>
            <a:chOff x="631246" y="2702877"/>
            <a:chExt cx="2067145" cy="523220"/>
          </a:xfrm>
        </p:grpSpPr>
        <p:sp>
          <p:nvSpPr>
            <p:cNvPr id="72" name="文本框 71"/>
            <p:cNvSpPr txBox="1"/>
            <p:nvPr/>
          </p:nvSpPr>
          <p:spPr>
            <a:xfrm>
              <a:off x="886630" y="2702877"/>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631246" y="4122999"/>
            <a:ext cx="2067145" cy="523220"/>
            <a:chOff x="631246" y="4122999"/>
            <a:chExt cx="2067145" cy="523220"/>
          </a:xfrm>
        </p:grpSpPr>
        <p:sp>
          <p:nvSpPr>
            <p:cNvPr id="75" name="文本框 74"/>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631246" y="4833059"/>
            <a:ext cx="2067145" cy="523220"/>
            <a:chOff x="631246" y="4833059"/>
            <a:chExt cx="2067145" cy="523220"/>
          </a:xfrm>
        </p:grpSpPr>
        <p:sp>
          <p:nvSpPr>
            <p:cNvPr id="78" name="文本框 77"/>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631246" y="5543119"/>
            <a:ext cx="2067145" cy="523220"/>
            <a:chOff x="631246" y="4833059"/>
            <a:chExt cx="2067145" cy="523220"/>
          </a:xfrm>
        </p:grpSpPr>
        <p:sp>
          <p:nvSpPr>
            <p:cNvPr id="81" name="文本框 80"/>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31246" y="1992816"/>
            <a:ext cx="2067146" cy="523220"/>
            <a:chOff x="631246" y="1992816"/>
            <a:chExt cx="2067146" cy="523220"/>
          </a:xfrm>
        </p:grpSpPr>
        <p:sp>
          <p:nvSpPr>
            <p:cNvPr id="84" name="文本框 83"/>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85" name="矩形 8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0535119"/>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250" fill="hold"/>
                                        <p:tgtEl>
                                          <p:spTgt spid="83"/>
                                        </p:tgtEl>
                                        <p:attrNameLst>
                                          <p:attrName>ppt_x</p:attrName>
                                        </p:attrNameLst>
                                      </p:cBhvr>
                                      <p:tavLst>
                                        <p:tav tm="0">
                                          <p:val>
                                            <p:strVal val="0-#ppt_w/2"/>
                                          </p:val>
                                        </p:tav>
                                        <p:tav tm="100000">
                                          <p:val>
                                            <p:strVal val="#ppt_x"/>
                                          </p:val>
                                        </p:tav>
                                      </p:tavLst>
                                    </p:anim>
                                    <p:anim calcmode="lin" valueType="num">
                                      <p:cBhvr additive="base">
                                        <p:cTn id="8" dur="25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250" fill="hold"/>
                                        <p:tgtEl>
                                          <p:spTgt spid="71"/>
                                        </p:tgtEl>
                                        <p:attrNameLst>
                                          <p:attrName>ppt_x</p:attrName>
                                        </p:attrNameLst>
                                      </p:cBhvr>
                                      <p:tavLst>
                                        <p:tav tm="0">
                                          <p:val>
                                            <p:strVal val="0-#ppt_w/2"/>
                                          </p:val>
                                        </p:tav>
                                        <p:tav tm="100000">
                                          <p:val>
                                            <p:strVal val="#ppt_x"/>
                                          </p:val>
                                        </p:tav>
                                      </p:tavLst>
                                    </p:anim>
                                    <p:anim calcmode="lin" valueType="num">
                                      <p:cBhvr additive="base">
                                        <p:cTn id="13" dur="25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250" fill="hold"/>
                                        <p:tgtEl>
                                          <p:spTgt spid="20"/>
                                        </p:tgtEl>
                                        <p:attrNameLst>
                                          <p:attrName>ppt_x</p:attrName>
                                        </p:attrNameLst>
                                      </p:cBhvr>
                                      <p:tavLst>
                                        <p:tav tm="0">
                                          <p:val>
                                            <p:strVal val="0-#ppt_w/2"/>
                                          </p:val>
                                        </p:tav>
                                        <p:tav tm="100000">
                                          <p:val>
                                            <p:strVal val="#ppt_x"/>
                                          </p:val>
                                        </p:tav>
                                      </p:tavLst>
                                    </p:anim>
                                    <p:anim calcmode="lin" valueType="num">
                                      <p:cBhvr additive="base">
                                        <p:cTn id="18" dur="25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250" fill="hold"/>
                                        <p:tgtEl>
                                          <p:spTgt spid="74"/>
                                        </p:tgtEl>
                                        <p:attrNameLst>
                                          <p:attrName>ppt_x</p:attrName>
                                        </p:attrNameLst>
                                      </p:cBhvr>
                                      <p:tavLst>
                                        <p:tav tm="0">
                                          <p:val>
                                            <p:strVal val="0-#ppt_w/2"/>
                                          </p:val>
                                        </p:tav>
                                        <p:tav tm="100000">
                                          <p:val>
                                            <p:strVal val="#ppt_x"/>
                                          </p:val>
                                        </p:tav>
                                      </p:tavLst>
                                    </p:anim>
                                    <p:anim calcmode="lin" valueType="num">
                                      <p:cBhvr additive="base">
                                        <p:cTn id="23" dur="250" fill="hold"/>
                                        <p:tgtEl>
                                          <p:spTgt spid="74"/>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250" fill="hold"/>
                                        <p:tgtEl>
                                          <p:spTgt spid="77"/>
                                        </p:tgtEl>
                                        <p:attrNameLst>
                                          <p:attrName>ppt_x</p:attrName>
                                        </p:attrNameLst>
                                      </p:cBhvr>
                                      <p:tavLst>
                                        <p:tav tm="0">
                                          <p:val>
                                            <p:strVal val="0-#ppt_w/2"/>
                                          </p:val>
                                        </p:tav>
                                        <p:tav tm="100000">
                                          <p:val>
                                            <p:strVal val="#ppt_x"/>
                                          </p:val>
                                        </p:tav>
                                      </p:tavLst>
                                    </p:anim>
                                    <p:anim calcmode="lin" valueType="num">
                                      <p:cBhvr additive="base">
                                        <p:cTn id="28" dur="250" fill="hold"/>
                                        <p:tgtEl>
                                          <p:spTgt spid="7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 calcmode="lin" valueType="num">
                                      <p:cBhvr additive="base">
                                        <p:cTn id="32" dur="250" fill="hold"/>
                                        <p:tgtEl>
                                          <p:spTgt spid="80"/>
                                        </p:tgtEl>
                                        <p:attrNameLst>
                                          <p:attrName>ppt_x</p:attrName>
                                        </p:attrNameLst>
                                      </p:cBhvr>
                                      <p:tavLst>
                                        <p:tav tm="0">
                                          <p:val>
                                            <p:strVal val="0-#ppt_w/2"/>
                                          </p:val>
                                        </p:tav>
                                        <p:tav tm="100000">
                                          <p:val>
                                            <p:strVal val="#ppt_x"/>
                                          </p:val>
                                        </p:tav>
                                      </p:tavLst>
                                    </p:anim>
                                    <p:anim calcmode="lin" valueType="num">
                                      <p:cBhvr additive="base">
                                        <p:cTn id="33" dur="250" fill="hold"/>
                                        <p:tgtEl>
                                          <p:spTgt spid="80"/>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63" presetClass="path" presetSubtype="0" accel="50000" decel="50000" fill="hold" nodeType="afterEffect">
                                  <p:stCondLst>
                                    <p:cond delay="0"/>
                                  </p:stCondLst>
                                  <p:childTnLst>
                                    <p:animMotion origin="layout" path="M 1.45833E-6 1.85185E-6 L 0.03685 0.00139 " pathEditMode="relative" rAng="0" ptsTypes="AA">
                                      <p:cBhvr>
                                        <p:cTn id="36" dur="250" fill="hold"/>
                                        <p:tgtEl>
                                          <p:spTgt spid="20"/>
                                        </p:tgtEl>
                                        <p:attrNameLst>
                                          <p:attrName>ppt_x</p:attrName>
                                          <p:attrName>ppt_y</p:attrName>
                                        </p:attrNameLst>
                                      </p:cBhvr>
                                      <p:rCtr x="1836" y="69"/>
                                    </p:animMotion>
                                  </p:childTnLst>
                                </p:cTn>
                              </p:par>
                            </p:childTnLst>
                          </p:cTn>
                        </p:par>
                        <p:par>
                          <p:cTn id="37" fill="hold">
                            <p:stCondLst>
                              <p:cond delay="1750"/>
                            </p:stCondLst>
                            <p:childTnLst>
                              <p:par>
                                <p:cTn id="38" presetID="10" presetClass="entr" presetSubtype="0"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a:solidFill>
                  <a:srgbClr val="0071C1"/>
                </a:solidFill>
                <a:latin typeface="微软雅黑" panose="020B0503020204020204" pitchFamily="34" charset="-122"/>
                <a:ea typeface="微软雅黑" panose="020B0503020204020204" pitchFamily="34" charset="-122"/>
              </a:rPr>
              <a:t>系统</a:t>
            </a:r>
            <a:r>
              <a:rPr lang="zh-CN" altLang="en-US" sz="2800" b="1" dirty="0" smtClean="0">
                <a:solidFill>
                  <a:srgbClr val="0071C1"/>
                </a:solidFill>
                <a:latin typeface="微软雅黑" panose="020B0503020204020204" pitchFamily="34" charset="-122"/>
                <a:ea typeface="微软雅黑" panose="020B0503020204020204" pitchFamily="34" charset="-122"/>
              </a:rPr>
              <a:t>硬件设计思路</a:t>
            </a:r>
            <a:endParaRPr lang="zh-CN" altLang="en-US" sz="2800" b="1" dirty="0">
              <a:solidFill>
                <a:srgbClr val="0071C1"/>
              </a:solidFill>
              <a:latin typeface="微软雅黑" panose="020B0503020204020204" pitchFamily="34" charset="-122"/>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pic>
        <p:nvPicPr>
          <p:cNvPr id="34" name="图片 33" descr="C:\Users\j\Desktop\毕业设计\框图\通讯节点硬件结构图.bmp"/>
          <p:cNvPicPr/>
          <p:nvPr/>
        </p:nvPicPr>
        <p:blipFill>
          <a:blip r:embed="rId4">
            <a:extLst>
              <a:ext uri="{28A0092B-C50C-407E-A947-70E740481C1C}">
                <a14:useLocalDpi xmlns:a14="http://schemas.microsoft.com/office/drawing/2010/main" val="0"/>
              </a:ext>
            </a:extLst>
          </a:blip>
          <a:srcRect/>
          <a:stretch>
            <a:fillRect/>
          </a:stretch>
        </p:blipFill>
        <p:spPr bwMode="auto">
          <a:xfrm>
            <a:off x="3841897" y="2117520"/>
            <a:ext cx="7906386" cy="3114055"/>
          </a:xfrm>
          <a:prstGeom prst="rect">
            <a:avLst/>
          </a:prstGeom>
          <a:noFill/>
          <a:ln>
            <a:noFill/>
          </a:ln>
        </p:spPr>
      </p:pic>
    </p:spTree>
    <p:extLst>
      <p:ext uri="{BB962C8B-B14F-4D97-AF65-F5344CB8AC3E}">
        <p14:creationId xmlns:p14="http://schemas.microsoft.com/office/powerpoint/2010/main" val="237723351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CC2530</a:t>
            </a:r>
            <a:r>
              <a:rPr lang="zh-CN" altLang="en-US" sz="2800" b="1" dirty="0" smtClean="0">
                <a:solidFill>
                  <a:srgbClr val="0071C1"/>
                </a:solidFill>
                <a:latin typeface="Times New Roman" panose="02020603050405020304" pitchFamily="18" charset="0"/>
                <a:ea typeface="微软雅黑" panose="020B0503020204020204" pitchFamily="34" charset="-122"/>
              </a:rPr>
              <a:t>简介</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pic>
        <p:nvPicPr>
          <p:cNvPr id="1026" name="Picture 2" descr="https://gss2.bdstatic.com/9fo3dSag_xI4khGkpoWK1HF6hhy/baike/c0%3Dbaike92%2C5%2C5%2C92%2C30/sign=bc2636c10633874488c8272e3066b29c/b03533fa828ba61ee2d1a0be4b34970a304e596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7180" y="2012206"/>
            <a:ext cx="3158962" cy="283444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769197" y="1721269"/>
            <a:ext cx="4655129" cy="3416320"/>
          </a:xfrm>
          <a:prstGeom prst="rect">
            <a:avLst/>
          </a:prstGeom>
        </p:spPr>
        <p:txBody>
          <a:bodyPr wrap="square">
            <a:spAutoFit/>
          </a:bodyPr>
          <a:lstStyle/>
          <a:p>
            <a:pPr indent="457200"/>
            <a:r>
              <a:rPr lang="en-US" altLang="zh-CN" dirty="0">
                <a:solidFill>
                  <a:srgbClr val="333333"/>
                </a:solidFill>
                <a:latin typeface="Times New Roman" panose="02020603050405020304" pitchFamily="18" charset="0"/>
                <a:ea typeface="微软雅黑" panose="020B0503020204020204" pitchFamily="34" charset="-122"/>
              </a:rPr>
              <a:t>CC2530 </a:t>
            </a:r>
            <a:r>
              <a:rPr lang="zh-CN" altLang="en-US" dirty="0">
                <a:solidFill>
                  <a:srgbClr val="333333"/>
                </a:solidFill>
                <a:latin typeface="Times New Roman" panose="02020603050405020304" pitchFamily="18" charset="0"/>
                <a:ea typeface="微软雅黑" panose="020B0503020204020204" pitchFamily="34" charset="-122"/>
              </a:rPr>
              <a:t>结合了领先的</a:t>
            </a:r>
            <a:r>
              <a:rPr lang="en-US" altLang="zh-CN" dirty="0">
                <a:solidFill>
                  <a:srgbClr val="333333"/>
                </a:solidFill>
                <a:latin typeface="Times New Roman" panose="02020603050405020304" pitchFamily="18" charset="0"/>
                <a:ea typeface="微软雅黑" panose="020B0503020204020204" pitchFamily="34" charset="-122"/>
              </a:rPr>
              <a:t>RF </a:t>
            </a:r>
            <a:r>
              <a:rPr lang="zh-CN" altLang="en-US" dirty="0">
                <a:solidFill>
                  <a:srgbClr val="333333"/>
                </a:solidFill>
                <a:latin typeface="Times New Roman" panose="02020603050405020304" pitchFamily="18" charset="0"/>
                <a:ea typeface="微软雅黑" panose="020B0503020204020204" pitchFamily="34" charset="-122"/>
              </a:rPr>
              <a:t>收发器的优良性能，业界标准的增强型</a:t>
            </a:r>
            <a:r>
              <a:rPr lang="en-US" altLang="zh-CN" dirty="0">
                <a:solidFill>
                  <a:srgbClr val="333333"/>
                </a:solidFill>
                <a:latin typeface="Times New Roman" panose="02020603050405020304" pitchFamily="18" charset="0"/>
                <a:ea typeface="微软雅黑" panose="020B0503020204020204" pitchFamily="34" charset="-122"/>
              </a:rPr>
              <a:t>8051 CPU</a:t>
            </a:r>
            <a:r>
              <a:rPr lang="zh-CN" altLang="en-US" dirty="0">
                <a:solidFill>
                  <a:srgbClr val="333333"/>
                </a:solidFill>
                <a:latin typeface="Times New Roman" panose="02020603050405020304" pitchFamily="18" charset="0"/>
                <a:ea typeface="微软雅黑" panose="020B0503020204020204" pitchFamily="34" charset="-122"/>
              </a:rPr>
              <a:t>，系统内可编程闪存，</a:t>
            </a:r>
            <a:r>
              <a:rPr lang="en-US" altLang="zh-CN" dirty="0">
                <a:solidFill>
                  <a:srgbClr val="333333"/>
                </a:solidFill>
                <a:latin typeface="Times New Roman" panose="02020603050405020304" pitchFamily="18" charset="0"/>
                <a:ea typeface="微软雅黑" panose="020B0503020204020204" pitchFamily="34" charset="-122"/>
              </a:rPr>
              <a:t>8-KB RAM </a:t>
            </a:r>
            <a:r>
              <a:rPr lang="zh-CN" altLang="en-US" dirty="0">
                <a:solidFill>
                  <a:srgbClr val="333333"/>
                </a:solidFill>
                <a:latin typeface="Times New Roman" panose="02020603050405020304" pitchFamily="18" charset="0"/>
                <a:ea typeface="微软雅黑" panose="020B0503020204020204" pitchFamily="34" charset="-122"/>
              </a:rPr>
              <a:t>和许多其它强大的功能。</a:t>
            </a:r>
            <a:r>
              <a:rPr lang="en-US" altLang="zh-CN" dirty="0">
                <a:solidFill>
                  <a:srgbClr val="333333"/>
                </a:solidFill>
                <a:latin typeface="Times New Roman" panose="02020603050405020304" pitchFamily="18" charset="0"/>
                <a:ea typeface="微软雅黑" panose="020B0503020204020204" pitchFamily="34" charset="-122"/>
              </a:rPr>
              <a:t>CC2530 </a:t>
            </a:r>
            <a:r>
              <a:rPr lang="zh-CN" altLang="en-US" dirty="0">
                <a:solidFill>
                  <a:srgbClr val="333333"/>
                </a:solidFill>
                <a:latin typeface="Times New Roman" panose="02020603050405020304" pitchFamily="18" charset="0"/>
                <a:ea typeface="微软雅黑" panose="020B0503020204020204" pitchFamily="34" charset="-122"/>
              </a:rPr>
              <a:t>有四种不同的闪存版本：</a:t>
            </a:r>
            <a:r>
              <a:rPr lang="en-US" altLang="zh-CN" dirty="0">
                <a:solidFill>
                  <a:srgbClr val="333333"/>
                </a:solidFill>
                <a:latin typeface="Times New Roman" panose="02020603050405020304" pitchFamily="18" charset="0"/>
                <a:ea typeface="微软雅黑" panose="020B0503020204020204" pitchFamily="34" charset="-122"/>
              </a:rPr>
              <a:t>CC2530F32/64/128/256</a:t>
            </a:r>
            <a:r>
              <a:rPr lang="zh-CN" altLang="en-US" dirty="0">
                <a:solidFill>
                  <a:srgbClr val="333333"/>
                </a:solidFill>
                <a:latin typeface="Times New Roman" panose="02020603050405020304" pitchFamily="18" charset="0"/>
                <a:ea typeface="微软雅黑" panose="020B0503020204020204" pitchFamily="34" charset="-122"/>
              </a:rPr>
              <a:t>，分别具有</a:t>
            </a:r>
            <a:r>
              <a:rPr lang="en-US" altLang="zh-CN" dirty="0">
                <a:solidFill>
                  <a:srgbClr val="333333"/>
                </a:solidFill>
                <a:latin typeface="Times New Roman" panose="02020603050405020304" pitchFamily="18" charset="0"/>
                <a:ea typeface="微软雅黑" panose="020B0503020204020204" pitchFamily="34" charset="-122"/>
              </a:rPr>
              <a:t>32/64/128/256KB </a:t>
            </a:r>
            <a:r>
              <a:rPr lang="zh-CN" altLang="en-US" dirty="0">
                <a:solidFill>
                  <a:srgbClr val="333333"/>
                </a:solidFill>
                <a:latin typeface="Times New Roman" panose="02020603050405020304" pitchFamily="18" charset="0"/>
                <a:ea typeface="微软雅黑" panose="020B0503020204020204" pitchFamily="34" charset="-122"/>
              </a:rPr>
              <a:t>的闪存。</a:t>
            </a:r>
            <a:r>
              <a:rPr lang="en-US" altLang="zh-CN" dirty="0">
                <a:solidFill>
                  <a:srgbClr val="333333"/>
                </a:solidFill>
                <a:latin typeface="Times New Roman" panose="02020603050405020304" pitchFamily="18" charset="0"/>
                <a:ea typeface="微软雅黑" panose="020B0503020204020204" pitchFamily="34" charset="-122"/>
              </a:rPr>
              <a:t>CC2530 </a:t>
            </a:r>
            <a:r>
              <a:rPr lang="zh-CN" altLang="en-US" dirty="0">
                <a:solidFill>
                  <a:srgbClr val="333333"/>
                </a:solidFill>
                <a:latin typeface="Times New Roman" panose="02020603050405020304" pitchFamily="18" charset="0"/>
                <a:ea typeface="微软雅黑" panose="020B0503020204020204" pitchFamily="34" charset="-122"/>
              </a:rPr>
              <a:t>具有不同的运行模式，使得它尤其适应超低功耗要求的系统。运行模式之间的转换时间短进一步确保了低能源消耗。</a:t>
            </a:r>
          </a:p>
          <a:p>
            <a:pPr indent="457200"/>
            <a:r>
              <a:rPr lang="en-US" altLang="zh-CN" dirty="0">
                <a:solidFill>
                  <a:srgbClr val="333333"/>
                </a:solidFill>
                <a:latin typeface="Times New Roman" panose="02020603050405020304" pitchFamily="18" charset="0"/>
                <a:ea typeface="微软雅黑" panose="020B0503020204020204" pitchFamily="34" charset="-122"/>
              </a:rPr>
              <a:t>CC2530F256 </a:t>
            </a:r>
            <a:r>
              <a:rPr lang="zh-CN" altLang="en-US" dirty="0">
                <a:solidFill>
                  <a:srgbClr val="333333"/>
                </a:solidFill>
                <a:latin typeface="Times New Roman" panose="02020603050405020304" pitchFamily="18" charset="0"/>
                <a:ea typeface="微软雅黑" panose="020B0503020204020204" pitchFamily="34" charset="-122"/>
              </a:rPr>
              <a:t>结合了德州仪器的业界领先的黄金单元</a:t>
            </a:r>
            <a:r>
              <a:rPr lang="en-US" altLang="zh-CN" dirty="0">
                <a:solidFill>
                  <a:srgbClr val="333333"/>
                </a:solidFill>
                <a:latin typeface="Times New Roman" panose="02020603050405020304" pitchFamily="18" charset="0"/>
                <a:ea typeface="微软雅黑" panose="020B0503020204020204" pitchFamily="34" charset="-122"/>
              </a:rPr>
              <a:t>ZigBee </a:t>
            </a:r>
            <a:r>
              <a:rPr lang="zh-CN" altLang="en-US" dirty="0">
                <a:solidFill>
                  <a:srgbClr val="333333"/>
                </a:solidFill>
                <a:latin typeface="Times New Roman" panose="02020603050405020304" pitchFamily="18" charset="0"/>
                <a:ea typeface="微软雅黑" panose="020B0503020204020204" pitchFamily="34" charset="-122"/>
              </a:rPr>
              <a:t>协议栈（</a:t>
            </a:r>
            <a:r>
              <a:rPr lang="en-US" altLang="zh-CN" dirty="0">
                <a:solidFill>
                  <a:srgbClr val="333333"/>
                </a:solidFill>
                <a:latin typeface="Times New Roman" panose="02020603050405020304" pitchFamily="18" charset="0"/>
                <a:ea typeface="微软雅黑" panose="020B0503020204020204" pitchFamily="34" charset="-122"/>
              </a:rPr>
              <a:t>Z-Stack™</a:t>
            </a:r>
            <a:r>
              <a:rPr lang="zh-CN" altLang="en-US" dirty="0">
                <a:solidFill>
                  <a:srgbClr val="333333"/>
                </a:solidFill>
                <a:latin typeface="Times New Roman" panose="02020603050405020304" pitchFamily="18" charset="0"/>
                <a:ea typeface="微软雅黑" panose="020B0503020204020204" pitchFamily="34" charset="-122"/>
              </a:rPr>
              <a:t>），提供了一个强大和完整的</a:t>
            </a:r>
            <a:r>
              <a:rPr lang="en-US" altLang="zh-CN" dirty="0">
                <a:solidFill>
                  <a:srgbClr val="333333"/>
                </a:solidFill>
                <a:latin typeface="Times New Roman" panose="02020603050405020304" pitchFamily="18" charset="0"/>
                <a:ea typeface="微软雅黑" panose="020B0503020204020204" pitchFamily="34" charset="-122"/>
              </a:rPr>
              <a:t>ZigBee </a:t>
            </a:r>
            <a:r>
              <a:rPr lang="zh-CN" altLang="en-US" dirty="0">
                <a:solidFill>
                  <a:srgbClr val="333333"/>
                </a:solidFill>
                <a:latin typeface="Times New Roman" panose="02020603050405020304" pitchFamily="18" charset="0"/>
                <a:ea typeface="微软雅黑" panose="020B0503020204020204" pitchFamily="34" charset="-122"/>
              </a:rPr>
              <a:t>解决方案。</a:t>
            </a:r>
            <a:endParaRPr lang="zh-CN" altLang="en-US" b="0" i="0" dirty="0">
              <a:solidFill>
                <a:srgbClr val="333333"/>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151561734"/>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250" fill="hold"/>
                                        <p:tgtEl>
                                          <p:spTgt spid="1026"/>
                                        </p:tgtEl>
                                        <p:attrNameLst>
                                          <p:attrName>ppt_x</p:attrName>
                                        </p:attrNameLst>
                                      </p:cBhvr>
                                      <p:tavLst>
                                        <p:tav tm="0">
                                          <p:val>
                                            <p:strVal val="#ppt_x"/>
                                          </p:val>
                                        </p:tav>
                                        <p:tav tm="100000">
                                          <p:val>
                                            <p:strVal val="#ppt_x"/>
                                          </p:val>
                                        </p:tav>
                                      </p:tavLst>
                                    </p:anim>
                                    <p:anim calcmode="lin" valueType="num">
                                      <p:cBhvr additive="base">
                                        <p:cTn id="13" dur="25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CC2530</a:t>
            </a:r>
            <a:r>
              <a:rPr lang="zh-CN" altLang="en-US" sz="2800" b="1" dirty="0" smtClean="0">
                <a:solidFill>
                  <a:srgbClr val="0071C1"/>
                </a:solidFill>
                <a:latin typeface="Times New Roman" panose="02020603050405020304" pitchFamily="18" charset="0"/>
                <a:ea typeface="微软雅黑" panose="020B0503020204020204" pitchFamily="34" charset="-122"/>
              </a:rPr>
              <a:t>最小系统</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pic>
        <p:nvPicPr>
          <p:cNvPr id="35" name="图片 34"/>
          <p:cNvPicPr/>
          <p:nvPr/>
        </p:nvPicPr>
        <p:blipFill>
          <a:blip r:embed="rId4">
            <a:extLst>
              <a:ext uri="{28A0092B-C50C-407E-A947-70E740481C1C}">
                <a14:useLocalDpi xmlns:a14="http://schemas.microsoft.com/office/drawing/2010/main" val="0"/>
              </a:ext>
            </a:extLst>
          </a:blip>
          <a:stretch>
            <a:fillRect/>
          </a:stretch>
        </p:blipFill>
        <p:spPr>
          <a:xfrm>
            <a:off x="4281449" y="1377619"/>
            <a:ext cx="7210239" cy="4593858"/>
          </a:xfrm>
          <a:prstGeom prst="rect">
            <a:avLst/>
          </a:prstGeom>
        </p:spPr>
      </p:pic>
      <p:cxnSp>
        <p:nvCxnSpPr>
          <p:cNvPr id="5" name="直接箭头连接符 4"/>
          <p:cNvCxnSpPr/>
          <p:nvPr/>
        </p:nvCxnSpPr>
        <p:spPr>
          <a:xfrm>
            <a:off x="4149725" y="4883150"/>
            <a:ext cx="482600" cy="3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149725" y="4976936"/>
            <a:ext cx="482600" cy="3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149725" y="5067547"/>
            <a:ext cx="482600" cy="3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555407"/>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250"/>
                                        <p:tgtEl>
                                          <p:spTgt spid="35"/>
                                        </p:tgtEl>
                                      </p:cBhvr>
                                    </p:animEffect>
                                  </p:childTnLst>
                                </p:cTn>
                              </p:par>
                            </p:childTnLst>
                          </p:cTn>
                        </p:par>
                        <p:par>
                          <p:cTn id="8" fill="hold">
                            <p:stCondLst>
                              <p:cond delay="25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childTnLst>
                          </p:cTn>
                        </p:par>
                        <p:par>
                          <p:cTn id="18" fill="hold">
                            <p:stCondLst>
                              <p:cond delay="1250"/>
                            </p:stCondLst>
                            <p:childTnLst>
                              <p:par>
                                <p:cTn id="19" presetID="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DS18B20</a:t>
            </a:r>
            <a:r>
              <a:rPr lang="zh-CN" altLang="en-US" sz="2800" b="1" dirty="0" smtClean="0">
                <a:solidFill>
                  <a:srgbClr val="0071C1"/>
                </a:solidFill>
                <a:latin typeface="Times New Roman" panose="02020603050405020304" pitchFamily="18" charset="0"/>
                <a:ea typeface="微软雅黑" panose="020B0503020204020204" pitchFamily="34" charset="-122"/>
              </a:rPr>
              <a:t>简介及连线</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sp>
        <p:nvSpPr>
          <p:cNvPr id="3" name="矩形 2"/>
          <p:cNvSpPr/>
          <p:nvPr/>
        </p:nvSpPr>
        <p:spPr>
          <a:xfrm>
            <a:off x="4026065" y="1412390"/>
            <a:ext cx="4276725" cy="3416320"/>
          </a:xfrm>
          <a:prstGeom prst="rect">
            <a:avLst/>
          </a:prstGeom>
        </p:spPr>
        <p:txBody>
          <a:bodyPr wrap="square">
            <a:spAutoFit/>
          </a:bodyPr>
          <a:lstStyle/>
          <a:p>
            <a:pPr indent="457200"/>
            <a:r>
              <a:rPr lang="en-US" altLang="zh-CN" dirty="0">
                <a:solidFill>
                  <a:srgbClr val="333333"/>
                </a:solidFill>
                <a:latin typeface="Times New Roman" panose="02020603050405020304" pitchFamily="18" charset="0"/>
                <a:ea typeface="微软雅黑" panose="020B0503020204020204" pitchFamily="34" charset="-122"/>
              </a:rPr>
              <a:t>DS18B20</a:t>
            </a:r>
            <a:r>
              <a:rPr lang="zh-CN" altLang="en-US" dirty="0">
                <a:solidFill>
                  <a:srgbClr val="333333"/>
                </a:solidFill>
                <a:latin typeface="Times New Roman" panose="02020603050405020304" pitchFamily="18" charset="0"/>
                <a:ea typeface="微软雅黑" panose="020B0503020204020204" pitchFamily="34" charset="-122"/>
              </a:rPr>
              <a:t>具有小体积、不易受外界干扰和测量分辨率低等特点，且为数字信号输出，不需要相应的的</a:t>
            </a:r>
            <a:r>
              <a:rPr lang="en-US" altLang="zh-CN" dirty="0">
                <a:solidFill>
                  <a:srgbClr val="333333"/>
                </a:solidFill>
                <a:latin typeface="Times New Roman" panose="02020603050405020304" pitchFamily="18" charset="0"/>
                <a:ea typeface="微软雅黑" panose="020B0503020204020204" pitchFamily="34" charset="-122"/>
              </a:rPr>
              <a:t>AD</a:t>
            </a:r>
            <a:r>
              <a:rPr lang="zh-CN" altLang="en-US" dirty="0">
                <a:solidFill>
                  <a:srgbClr val="333333"/>
                </a:solidFill>
                <a:latin typeface="Times New Roman" panose="02020603050405020304" pitchFamily="18" charset="0"/>
                <a:ea typeface="微软雅黑" panose="020B0503020204020204" pitchFamily="34" charset="-122"/>
              </a:rPr>
              <a:t>转换器既可以直接输入到微处理器内。</a:t>
            </a:r>
          </a:p>
          <a:p>
            <a:pPr indent="457200"/>
            <a:r>
              <a:rPr lang="en-US" altLang="zh-CN" dirty="0">
                <a:solidFill>
                  <a:srgbClr val="333333"/>
                </a:solidFill>
                <a:latin typeface="Times New Roman" panose="02020603050405020304" pitchFamily="18" charset="0"/>
                <a:ea typeface="微软雅黑" panose="020B0503020204020204" pitchFamily="34" charset="-122"/>
              </a:rPr>
              <a:t>DS18B20</a:t>
            </a:r>
            <a:r>
              <a:rPr lang="zh-CN" altLang="en-US" dirty="0">
                <a:solidFill>
                  <a:srgbClr val="333333"/>
                </a:solidFill>
                <a:latin typeface="Times New Roman" panose="02020603050405020304" pitchFamily="18" charset="0"/>
                <a:ea typeface="微软雅黑" panose="020B0503020204020204" pitchFamily="34" charset="-122"/>
              </a:rPr>
              <a:t>的测温范围最低为－</a:t>
            </a:r>
            <a:r>
              <a:rPr lang="en-US" altLang="zh-CN" dirty="0">
                <a:solidFill>
                  <a:srgbClr val="333333"/>
                </a:solidFill>
                <a:latin typeface="Times New Roman" panose="02020603050405020304" pitchFamily="18" charset="0"/>
                <a:ea typeface="微软雅黑" panose="020B0503020204020204" pitchFamily="34" charset="-122"/>
              </a:rPr>
              <a:t>55℃</a:t>
            </a:r>
            <a:r>
              <a:rPr lang="zh-CN" altLang="en-US" dirty="0">
                <a:solidFill>
                  <a:srgbClr val="333333"/>
                </a:solidFill>
                <a:latin typeface="Times New Roman" panose="02020603050405020304" pitchFamily="18" charset="0"/>
                <a:ea typeface="微软雅黑" panose="020B0503020204020204" pitchFamily="34" charset="-122"/>
              </a:rPr>
              <a:t>，最高为</a:t>
            </a:r>
            <a:r>
              <a:rPr lang="en-US" altLang="zh-CN" dirty="0">
                <a:solidFill>
                  <a:srgbClr val="333333"/>
                </a:solidFill>
                <a:latin typeface="Times New Roman" panose="02020603050405020304" pitchFamily="18" charset="0"/>
                <a:ea typeface="微软雅黑" panose="020B0503020204020204" pitchFamily="34" charset="-122"/>
              </a:rPr>
              <a:t>+125℃</a:t>
            </a:r>
            <a:r>
              <a:rPr lang="zh-CN" altLang="en-US" dirty="0">
                <a:solidFill>
                  <a:srgbClr val="333333"/>
                </a:solidFill>
                <a:latin typeface="Times New Roman" panose="02020603050405020304" pitchFamily="18" charset="0"/>
                <a:ea typeface="微软雅黑" panose="020B0503020204020204" pitchFamily="34" charset="-122"/>
              </a:rPr>
              <a:t>，且测温误差在</a:t>
            </a:r>
            <a:r>
              <a:rPr lang="en-US" altLang="zh-CN" dirty="0">
                <a:solidFill>
                  <a:srgbClr val="333333"/>
                </a:solidFill>
                <a:latin typeface="Times New Roman" panose="02020603050405020304" pitchFamily="18" charset="0"/>
                <a:ea typeface="微软雅黑" panose="020B0503020204020204" pitchFamily="34" charset="-122"/>
              </a:rPr>
              <a:t>1℃</a:t>
            </a:r>
            <a:r>
              <a:rPr lang="zh-CN" altLang="en-US" dirty="0">
                <a:solidFill>
                  <a:srgbClr val="333333"/>
                </a:solidFill>
                <a:latin typeface="Times New Roman" panose="02020603050405020304" pitchFamily="18" charset="0"/>
                <a:ea typeface="微软雅黑" panose="020B0503020204020204" pitchFamily="34" charset="-122"/>
              </a:rPr>
              <a:t>左右，完全满足火灾测量的温度需求。另该传感器的接线方式简单，一根线将</a:t>
            </a:r>
            <a:r>
              <a:rPr lang="en-US" altLang="zh-CN" dirty="0">
                <a:solidFill>
                  <a:srgbClr val="333333"/>
                </a:solidFill>
                <a:latin typeface="Times New Roman" panose="02020603050405020304" pitchFamily="18" charset="0"/>
                <a:ea typeface="微软雅黑" panose="020B0503020204020204" pitchFamily="34" charset="-122"/>
              </a:rPr>
              <a:t>DS18B20</a:t>
            </a:r>
            <a:r>
              <a:rPr lang="zh-CN" altLang="en-US" dirty="0">
                <a:solidFill>
                  <a:srgbClr val="333333"/>
                </a:solidFill>
                <a:latin typeface="Times New Roman" panose="02020603050405020304" pitchFamily="18" charset="0"/>
                <a:ea typeface="微软雅黑" panose="020B0503020204020204" pitchFamily="34" charset="-122"/>
              </a:rPr>
              <a:t>与处理器相连即能完成两者的双向通信，且测量结果不需要经后续电路的处理，直接为</a:t>
            </a:r>
            <a:r>
              <a:rPr lang="en-US" altLang="zh-CN" dirty="0">
                <a:solidFill>
                  <a:srgbClr val="333333"/>
                </a:solidFill>
                <a:latin typeface="Times New Roman" panose="02020603050405020304" pitchFamily="18" charset="0"/>
                <a:ea typeface="微软雅黑" panose="020B0503020204020204" pitchFamily="34" charset="-122"/>
              </a:rPr>
              <a:t>9~12</a:t>
            </a:r>
            <a:r>
              <a:rPr lang="zh-CN" altLang="en-US" dirty="0">
                <a:solidFill>
                  <a:srgbClr val="333333"/>
                </a:solidFill>
                <a:latin typeface="Times New Roman" panose="02020603050405020304" pitchFamily="18" charset="0"/>
                <a:ea typeface="微软雅黑" panose="020B0503020204020204" pitchFamily="34" charset="-122"/>
              </a:rPr>
              <a:t>位数字量方式串行传送。</a:t>
            </a:r>
          </a:p>
        </p:txBody>
      </p:sp>
      <p:pic>
        <p:nvPicPr>
          <p:cNvPr id="35" name="图片 34"/>
          <p:cNvPicPr/>
          <p:nvPr/>
        </p:nvPicPr>
        <p:blipFill>
          <a:blip r:embed="rId4">
            <a:extLst>
              <a:ext uri="{28A0092B-C50C-407E-A947-70E740481C1C}">
                <a14:useLocalDpi xmlns:a14="http://schemas.microsoft.com/office/drawing/2010/main" val="0"/>
              </a:ext>
            </a:extLst>
          </a:blip>
          <a:srcRect/>
          <a:stretch>
            <a:fillRect/>
          </a:stretch>
        </p:blipFill>
        <p:spPr bwMode="auto">
          <a:xfrm>
            <a:off x="8613175" y="1412390"/>
            <a:ext cx="3268439" cy="2153950"/>
          </a:xfrm>
          <a:prstGeom prst="rect">
            <a:avLst/>
          </a:prstGeom>
          <a:noFill/>
          <a:ln>
            <a:noFill/>
          </a:ln>
        </p:spPr>
      </p:pic>
      <p:pic>
        <p:nvPicPr>
          <p:cNvPr id="2050" name="Picture 2" descr="X8OFVH{GI_%%]$4MTOMYM_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8937" y="3863591"/>
            <a:ext cx="2496914" cy="206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042214"/>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50"/>
                                        <p:tgtEl>
                                          <p:spTgt spid="3"/>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25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additive="base">
                                        <p:cTn id="16" dur="500" fill="hold"/>
                                        <p:tgtEl>
                                          <p:spTgt spid="2050"/>
                                        </p:tgtEl>
                                        <p:attrNameLst>
                                          <p:attrName>ppt_x</p:attrName>
                                        </p:attrNameLst>
                                      </p:cBhvr>
                                      <p:tavLst>
                                        <p:tav tm="0">
                                          <p:val>
                                            <p:strVal val="#ppt_x"/>
                                          </p:val>
                                        </p:tav>
                                        <p:tav tm="100000">
                                          <p:val>
                                            <p:strVal val="#ppt_x"/>
                                          </p:val>
                                        </p:tav>
                                      </p:tavLst>
                                    </p:anim>
                                    <p:anim calcmode="lin" valueType="num">
                                      <p:cBhvr additive="base">
                                        <p:cTn id="1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7115175" y="170571"/>
            <a:ext cx="5076825"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MQ</a:t>
            </a:r>
            <a:r>
              <a:rPr lang="zh-CN" altLang="en-US" sz="2800" b="1" dirty="0" smtClean="0">
                <a:solidFill>
                  <a:srgbClr val="0071C1"/>
                </a:solidFill>
                <a:latin typeface="Times New Roman" panose="02020603050405020304" pitchFamily="18" charset="0"/>
                <a:ea typeface="微软雅黑" panose="020B0503020204020204" pitchFamily="34" charset="-122"/>
              </a:rPr>
              <a:t>系传感器应用电路图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pic>
        <p:nvPicPr>
          <p:cNvPr id="34" name="图片 33"/>
          <p:cNvPicPr/>
          <p:nvPr/>
        </p:nvPicPr>
        <p:blipFill>
          <a:blip r:embed="rId4">
            <a:extLst>
              <a:ext uri="{28A0092B-C50C-407E-A947-70E740481C1C}">
                <a14:useLocalDpi xmlns:a14="http://schemas.microsoft.com/office/drawing/2010/main" val="0"/>
              </a:ext>
            </a:extLst>
          </a:blip>
          <a:stretch>
            <a:fillRect/>
          </a:stretch>
        </p:blipFill>
        <p:spPr>
          <a:xfrm>
            <a:off x="4179592" y="846681"/>
            <a:ext cx="7229158" cy="5165496"/>
          </a:xfrm>
          <a:prstGeom prst="rect">
            <a:avLst/>
          </a:prstGeom>
        </p:spPr>
      </p:pic>
    </p:spTree>
    <p:extLst>
      <p:ext uri="{BB962C8B-B14F-4D97-AF65-F5344CB8AC3E}">
        <p14:creationId xmlns:p14="http://schemas.microsoft.com/office/powerpoint/2010/main" val="108912554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3" name="组合 2"/>
          <p:cNvGrpSpPr/>
          <p:nvPr/>
        </p:nvGrpSpPr>
        <p:grpSpPr>
          <a:xfrm>
            <a:off x="631246" y="1992816"/>
            <a:ext cx="2067146" cy="523220"/>
            <a:chOff x="631246" y="1992816"/>
            <a:chExt cx="2067146" cy="523220"/>
          </a:xfrm>
        </p:grpSpPr>
        <p:sp>
          <p:nvSpPr>
            <p:cNvPr id="9" name="文本框 8"/>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15" name="矩形 1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563072" y="2718330"/>
            <a:ext cx="4462199" cy="1422197"/>
            <a:chOff x="4575785" y="2700802"/>
            <a:chExt cx="4462199" cy="1422197"/>
          </a:xfrm>
        </p:grpSpPr>
        <p:grpSp>
          <p:nvGrpSpPr>
            <p:cNvPr id="23" name="组合 22"/>
            <p:cNvGrpSpPr/>
            <p:nvPr/>
          </p:nvGrpSpPr>
          <p:grpSpPr>
            <a:xfrm>
              <a:off x="4575785" y="2700802"/>
              <a:ext cx="1422197" cy="1422197"/>
              <a:chOff x="4920342" y="2700802"/>
              <a:chExt cx="1422197" cy="1422197"/>
            </a:xfrm>
          </p:grpSpPr>
          <p:pic>
            <p:nvPicPr>
              <p:cNvPr id="20" name="图片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20342" y="2700802"/>
                <a:ext cx="1422197" cy="1422197"/>
              </a:xfrm>
              <a:prstGeom prst="rect">
                <a:avLst/>
              </a:prstGeom>
            </p:spPr>
          </p:pic>
          <p:sp>
            <p:nvSpPr>
              <p:cNvPr id="21" name="文本框 20"/>
              <p:cNvSpPr txBox="1"/>
              <p:nvPr/>
            </p:nvSpPr>
            <p:spPr>
              <a:xfrm>
                <a:off x="5003120" y="2860061"/>
                <a:ext cx="1132114" cy="1200329"/>
              </a:xfrm>
              <a:prstGeom prst="rect">
                <a:avLst/>
              </a:prstGeom>
              <a:noFill/>
              <a:scene3d>
                <a:camera prst="perspectiveHeroicExtremeLeftFacing"/>
                <a:lightRig rig="threePt" dir="t"/>
              </a:scene3d>
            </p:spPr>
            <p:txBody>
              <a:bodyPr wrap="square" rtlCol="0">
                <a:spAutoFit/>
              </a:bodyPr>
              <a:lstStyle/>
              <a:p>
                <a:r>
                  <a:rPr lang="zh-CN" altLang="en-US" sz="7200" b="1" dirty="0" smtClean="0">
                    <a:solidFill>
                      <a:schemeClr val="bg1"/>
                    </a:solidFill>
                    <a:latin typeface="+mn-ea"/>
                  </a:rPr>
                  <a:t>？</a:t>
                </a:r>
                <a:endParaRPr lang="zh-CN" altLang="en-US" sz="7200" b="1" dirty="0">
                  <a:solidFill>
                    <a:schemeClr val="bg1"/>
                  </a:solidFill>
                  <a:latin typeface="+mn-ea"/>
                </a:endParaRPr>
              </a:p>
            </p:txBody>
          </p:sp>
        </p:grpSp>
        <p:sp>
          <p:nvSpPr>
            <p:cNvPr id="25" name="文本框 24"/>
            <p:cNvSpPr txBox="1"/>
            <p:nvPr/>
          </p:nvSpPr>
          <p:spPr>
            <a:xfrm>
              <a:off x="6077028" y="2859426"/>
              <a:ext cx="2960956" cy="923330"/>
            </a:xfrm>
            <a:prstGeom prst="rect">
              <a:avLst/>
            </a:prstGeom>
            <a:noFill/>
          </p:spPr>
          <p:txBody>
            <a:bodyPr wrap="square" rtlCol="0">
              <a:spAutoFit/>
            </a:bodyPr>
            <a:lstStyle/>
            <a:p>
              <a:r>
                <a:rPr lang="zh-CN" altLang="en-US" sz="5400" b="1" dirty="0" smtClean="0">
                  <a:solidFill>
                    <a:srgbClr val="0071C1"/>
                  </a:solidFill>
                  <a:latin typeface="微软雅黑" panose="020B0503020204020204" pitchFamily="34" charset="-122"/>
                  <a:ea typeface="微软雅黑" panose="020B0503020204020204" pitchFamily="34" charset="-122"/>
                </a:rPr>
                <a:t>选题概述</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31246" y="2702877"/>
            <a:ext cx="2067145" cy="523220"/>
            <a:chOff x="631246" y="2702877"/>
            <a:chExt cx="2067145" cy="523220"/>
          </a:xfrm>
        </p:grpSpPr>
        <p:sp>
          <p:nvSpPr>
            <p:cNvPr id="31" name="文本框 30"/>
            <p:cNvSpPr txBox="1"/>
            <p:nvPr/>
          </p:nvSpPr>
          <p:spPr>
            <a:xfrm>
              <a:off x="886630" y="2702877"/>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631246" y="3412938"/>
            <a:ext cx="2067145" cy="523220"/>
            <a:chOff x="631246" y="3412938"/>
            <a:chExt cx="2067145" cy="523220"/>
          </a:xfrm>
        </p:grpSpPr>
        <p:sp>
          <p:nvSpPr>
            <p:cNvPr id="34" name="文本框 33"/>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31246" y="4122999"/>
            <a:ext cx="2067145" cy="523220"/>
            <a:chOff x="631246" y="4122999"/>
            <a:chExt cx="2067145" cy="523220"/>
          </a:xfrm>
        </p:grpSpPr>
        <p:sp>
          <p:nvSpPr>
            <p:cNvPr id="37" name="文本框 36"/>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631246" y="4833059"/>
            <a:ext cx="2067145" cy="523220"/>
            <a:chOff x="631246" y="4833059"/>
            <a:chExt cx="2067145" cy="523220"/>
          </a:xfrm>
        </p:grpSpPr>
        <p:sp>
          <p:nvSpPr>
            <p:cNvPr id="40" name="文本框 3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631246" y="5543119"/>
            <a:ext cx="2067145" cy="523220"/>
            <a:chOff x="631246" y="4833059"/>
            <a:chExt cx="2067145" cy="523220"/>
          </a:xfrm>
        </p:grpSpPr>
        <p:sp>
          <p:nvSpPr>
            <p:cNvPr id="43" name="文本框 42"/>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94591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
                                        <p:tgtEl>
                                          <p:spTgt spid="5"/>
                                        </p:tgtEl>
                                      </p:cBhvr>
                                    </p:animEffect>
                                  </p:childTnLst>
                                </p:cTn>
                              </p:par>
                            </p:childTnLst>
                          </p:cTn>
                        </p:par>
                        <p:par>
                          <p:cTn id="8" fill="hold">
                            <p:stCondLst>
                              <p:cond delay="25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0-#ppt_w/2"/>
                                          </p:val>
                                        </p:tav>
                                        <p:tav tm="100000">
                                          <p:val>
                                            <p:strVal val="#ppt_x"/>
                                          </p:val>
                                        </p:tav>
                                      </p:tavLst>
                                    </p:anim>
                                    <p:anim calcmode="lin" valueType="num">
                                      <p:cBhvr additive="base">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250" fill="hold"/>
                                        <p:tgtEl>
                                          <p:spTgt spid="3"/>
                                        </p:tgtEl>
                                        <p:attrNameLst>
                                          <p:attrName>ppt_x</p:attrName>
                                        </p:attrNameLst>
                                      </p:cBhvr>
                                      <p:tavLst>
                                        <p:tav tm="0">
                                          <p:val>
                                            <p:strVal val="0-#ppt_w/2"/>
                                          </p:val>
                                        </p:tav>
                                        <p:tav tm="100000">
                                          <p:val>
                                            <p:strVal val="#ppt_x"/>
                                          </p:val>
                                        </p:tav>
                                      </p:tavLst>
                                    </p:anim>
                                    <p:anim calcmode="lin" valueType="num">
                                      <p:cBhvr additive="base">
                                        <p:cTn id="17" dur="2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250" fill="hold"/>
                                        <p:tgtEl>
                                          <p:spTgt spid="30"/>
                                        </p:tgtEl>
                                        <p:attrNameLst>
                                          <p:attrName>ppt_x</p:attrName>
                                        </p:attrNameLst>
                                      </p:cBhvr>
                                      <p:tavLst>
                                        <p:tav tm="0">
                                          <p:val>
                                            <p:strVal val="0-#ppt_w/2"/>
                                          </p:val>
                                        </p:tav>
                                        <p:tav tm="100000">
                                          <p:val>
                                            <p:strVal val="#ppt_x"/>
                                          </p:val>
                                        </p:tav>
                                      </p:tavLst>
                                    </p:anim>
                                    <p:anim calcmode="lin" valueType="num">
                                      <p:cBhvr additive="base">
                                        <p:cTn id="22" dur="25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250" fill="hold"/>
                                        <p:tgtEl>
                                          <p:spTgt spid="33"/>
                                        </p:tgtEl>
                                        <p:attrNameLst>
                                          <p:attrName>ppt_x</p:attrName>
                                        </p:attrNameLst>
                                      </p:cBhvr>
                                      <p:tavLst>
                                        <p:tav tm="0">
                                          <p:val>
                                            <p:strVal val="0-#ppt_w/2"/>
                                          </p:val>
                                        </p:tav>
                                        <p:tav tm="100000">
                                          <p:val>
                                            <p:strVal val="#ppt_x"/>
                                          </p:val>
                                        </p:tav>
                                      </p:tavLst>
                                    </p:anim>
                                    <p:anim calcmode="lin" valueType="num">
                                      <p:cBhvr additive="base">
                                        <p:cTn id="27" dur="25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125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250" fill="hold"/>
                                        <p:tgtEl>
                                          <p:spTgt spid="36"/>
                                        </p:tgtEl>
                                        <p:attrNameLst>
                                          <p:attrName>ppt_x</p:attrName>
                                        </p:attrNameLst>
                                      </p:cBhvr>
                                      <p:tavLst>
                                        <p:tav tm="0">
                                          <p:val>
                                            <p:strVal val="0-#ppt_w/2"/>
                                          </p:val>
                                        </p:tav>
                                        <p:tav tm="100000">
                                          <p:val>
                                            <p:strVal val="#ppt_x"/>
                                          </p:val>
                                        </p:tav>
                                      </p:tavLst>
                                    </p:anim>
                                    <p:anim calcmode="lin" valueType="num">
                                      <p:cBhvr additive="base">
                                        <p:cTn id="32" dur="25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250" fill="hold"/>
                                        <p:tgtEl>
                                          <p:spTgt spid="39"/>
                                        </p:tgtEl>
                                        <p:attrNameLst>
                                          <p:attrName>ppt_x</p:attrName>
                                        </p:attrNameLst>
                                      </p:cBhvr>
                                      <p:tavLst>
                                        <p:tav tm="0">
                                          <p:val>
                                            <p:strVal val="0-#ppt_w/2"/>
                                          </p:val>
                                        </p:tav>
                                        <p:tav tm="100000">
                                          <p:val>
                                            <p:strVal val="#ppt_x"/>
                                          </p:val>
                                        </p:tav>
                                      </p:tavLst>
                                    </p:anim>
                                    <p:anim calcmode="lin" valueType="num">
                                      <p:cBhvr additive="base">
                                        <p:cTn id="37" dur="250" fill="hold"/>
                                        <p:tgtEl>
                                          <p:spTgt spid="39"/>
                                        </p:tgtEl>
                                        <p:attrNameLst>
                                          <p:attrName>ppt_y</p:attrName>
                                        </p:attrNameLst>
                                      </p:cBhvr>
                                      <p:tavLst>
                                        <p:tav tm="0">
                                          <p:val>
                                            <p:strVal val="#ppt_y"/>
                                          </p:val>
                                        </p:tav>
                                        <p:tav tm="100000">
                                          <p:val>
                                            <p:strVal val="#ppt_y"/>
                                          </p:val>
                                        </p:tav>
                                      </p:tavLst>
                                    </p:anim>
                                  </p:childTnLst>
                                </p:cTn>
                              </p:par>
                            </p:childTnLst>
                          </p:cTn>
                        </p:par>
                        <p:par>
                          <p:cTn id="38" fill="hold">
                            <p:stCondLst>
                              <p:cond delay="1750"/>
                            </p:stCondLst>
                            <p:childTnLst>
                              <p:par>
                                <p:cTn id="39" presetID="2" presetClass="entr" presetSubtype="8"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0-#ppt_w/2"/>
                                          </p:val>
                                        </p:tav>
                                        <p:tav tm="100000">
                                          <p:val>
                                            <p:strVal val="#ppt_x"/>
                                          </p:val>
                                        </p:tav>
                                      </p:tavLst>
                                    </p:anim>
                                    <p:anim calcmode="lin" valueType="num">
                                      <p:cBhvr additive="base">
                                        <p:cTn id="42" dur="500" fill="hold"/>
                                        <p:tgtEl>
                                          <p:spTgt spid="42"/>
                                        </p:tgtEl>
                                        <p:attrNameLst>
                                          <p:attrName>ppt_y</p:attrName>
                                        </p:attrNameLst>
                                      </p:cBhvr>
                                      <p:tavLst>
                                        <p:tav tm="0">
                                          <p:val>
                                            <p:strVal val="#ppt_y"/>
                                          </p:val>
                                        </p:tav>
                                        <p:tav tm="100000">
                                          <p:val>
                                            <p:strVal val="#ppt_y"/>
                                          </p:val>
                                        </p:tav>
                                      </p:tavLst>
                                    </p:anim>
                                  </p:childTnLst>
                                </p:cTn>
                              </p:par>
                            </p:childTnLst>
                          </p:cTn>
                        </p:par>
                        <p:par>
                          <p:cTn id="43" fill="hold">
                            <p:stCondLst>
                              <p:cond delay="2250"/>
                            </p:stCondLst>
                            <p:childTnLst>
                              <p:par>
                                <p:cTn id="44" presetID="42" presetClass="path" presetSubtype="0" accel="50000" decel="50000" fill="hold" nodeType="afterEffect">
                                  <p:stCondLst>
                                    <p:cond delay="0"/>
                                  </p:stCondLst>
                                  <p:childTnLst>
                                    <p:animMotion origin="layout" path="M 1.45833E-6 -3.7037E-6 L 0.04362 -0.00139 " pathEditMode="relative" rAng="0" ptsTypes="AA">
                                      <p:cBhvr>
                                        <p:cTn id="45" dur="250" fill="hold"/>
                                        <p:tgtEl>
                                          <p:spTgt spid="3"/>
                                        </p:tgtEl>
                                        <p:attrNameLst>
                                          <p:attrName>ppt_x</p:attrName>
                                          <p:attrName>ppt_y</p:attrName>
                                        </p:attrNameLst>
                                      </p:cBhvr>
                                      <p:rCtr x="2174" y="-69"/>
                                    </p:animMotion>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7115175" y="170571"/>
            <a:ext cx="5076825"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MQ-2</a:t>
            </a:r>
            <a:r>
              <a:rPr lang="zh-CN" altLang="en-US" sz="2800" b="1" dirty="0" smtClean="0">
                <a:solidFill>
                  <a:srgbClr val="0071C1"/>
                </a:solidFill>
                <a:latin typeface="Times New Roman" panose="02020603050405020304" pitchFamily="18" charset="0"/>
                <a:ea typeface="微软雅黑" panose="020B0503020204020204" pitchFamily="34" charset="-122"/>
              </a:rPr>
              <a:t>烟雾传感器简介及连线</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pic>
        <p:nvPicPr>
          <p:cNvPr id="3074" name="Picture 2" descr="https://timgsa.baidu.com/timg?image&amp;quality=80&amp;size=b9999_10000&amp;sec=1528344757279&amp;di=3ae55ba481ab7d1aa7b40b0d60995f30&amp;imgtype=0&amp;src=http%3A%2F%2Fs1.sinaimg.cn%2Fmw690%2F006hjZ02zy73O98FRcY10"/>
          <p:cNvPicPr>
            <a:picLocks noChangeAspect="1" noChangeArrowheads="1"/>
          </p:cNvPicPr>
          <p:nvPr/>
        </p:nvPicPr>
        <p:blipFill rotWithShape="1">
          <a:blip r:embed="rId4">
            <a:extLst>
              <a:ext uri="{28A0092B-C50C-407E-A947-70E740481C1C}">
                <a14:useLocalDpi xmlns:a14="http://schemas.microsoft.com/office/drawing/2010/main" val="0"/>
              </a:ext>
            </a:extLst>
          </a:blip>
          <a:srcRect l="4903" t="8354" r="8592" b="12859"/>
          <a:stretch/>
        </p:blipFill>
        <p:spPr bwMode="auto">
          <a:xfrm>
            <a:off x="9063814" y="1476614"/>
            <a:ext cx="2562226" cy="23336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678205" y="1476614"/>
            <a:ext cx="4819650" cy="3760004"/>
          </a:xfrm>
          <a:prstGeom prst="rect">
            <a:avLst/>
          </a:prstGeom>
        </p:spPr>
        <p:txBody>
          <a:bodyPr wrap="square">
            <a:spAutoFit/>
          </a:bodyPr>
          <a:lstStyle/>
          <a:p>
            <a:pPr indent="304800" algn="just">
              <a:lnSpc>
                <a:spcPts val="2200"/>
              </a:lnSpc>
              <a:spcAft>
                <a:spcPts val="0"/>
              </a:spcAft>
            </a:pPr>
            <a:r>
              <a:rPr lang="en-US" altLang="zh-CN" kern="100" dirty="0" smtClean="0">
                <a:latin typeface="Times New Roman" panose="02020603050405020304" pitchFamily="18" charset="0"/>
                <a:ea typeface="微软雅黑" panose="020B0503020204020204" pitchFamily="34" charset="-122"/>
              </a:rPr>
              <a:t>MQ-2</a:t>
            </a:r>
            <a:r>
              <a:rPr lang="zh-CN" altLang="en-US" kern="100" dirty="0" smtClean="0">
                <a:latin typeface="Times New Roman" panose="02020603050405020304" pitchFamily="18" charset="0"/>
                <a:ea typeface="微软雅黑" panose="020B0503020204020204" pitchFamily="34" charset="-122"/>
              </a:rPr>
              <a:t>的</a:t>
            </a:r>
            <a:r>
              <a:rPr lang="zh-CN" altLang="zh-CN" kern="100" dirty="0" smtClean="0">
                <a:latin typeface="Times New Roman" panose="02020603050405020304" pitchFamily="18" charset="0"/>
                <a:ea typeface="微软雅黑" panose="020B0503020204020204" pitchFamily="34" charset="-122"/>
              </a:rPr>
              <a:t>阻值</a:t>
            </a:r>
            <a:r>
              <a:rPr lang="zh-CN" altLang="zh-CN" kern="100" dirty="0">
                <a:latin typeface="Times New Roman" panose="02020603050405020304" pitchFamily="18" charset="0"/>
                <a:ea typeface="微软雅黑" panose="020B0503020204020204" pitchFamily="34" charset="-122"/>
              </a:rPr>
              <a:t>在一般情况下是与目标检测浓度呈非线性变化，但是由于在一定的浓度域范围内，检测结果又可近似认为是线性的。因此，一定的烟雾浓度域内，检测结果我们可以认为是有效的。由此可见，它不适合于仪表之类精确浓度的测定，但是完全可以满足本系统对烟雾浓度采集的要求。</a:t>
            </a:r>
            <a:endParaRPr lang="zh-CN" altLang="zh-CN" sz="1400" kern="100" dirty="0">
              <a:latin typeface="Times New Roman" panose="02020603050405020304" pitchFamily="18" charset="0"/>
              <a:ea typeface="微软雅黑" panose="020B0503020204020204" pitchFamily="34" charset="-122"/>
            </a:endParaRPr>
          </a:p>
          <a:p>
            <a:pPr indent="304800" algn="just">
              <a:lnSpc>
                <a:spcPts val="2200"/>
              </a:lnSpc>
              <a:spcAft>
                <a:spcPts val="0"/>
              </a:spcAft>
            </a:pPr>
            <a:r>
              <a:rPr lang="en-US" altLang="zh-CN" kern="100" dirty="0">
                <a:latin typeface="Times New Roman" panose="02020603050405020304" pitchFamily="18" charset="0"/>
                <a:ea typeface="微软雅黑" panose="020B0503020204020204" pitchFamily="34" charset="-122"/>
              </a:rPr>
              <a:t>MQ-2</a:t>
            </a:r>
            <a:r>
              <a:rPr lang="zh-CN" altLang="zh-CN" kern="100" dirty="0">
                <a:latin typeface="Times New Roman" panose="02020603050405020304" pitchFamily="18" charset="0"/>
                <a:ea typeface="微软雅黑" panose="020B0503020204020204" pitchFamily="34" charset="-122"/>
              </a:rPr>
              <a:t>型传感器对可燃性烟雾气体的灵敏度极高。其工作原理主要是源于其内部组成材料为二氧化锡半导体气敏材料，当火灾发生时，空气中的烟雾与二氧化锡结合会导致电阻值发生改变，使输出的模拟信号发生变化，从而可以监测空气中烟雾浓度。</a:t>
            </a:r>
            <a:endParaRPr lang="zh-CN" altLang="zh-CN" sz="1400" kern="100" dirty="0">
              <a:effectLst/>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451" y="3880513"/>
            <a:ext cx="2780952" cy="1990476"/>
          </a:xfrm>
          <a:prstGeom prst="rect">
            <a:avLst/>
          </a:prstGeom>
        </p:spPr>
      </p:pic>
    </p:spTree>
    <p:extLst>
      <p:ext uri="{BB962C8B-B14F-4D97-AF65-F5344CB8AC3E}">
        <p14:creationId xmlns:p14="http://schemas.microsoft.com/office/powerpoint/2010/main" val="417689704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7296150" y="170571"/>
            <a:ext cx="4895851"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MQ-7CO</a:t>
            </a:r>
            <a:r>
              <a:rPr lang="zh-CN" altLang="en-US" sz="2800" b="1" dirty="0" smtClean="0">
                <a:solidFill>
                  <a:srgbClr val="0071C1"/>
                </a:solidFill>
                <a:latin typeface="Times New Roman" panose="02020603050405020304" pitchFamily="18" charset="0"/>
                <a:ea typeface="微软雅黑" panose="020B0503020204020204" pitchFamily="34" charset="-122"/>
              </a:rPr>
              <a:t>传感器简介及连线</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11367036" y="6038203"/>
            <a:ext cx="762495" cy="765405"/>
          </a:xfrm>
          <a:prstGeom prst="rect">
            <a:avLst/>
          </a:prstGeom>
        </p:spPr>
      </p:pic>
      <p:sp>
        <p:nvSpPr>
          <p:cNvPr id="2" name="矩形 1"/>
          <p:cNvSpPr/>
          <p:nvPr/>
        </p:nvSpPr>
        <p:spPr>
          <a:xfrm>
            <a:off x="3678205" y="1476614"/>
            <a:ext cx="4819650" cy="2898037"/>
          </a:xfrm>
          <a:prstGeom prst="rect">
            <a:avLst/>
          </a:prstGeom>
        </p:spPr>
        <p:txBody>
          <a:bodyPr wrap="square">
            <a:spAutoFit/>
          </a:bodyPr>
          <a:lstStyle/>
          <a:p>
            <a:pPr indent="304800" algn="just">
              <a:lnSpc>
                <a:spcPts val="2200"/>
              </a:lnSpc>
              <a:spcAft>
                <a:spcPts val="0"/>
              </a:spcAft>
            </a:pPr>
            <a:r>
              <a:rPr lang="en-US" altLang="zh-CN" kern="100" dirty="0">
                <a:latin typeface="Times New Roman" panose="02020603050405020304" pitchFamily="18" charset="0"/>
                <a:ea typeface="微软雅黑" panose="020B0503020204020204" pitchFamily="34" charset="-122"/>
              </a:rPr>
              <a:t>MQ-7</a:t>
            </a:r>
            <a:r>
              <a:rPr lang="zh-CN" altLang="en-US" kern="100" dirty="0">
                <a:latin typeface="Times New Roman" panose="02020603050405020304" pitchFamily="18" charset="0"/>
                <a:ea typeface="微软雅黑" panose="020B0503020204020204" pitchFamily="34" charset="-122"/>
              </a:rPr>
              <a:t>气体传感器所使用的气敏材料是在清洁空气中电导率较低的二氧化锡</a:t>
            </a:r>
            <a:r>
              <a:rPr lang="en-US" altLang="zh-CN" kern="100" dirty="0">
                <a:latin typeface="Times New Roman" panose="02020603050405020304" pitchFamily="18" charset="0"/>
                <a:ea typeface="微软雅黑" panose="020B0503020204020204" pitchFamily="34" charset="-122"/>
              </a:rPr>
              <a:t>(SnO2</a:t>
            </a:r>
            <a:r>
              <a:rPr lang="en-US" altLang="zh-CN" kern="100" dirty="0" smtClean="0">
                <a:latin typeface="Times New Roman" panose="02020603050405020304" pitchFamily="18" charset="0"/>
                <a:ea typeface="微软雅黑" panose="020B0503020204020204" pitchFamily="34" charset="-122"/>
              </a:rPr>
              <a:t>)</a:t>
            </a:r>
            <a:r>
              <a:rPr lang="zh-CN" altLang="en-US" kern="100" dirty="0" smtClean="0">
                <a:latin typeface="Times New Roman" panose="02020603050405020304" pitchFamily="18" charset="0"/>
                <a:ea typeface="微软雅黑" panose="020B0503020204020204" pitchFamily="34" charset="-122"/>
              </a:rPr>
              <a:t>。采用</a:t>
            </a:r>
            <a:r>
              <a:rPr lang="zh-CN" altLang="en-US" kern="100" dirty="0">
                <a:latin typeface="Times New Roman" panose="02020603050405020304" pitchFamily="18" charset="0"/>
                <a:ea typeface="微软雅黑" panose="020B0503020204020204" pitchFamily="34" charset="-122"/>
              </a:rPr>
              <a:t>高低温循环检测方式低温</a:t>
            </a:r>
            <a:r>
              <a:rPr lang="en-US" altLang="zh-CN" kern="100" dirty="0">
                <a:latin typeface="Times New Roman" panose="02020603050405020304" pitchFamily="18" charset="0"/>
                <a:ea typeface="微软雅黑" panose="020B0503020204020204" pitchFamily="34" charset="-122"/>
              </a:rPr>
              <a:t>(1.5V</a:t>
            </a:r>
            <a:r>
              <a:rPr lang="zh-CN" altLang="en-US" kern="100" dirty="0">
                <a:latin typeface="Times New Roman" panose="02020603050405020304" pitchFamily="18" charset="0"/>
                <a:ea typeface="微软雅黑" panose="020B0503020204020204" pitchFamily="34" charset="-122"/>
              </a:rPr>
              <a:t>加热</a:t>
            </a:r>
            <a:r>
              <a:rPr lang="en-US" altLang="zh-CN" kern="100" dirty="0">
                <a:latin typeface="Times New Roman" panose="02020603050405020304" pitchFamily="18" charset="0"/>
                <a:ea typeface="微软雅黑" panose="020B0503020204020204" pitchFamily="34" charset="-122"/>
              </a:rPr>
              <a:t>)</a:t>
            </a:r>
            <a:r>
              <a:rPr lang="zh-CN" altLang="en-US" kern="100" dirty="0">
                <a:latin typeface="Times New Roman" panose="02020603050405020304" pitchFamily="18" charset="0"/>
                <a:ea typeface="微软雅黑" panose="020B0503020204020204" pitchFamily="34" charset="-122"/>
              </a:rPr>
              <a:t>检测</a:t>
            </a:r>
            <a:r>
              <a:rPr lang="zh-CN" altLang="en-US" kern="100" dirty="0" smtClean="0">
                <a:latin typeface="Times New Roman" panose="02020603050405020304" pitchFamily="18" charset="0"/>
                <a:ea typeface="微软雅黑" panose="020B0503020204020204" pitchFamily="34" charset="-122"/>
              </a:rPr>
              <a:t>一氧化碳，传感器</a:t>
            </a:r>
            <a:r>
              <a:rPr lang="zh-CN" altLang="en-US" kern="100" dirty="0">
                <a:latin typeface="Times New Roman" panose="02020603050405020304" pitchFamily="18" charset="0"/>
                <a:ea typeface="微软雅黑" panose="020B0503020204020204" pitchFamily="34" charset="-122"/>
              </a:rPr>
              <a:t>的电导率随空气中一氧化碳气体浓度增加而</a:t>
            </a:r>
            <a:r>
              <a:rPr lang="zh-CN" altLang="en-US" kern="100" dirty="0" smtClean="0">
                <a:latin typeface="Times New Roman" panose="02020603050405020304" pitchFamily="18" charset="0"/>
                <a:ea typeface="微软雅黑" panose="020B0503020204020204" pitchFamily="34" charset="-122"/>
              </a:rPr>
              <a:t>增大，高温</a:t>
            </a:r>
            <a:r>
              <a:rPr lang="en-US" altLang="zh-CN" kern="100" dirty="0">
                <a:latin typeface="Times New Roman" panose="02020603050405020304" pitchFamily="18" charset="0"/>
                <a:ea typeface="微软雅黑" panose="020B0503020204020204" pitchFamily="34" charset="-122"/>
              </a:rPr>
              <a:t>(5.0V</a:t>
            </a:r>
            <a:r>
              <a:rPr lang="zh-CN" altLang="en-US" kern="100" dirty="0">
                <a:latin typeface="Times New Roman" panose="02020603050405020304" pitchFamily="18" charset="0"/>
                <a:ea typeface="微软雅黑" panose="020B0503020204020204" pitchFamily="34" charset="-122"/>
              </a:rPr>
              <a:t>加热</a:t>
            </a:r>
            <a:r>
              <a:rPr lang="en-US" altLang="zh-CN" kern="100" dirty="0">
                <a:latin typeface="Times New Roman" panose="02020603050405020304" pitchFamily="18" charset="0"/>
                <a:ea typeface="微软雅黑" panose="020B0503020204020204" pitchFamily="34" charset="-122"/>
              </a:rPr>
              <a:t>)</a:t>
            </a:r>
            <a:r>
              <a:rPr lang="zh-CN" altLang="en-US" kern="100" dirty="0">
                <a:latin typeface="Times New Roman" panose="02020603050405020304" pitchFamily="18" charset="0"/>
                <a:ea typeface="微软雅黑" panose="020B0503020204020204" pitchFamily="34" charset="-122"/>
              </a:rPr>
              <a:t>清洗低温时吸附的杂散气体</a:t>
            </a:r>
            <a:r>
              <a:rPr lang="zh-CN" altLang="en-US" kern="100" dirty="0" smtClean="0">
                <a:latin typeface="Times New Roman" panose="02020603050405020304" pitchFamily="18" charset="0"/>
                <a:ea typeface="微软雅黑" panose="020B0503020204020204" pitchFamily="34" charset="-122"/>
              </a:rPr>
              <a:t>。</a:t>
            </a:r>
            <a:endParaRPr lang="en-US" altLang="zh-CN" kern="100" dirty="0" smtClean="0">
              <a:latin typeface="Times New Roman" panose="02020603050405020304" pitchFamily="18" charset="0"/>
              <a:ea typeface="微软雅黑" panose="020B0503020204020204" pitchFamily="34" charset="-122"/>
            </a:endParaRPr>
          </a:p>
          <a:p>
            <a:pPr indent="304800" algn="just">
              <a:lnSpc>
                <a:spcPts val="2200"/>
              </a:lnSpc>
              <a:spcAft>
                <a:spcPts val="0"/>
              </a:spcAft>
            </a:pPr>
            <a:r>
              <a:rPr lang="zh-CN" altLang="en-US" kern="100" dirty="0" smtClean="0">
                <a:latin typeface="Times New Roman" panose="02020603050405020304" pitchFamily="18" charset="0"/>
                <a:ea typeface="微软雅黑" panose="020B0503020204020204" pitchFamily="34" charset="-122"/>
              </a:rPr>
              <a:t>此</a:t>
            </a:r>
            <a:r>
              <a:rPr lang="zh-CN" altLang="en-US" kern="100" dirty="0">
                <a:latin typeface="Times New Roman" panose="02020603050405020304" pitchFamily="18" charset="0"/>
                <a:ea typeface="微软雅黑" panose="020B0503020204020204" pitchFamily="34" charset="-122"/>
              </a:rPr>
              <a:t>传感器的工作模式如同上所述的</a:t>
            </a:r>
            <a:r>
              <a:rPr lang="en-US" altLang="zh-CN" kern="100" dirty="0">
                <a:latin typeface="Times New Roman" panose="02020603050405020304" pitchFamily="18" charset="0"/>
                <a:ea typeface="微软雅黑" panose="020B0503020204020204" pitchFamily="34" charset="-122"/>
              </a:rPr>
              <a:t>MQ-2</a:t>
            </a:r>
            <a:r>
              <a:rPr lang="zh-CN" altLang="en-US" kern="100" dirty="0">
                <a:latin typeface="Times New Roman" panose="02020603050405020304" pitchFamily="18" charset="0"/>
                <a:ea typeface="微软雅黑" panose="020B0503020204020204" pitchFamily="34" charset="-122"/>
              </a:rPr>
              <a:t>，传感器的最终输出大小与空气中一氧化碳的浓度域变化呈正比关系，因此所监测的空气中</a:t>
            </a:r>
            <a:r>
              <a:rPr lang="en-US" altLang="zh-CN" kern="100" dirty="0">
                <a:latin typeface="Times New Roman" panose="02020603050405020304" pitchFamily="18" charset="0"/>
                <a:ea typeface="微软雅黑" panose="020B0503020204020204" pitchFamily="34" charset="-122"/>
              </a:rPr>
              <a:t>CO</a:t>
            </a:r>
            <a:r>
              <a:rPr lang="zh-CN" altLang="en-US" kern="100" dirty="0">
                <a:latin typeface="Times New Roman" panose="02020603050405020304" pitchFamily="18" charset="0"/>
                <a:ea typeface="微软雅黑" panose="020B0503020204020204" pitchFamily="34" charset="-122"/>
              </a:rPr>
              <a:t>浓度变化满足本系统的要求。</a:t>
            </a:r>
            <a:endParaRPr lang="zh-CN" altLang="zh-CN" sz="1400" kern="100" dirty="0">
              <a:effectLst/>
              <a:latin typeface="Times New Roman" panose="02020603050405020304" pitchFamily="18" charset="0"/>
              <a:ea typeface="微软雅黑" panose="020B0503020204020204" pitchFamily="34" charset="-122"/>
            </a:endParaRPr>
          </a:p>
        </p:txBody>
      </p:sp>
      <p:pic>
        <p:nvPicPr>
          <p:cNvPr id="4098" name="Picture 2" descr="https://timgsa.baidu.com/timg?image&amp;quality=80&amp;size=b9999_10000&amp;sec=1528344904433&amp;di=f0ef137b0091f80cac1847d86758171e&amp;imgtype=0&amp;src=http%3A%2F%2Fimg007.hc360.cn%2Fm1%2FM00%2F0F%2F0D%2FwKhQcFRAEBKEK6czAAAAAE8uekM4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9717" y="1055785"/>
            <a:ext cx="2968768" cy="273126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3625" y="3917389"/>
            <a:ext cx="2780952" cy="1990476"/>
          </a:xfrm>
          <a:prstGeom prst="rect">
            <a:avLst/>
          </a:prstGeom>
        </p:spPr>
      </p:pic>
    </p:spTree>
    <p:extLst>
      <p:ext uri="{BB962C8B-B14F-4D97-AF65-F5344CB8AC3E}">
        <p14:creationId xmlns:p14="http://schemas.microsoft.com/office/powerpoint/2010/main" val="2777764745"/>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7296150" y="170571"/>
            <a:ext cx="4895851" cy="523220"/>
          </a:xfrm>
          <a:prstGeom prst="rect">
            <a:avLst/>
          </a:prstGeom>
          <a:noFill/>
        </p:spPr>
        <p:txBody>
          <a:bodyPr wrap="square" rtlCol="0">
            <a:spAutoFit/>
          </a:bodyPr>
          <a:lstStyle/>
          <a:p>
            <a:pPr algn="ctr"/>
            <a:r>
              <a:rPr lang="en-US" altLang="zh-CN" sz="2800" b="1" dirty="0" smtClean="0">
                <a:solidFill>
                  <a:srgbClr val="0071C1"/>
                </a:solidFill>
                <a:latin typeface="Times New Roman" panose="02020603050405020304" pitchFamily="18" charset="0"/>
                <a:ea typeface="微软雅黑" panose="020B0503020204020204" pitchFamily="34" charset="-122"/>
              </a:rPr>
              <a:t>USB</a:t>
            </a:r>
            <a:r>
              <a:rPr lang="zh-CN" altLang="en-US" sz="2800" b="1" dirty="0" smtClean="0">
                <a:solidFill>
                  <a:srgbClr val="0071C1"/>
                </a:solidFill>
                <a:latin typeface="Times New Roman" panose="02020603050405020304" pitchFamily="18" charset="0"/>
                <a:ea typeface="微软雅黑" panose="020B0503020204020204" pitchFamily="34" charset="-122"/>
              </a:rPr>
              <a:t>转串口驱动电路</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73" name="文本框 72"/>
          <p:cNvSpPr txBox="1"/>
          <p:nvPr/>
        </p:nvSpPr>
        <p:spPr>
          <a:xfrm>
            <a:off x="13057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5" name="矩形 84"/>
          <p:cNvSpPr/>
          <p:nvPr/>
        </p:nvSpPr>
        <p:spPr>
          <a:xfrm>
            <a:off x="10503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4122999"/>
            <a:ext cx="2067145" cy="523220"/>
            <a:chOff x="631246" y="4122999"/>
            <a:chExt cx="2067145" cy="523220"/>
          </a:xfrm>
        </p:grpSpPr>
        <p:sp>
          <p:nvSpPr>
            <p:cNvPr id="24" name="文本框 23"/>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8" name="图片 37"/>
          <p:cNvPicPr>
            <a:picLocks noChangeAspect="1"/>
          </p:cNvPicPr>
          <p:nvPr/>
        </p:nvPicPr>
        <p:blipFill>
          <a:blip r:embed="rId4"/>
          <a:stretch>
            <a:fillRect/>
          </a:stretch>
        </p:blipFill>
        <p:spPr>
          <a:xfrm>
            <a:off x="11367036" y="6038203"/>
            <a:ext cx="762495" cy="765405"/>
          </a:xfrm>
          <a:prstGeom prst="rect">
            <a:avLst/>
          </a:prstGeom>
        </p:spPr>
      </p:pic>
      <p:pic>
        <p:nvPicPr>
          <p:cNvPr id="34" name="图片 33" descr="D:\Documents\zigbee网关开发板V2.0\zigbee网关开发板V2.0\原理图\8@0}4[LBFNSXHEMF~IJ55{A.png"/>
          <p:cNvPicPr/>
          <p:nvPr/>
        </p:nvPicPr>
        <p:blipFill>
          <a:blip r:embed="rId5">
            <a:extLst>
              <a:ext uri="{28A0092B-C50C-407E-A947-70E740481C1C}">
                <a14:useLocalDpi xmlns:a14="http://schemas.microsoft.com/office/drawing/2010/main" val="0"/>
              </a:ext>
            </a:extLst>
          </a:blip>
          <a:srcRect/>
          <a:stretch>
            <a:fillRect/>
          </a:stretch>
        </p:blipFill>
        <p:spPr bwMode="auto">
          <a:xfrm>
            <a:off x="4536428" y="773745"/>
            <a:ext cx="6515486" cy="5801605"/>
          </a:xfrm>
          <a:prstGeom prst="rect">
            <a:avLst/>
          </a:prstGeom>
          <a:noFill/>
          <a:ln>
            <a:noFill/>
          </a:ln>
        </p:spPr>
      </p:pic>
    </p:spTree>
    <p:extLst>
      <p:ext uri="{BB962C8B-B14F-4D97-AF65-F5344CB8AC3E}">
        <p14:creationId xmlns:p14="http://schemas.microsoft.com/office/powerpoint/2010/main" val="4107012653"/>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20" name="组合 19"/>
          <p:cNvGrpSpPr/>
          <p:nvPr/>
        </p:nvGrpSpPr>
        <p:grpSpPr>
          <a:xfrm>
            <a:off x="631246" y="4121111"/>
            <a:ext cx="2067145" cy="523220"/>
            <a:chOff x="631246" y="3412938"/>
            <a:chExt cx="2067145" cy="523220"/>
          </a:xfrm>
        </p:grpSpPr>
        <p:sp>
          <p:nvSpPr>
            <p:cNvPr id="12" name="文本框 11"/>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a:t>
              </a:r>
              <a:r>
                <a:rPr lang="zh-CN" altLang="en-US" sz="2800" b="1" spc="300" dirty="0">
                  <a:solidFill>
                    <a:schemeClr val="bg1"/>
                  </a:solidFill>
                  <a:latin typeface="微软雅黑" panose="020B0503020204020204" pitchFamily="34" charset="-122"/>
                  <a:ea typeface="微软雅黑" panose="020B0503020204020204" pitchFamily="34" charset="-122"/>
                </a:rPr>
                <a:t>设计</a:t>
              </a:r>
            </a:p>
          </p:txBody>
        </p:sp>
        <p:sp>
          <p:nvSpPr>
            <p:cNvPr id="17" name="矩形 1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035979" y="2967764"/>
            <a:ext cx="3759297" cy="923330"/>
            <a:chOff x="6035979" y="2967764"/>
            <a:chExt cx="3759297" cy="923330"/>
          </a:xfrm>
        </p:grpSpPr>
        <p:sp>
          <p:nvSpPr>
            <p:cNvPr id="25" name="文本框 24"/>
            <p:cNvSpPr txBox="1"/>
            <p:nvPr/>
          </p:nvSpPr>
          <p:spPr>
            <a:xfrm>
              <a:off x="6834320" y="2967764"/>
              <a:ext cx="2960956" cy="923330"/>
            </a:xfrm>
            <a:prstGeom prst="rect">
              <a:avLst/>
            </a:prstGeom>
            <a:noFill/>
          </p:spPr>
          <p:txBody>
            <a:bodyPr wrap="square" rtlCol="0">
              <a:spAutoFit/>
            </a:bodyPr>
            <a:lstStyle/>
            <a:p>
              <a:r>
                <a:rPr lang="zh-CN" altLang="en-US" sz="5400" b="1" dirty="0">
                  <a:solidFill>
                    <a:srgbClr val="0071C1"/>
                  </a:solidFill>
                  <a:latin typeface="微软雅黑" panose="020B0503020204020204" pitchFamily="34" charset="-122"/>
                  <a:ea typeface="微软雅黑" panose="020B0503020204020204" pitchFamily="34" charset="-122"/>
                </a:rPr>
                <a:t>软</a:t>
              </a:r>
              <a:r>
                <a:rPr lang="zh-CN" altLang="en-US" sz="5400" b="1" dirty="0" smtClean="0">
                  <a:solidFill>
                    <a:srgbClr val="0071C1"/>
                  </a:solidFill>
                  <a:latin typeface="微软雅黑" panose="020B0503020204020204" pitchFamily="34" charset="-122"/>
                  <a:ea typeface="微软雅黑" panose="020B0503020204020204" pitchFamily="34" charset="-122"/>
                </a:rPr>
                <a:t>件设计</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35979" y="3049973"/>
              <a:ext cx="771075" cy="771075"/>
            </a:xfrm>
            <a:prstGeom prst="rect">
              <a:avLst/>
            </a:prstGeom>
          </p:spPr>
        </p:pic>
      </p:grpSp>
      <p:grpSp>
        <p:nvGrpSpPr>
          <p:cNvPr id="71" name="组合 70"/>
          <p:cNvGrpSpPr/>
          <p:nvPr/>
        </p:nvGrpSpPr>
        <p:grpSpPr>
          <a:xfrm>
            <a:off x="631246" y="2702877"/>
            <a:ext cx="2067145" cy="523220"/>
            <a:chOff x="631246" y="2702877"/>
            <a:chExt cx="2067145" cy="523220"/>
          </a:xfrm>
        </p:grpSpPr>
        <p:sp>
          <p:nvSpPr>
            <p:cNvPr id="72" name="文本框 71"/>
            <p:cNvSpPr txBox="1"/>
            <p:nvPr/>
          </p:nvSpPr>
          <p:spPr>
            <a:xfrm>
              <a:off x="886630" y="2702877"/>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631246" y="3419028"/>
            <a:ext cx="2067145" cy="523220"/>
            <a:chOff x="631246" y="4122999"/>
            <a:chExt cx="2067145" cy="523220"/>
          </a:xfrm>
        </p:grpSpPr>
        <p:sp>
          <p:nvSpPr>
            <p:cNvPr id="75" name="文本框 74"/>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631246" y="4833059"/>
            <a:ext cx="2067145" cy="523220"/>
            <a:chOff x="631246" y="4833059"/>
            <a:chExt cx="2067145" cy="523220"/>
          </a:xfrm>
        </p:grpSpPr>
        <p:sp>
          <p:nvSpPr>
            <p:cNvPr id="78" name="文本框 77"/>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631246" y="5543119"/>
            <a:ext cx="2067145" cy="523220"/>
            <a:chOff x="631246" y="4833059"/>
            <a:chExt cx="2067145" cy="523220"/>
          </a:xfrm>
        </p:grpSpPr>
        <p:sp>
          <p:nvSpPr>
            <p:cNvPr id="81" name="文本框 80"/>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31246" y="1992816"/>
            <a:ext cx="2067146" cy="523220"/>
            <a:chOff x="631246" y="1992816"/>
            <a:chExt cx="2067146" cy="523220"/>
          </a:xfrm>
        </p:grpSpPr>
        <p:sp>
          <p:nvSpPr>
            <p:cNvPr id="84" name="文本框 83"/>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85" name="矩形 8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8949407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250" fill="hold"/>
                                        <p:tgtEl>
                                          <p:spTgt spid="83"/>
                                        </p:tgtEl>
                                        <p:attrNameLst>
                                          <p:attrName>ppt_x</p:attrName>
                                        </p:attrNameLst>
                                      </p:cBhvr>
                                      <p:tavLst>
                                        <p:tav tm="0">
                                          <p:val>
                                            <p:strVal val="0-#ppt_w/2"/>
                                          </p:val>
                                        </p:tav>
                                        <p:tav tm="100000">
                                          <p:val>
                                            <p:strVal val="#ppt_x"/>
                                          </p:val>
                                        </p:tav>
                                      </p:tavLst>
                                    </p:anim>
                                    <p:anim calcmode="lin" valueType="num">
                                      <p:cBhvr additive="base">
                                        <p:cTn id="8" dur="25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250" fill="hold"/>
                                        <p:tgtEl>
                                          <p:spTgt spid="71"/>
                                        </p:tgtEl>
                                        <p:attrNameLst>
                                          <p:attrName>ppt_x</p:attrName>
                                        </p:attrNameLst>
                                      </p:cBhvr>
                                      <p:tavLst>
                                        <p:tav tm="0">
                                          <p:val>
                                            <p:strVal val="0-#ppt_w/2"/>
                                          </p:val>
                                        </p:tav>
                                        <p:tav tm="100000">
                                          <p:val>
                                            <p:strVal val="#ppt_x"/>
                                          </p:val>
                                        </p:tav>
                                      </p:tavLst>
                                    </p:anim>
                                    <p:anim calcmode="lin" valueType="num">
                                      <p:cBhvr additive="base">
                                        <p:cTn id="13" dur="25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additive="base">
                                        <p:cTn id="17" dur="250" fill="hold"/>
                                        <p:tgtEl>
                                          <p:spTgt spid="74"/>
                                        </p:tgtEl>
                                        <p:attrNameLst>
                                          <p:attrName>ppt_x</p:attrName>
                                        </p:attrNameLst>
                                      </p:cBhvr>
                                      <p:tavLst>
                                        <p:tav tm="0">
                                          <p:val>
                                            <p:strVal val="0-#ppt_w/2"/>
                                          </p:val>
                                        </p:tav>
                                        <p:tav tm="100000">
                                          <p:val>
                                            <p:strVal val="#ppt_x"/>
                                          </p:val>
                                        </p:tav>
                                      </p:tavLst>
                                    </p:anim>
                                    <p:anim calcmode="lin" valueType="num">
                                      <p:cBhvr additive="base">
                                        <p:cTn id="18" dur="250" fill="hold"/>
                                        <p:tgtEl>
                                          <p:spTgt spid="74"/>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250" fill="hold"/>
                                        <p:tgtEl>
                                          <p:spTgt spid="20"/>
                                        </p:tgtEl>
                                        <p:attrNameLst>
                                          <p:attrName>ppt_x</p:attrName>
                                        </p:attrNameLst>
                                      </p:cBhvr>
                                      <p:tavLst>
                                        <p:tav tm="0">
                                          <p:val>
                                            <p:strVal val="0-#ppt_w/2"/>
                                          </p:val>
                                        </p:tav>
                                        <p:tav tm="100000">
                                          <p:val>
                                            <p:strVal val="#ppt_x"/>
                                          </p:val>
                                        </p:tav>
                                      </p:tavLst>
                                    </p:anim>
                                    <p:anim calcmode="lin" valueType="num">
                                      <p:cBhvr additive="base">
                                        <p:cTn id="23" dur="25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250" fill="hold"/>
                                        <p:tgtEl>
                                          <p:spTgt spid="77"/>
                                        </p:tgtEl>
                                        <p:attrNameLst>
                                          <p:attrName>ppt_x</p:attrName>
                                        </p:attrNameLst>
                                      </p:cBhvr>
                                      <p:tavLst>
                                        <p:tav tm="0">
                                          <p:val>
                                            <p:strVal val="0-#ppt_w/2"/>
                                          </p:val>
                                        </p:tav>
                                        <p:tav tm="100000">
                                          <p:val>
                                            <p:strVal val="#ppt_x"/>
                                          </p:val>
                                        </p:tav>
                                      </p:tavLst>
                                    </p:anim>
                                    <p:anim calcmode="lin" valueType="num">
                                      <p:cBhvr additive="base">
                                        <p:cTn id="28" dur="250" fill="hold"/>
                                        <p:tgtEl>
                                          <p:spTgt spid="7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 calcmode="lin" valueType="num">
                                      <p:cBhvr additive="base">
                                        <p:cTn id="32" dur="250" fill="hold"/>
                                        <p:tgtEl>
                                          <p:spTgt spid="80"/>
                                        </p:tgtEl>
                                        <p:attrNameLst>
                                          <p:attrName>ppt_x</p:attrName>
                                        </p:attrNameLst>
                                      </p:cBhvr>
                                      <p:tavLst>
                                        <p:tav tm="0">
                                          <p:val>
                                            <p:strVal val="0-#ppt_w/2"/>
                                          </p:val>
                                        </p:tav>
                                        <p:tav tm="100000">
                                          <p:val>
                                            <p:strVal val="#ppt_x"/>
                                          </p:val>
                                        </p:tav>
                                      </p:tavLst>
                                    </p:anim>
                                    <p:anim calcmode="lin" valueType="num">
                                      <p:cBhvr additive="base">
                                        <p:cTn id="33" dur="250" fill="hold"/>
                                        <p:tgtEl>
                                          <p:spTgt spid="80"/>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63" presetClass="path" presetSubtype="0" accel="50000" decel="50000" fill="hold" nodeType="afterEffect">
                                  <p:stCondLst>
                                    <p:cond delay="0"/>
                                  </p:stCondLst>
                                  <p:childTnLst>
                                    <p:animMotion origin="layout" path="M 1.45833E-6 -3.7037E-7 L 0.03685 0.00139 " pathEditMode="relative" rAng="0" ptsTypes="AA">
                                      <p:cBhvr>
                                        <p:cTn id="36" dur="250" fill="hold"/>
                                        <p:tgtEl>
                                          <p:spTgt spid="20"/>
                                        </p:tgtEl>
                                        <p:attrNameLst>
                                          <p:attrName>ppt_x</p:attrName>
                                          <p:attrName>ppt_y</p:attrName>
                                        </p:attrNameLst>
                                      </p:cBhvr>
                                      <p:rCtr x="1836" y="69"/>
                                    </p:animMotion>
                                  </p:childTnLst>
                                </p:cTn>
                              </p:par>
                            </p:childTnLst>
                          </p:cTn>
                        </p:par>
                        <p:par>
                          <p:cTn id="37" fill="hold">
                            <p:stCondLst>
                              <p:cond delay="1750"/>
                            </p:stCondLst>
                            <p:childTnLst>
                              <p:par>
                                <p:cTn id="38" presetID="10" presetClass="entr" presetSubtype="0"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终端节点流程图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4"/>
          <a:stretch>
            <a:fillRect/>
          </a:stretch>
        </p:blipFill>
        <p:spPr>
          <a:xfrm>
            <a:off x="11367036" y="6038203"/>
            <a:ext cx="762495" cy="765405"/>
          </a:xfrm>
          <a:prstGeom prst="rect">
            <a:avLst/>
          </a:prstGeom>
        </p:spPr>
      </p:pic>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33025146"/>
              </p:ext>
            </p:extLst>
          </p:nvPr>
        </p:nvGraphicFramePr>
        <p:xfrm>
          <a:off x="5774871" y="1013091"/>
          <a:ext cx="4038600" cy="5000625"/>
        </p:xfrm>
        <a:graphic>
          <a:graphicData uri="http://schemas.openxmlformats.org/presentationml/2006/ole">
            <mc:AlternateContent xmlns:mc="http://schemas.openxmlformats.org/markup-compatibility/2006">
              <mc:Choice xmlns:v="urn:schemas-microsoft-com:vml" Requires="v">
                <p:oleObj spid="_x0000_s5183" name="Visio" r:id="rId5" imgW="4029208" imgH="4991316" progId="Visio.Drawing.15">
                  <p:embed/>
                </p:oleObj>
              </mc:Choice>
              <mc:Fallback>
                <p:oleObj name="Visio" r:id="rId5" imgW="4029208" imgH="4991316" progId="Visio.Drawing.15">
                  <p:embed/>
                  <p:pic>
                    <p:nvPicPr>
                      <p:cNvPr id="0" name="Object 1"/>
                      <p:cNvPicPr>
                        <a:picLocks noChangeAspect="1" noChangeArrowheads="1"/>
                      </p:cNvPicPr>
                      <p:nvPr/>
                    </p:nvPicPr>
                    <p:blipFill>
                      <a:blip r:embed="rId6"/>
                      <a:srcRect/>
                      <a:stretch>
                        <a:fillRect/>
                      </a:stretch>
                    </p:blipFill>
                    <p:spPr bwMode="auto">
                      <a:xfrm>
                        <a:off x="5774871" y="1013091"/>
                        <a:ext cx="4038600" cy="500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757923"/>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协调器流程图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descr="C:\Users\j\Desktop\毕业设计\框图\协调器软件流程图.bmp"/>
          <p:cNvPicPr/>
          <p:nvPr/>
        </p:nvPicPr>
        <p:blipFill>
          <a:blip r:embed="rId4">
            <a:extLst>
              <a:ext uri="{28A0092B-C50C-407E-A947-70E740481C1C}">
                <a14:useLocalDpi xmlns:a14="http://schemas.microsoft.com/office/drawing/2010/main" val="0"/>
              </a:ext>
            </a:extLst>
          </a:blip>
          <a:srcRect/>
          <a:stretch>
            <a:fillRect/>
          </a:stretch>
        </p:blipFill>
        <p:spPr bwMode="auto">
          <a:xfrm>
            <a:off x="6037126" y="1329849"/>
            <a:ext cx="3514090" cy="4695190"/>
          </a:xfrm>
          <a:prstGeom prst="rect">
            <a:avLst/>
          </a:prstGeom>
          <a:noFill/>
          <a:ln>
            <a:noFill/>
          </a:ln>
        </p:spPr>
      </p:pic>
    </p:spTree>
    <p:extLst>
      <p:ext uri="{BB962C8B-B14F-4D97-AF65-F5344CB8AC3E}">
        <p14:creationId xmlns:p14="http://schemas.microsoft.com/office/powerpoint/2010/main" val="284275022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7924801" y="170571"/>
            <a:ext cx="4267200"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串口初始化及通讯流程图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4"/>
          <a:stretch>
            <a:fillRect/>
          </a:stretch>
        </p:blipFill>
        <p:spPr>
          <a:xfrm>
            <a:off x="11367036" y="6038203"/>
            <a:ext cx="762495" cy="765405"/>
          </a:xfrm>
          <a:prstGeom prst="rect">
            <a:avLst/>
          </a:prstGeom>
        </p:spPr>
      </p:pic>
      <p:pic>
        <p:nvPicPr>
          <p:cNvPr id="36" name="图片 35" descr="C:\Users\j\Desktop\毕业设计\框图\串口初始化流程.bmp"/>
          <p:cNvPicPr/>
          <p:nvPr/>
        </p:nvPicPr>
        <p:blipFill>
          <a:blip r:embed="rId5">
            <a:extLst>
              <a:ext uri="{28A0092B-C50C-407E-A947-70E740481C1C}">
                <a14:useLocalDpi xmlns:a14="http://schemas.microsoft.com/office/drawing/2010/main" val="0"/>
              </a:ext>
            </a:extLst>
          </a:blip>
          <a:srcRect/>
          <a:stretch>
            <a:fillRect/>
          </a:stretch>
        </p:blipFill>
        <p:spPr bwMode="auto">
          <a:xfrm>
            <a:off x="5157787" y="1081405"/>
            <a:ext cx="1876425" cy="4695190"/>
          </a:xfrm>
          <a:prstGeom prst="rect">
            <a:avLst/>
          </a:prstGeom>
          <a:noFill/>
          <a:ln>
            <a:noFill/>
          </a:ln>
        </p:spPr>
      </p:pic>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43519731"/>
              </p:ext>
            </p:extLst>
          </p:nvPr>
        </p:nvGraphicFramePr>
        <p:xfrm>
          <a:off x="8481440" y="1109290"/>
          <a:ext cx="2263332" cy="5543980"/>
        </p:xfrm>
        <a:graphic>
          <a:graphicData uri="http://schemas.openxmlformats.org/presentationml/2006/ole">
            <mc:AlternateContent xmlns:mc="http://schemas.openxmlformats.org/markup-compatibility/2006">
              <mc:Choice xmlns:v="urn:schemas-microsoft-com:vml" Requires="v">
                <p:oleObj spid="_x0000_s8254" name="Visio" r:id="rId6" imgW="2895777" imgH="6591104" progId="Visio.Drawing.15">
                  <p:embed/>
                </p:oleObj>
              </mc:Choice>
              <mc:Fallback>
                <p:oleObj name="Visio" r:id="rId6" imgW="2895777" imgH="6591104"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l="7001"/>
                      <a:stretch>
                        <a:fillRect/>
                      </a:stretch>
                    </p:blipFill>
                    <p:spPr bwMode="auto">
                      <a:xfrm>
                        <a:off x="8481440" y="1109290"/>
                        <a:ext cx="2263332" cy="5543980"/>
                      </a:xfrm>
                      <a:prstGeom prst="rect">
                        <a:avLst/>
                      </a:prstGeom>
                      <a:noFill/>
                    </p:spPr>
                  </p:pic>
                </p:oleObj>
              </mc:Fallback>
            </mc:AlternateContent>
          </a:graphicData>
        </a:graphic>
      </p:graphicFrame>
    </p:spTree>
    <p:extLst>
      <p:ext uri="{BB962C8B-B14F-4D97-AF65-F5344CB8AC3E}">
        <p14:creationId xmlns:p14="http://schemas.microsoft.com/office/powerpoint/2010/main" val="528249927"/>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遗传算法流程图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descr="C:\Users\j\Desktop\毕业设计\框图\遗传算法流程图.bmp"/>
          <p:cNvPicPr/>
          <p:nvPr/>
        </p:nvPicPr>
        <p:blipFill>
          <a:blip r:embed="rId4">
            <a:extLst>
              <a:ext uri="{28A0092B-C50C-407E-A947-70E740481C1C}">
                <a14:useLocalDpi xmlns:a14="http://schemas.microsoft.com/office/drawing/2010/main" val="0"/>
              </a:ext>
            </a:extLst>
          </a:blip>
          <a:srcRect/>
          <a:stretch>
            <a:fillRect/>
          </a:stretch>
        </p:blipFill>
        <p:spPr bwMode="auto">
          <a:xfrm>
            <a:off x="6841671" y="1161142"/>
            <a:ext cx="1905000" cy="5045710"/>
          </a:xfrm>
          <a:prstGeom prst="rect">
            <a:avLst/>
          </a:prstGeom>
          <a:noFill/>
          <a:ln>
            <a:noFill/>
          </a:ln>
        </p:spPr>
      </p:pic>
    </p:spTree>
    <p:extLst>
      <p:ext uri="{BB962C8B-B14F-4D97-AF65-F5344CB8AC3E}">
        <p14:creationId xmlns:p14="http://schemas.microsoft.com/office/powerpoint/2010/main" val="3894784022"/>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258175" y="170571"/>
            <a:ext cx="3933825" cy="954107"/>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基于遗传算法优化的</a:t>
            </a:r>
            <a:endParaRPr lang="en-US" altLang="zh-CN" sz="2800" b="1" dirty="0" smtClean="0">
              <a:solidFill>
                <a:srgbClr val="0071C1"/>
              </a:solidFill>
              <a:latin typeface="Times New Roman" panose="02020603050405020304" pitchFamily="18" charset="0"/>
              <a:ea typeface="微软雅黑" panose="020B0503020204020204" pitchFamily="34" charset="-122"/>
            </a:endParaRPr>
          </a:p>
          <a:p>
            <a:pPr algn="ctr"/>
            <a:r>
              <a:rPr lang="en-US" altLang="zh-CN" sz="2800" b="1" dirty="0" smtClean="0">
                <a:solidFill>
                  <a:srgbClr val="0071C1"/>
                </a:solidFill>
                <a:latin typeface="Times New Roman" panose="02020603050405020304" pitchFamily="18" charset="0"/>
                <a:ea typeface="微软雅黑" panose="020B0503020204020204" pitchFamily="34" charset="-122"/>
              </a:rPr>
              <a:t>BP</a:t>
            </a:r>
            <a:r>
              <a:rPr lang="zh-CN" altLang="en-US" sz="2800" b="1" dirty="0" smtClean="0">
                <a:solidFill>
                  <a:srgbClr val="0071C1"/>
                </a:solidFill>
                <a:latin typeface="Times New Roman" panose="02020603050405020304" pitchFamily="18" charset="0"/>
                <a:ea typeface="微软雅黑" panose="020B0503020204020204" pitchFamily="34" charset="-122"/>
              </a:rPr>
              <a:t>神经网络算法流程图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descr="C:\Users\j\Desktop\毕业设计\框图\遗传算法优化的神经网络算法.bmp"/>
          <p:cNvPicPr/>
          <p:nvPr/>
        </p:nvPicPr>
        <p:blipFill>
          <a:blip r:embed="rId4">
            <a:extLst>
              <a:ext uri="{28A0092B-C50C-407E-A947-70E740481C1C}">
                <a14:useLocalDpi xmlns:a14="http://schemas.microsoft.com/office/drawing/2010/main" val="0"/>
              </a:ext>
            </a:extLst>
          </a:blip>
          <a:srcRect/>
          <a:stretch>
            <a:fillRect/>
          </a:stretch>
        </p:blipFill>
        <p:spPr bwMode="auto">
          <a:xfrm>
            <a:off x="5054146" y="1555566"/>
            <a:ext cx="5480050" cy="4928235"/>
          </a:xfrm>
          <a:prstGeom prst="rect">
            <a:avLst/>
          </a:prstGeom>
          <a:noFill/>
          <a:ln>
            <a:noFill/>
          </a:ln>
        </p:spPr>
      </p:pic>
    </p:spTree>
    <p:extLst>
      <p:ext uri="{BB962C8B-B14F-4D97-AF65-F5344CB8AC3E}">
        <p14:creationId xmlns:p14="http://schemas.microsoft.com/office/powerpoint/2010/main" val="264248436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模糊逻辑算法流程图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descr="C:\Users\j\Desktop\毕业设计\框图\模糊逻辑算法流程图.bmp"/>
          <p:cNvPicPr/>
          <p:nvPr/>
        </p:nvPicPr>
        <p:blipFill>
          <a:blip r:embed="rId4">
            <a:extLst>
              <a:ext uri="{28A0092B-C50C-407E-A947-70E740481C1C}">
                <a14:useLocalDpi xmlns:a14="http://schemas.microsoft.com/office/drawing/2010/main" val="0"/>
              </a:ext>
            </a:extLst>
          </a:blip>
          <a:srcRect/>
          <a:stretch>
            <a:fillRect/>
          </a:stretch>
        </p:blipFill>
        <p:spPr bwMode="auto">
          <a:xfrm>
            <a:off x="7002326" y="1013091"/>
            <a:ext cx="1583690" cy="5108575"/>
          </a:xfrm>
          <a:prstGeom prst="rect">
            <a:avLst/>
          </a:prstGeom>
          <a:noFill/>
          <a:ln>
            <a:noFill/>
          </a:ln>
        </p:spPr>
      </p:pic>
    </p:spTree>
    <p:extLst>
      <p:ext uri="{BB962C8B-B14F-4D97-AF65-F5344CB8AC3E}">
        <p14:creationId xmlns:p14="http://schemas.microsoft.com/office/powerpoint/2010/main" val="4080464769"/>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6" name="组合 5"/>
          <p:cNvGrpSpPr/>
          <p:nvPr/>
        </p:nvGrpSpPr>
        <p:grpSpPr>
          <a:xfrm>
            <a:off x="1163514" y="1992816"/>
            <a:ext cx="2067146" cy="523220"/>
            <a:chOff x="631246" y="1992816"/>
            <a:chExt cx="2067146" cy="523220"/>
          </a:xfrm>
        </p:grpSpPr>
        <p:sp>
          <p:nvSpPr>
            <p:cNvPr id="9" name="文本框 8"/>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15" name="矩形 1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1" name="组合 20"/>
          <p:cNvGrpSpPr/>
          <p:nvPr/>
        </p:nvGrpSpPr>
        <p:grpSpPr>
          <a:xfrm>
            <a:off x="631246" y="2702877"/>
            <a:ext cx="2067145" cy="523220"/>
            <a:chOff x="631246" y="2702877"/>
            <a:chExt cx="2067145" cy="523220"/>
          </a:xfrm>
        </p:grpSpPr>
        <p:sp>
          <p:nvSpPr>
            <p:cNvPr id="11" name="文本框 10"/>
            <p:cNvSpPr txBox="1"/>
            <p:nvPr/>
          </p:nvSpPr>
          <p:spPr>
            <a:xfrm>
              <a:off x="886630"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16" name="矩形 15"/>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2" name="组合 21"/>
          <p:cNvGrpSpPr/>
          <p:nvPr/>
        </p:nvGrpSpPr>
        <p:grpSpPr>
          <a:xfrm>
            <a:off x="631246" y="3412938"/>
            <a:ext cx="2067145" cy="523220"/>
            <a:chOff x="631246" y="3412938"/>
            <a:chExt cx="2067145" cy="523220"/>
          </a:xfrm>
        </p:grpSpPr>
        <p:sp>
          <p:nvSpPr>
            <p:cNvPr id="12" name="文本框 11"/>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17" name="矩形 1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3" name="组合 22"/>
          <p:cNvGrpSpPr/>
          <p:nvPr/>
        </p:nvGrpSpPr>
        <p:grpSpPr>
          <a:xfrm>
            <a:off x="631246" y="4122999"/>
            <a:ext cx="2067145" cy="523220"/>
            <a:chOff x="631246" y="4122999"/>
            <a:chExt cx="2067145" cy="523220"/>
          </a:xfrm>
        </p:grpSpPr>
        <p:sp>
          <p:nvSpPr>
            <p:cNvPr id="13" name="文本框 12"/>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18" name="矩形 17"/>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7" name="组合 26"/>
          <p:cNvGrpSpPr/>
          <p:nvPr/>
        </p:nvGrpSpPr>
        <p:grpSpPr>
          <a:xfrm>
            <a:off x="631246" y="4833059"/>
            <a:ext cx="2067145" cy="523220"/>
            <a:chOff x="631246" y="4833059"/>
            <a:chExt cx="2067145" cy="523220"/>
          </a:xfrm>
        </p:grpSpPr>
        <p:sp>
          <p:nvSpPr>
            <p:cNvPr id="14" name="文本框 13"/>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19" name="矩形 18"/>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24" name="文本框 23"/>
          <p:cNvSpPr txBox="1"/>
          <p:nvPr/>
        </p:nvSpPr>
        <p:spPr>
          <a:xfrm>
            <a:off x="8119047" y="2194109"/>
            <a:ext cx="3891248" cy="2585323"/>
          </a:xfrm>
          <a:prstGeom prst="rect">
            <a:avLst/>
          </a:prstGeom>
          <a:noFill/>
        </p:spPr>
        <p:txBody>
          <a:bodyPr wrap="square" rtlCol="0">
            <a:spAutoFit/>
          </a:bodyPr>
          <a:lstStyle/>
          <a:p>
            <a:pPr indent="457200"/>
            <a:r>
              <a:rPr lang="zh-CN" altLang="en-US" spc="300" dirty="0" smtClean="0">
                <a:latin typeface="Times New Roman" panose="02020603050405020304" pitchFamily="18" charset="0"/>
                <a:ea typeface="微软雅黑" panose="020B0503020204020204" pitchFamily="34" charset="-122"/>
              </a:rPr>
              <a:t>根据</a:t>
            </a:r>
            <a:r>
              <a:rPr lang="zh-CN" altLang="en-US" spc="300" dirty="0">
                <a:latin typeface="Times New Roman" panose="02020603050405020304" pitchFamily="18" charset="0"/>
                <a:ea typeface="微软雅黑" panose="020B0503020204020204" pitchFamily="34" charset="-122"/>
              </a:rPr>
              <a:t>相关数据统计，进入</a:t>
            </a:r>
            <a:r>
              <a:rPr lang="en-US" altLang="zh-CN" spc="300" dirty="0">
                <a:latin typeface="Times New Roman" panose="02020603050405020304" pitchFamily="18" charset="0"/>
                <a:ea typeface="微软雅黑" panose="020B0503020204020204" pitchFamily="34" charset="-122"/>
              </a:rPr>
              <a:t>21</a:t>
            </a:r>
            <a:r>
              <a:rPr lang="zh-CN" altLang="en-US" spc="300" dirty="0">
                <a:latin typeface="Times New Roman" panose="02020603050405020304" pitchFamily="18" charset="0"/>
                <a:ea typeface="微软雅黑" panose="020B0503020204020204" pitchFamily="34" charset="-122"/>
              </a:rPr>
              <a:t>世纪之后，全世界每年因火灾事故造成直接死亡人数约为</a:t>
            </a:r>
            <a:r>
              <a:rPr lang="en-US" altLang="zh-CN" spc="300" dirty="0">
                <a:latin typeface="Times New Roman" panose="02020603050405020304" pitchFamily="18" charset="0"/>
                <a:ea typeface="微软雅黑" panose="020B0503020204020204" pitchFamily="34" charset="-122"/>
              </a:rPr>
              <a:t>7</a:t>
            </a:r>
            <a:r>
              <a:rPr lang="zh-CN" altLang="en-US" spc="300" dirty="0">
                <a:latin typeface="Times New Roman" panose="02020603050405020304" pitchFamily="18" charset="0"/>
                <a:ea typeface="微软雅黑" panose="020B0503020204020204" pitchFamily="34" charset="-122"/>
              </a:rPr>
              <a:t>万人，造成的经济损失更是不计其数</a:t>
            </a:r>
            <a:r>
              <a:rPr lang="zh-CN" altLang="en-US" spc="300" dirty="0" smtClean="0">
                <a:latin typeface="Times New Roman" panose="02020603050405020304" pitchFamily="18" charset="0"/>
                <a:ea typeface="微软雅黑" panose="020B0503020204020204" pitchFamily="34" charset="-122"/>
              </a:rPr>
              <a:t>。</a:t>
            </a:r>
            <a:endParaRPr lang="en-US" altLang="zh-CN" spc="300" dirty="0">
              <a:latin typeface="Times New Roman" panose="02020603050405020304" pitchFamily="18" charset="0"/>
              <a:ea typeface="微软雅黑" panose="020B0503020204020204" pitchFamily="34" charset="-122"/>
            </a:endParaRPr>
          </a:p>
          <a:p>
            <a:pPr indent="457200"/>
            <a:r>
              <a:rPr lang="zh-CN" altLang="en-US" spc="300" dirty="0" smtClean="0">
                <a:latin typeface="Times New Roman" panose="02020603050405020304" pitchFamily="18" charset="0"/>
                <a:ea typeface="微软雅黑" panose="020B0503020204020204" pitchFamily="34" charset="-122"/>
              </a:rPr>
              <a:t>火灾</a:t>
            </a:r>
            <a:r>
              <a:rPr lang="zh-CN" altLang="en-US" spc="300" dirty="0">
                <a:latin typeface="Times New Roman" panose="02020603050405020304" pitchFamily="18" charset="0"/>
                <a:ea typeface="微软雅黑" panose="020B0503020204020204" pitchFamily="34" charset="-122"/>
              </a:rPr>
              <a:t>是生活中不可避免的灾害之一，火灾会对人民群众的生命、财产、健康、安全等造成巨大的损失。</a:t>
            </a:r>
          </a:p>
        </p:txBody>
      </p:sp>
      <p:cxnSp>
        <p:nvCxnSpPr>
          <p:cNvPr id="26" name="直接连接符 25"/>
          <p:cNvCxnSpPr/>
          <p:nvPr/>
        </p:nvCxnSpPr>
        <p:spPr>
          <a:xfrm>
            <a:off x="7941059" y="2014330"/>
            <a:ext cx="0" cy="2944884"/>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研究背景</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562" y="2130831"/>
            <a:ext cx="4140277" cy="2711881"/>
          </a:xfrm>
          <a:prstGeom prst="rect">
            <a:avLst/>
          </a:prstGeom>
        </p:spPr>
      </p:pic>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34" name="图片 33"/>
          <p:cNvPicPr>
            <a:picLocks noChangeAspect="1"/>
          </p:cNvPicPr>
          <p:nvPr/>
        </p:nvPicPr>
        <p:blipFill>
          <a:blip r:embed="rId4"/>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1135293687"/>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anim calcmode="lin" valueType="num">
                                      <p:cBhvr>
                                        <p:cTn id="8" dur="250" fill="hold"/>
                                        <p:tgtEl>
                                          <p:spTgt spid="28"/>
                                        </p:tgtEl>
                                        <p:attrNameLst>
                                          <p:attrName>ppt_x</p:attrName>
                                        </p:attrNameLst>
                                      </p:cBhvr>
                                      <p:tavLst>
                                        <p:tav tm="0">
                                          <p:val>
                                            <p:strVal val="#ppt_x"/>
                                          </p:val>
                                        </p:tav>
                                        <p:tav tm="100000">
                                          <p:val>
                                            <p:strVal val="#ppt_x"/>
                                          </p:val>
                                        </p:tav>
                                      </p:tavLst>
                                    </p:anim>
                                    <p:anim calcmode="lin" valueType="num">
                                      <p:cBhvr>
                                        <p:cTn id="9" dur="25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250"/>
                                        <p:tgtEl>
                                          <p:spTgt spid="26"/>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软件整体工作流程图</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631246"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1347925"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1092541"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descr="C:\Users\j\Desktop\毕业设计\框图\软件总体工作流程.bmp"/>
          <p:cNvPicPr/>
          <p:nvPr/>
        </p:nvPicPr>
        <p:blipFill>
          <a:blip r:embed="rId4">
            <a:extLst>
              <a:ext uri="{28A0092B-C50C-407E-A947-70E740481C1C}">
                <a14:useLocalDpi xmlns:a14="http://schemas.microsoft.com/office/drawing/2010/main" val="0"/>
              </a:ext>
            </a:extLst>
          </a:blip>
          <a:srcRect/>
          <a:stretch>
            <a:fillRect/>
          </a:stretch>
        </p:blipFill>
        <p:spPr bwMode="auto">
          <a:xfrm>
            <a:off x="5105532" y="971541"/>
            <a:ext cx="5377279" cy="5411805"/>
          </a:xfrm>
          <a:prstGeom prst="rect">
            <a:avLst/>
          </a:prstGeom>
          <a:noFill/>
          <a:ln>
            <a:noFill/>
          </a:ln>
        </p:spPr>
      </p:pic>
    </p:spTree>
    <p:extLst>
      <p:ext uri="{BB962C8B-B14F-4D97-AF65-F5344CB8AC3E}">
        <p14:creationId xmlns:p14="http://schemas.microsoft.com/office/powerpoint/2010/main" val="2600249775"/>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24" name="组合 23"/>
          <p:cNvGrpSpPr/>
          <p:nvPr/>
        </p:nvGrpSpPr>
        <p:grpSpPr>
          <a:xfrm>
            <a:off x="5764809" y="2755359"/>
            <a:ext cx="4030467" cy="1208935"/>
            <a:chOff x="5764809" y="2755359"/>
            <a:chExt cx="4030467" cy="1208935"/>
          </a:xfrm>
        </p:grpSpPr>
        <p:pic>
          <p:nvPicPr>
            <p:cNvPr id="21" name="图片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64809" y="2755359"/>
              <a:ext cx="1108190" cy="1208935"/>
            </a:xfrm>
            <a:prstGeom prst="rect">
              <a:avLst/>
            </a:prstGeom>
          </p:spPr>
        </p:pic>
        <p:sp>
          <p:nvSpPr>
            <p:cNvPr id="22" name="文本框 21"/>
            <p:cNvSpPr txBox="1"/>
            <p:nvPr/>
          </p:nvSpPr>
          <p:spPr>
            <a:xfrm>
              <a:off x="6834320" y="2967764"/>
              <a:ext cx="2960956" cy="923330"/>
            </a:xfrm>
            <a:prstGeom prst="rect">
              <a:avLst/>
            </a:prstGeom>
            <a:noFill/>
          </p:spPr>
          <p:txBody>
            <a:bodyPr wrap="square" rtlCol="0">
              <a:spAutoFit/>
            </a:bodyPr>
            <a:lstStyle/>
            <a:p>
              <a:r>
                <a:rPr lang="zh-CN" altLang="en-US" sz="5400" b="1" dirty="0">
                  <a:solidFill>
                    <a:srgbClr val="0071C1"/>
                  </a:solidFill>
                  <a:latin typeface="微软雅黑" panose="020B0503020204020204" pitchFamily="34" charset="-122"/>
                  <a:ea typeface="微软雅黑" panose="020B0503020204020204" pitchFamily="34" charset="-122"/>
                </a:rPr>
                <a:t>调试</a:t>
              </a:r>
              <a:r>
                <a:rPr lang="zh-CN" altLang="en-US" sz="5400" b="1" dirty="0" smtClean="0">
                  <a:solidFill>
                    <a:srgbClr val="0071C1"/>
                  </a:solidFill>
                  <a:latin typeface="微软雅黑" panose="020B0503020204020204" pitchFamily="34" charset="-122"/>
                  <a:ea typeface="微软雅黑" panose="020B0503020204020204" pitchFamily="34" charset="-122"/>
                </a:rPr>
                <a:t>结果</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631246" y="2702877"/>
            <a:ext cx="2067145" cy="523220"/>
            <a:chOff x="631246" y="2702877"/>
            <a:chExt cx="2067145" cy="523220"/>
          </a:xfrm>
        </p:grpSpPr>
        <p:sp>
          <p:nvSpPr>
            <p:cNvPr id="33" name="文本框 32"/>
            <p:cNvSpPr txBox="1"/>
            <p:nvPr/>
          </p:nvSpPr>
          <p:spPr>
            <a:xfrm>
              <a:off x="886630" y="2702877"/>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631246" y="3419028"/>
            <a:ext cx="2067145" cy="523220"/>
            <a:chOff x="631246" y="4122999"/>
            <a:chExt cx="2067145" cy="523220"/>
          </a:xfrm>
        </p:grpSpPr>
        <p:sp>
          <p:nvSpPr>
            <p:cNvPr id="36" name="文本框 35"/>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631246" y="4116466"/>
            <a:ext cx="2067145" cy="523220"/>
            <a:chOff x="631246" y="4833059"/>
            <a:chExt cx="2067145" cy="523220"/>
          </a:xfrm>
        </p:grpSpPr>
        <p:sp>
          <p:nvSpPr>
            <p:cNvPr id="39" name="文本框 38"/>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631246" y="5543119"/>
            <a:ext cx="2067145" cy="523220"/>
            <a:chOff x="631246" y="4833059"/>
            <a:chExt cx="2067145" cy="523220"/>
          </a:xfrm>
        </p:grpSpPr>
        <p:sp>
          <p:nvSpPr>
            <p:cNvPr id="42" name="文本框 4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631246" y="1992816"/>
            <a:ext cx="2067146" cy="523220"/>
            <a:chOff x="631246" y="1992816"/>
            <a:chExt cx="2067146" cy="523220"/>
          </a:xfrm>
        </p:grpSpPr>
        <p:sp>
          <p:nvSpPr>
            <p:cNvPr id="45" name="文本框 44"/>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46" name="矩形 45"/>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631246" y="4838562"/>
            <a:ext cx="2067145" cy="523220"/>
            <a:chOff x="631246" y="3412938"/>
            <a:chExt cx="2067145" cy="523220"/>
          </a:xfrm>
        </p:grpSpPr>
        <p:sp>
          <p:nvSpPr>
            <p:cNvPr id="48" name="文本框 47"/>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693161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
                                        <p:tgtEl>
                                          <p:spTgt spid="5"/>
                                        </p:tgtEl>
                                      </p:cBhvr>
                                    </p:animEffect>
                                  </p:childTnLst>
                                </p:cTn>
                              </p:par>
                            </p:childTnLst>
                          </p:cTn>
                        </p:par>
                        <p:par>
                          <p:cTn id="8" fill="hold">
                            <p:stCondLst>
                              <p:cond delay="25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0-#ppt_w/2"/>
                                          </p:val>
                                        </p:tav>
                                        <p:tav tm="100000">
                                          <p:val>
                                            <p:strVal val="#ppt_x"/>
                                          </p:val>
                                        </p:tav>
                                      </p:tavLst>
                                    </p:anim>
                                    <p:anim calcmode="lin" valueType="num">
                                      <p:cBhvr additive="base">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250" fill="hold"/>
                                        <p:tgtEl>
                                          <p:spTgt spid="44"/>
                                        </p:tgtEl>
                                        <p:attrNameLst>
                                          <p:attrName>ppt_x</p:attrName>
                                        </p:attrNameLst>
                                      </p:cBhvr>
                                      <p:tavLst>
                                        <p:tav tm="0">
                                          <p:val>
                                            <p:strVal val="0-#ppt_w/2"/>
                                          </p:val>
                                        </p:tav>
                                        <p:tav tm="100000">
                                          <p:val>
                                            <p:strVal val="#ppt_x"/>
                                          </p:val>
                                        </p:tav>
                                      </p:tavLst>
                                    </p:anim>
                                    <p:anim calcmode="lin" valueType="num">
                                      <p:cBhvr additive="base">
                                        <p:cTn id="17" dur="250" fill="hold"/>
                                        <p:tgtEl>
                                          <p:spTgt spid="4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250" fill="hold"/>
                                        <p:tgtEl>
                                          <p:spTgt spid="32"/>
                                        </p:tgtEl>
                                        <p:attrNameLst>
                                          <p:attrName>ppt_x</p:attrName>
                                        </p:attrNameLst>
                                      </p:cBhvr>
                                      <p:tavLst>
                                        <p:tav tm="0">
                                          <p:val>
                                            <p:strVal val="0-#ppt_w/2"/>
                                          </p:val>
                                        </p:tav>
                                        <p:tav tm="100000">
                                          <p:val>
                                            <p:strVal val="#ppt_x"/>
                                          </p:val>
                                        </p:tav>
                                      </p:tavLst>
                                    </p:anim>
                                    <p:anim calcmode="lin" valueType="num">
                                      <p:cBhvr additive="base">
                                        <p:cTn id="22" dur="250" fill="hold"/>
                                        <p:tgtEl>
                                          <p:spTgt spid="32"/>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250" fill="hold"/>
                                        <p:tgtEl>
                                          <p:spTgt spid="35"/>
                                        </p:tgtEl>
                                        <p:attrNameLst>
                                          <p:attrName>ppt_x</p:attrName>
                                        </p:attrNameLst>
                                      </p:cBhvr>
                                      <p:tavLst>
                                        <p:tav tm="0">
                                          <p:val>
                                            <p:strVal val="0-#ppt_w/2"/>
                                          </p:val>
                                        </p:tav>
                                        <p:tav tm="100000">
                                          <p:val>
                                            <p:strVal val="#ppt_x"/>
                                          </p:val>
                                        </p:tav>
                                      </p:tavLst>
                                    </p:anim>
                                    <p:anim calcmode="lin" valueType="num">
                                      <p:cBhvr additive="base">
                                        <p:cTn id="27" dur="25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1250"/>
                            </p:stCondLst>
                            <p:childTnLst>
                              <p:par>
                                <p:cTn id="29" presetID="2" presetClass="entr" presetSubtype="8"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250" fill="hold"/>
                                        <p:tgtEl>
                                          <p:spTgt spid="38"/>
                                        </p:tgtEl>
                                        <p:attrNameLst>
                                          <p:attrName>ppt_x</p:attrName>
                                        </p:attrNameLst>
                                      </p:cBhvr>
                                      <p:tavLst>
                                        <p:tav tm="0">
                                          <p:val>
                                            <p:strVal val="0-#ppt_w/2"/>
                                          </p:val>
                                        </p:tav>
                                        <p:tav tm="100000">
                                          <p:val>
                                            <p:strVal val="#ppt_x"/>
                                          </p:val>
                                        </p:tav>
                                      </p:tavLst>
                                    </p:anim>
                                    <p:anim calcmode="lin" valueType="num">
                                      <p:cBhvr additive="base">
                                        <p:cTn id="32" dur="250" fill="hold"/>
                                        <p:tgtEl>
                                          <p:spTgt spid="38"/>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8"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250" fill="hold"/>
                                        <p:tgtEl>
                                          <p:spTgt spid="47"/>
                                        </p:tgtEl>
                                        <p:attrNameLst>
                                          <p:attrName>ppt_x</p:attrName>
                                        </p:attrNameLst>
                                      </p:cBhvr>
                                      <p:tavLst>
                                        <p:tav tm="0">
                                          <p:val>
                                            <p:strVal val="0-#ppt_w/2"/>
                                          </p:val>
                                        </p:tav>
                                        <p:tav tm="100000">
                                          <p:val>
                                            <p:strVal val="#ppt_x"/>
                                          </p:val>
                                        </p:tav>
                                      </p:tavLst>
                                    </p:anim>
                                    <p:anim calcmode="lin" valueType="num">
                                      <p:cBhvr additive="base">
                                        <p:cTn id="37" dur="250" fill="hold"/>
                                        <p:tgtEl>
                                          <p:spTgt spid="47"/>
                                        </p:tgtEl>
                                        <p:attrNameLst>
                                          <p:attrName>ppt_y</p:attrName>
                                        </p:attrNameLst>
                                      </p:cBhvr>
                                      <p:tavLst>
                                        <p:tav tm="0">
                                          <p:val>
                                            <p:strVal val="#ppt_y"/>
                                          </p:val>
                                        </p:tav>
                                        <p:tav tm="100000">
                                          <p:val>
                                            <p:strVal val="#ppt_y"/>
                                          </p:val>
                                        </p:tav>
                                      </p:tavLst>
                                    </p:anim>
                                  </p:childTnLst>
                                </p:cTn>
                              </p:par>
                            </p:childTnLst>
                          </p:cTn>
                        </p:par>
                        <p:par>
                          <p:cTn id="38" fill="hold">
                            <p:stCondLst>
                              <p:cond delay="1750"/>
                            </p:stCondLst>
                            <p:childTnLst>
                              <p:par>
                                <p:cTn id="39" presetID="2" presetClass="entr" presetSubtype="8"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250" fill="hold"/>
                                        <p:tgtEl>
                                          <p:spTgt spid="41"/>
                                        </p:tgtEl>
                                        <p:attrNameLst>
                                          <p:attrName>ppt_x</p:attrName>
                                        </p:attrNameLst>
                                      </p:cBhvr>
                                      <p:tavLst>
                                        <p:tav tm="0">
                                          <p:val>
                                            <p:strVal val="0-#ppt_w/2"/>
                                          </p:val>
                                        </p:tav>
                                        <p:tav tm="100000">
                                          <p:val>
                                            <p:strVal val="#ppt_x"/>
                                          </p:val>
                                        </p:tav>
                                      </p:tavLst>
                                    </p:anim>
                                    <p:anim calcmode="lin" valueType="num">
                                      <p:cBhvr additive="base">
                                        <p:cTn id="42" dur="250" fill="hold"/>
                                        <p:tgtEl>
                                          <p:spTgt spid="41"/>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63" presetClass="path" presetSubtype="0" accel="50000" decel="50000" fill="hold" nodeType="afterEffect">
                                  <p:stCondLst>
                                    <p:cond delay="0"/>
                                  </p:stCondLst>
                                  <p:childTnLst>
                                    <p:animMotion origin="layout" path="M 1.45833E-6 1.11022E-16 L 0.03685 0.00139 " pathEditMode="relative" rAng="0" ptsTypes="AA">
                                      <p:cBhvr>
                                        <p:cTn id="45" dur="250" fill="hold"/>
                                        <p:tgtEl>
                                          <p:spTgt spid="47"/>
                                        </p:tgtEl>
                                        <p:attrNameLst>
                                          <p:attrName>ppt_x</p:attrName>
                                          <p:attrName>ppt_y</p:attrName>
                                        </p:attrNameLst>
                                      </p:cBhvr>
                                      <p:rCtr x="1836" y="69"/>
                                    </p:animMotion>
                                  </p:childTnLst>
                                </p:cTn>
                              </p:par>
                            </p:childTnLst>
                          </p:cTn>
                        </p:par>
                        <p:par>
                          <p:cTn id="46" fill="hold">
                            <p:stCondLst>
                              <p:cond delay="2250"/>
                            </p:stCondLst>
                            <p:childTnLst>
                              <p:par>
                                <p:cTn id="47" presetID="10"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平台搭建</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1095479"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p:cNvPicPr/>
          <p:nvPr/>
        </p:nvPicPr>
        <p:blipFill>
          <a:blip r:embed="rId4" cstate="print">
            <a:extLst>
              <a:ext uri="{28A0092B-C50C-407E-A947-70E740481C1C}">
                <a14:useLocalDpi xmlns:a14="http://schemas.microsoft.com/office/drawing/2010/main" val="0"/>
              </a:ext>
            </a:extLst>
          </a:blip>
          <a:stretch>
            <a:fillRect/>
          </a:stretch>
        </p:blipFill>
        <p:spPr>
          <a:xfrm>
            <a:off x="4232109" y="1536311"/>
            <a:ext cx="3199614" cy="3249049"/>
          </a:xfrm>
          <a:prstGeom prst="rect">
            <a:avLst/>
          </a:prstGeom>
        </p:spPr>
      </p:pic>
      <p:pic>
        <p:nvPicPr>
          <p:cNvPr id="37" name="图片 36"/>
          <p:cNvPicPr/>
          <p:nvPr/>
        </p:nvPicPr>
        <p:blipFill>
          <a:blip r:embed="rId5" cstate="print">
            <a:extLst>
              <a:ext uri="{28A0092B-C50C-407E-A947-70E740481C1C}">
                <a14:useLocalDpi xmlns:a14="http://schemas.microsoft.com/office/drawing/2010/main" val="0"/>
              </a:ext>
            </a:extLst>
          </a:blip>
          <a:stretch>
            <a:fillRect/>
          </a:stretch>
        </p:blipFill>
        <p:spPr>
          <a:xfrm>
            <a:off x="8546941" y="1532622"/>
            <a:ext cx="2529840" cy="3373120"/>
          </a:xfrm>
          <a:prstGeom prst="rect">
            <a:avLst/>
          </a:prstGeom>
        </p:spPr>
      </p:pic>
      <p:sp>
        <p:nvSpPr>
          <p:cNvPr id="2" name="矩形 1"/>
          <p:cNvSpPr/>
          <p:nvPr/>
        </p:nvSpPr>
        <p:spPr>
          <a:xfrm>
            <a:off x="5277918" y="5094669"/>
            <a:ext cx="1107996" cy="369332"/>
          </a:xfrm>
          <a:prstGeom prst="rect">
            <a:avLst/>
          </a:prstGeom>
        </p:spPr>
        <p:txBody>
          <a:bodyPr wrap="none">
            <a:spAutoFit/>
          </a:bodyPr>
          <a:lstStyle/>
          <a:p>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终端</a:t>
            </a:r>
            <a:r>
              <a:rPr lang="zh-CN" altLang="zh-CN" kern="100" dirty="0" smtClean="0">
                <a:latin typeface="Times New Roman" panose="02020603050405020304" pitchFamily="18" charset="0"/>
                <a:ea typeface="微软雅黑" panose="020B0503020204020204" pitchFamily="34" charset="-122"/>
                <a:cs typeface="Times New Roman" panose="02020603050405020304" pitchFamily="18" charset="0"/>
              </a:rPr>
              <a:t>节</a:t>
            </a:r>
            <a:r>
              <a:rPr lang="zh-CN" altLang="en-US" kern="100" dirty="0" smtClean="0">
                <a:latin typeface="Times New Roman" panose="02020603050405020304" pitchFamily="18" charset="0"/>
                <a:ea typeface="微软雅黑" panose="020B0503020204020204" pitchFamily="34" charset="-122"/>
                <a:cs typeface="Times New Roman" panose="02020603050405020304" pitchFamily="18" charset="0"/>
              </a:rPr>
              <a:t>点</a:t>
            </a:r>
            <a:endParaRPr lang="zh-CN" altLang="en-US" dirty="0">
              <a:ea typeface="微软雅黑" panose="020B0503020204020204" pitchFamily="34" charset="-122"/>
            </a:endParaRPr>
          </a:p>
        </p:txBody>
      </p:sp>
      <p:sp>
        <p:nvSpPr>
          <p:cNvPr id="38" name="矩形 37"/>
          <p:cNvSpPr/>
          <p:nvPr/>
        </p:nvSpPr>
        <p:spPr>
          <a:xfrm>
            <a:off x="9142447" y="5094669"/>
            <a:ext cx="1338828" cy="369332"/>
          </a:xfrm>
          <a:prstGeom prst="rect">
            <a:avLst/>
          </a:prstGeom>
        </p:spPr>
        <p:txBody>
          <a:bodyPr wrap="none">
            <a:spAutoFit/>
          </a:bodyPr>
          <a:lstStyle/>
          <a:p>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协调器</a:t>
            </a:r>
            <a:r>
              <a:rPr lang="zh-CN" altLang="zh-CN" kern="100" dirty="0" smtClean="0">
                <a:latin typeface="Times New Roman" panose="02020603050405020304" pitchFamily="18" charset="0"/>
                <a:ea typeface="微软雅黑" panose="020B0503020204020204" pitchFamily="34" charset="-122"/>
                <a:cs typeface="Times New Roman" panose="02020603050405020304" pitchFamily="18" charset="0"/>
              </a:rPr>
              <a:t>节</a:t>
            </a:r>
            <a:r>
              <a:rPr lang="zh-CN" altLang="en-US" kern="100" dirty="0" smtClean="0">
                <a:latin typeface="Times New Roman" panose="02020603050405020304" pitchFamily="18" charset="0"/>
                <a:ea typeface="微软雅黑" panose="020B0503020204020204" pitchFamily="34" charset="-122"/>
                <a:cs typeface="Times New Roman" panose="02020603050405020304" pitchFamily="18" charset="0"/>
              </a:rPr>
              <a:t>点</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43662527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准备环节</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1095479"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p:cNvPicPr/>
          <p:nvPr/>
        </p:nvPicPr>
        <p:blipFill rotWithShape="1">
          <a:blip r:embed="rId4">
            <a:extLst>
              <a:ext uri="{28A0092B-C50C-407E-A947-70E740481C1C}">
                <a14:useLocalDpi xmlns:a14="http://schemas.microsoft.com/office/drawing/2010/main" val="0"/>
              </a:ext>
            </a:extLst>
          </a:blip>
          <a:srcRect t="4140" b="1"/>
          <a:stretch/>
        </p:blipFill>
        <p:spPr bwMode="auto">
          <a:xfrm>
            <a:off x="6666094" y="1105180"/>
            <a:ext cx="2256155" cy="1323340"/>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6778509" y="2516036"/>
            <a:ext cx="2031325"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遗传算法工作示意</a:t>
            </a:r>
            <a:endParaRPr lang="zh-CN" altLang="en-US" dirty="0"/>
          </a:p>
        </p:txBody>
      </p:sp>
      <p:pic>
        <p:nvPicPr>
          <p:cNvPr id="37" name="图片 36"/>
          <p:cNvPicPr/>
          <p:nvPr/>
        </p:nvPicPr>
        <p:blipFill>
          <a:blip r:embed="rId5">
            <a:extLst>
              <a:ext uri="{28A0092B-C50C-407E-A947-70E740481C1C}">
                <a14:useLocalDpi xmlns:a14="http://schemas.microsoft.com/office/drawing/2010/main" val="0"/>
              </a:ext>
            </a:extLst>
          </a:blip>
          <a:stretch>
            <a:fillRect/>
          </a:stretch>
        </p:blipFill>
        <p:spPr>
          <a:xfrm>
            <a:off x="5157016" y="2984466"/>
            <a:ext cx="5274310" cy="1699260"/>
          </a:xfrm>
          <a:prstGeom prst="rect">
            <a:avLst/>
          </a:prstGeom>
        </p:spPr>
      </p:pic>
      <p:sp>
        <p:nvSpPr>
          <p:cNvPr id="3" name="矩形 2"/>
          <p:cNvSpPr/>
          <p:nvPr/>
        </p:nvSpPr>
        <p:spPr>
          <a:xfrm>
            <a:off x="6547676" y="4782502"/>
            <a:ext cx="249299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神经网络训练工作示意</a:t>
            </a:r>
            <a:endParaRPr lang="zh-CN" altLang="en-US" dirty="0"/>
          </a:p>
        </p:txBody>
      </p:sp>
      <p:pic>
        <p:nvPicPr>
          <p:cNvPr id="38" name="图片 37"/>
          <p:cNvPicPr/>
          <p:nvPr/>
        </p:nvPicPr>
        <p:blipFill rotWithShape="1">
          <a:blip r:embed="rId6">
            <a:extLst>
              <a:ext uri="{28A0092B-C50C-407E-A947-70E740481C1C}">
                <a14:useLocalDpi xmlns:a14="http://schemas.microsoft.com/office/drawing/2010/main" val="0"/>
              </a:ext>
            </a:extLst>
          </a:blip>
          <a:srcRect t="15182"/>
          <a:stretch/>
        </p:blipFill>
        <p:spPr bwMode="auto">
          <a:xfrm>
            <a:off x="5859961" y="5239672"/>
            <a:ext cx="3868420" cy="266065"/>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6778508" y="5594720"/>
            <a:ext cx="2031325"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监控软件成功启动</a:t>
            </a:r>
            <a:endParaRPr lang="zh-CN" altLang="en-US" dirty="0"/>
          </a:p>
        </p:txBody>
      </p:sp>
    </p:spTree>
    <p:extLst>
      <p:ext uri="{BB962C8B-B14F-4D97-AF65-F5344CB8AC3E}">
        <p14:creationId xmlns:p14="http://schemas.microsoft.com/office/powerpoint/2010/main" val="31938985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无火灾情形</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1095479"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40" name="图片 39"/>
          <p:cNvPicPr/>
          <p:nvPr/>
        </p:nvPicPr>
        <p:blipFill rotWithShape="1">
          <a:blip r:embed="rId4">
            <a:extLst>
              <a:ext uri="{28A0092B-C50C-407E-A947-70E740481C1C}">
                <a14:useLocalDpi xmlns:a14="http://schemas.microsoft.com/office/drawing/2010/main" val="0"/>
              </a:ext>
            </a:extLst>
          </a:blip>
          <a:srcRect t="71791" b="10828"/>
          <a:stretch/>
        </p:blipFill>
        <p:spPr bwMode="auto">
          <a:xfrm>
            <a:off x="5158921" y="1021660"/>
            <a:ext cx="5270500" cy="175260"/>
          </a:xfrm>
          <a:prstGeom prst="rect">
            <a:avLst/>
          </a:prstGeom>
          <a:extLst>
            <a:ext uri="{53640926-AAD7-44D8-BBD7-CCE9431645EC}">
              <a14:shadowObscured xmlns:a14="http://schemas.microsoft.com/office/drawing/2010/main"/>
            </a:ext>
          </a:extLst>
        </p:spPr>
      </p:pic>
      <p:pic>
        <p:nvPicPr>
          <p:cNvPr id="41" name="图片 40"/>
          <p:cNvPicPr/>
          <p:nvPr/>
        </p:nvPicPr>
        <p:blipFill rotWithShape="1">
          <a:blip r:embed="rId5">
            <a:extLst>
              <a:ext uri="{28A0092B-C50C-407E-A947-70E740481C1C}">
                <a14:useLocalDpi xmlns:a14="http://schemas.microsoft.com/office/drawing/2010/main" val="0"/>
              </a:ext>
            </a:extLst>
          </a:blip>
          <a:srcRect t="17203"/>
          <a:stretch/>
        </p:blipFill>
        <p:spPr bwMode="auto">
          <a:xfrm>
            <a:off x="5158921" y="1196920"/>
            <a:ext cx="5272404" cy="962660"/>
          </a:xfrm>
          <a:prstGeom prst="rect">
            <a:avLst/>
          </a:prstGeom>
          <a:ln>
            <a:noFill/>
          </a:ln>
          <a:extLst>
            <a:ext uri="{53640926-AAD7-44D8-BBD7-CCE9431645EC}">
              <a14:shadowObscured xmlns:a14="http://schemas.microsoft.com/office/drawing/2010/main"/>
            </a:ext>
          </a:extLst>
        </p:spPr>
      </p:pic>
      <p:graphicFrame>
        <p:nvGraphicFramePr>
          <p:cNvPr id="42" name="图表 41"/>
          <p:cNvGraphicFramePr/>
          <p:nvPr>
            <p:extLst>
              <p:ext uri="{D42A27DB-BD31-4B8C-83A1-F6EECF244321}">
                <p14:modId xmlns:p14="http://schemas.microsoft.com/office/powerpoint/2010/main" val="945844556"/>
              </p:ext>
            </p:extLst>
          </p:nvPr>
        </p:nvGraphicFramePr>
        <p:xfrm>
          <a:off x="5508171" y="2885375"/>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4147327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明火火灾情形</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1095479"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p:cNvPicPr/>
          <p:nvPr/>
        </p:nvPicPr>
        <p:blipFill rotWithShape="1">
          <a:blip r:embed="rId4">
            <a:extLst>
              <a:ext uri="{28A0092B-C50C-407E-A947-70E740481C1C}">
                <a14:useLocalDpi xmlns:a14="http://schemas.microsoft.com/office/drawing/2010/main" val="0"/>
              </a:ext>
            </a:extLst>
          </a:blip>
          <a:srcRect t="71791" b="10828"/>
          <a:stretch/>
        </p:blipFill>
        <p:spPr bwMode="auto">
          <a:xfrm>
            <a:off x="5158921" y="1021660"/>
            <a:ext cx="5270500" cy="175260"/>
          </a:xfrm>
          <a:prstGeom prst="rect">
            <a:avLst/>
          </a:prstGeom>
          <a:extLst>
            <a:ext uri="{53640926-AAD7-44D8-BBD7-CCE9431645EC}">
              <a14:shadowObscured xmlns:a14="http://schemas.microsoft.com/office/drawing/2010/main"/>
            </a:ext>
          </a:extLst>
        </p:spPr>
      </p:pic>
      <p:pic>
        <p:nvPicPr>
          <p:cNvPr id="37" name="图片 36"/>
          <p:cNvPicPr/>
          <p:nvPr/>
        </p:nvPicPr>
        <p:blipFill>
          <a:blip r:embed="rId5">
            <a:extLst>
              <a:ext uri="{28A0092B-C50C-407E-A947-70E740481C1C}">
                <a14:useLocalDpi xmlns:a14="http://schemas.microsoft.com/office/drawing/2010/main" val="0"/>
              </a:ext>
            </a:extLst>
          </a:blip>
          <a:stretch>
            <a:fillRect/>
          </a:stretch>
        </p:blipFill>
        <p:spPr>
          <a:xfrm>
            <a:off x="5157016" y="1196920"/>
            <a:ext cx="5274310" cy="1512570"/>
          </a:xfrm>
          <a:prstGeom prst="rect">
            <a:avLst/>
          </a:prstGeom>
        </p:spPr>
      </p:pic>
      <p:graphicFrame>
        <p:nvGraphicFramePr>
          <p:cNvPr id="38" name="图表 37"/>
          <p:cNvGraphicFramePr/>
          <p:nvPr>
            <p:extLst>
              <p:ext uri="{D42A27DB-BD31-4B8C-83A1-F6EECF244321}">
                <p14:modId xmlns:p14="http://schemas.microsoft.com/office/powerpoint/2010/main" val="2676400050"/>
              </p:ext>
            </p:extLst>
          </p:nvPr>
        </p:nvGraphicFramePr>
        <p:xfrm>
          <a:off x="5508171" y="3170604"/>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22728340"/>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阴火火灾情形</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1095479"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p:cNvPicPr/>
          <p:nvPr/>
        </p:nvPicPr>
        <p:blipFill rotWithShape="1">
          <a:blip r:embed="rId4">
            <a:extLst>
              <a:ext uri="{28A0092B-C50C-407E-A947-70E740481C1C}">
                <a14:useLocalDpi xmlns:a14="http://schemas.microsoft.com/office/drawing/2010/main" val="0"/>
              </a:ext>
            </a:extLst>
          </a:blip>
          <a:srcRect t="71791" b="10828"/>
          <a:stretch/>
        </p:blipFill>
        <p:spPr bwMode="auto">
          <a:xfrm>
            <a:off x="5158921" y="1021660"/>
            <a:ext cx="5270500" cy="175260"/>
          </a:xfrm>
          <a:prstGeom prst="rect">
            <a:avLst/>
          </a:prstGeom>
          <a:extLst>
            <a:ext uri="{53640926-AAD7-44D8-BBD7-CCE9431645EC}">
              <a14:shadowObscured xmlns:a14="http://schemas.microsoft.com/office/drawing/2010/main"/>
            </a:ext>
          </a:extLst>
        </p:spPr>
      </p:pic>
      <p:pic>
        <p:nvPicPr>
          <p:cNvPr id="37" name="图片 36"/>
          <p:cNvPicPr/>
          <p:nvPr/>
        </p:nvPicPr>
        <p:blipFill>
          <a:blip r:embed="rId5">
            <a:extLst>
              <a:ext uri="{28A0092B-C50C-407E-A947-70E740481C1C}">
                <a14:useLocalDpi xmlns:a14="http://schemas.microsoft.com/office/drawing/2010/main" val="0"/>
              </a:ext>
            </a:extLst>
          </a:blip>
          <a:stretch>
            <a:fillRect/>
          </a:stretch>
        </p:blipFill>
        <p:spPr>
          <a:xfrm>
            <a:off x="5157016" y="1168787"/>
            <a:ext cx="5274310" cy="1527175"/>
          </a:xfrm>
          <a:prstGeom prst="rect">
            <a:avLst/>
          </a:prstGeom>
        </p:spPr>
      </p:pic>
      <p:graphicFrame>
        <p:nvGraphicFramePr>
          <p:cNvPr id="38" name="图表 37"/>
          <p:cNvGraphicFramePr/>
          <p:nvPr>
            <p:extLst>
              <p:ext uri="{D42A27DB-BD31-4B8C-83A1-F6EECF244321}">
                <p14:modId xmlns:p14="http://schemas.microsoft.com/office/powerpoint/2010/main" val="3179979323"/>
              </p:ext>
            </p:extLst>
          </p:nvPr>
        </p:nvGraphicFramePr>
        <p:xfrm>
          <a:off x="5769473" y="3322879"/>
          <a:ext cx="4049395" cy="211010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88915522"/>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0" name="文本框 19"/>
          <p:cNvSpPr txBox="1"/>
          <p:nvPr/>
        </p:nvSpPr>
        <p:spPr>
          <a:xfrm>
            <a:off x="8329353" y="170571"/>
            <a:ext cx="3862647"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恢复正常后火灾情形</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9" name="矩形 5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5" name="组合 64"/>
          <p:cNvGrpSpPr/>
          <p:nvPr/>
        </p:nvGrpSpPr>
        <p:grpSpPr>
          <a:xfrm>
            <a:off x="442560" y="278293"/>
            <a:ext cx="2511219" cy="1258018"/>
            <a:chOff x="0" y="112403"/>
            <a:chExt cx="2511219" cy="1258018"/>
          </a:xfrm>
        </p:grpSpPr>
        <p:sp>
          <p:nvSpPr>
            <p:cNvPr id="66" name="文本框 65"/>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67" name="文本框 66"/>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22" name="矩形 21"/>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3" name="组合 22"/>
          <p:cNvGrpSpPr/>
          <p:nvPr/>
        </p:nvGrpSpPr>
        <p:grpSpPr>
          <a:xfrm>
            <a:off x="631246" y="3419616"/>
            <a:ext cx="2067145" cy="523220"/>
            <a:chOff x="631246" y="4291811"/>
            <a:chExt cx="2067145" cy="523220"/>
          </a:xfrm>
        </p:grpSpPr>
        <p:sp>
          <p:nvSpPr>
            <p:cNvPr id="24" name="文本框 23"/>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5" name="矩形 24"/>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1095479" y="4833059"/>
            <a:ext cx="2067145" cy="523220"/>
            <a:chOff x="631246" y="4833059"/>
            <a:chExt cx="2067145" cy="523220"/>
          </a:xfrm>
        </p:grpSpPr>
        <p:sp>
          <p:nvSpPr>
            <p:cNvPr id="27" name="文本框 2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28" name="矩形 2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29" name="组合 28"/>
          <p:cNvGrpSpPr/>
          <p:nvPr/>
        </p:nvGrpSpPr>
        <p:grpSpPr>
          <a:xfrm>
            <a:off x="631246" y="5543119"/>
            <a:ext cx="2067145" cy="523220"/>
            <a:chOff x="631246" y="4833059"/>
            <a:chExt cx="2067145" cy="523220"/>
          </a:xfrm>
        </p:grpSpPr>
        <p:sp>
          <p:nvSpPr>
            <p:cNvPr id="30" name="文本框 2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1" name="矩形 3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32" name="文本框 31"/>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3" name="矩形 32"/>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4" name="文本框 33"/>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35" name="矩形 34"/>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39" name="图片 38"/>
          <p:cNvPicPr>
            <a:picLocks noChangeAspect="1"/>
          </p:cNvPicPr>
          <p:nvPr/>
        </p:nvPicPr>
        <p:blipFill>
          <a:blip r:embed="rId3"/>
          <a:stretch>
            <a:fillRect/>
          </a:stretch>
        </p:blipFill>
        <p:spPr>
          <a:xfrm>
            <a:off x="11367036" y="6038203"/>
            <a:ext cx="762495" cy="765405"/>
          </a:xfrm>
          <a:prstGeom prst="rect">
            <a:avLst/>
          </a:prstGeom>
        </p:spPr>
      </p:pic>
      <p:pic>
        <p:nvPicPr>
          <p:cNvPr id="36" name="图片 35"/>
          <p:cNvPicPr/>
          <p:nvPr/>
        </p:nvPicPr>
        <p:blipFill rotWithShape="1">
          <a:blip r:embed="rId4">
            <a:extLst>
              <a:ext uri="{28A0092B-C50C-407E-A947-70E740481C1C}">
                <a14:useLocalDpi xmlns:a14="http://schemas.microsoft.com/office/drawing/2010/main" val="0"/>
              </a:ext>
            </a:extLst>
          </a:blip>
          <a:srcRect t="71791" b="10828"/>
          <a:stretch/>
        </p:blipFill>
        <p:spPr bwMode="auto">
          <a:xfrm>
            <a:off x="5158921" y="1021660"/>
            <a:ext cx="5270500" cy="175260"/>
          </a:xfrm>
          <a:prstGeom prst="rect">
            <a:avLst/>
          </a:prstGeom>
          <a:extLst>
            <a:ext uri="{53640926-AAD7-44D8-BBD7-CCE9431645EC}">
              <a14:shadowObscured xmlns:a14="http://schemas.microsoft.com/office/drawing/2010/main"/>
            </a:ext>
          </a:extLst>
        </p:spPr>
      </p:pic>
      <p:pic>
        <p:nvPicPr>
          <p:cNvPr id="40" name="图片 39"/>
          <p:cNvPicPr/>
          <p:nvPr/>
        </p:nvPicPr>
        <p:blipFill>
          <a:blip r:embed="rId5">
            <a:extLst>
              <a:ext uri="{28A0092B-C50C-407E-A947-70E740481C1C}">
                <a14:useLocalDpi xmlns:a14="http://schemas.microsoft.com/office/drawing/2010/main" val="0"/>
              </a:ext>
            </a:extLst>
          </a:blip>
          <a:stretch>
            <a:fillRect/>
          </a:stretch>
        </p:blipFill>
        <p:spPr>
          <a:xfrm>
            <a:off x="5155111" y="1187536"/>
            <a:ext cx="5274310" cy="1042670"/>
          </a:xfrm>
          <a:prstGeom prst="rect">
            <a:avLst/>
          </a:prstGeom>
        </p:spPr>
      </p:pic>
      <p:pic>
        <p:nvPicPr>
          <p:cNvPr id="41" name="图片 40"/>
          <p:cNvPicPr/>
          <p:nvPr/>
        </p:nvPicPr>
        <p:blipFill>
          <a:blip r:embed="rId6">
            <a:extLst>
              <a:ext uri="{28A0092B-C50C-407E-A947-70E740481C1C}">
                <a14:useLocalDpi xmlns:a14="http://schemas.microsoft.com/office/drawing/2010/main" val="0"/>
              </a:ext>
            </a:extLst>
          </a:blip>
          <a:stretch>
            <a:fillRect/>
          </a:stretch>
        </p:blipFill>
        <p:spPr>
          <a:xfrm>
            <a:off x="5155111" y="2230206"/>
            <a:ext cx="5274310" cy="1140460"/>
          </a:xfrm>
          <a:prstGeom prst="rect">
            <a:avLst/>
          </a:prstGeom>
        </p:spPr>
      </p:pic>
      <p:graphicFrame>
        <p:nvGraphicFramePr>
          <p:cNvPr id="42" name="图表 41"/>
          <p:cNvGraphicFramePr/>
          <p:nvPr>
            <p:extLst>
              <p:ext uri="{D42A27DB-BD31-4B8C-83A1-F6EECF244321}">
                <p14:modId xmlns:p14="http://schemas.microsoft.com/office/powerpoint/2010/main" val="1496204678"/>
              </p:ext>
            </p:extLst>
          </p:nvPr>
        </p:nvGraphicFramePr>
        <p:xfrm>
          <a:off x="5508171" y="3569236"/>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198328"/>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24" name="组合 23"/>
          <p:cNvGrpSpPr/>
          <p:nvPr/>
        </p:nvGrpSpPr>
        <p:grpSpPr>
          <a:xfrm>
            <a:off x="6096762" y="2967764"/>
            <a:ext cx="3698514" cy="923330"/>
            <a:chOff x="6096762" y="2967764"/>
            <a:chExt cx="3698514" cy="923330"/>
          </a:xfrm>
        </p:grpSpPr>
        <p:sp>
          <p:nvSpPr>
            <p:cNvPr id="22" name="文本框 21"/>
            <p:cNvSpPr txBox="1"/>
            <p:nvPr/>
          </p:nvSpPr>
          <p:spPr>
            <a:xfrm>
              <a:off x="6834320" y="2967764"/>
              <a:ext cx="2960956" cy="923330"/>
            </a:xfrm>
            <a:prstGeom prst="rect">
              <a:avLst/>
            </a:prstGeom>
            <a:noFill/>
          </p:spPr>
          <p:txBody>
            <a:bodyPr wrap="square" rtlCol="0">
              <a:spAutoFit/>
            </a:bodyPr>
            <a:lstStyle/>
            <a:p>
              <a:r>
                <a:rPr lang="zh-CN" altLang="en-US" sz="5400" b="1" dirty="0" smtClean="0">
                  <a:solidFill>
                    <a:srgbClr val="0071C1"/>
                  </a:solidFill>
                  <a:latin typeface="微软雅黑" panose="020B0503020204020204" pitchFamily="34" charset="-122"/>
                  <a:ea typeface="微软雅黑" panose="020B0503020204020204" pitchFamily="34" charset="-122"/>
                </a:rPr>
                <a:t>总结</a:t>
              </a:r>
              <a:r>
                <a:rPr lang="zh-CN" altLang="en-US" sz="5400" b="1" dirty="0">
                  <a:solidFill>
                    <a:srgbClr val="0071C1"/>
                  </a:solidFill>
                  <a:latin typeface="微软雅黑" panose="020B0503020204020204" pitchFamily="34" charset="-122"/>
                  <a:ea typeface="微软雅黑" panose="020B0503020204020204" pitchFamily="34" charset="-122"/>
                </a:rPr>
                <a:t>展望</a:t>
              </a:r>
            </a:p>
          </p:txBody>
        </p:sp>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762" y="3036805"/>
              <a:ext cx="700832" cy="778089"/>
            </a:xfrm>
            <a:prstGeom prst="rect">
              <a:avLst/>
            </a:prstGeom>
          </p:spPr>
        </p:pic>
      </p:grpSp>
      <p:grpSp>
        <p:nvGrpSpPr>
          <p:cNvPr id="25" name="组合 24"/>
          <p:cNvGrpSpPr/>
          <p:nvPr/>
        </p:nvGrpSpPr>
        <p:grpSpPr>
          <a:xfrm>
            <a:off x="631246" y="2702877"/>
            <a:ext cx="2067145" cy="523220"/>
            <a:chOff x="631246" y="2702877"/>
            <a:chExt cx="2067145" cy="523220"/>
          </a:xfrm>
        </p:grpSpPr>
        <p:sp>
          <p:nvSpPr>
            <p:cNvPr id="26" name="文本框 25"/>
            <p:cNvSpPr txBox="1"/>
            <p:nvPr/>
          </p:nvSpPr>
          <p:spPr>
            <a:xfrm>
              <a:off x="886630" y="2702877"/>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31246" y="3419028"/>
            <a:ext cx="2067145" cy="523220"/>
            <a:chOff x="631246" y="4122999"/>
            <a:chExt cx="2067145" cy="523220"/>
          </a:xfrm>
        </p:grpSpPr>
        <p:sp>
          <p:nvSpPr>
            <p:cNvPr id="29" name="文本框 28"/>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631246" y="4116466"/>
            <a:ext cx="2067145" cy="523220"/>
            <a:chOff x="631246" y="4833059"/>
            <a:chExt cx="2067145" cy="523220"/>
          </a:xfrm>
        </p:grpSpPr>
        <p:sp>
          <p:nvSpPr>
            <p:cNvPr id="32" name="文本框 3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631246" y="4839734"/>
            <a:ext cx="2067145" cy="523220"/>
            <a:chOff x="631246" y="4833059"/>
            <a:chExt cx="2067145" cy="523220"/>
          </a:xfrm>
        </p:grpSpPr>
        <p:sp>
          <p:nvSpPr>
            <p:cNvPr id="35" name="文本框 3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31246" y="1992816"/>
            <a:ext cx="2067146" cy="523220"/>
            <a:chOff x="631246" y="1992816"/>
            <a:chExt cx="2067146" cy="523220"/>
          </a:xfrm>
        </p:grpSpPr>
        <p:sp>
          <p:nvSpPr>
            <p:cNvPr id="38" name="文本框 37"/>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39" name="矩形 38"/>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631246" y="5541945"/>
            <a:ext cx="2067145" cy="523220"/>
            <a:chOff x="631246" y="3412938"/>
            <a:chExt cx="2067145" cy="523220"/>
          </a:xfrm>
        </p:grpSpPr>
        <p:sp>
          <p:nvSpPr>
            <p:cNvPr id="44" name="文本框 43"/>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463434"/>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
                                        <p:tgtEl>
                                          <p:spTgt spid="5"/>
                                        </p:tgtEl>
                                      </p:cBhvr>
                                    </p:animEffect>
                                  </p:childTnLst>
                                </p:cTn>
                              </p:par>
                            </p:childTnLst>
                          </p:cTn>
                        </p:par>
                        <p:par>
                          <p:cTn id="8" fill="hold">
                            <p:stCondLst>
                              <p:cond delay="25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0-#ppt_w/2"/>
                                          </p:val>
                                        </p:tav>
                                        <p:tav tm="100000">
                                          <p:val>
                                            <p:strVal val="#ppt_x"/>
                                          </p:val>
                                        </p:tav>
                                      </p:tavLst>
                                    </p:anim>
                                    <p:anim calcmode="lin" valueType="num">
                                      <p:cBhvr additive="base">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250" fill="hold"/>
                                        <p:tgtEl>
                                          <p:spTgt spid="37"/>
                                        </p:tgtEl>
                                        <p:attrNameLst>
                                          <p:attrName>ppt_x</p:attrName>
                                        </p:attrNameLst>
                                      </p:cBhvr>
                                      <p:tavLst>
                                        <p:tav tm="0">
                                          <p:val>
                                            <p:strVal val="0-#ppt_w/2"/>
                                          </p:val>
                                        </p:tav>
                                        <p:tav tm="100000">
                                          <p:val>
                                            <p:strVal val="#ppt_x"/>
                                          </p:val>
                                        </p:tav>
                                      </p:tavLst>
                                    </p:anim>
                                    <p:anim calcmode="lin" valueType="num">
                                      <p:cBhvr additive="base">
                                        <p:cTn id="17" dur="250" fill="hold"/>
                                        <p:tgtEl>
                                          <p:spTgt spid="37"/>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250" fill="hold"/>
                                        <p:tgtEl>
                                          <p:spTgt spid="25"/>
                                        </p:tgtEl>
                                        <p:attrNameLst>
                                          <p:attrName>ppt_x</p:attrName>
                                        </p:attrNameLst>
                                      </p:cBhvr>
                                      <p:tavLst>
                                        <p:tav tm="0">
                                          <p:val>
                                            <p:strVal val="0-#ppt_w/2"/>
                                          </p:val>
                                        </p:tav>
                                        <p:tav tm="100000">
                                          <p:val>
                                            <p:strVal val="#ppt_x"/>
                                          </p:val>
                                        </p:tav>
                                      </p:tavLst>
                                    </p:anim>
                                    <p:anim calcmode="lin" valueType="num">
                                      <p:cBhvr additive="base">
                                        <p:cTn id="22" dur="25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250" fill="hold"/>
                                        <p:tgtEl>
                                          <p:spTgt spid="28"/>
                                        </p:tgtEl>
                                        <p:attrNameLst>
                                          <p:attrName>ppt_x</p:attrName>
                                        </p:attrNameLst>
                                      </p:cBhvr>
                                      <p:tavLst>
                                        <p:tav tm="0">
                                          <p:val>
                                            <p:strVal val="0-#ppt_w/2"/>
                                          </p:val>
                                        </p:tav>
                                        <p:tav tm="100000">
                                          <p:val>
                                            <p:strVal val="#ppt_x"/>
                                          </p:val>
                                        </p:tav>
                                      </p:tavLst>
                                    </p:anim>
                                    <p:anim calcmode="lin" valueType="num">
                                      <p:cBhvr additive="base">
                                        <p:cTn id="27" dur="25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1250"/>
                            </p:stCondLst>
                            <p:childTnLst>
                              <p:par>
                                <p:cTn id="29" presetID="2" presetClass="entr" presetSubtype="8"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250" fill="hold"/>
                                        <p:tgtEl>
                                          <p:spTgt spid="31"/>
                                        </p:tgtEl>
                                        <p:attrNameLst>
                                          <p:attrName>ppt_x</p:attrName>
                                        </p:attrNameLst>
                                      </p:cBhvr>
                                      <p:tavLst>
                                        <p:tav tm="0">
                                          <p:val>
                                            <p:strVal val="0-#ppt_w/2"/>
                                          </p:val>
                                        </p:tav>
                                        <p:tav tm="100000">
                                          <p:val>
                                            <p:strVal val="#ppt_x"/>
                                          </p:val>
                                        </p:tav>
                                      </p:tavLst>
                                    </p:anim>
                                    <p:anim calcmode="lin" valueType="num">
                                      <p:cBhvr additive="base">
                                        <p:cTn id="32" dur="25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8"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250" fill="hold"/>
                                        <p:tgtEl>
                                          <p:spTgt spid="34"/>
                                        </p:tgtEl>
                                        <p:attrNameLst>
                                          <p:attrName>ppt_x</p:attrName>
                                        </p:attrNameLst>
                                      </p:cBhvr>
                                      <p:tavLst>
                                        <p:tav tm="0">
                                          <p:val>
                                            <p:strVal val="0-#ppt_w/2"/>
                                          </p:val>
                                        </p:tav>
                                        <p:tav tm="100000">
                                          <p:val>
                                            <p:strVal val="#ppt_x"/>
                                          </p:val>
                                        </p:tav>
                                      </p:tavLst>
                                    </p:anim>
                                    <p:anim calcmode="lin" valueType="num">
                                      <p:cBhvr additive="base">
                                        <p:cTn id="37" dur="250" fill="hold"/>
                                        <p:tgtEl>
                                          <p:spTgt spid="34"/>
                                        </p:tgtEl>
                                        <p:attrNameLst>
                                          <p:attrName>ppt_y</p:attrName>
                                        </p:attrNameLst>
                                      </p:cBhvr>
                                      <p:tavLst>
                                        <p:tav tm="0">
                                          <p:val>
                                            <p:strVal val="#ppt_y"/>
                                          </p:val>
                                        </p:tav>
                                        <p:tav tm="100000">
                                          <p:val>
                                            <p:strVal val="#ppt_y"/>
                                          </p:val>
                                        </p:tav>
                                      </p:tavLst>
                                    </p:anim>
                                  </p:childTnLst>
                                </p:cTn>
                              </p:par>
                            </p:childTnLst>
                          </p:cTn>
                        </p:par>
                        <p:par>
                          <p:cTn id="38" fill="hold">
                            <p:stCondLst>
                              <p:cond delay="1750"/>
                            </p:stCondLst>
                            <p:childTnLst>
                              <p:par>
                                <p:cTn id="39" presetID="2" presetClass="entr" presetSubtype="8"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250" fill="hold"/>
                                        <p:tgtEl>
                                          <p:spTgt spid="43"/>
                                        </p:tgtEl>
                                        <p:attrNameLst>
                                          <p:attrName>ppt_x</p:attrName>
                                        </p:attrNameLst>
                                      </p:cBhvr>
                                      <p:tavLst>
                                        <p:tav tm="0">
                                          <p:val>
                                            <p:strVal val="0-#ppt_w/2"/>
                                          </p:val>
                                        </p:tav>
                                        <p:tav tm="100000">
                                          <p:val>
                                            <p:strVal val="#ppt_x"/>
                                          </p:val>
                                        </p:tav>
                                      </p:tavLst>
                                    </p:anim>
                                    <p:anim calcmode="lin" valueType="num">
                                      <p:cBhvr additive="base">
                                        <p:cTn id="42" dur="250" fill="hold"/>
                                        <p:tgtEl>
                                          <p:spTgt spid="4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63" presetClass="path" presetSubtype="0" accel="50000" decel="50000" fill="hold" nodeType="afterEffect">
                                  <p:stCondLst>
                                    <p:cond delay="0"/>
                                  </p:stCondLst>
                                  <p:childTnLst>
                                    <p:animMotion origin="layout" path="M 1.45833E-6 3.7037E-6 L 0.03685 0.00139 " pathEditMode="relative" rAng="0" ptsTypes="AA">
                                      <p:cBhvr>
                                        <p:cTn id="45" dur="250" fill="hold"/>
                                        <p:tgtEl>
                                          <p:spTgt spid="43"/>
                                        </p:tgtEl>
                                        <p:attrNameLst>
                                          <p:attrName>ppt_x</p:attrName>
                                          <p:attrName>ppt_y</p:attrName>
                                        </p:attrNameLst>
                                      </p:cBhvr>
                                      <p:rCtr x="1836" y="69"/>
                                    </p:animMotion>
                                  </p:childTnLst>
                                </p:cTn>
                              </p:par>
                            </p:childTnLst>
                          </p:cTn>
                        </p:par>
                        <p:par>
                          <p:cTn id="46" fill="hold">
                            <p:stCondLst>
                              <p:cond delay="2250"/>
                            </p:stCondLst>
                            <p:childTnLst>
                              <p:par>
                                <p:cTn id="47" presetID="10"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77" name="矩形 76"/>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78" name="组合 77"/>
          <p:cNvGrpSpPr/>
          <p:nvPr/>
        </p:nvGrpSpPr>
        <p:grpSpPr>
          <a:xfrm>
            <a:off x="442560" y="278293"/>
            <a:ext cx="2511219" cy="1258018"/>
            <a:chOff x="0" y="112403"/>
            <a:chExt cx="2511219" cy="1258018"/>
          </a:xfrm>
        </p:grpSpPr>
        <p:sp>
          <p:nvSpPr>
            <p:cNvPr id="79" name="文本框 78"/>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0" name="文本框 79"/>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59" name="文本框 58"/>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总结</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3" name="文本框 52"/>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54" name="矩形 53"/>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0" name="组合 59"/>
          <p:cNvGrpSpPr/>
          <p:nvPr/>
        </p:nvGrpSpPr>
        <p:grpSpPr>
          <a:xfrm>
            <a:off x="631246" y="3419616"/>
            <a:ext cx="2067145" cy="523220"/>
            <a:chOff x="631246" y="4291811"/>
            <a:chExt cx="2067145" cy="523220"/>
          </a:xfrm>
        </p:grpSpPr>
        <p:sp>
          <p:nvSpPr>
            <p:cNvPr id="69" name="文本框 68"/>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0" name="矩形 69"/>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1" name="组合 70"/>
          <p:cNvGrpSpPr/>
          <p:nvPr/>
        </p:nvGrpSpPr>
        <p:grpSpPr>
          <a:xfrm>
            <a:off x="631246" y="4833059"/>
            <a:ext cx="2067145" cy="523220"/>
            <a:chOff x="631246" y="4833059"/>
            <a:chExt cx="2067145" cy="523220"/>
          </a:xfrm>
        </p:grpSpPr>
        <p:sp>
          <p:nvSpPr>
            <p:cNvPr id="72" name="文本框 7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2" name="矩形 91"/>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93" name="组合 92"/>
          <p:cNvGrpSpPr/>
          <p:nvPr/>
        </p:nvGrpSpPr>
        <p:grpSpPr>
          <a:xfrm>
            <a:off x="1095483" y="5543119"/>
            <a:ext cx="2067145" cy="523220"/>
            <a:chOff x="631246" y="4833059"/>
            <a:chExt cx="2067145" cy="523220"/>
          </a:xfrm>
        </p:grpSpPr>
        <p:sp>
          <p:nvSpPr>
            <p:cNvPr id="94" name="文本框 93"/>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5" name="矩形 94"/>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96" name="文本框 95"/>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7" name="矩形 96"/>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8" name="文本框 97"/>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9" name="矩形 98"/>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104" name="图片 103"/>
          <p:cNvPicPr>
            <a:picLocks noChangeAspect="1"/>
          </p:cNvPicPr>
          <p:nvPr/>
        </p:nvPicPr>
        <p:blipFill>
          <a:blip r:embed="rId4"/>
          <a:stretch>
            <a:fillRect/>
          </a:stretch>
        </p:blipFill>
        <p:spPr>
          <a:xfrm>
            <a:off x="11367036" y="6038203"/>
            <a:ext cx="762495" cy="765405"/>
          </a:xfrm>
          <a:prstGeom prst="rect">
            <a:avLst/>
          </a:prstGeom>
        </p:spPr>
      </p:pic>
      <p:grpSp>
        <p:nvGrpSpPr>
          <p:cNvPr id="8" name="组合 7"/>
          <p:cNvGrpSpPr/>
          <p:nvPr/>
        </p:nvGrpSpPr>
        <p:grpSpPr>
          <a:xfrm>
            <a:off x="3791786" y="2042612"/>
            <a:ext cx="7956498" cy="3264500"/>
            <a:chOff x="1542505" y="1262138"/>
            <a:chExt cx="6555155" cy="2689539"/>
          </a:xfrm>
        </p:grpSpPr>
        <p:cxnSp>
          <p:nvCxnSpPr>
            <p:cNvPr id="81" name="直接连接符 80"/>
            <p:cNvCxnSpPr/>
            <p:nvPr/>
          </p:nvCxnSpPr>
          <p:spPr>
            <a:xfrm flipV="1">
              <a:off x="2422182" y="1539541"/>
              <a:ext cx="1660802" cy="92626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2412492" y="2231484"/>
              <a:ext cx="1670493" cy="23324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2480547" y="2554409"/>
              <a:ext cx="1602437" cy="41620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480547" y="2554409"/>
              <a:ext cx="1602437" cy="1133091"/>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3865806" y="1309477"/>
              <a:ext cx="422317" cy="416578"/>
              <a:chOff x="5465694" y="1762183"/>
              <a:chExt cx="563088" cy="555438"/>
            </a:xfrm>
            <a:solidFill>
              <a:srgbClr val="1B4367"/>
            </a:solidFill>
          </p:grpSpPr>
          <p:sp>
            <p:nvSpPr>
              <p:cNvPr id="86" name="椭圆 85"/>
              <p:cNvSpPr/>
              <p:nvPr/>
            </p:nvSpPr>
            <p:spPr>
              <a:xfrm>
                <a:off x="5465694" y="1762183"/>
                <a:ext cx="555439" cy="555438"/>
              </a:xfrm>
              <a:prstGeom prst="ellipse">
                <a:avLst/>
              </a:prstGeom>
              <a:solidFill>
                <a:srgbClr val="0071C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ea typeface="微软雅黑" panose="020B0503020204020204" pitchFamily="34" charset="-122"/>
                  <a:cs typeface="+mn-ea"/>
                  <a:sym typeface="+mn-lt"/>
                </a:endParaRPr>
              </a:p>
            </p:txBody>
          </p:sp>
          <p:sp>
            <p:nvSpPr>
              <p:cNvPr id="87" name="文本框 86"/>
              <p:cNvSpPr txBox="1"/>
              <p:nvPr/>
            </p:nvSpPr>
            <p:spPr>
              <a:xfrm>
                <a:off x="5475697" y="1774897"/>
                <a:ext cx="553085" cy="490234"/>
              </a:xfrm>
              <a:prstGeom prst="rect">
                <a:avLst/>
              </a:prstGeom>
              <a:noFill/>
              <a:ln>
                <a:noFill/>
              </a:ln>
            </p:spPr>
            <p:txBody>
              <a:bodyPr wrap="square" rtlCol="0">
                <a:spAutoFit/>
              </a:bodyPr>
              <a:lstStyle/>
              <a:p>
                <a:pPr algn="ctr">
                  <a:defRPr/>
                </a:pPr>
                <a:r>
                  <a:rPr lang="en-US" altLang="zh-CN" sz="2300" dirty="0">
                    <a:solidFill>
                      <a:schemeClr val="bg1"/>
                    </a:solidFill>
                    <a:latin typeface="Times New Roman" panose="02020603050405020304" pitchFamily="18" charset="0"/>
                    <a:ea typeface="微软雅黑" panose="020B0503020204020204" pitchFamily="34" charset="-122"/>
                    <a:cs typeface="+mn-ea"/>
                    <a:sym typeface="+mn-lt"/>
                  </a:rPr>
                  <a:t>1</a:t>
                </a:r>
                <a:endParaRPr lang="en-US" altLang="zh-CN" sz="2300" b="1" dirty="0">
                  <a:solidFill>
                    <a:schemeClr val="bg1"/>
                  </a:solidFill>
                  <a:latin typeface="Times New Roman" panose="02020603050405020304" pitchFamily="18" charset="0"/>
                  <a:ea typeface="微软雅黑" panose="020B0503020204020204" pitchFamily="34" charset="-122"/>
                  <a:cs typeface="+mn-ea"/>
                  <a:sym typeface="+mn-lt"/>
                </a:endParaRPr>
              </a:p>
            </p:txBody>
          </p:sp>
        </p:grpSp>
        <p:sp>
          <p:nvSpPr>
            <p:cNvPr id="88" name="文本框 87"/>
            <p:cNvSpPr txBox="1"/>
            <p:nvPr/>
          </p:nvSpPr>
          <p:spPr>
            <a:xfrm>
              <a:off x="4307095" y="1262138"/>
              <a:ext cx="3790565" cy="498897"/>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200"/>
                </a:lnSpc>
              </a:pP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提出了系统总体设计方案，包括处理器与传感器选型，软硬件设计架构</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a:t>
              </a:r>
              <a:endParaRPr lang="en-US" altLang="zh-CN"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endParaRPr>
            </a:p>
          </p:txBody>
        </p:sp>
        <p:grpSp>
          <p:nvGrpSpPr>
            <p:cNvPr id="90" name="组合 89"/>
            <p:cNvGrpSpPr/>
            <p:nvPr/>
          </p:nvGrpSpPr>
          <p:grpSpPr>
            <a:xfrm>
              <a:off x="3865806" y="2039691"/>
              <a:ext cx="422317" cy="416578"/>
              <a:chOff x="5465694" y="2732559"/>
              <a:chExt cx="563088" cy="555438"/>
            </a:xfrm>
            <a:solidFill>
              <a:srgbClr val="1B4367"/>
            </a:solidFill>
          </p:grpSpPr>
          <p:sp>
            <p:nvSpPr>
              <p:cNvPr id="91" name="椭圆 90"/>
              <p:cNvSpPr/>
              <p:nvPr/>
            </p:nvSpPr>
            <p:spPr>
              <a:xfrm>
                <a:off x="5465694" y="2732559"/>
                <a:ext cx="555439" cy="555438"/>
              </a:xfrm>
              <a:prstGeom prst="ellipse">
                <a:avLst/>
              </a:prstGeom>
              <a:solidFill>
                <a:srgbClr val="0071C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ea typeface="微软雅黑" panose="020B0503020204020204" pitchFamily="34" charset="-122"/>
                  <a:cs typeface="+mn-ea"/>
                  <a:sym typeface="+mn-lt"/>
                </a:endParaRPr>
              </a:p>
            </p:txBody>
          </p:sp>
          <p:sp>
            <p:nvSpPr>
              <p:cNvPr id="100" name="文本框 34"/>
              <p:cNvSpPr txBox="1"/>
              <p:nvPr/>
            </p:nvSpPr>
            <p:spPr>
              <a:xfrm>
                <a:off x="5475697" y="2745273"/>
                <a:ext cx="553085" cy="490234"/>
              </a:xfrm>
              <a:prstGeom prst="rect">
                <a:avLst/>
              </a:prstGeom>
              <a:noFill/>
              <a:ln>
                <a:noFill/>
              </a:ln>
            </p:spPr>
            <p:txBody>
              <a:bodyPr wrap="square" rtlCol="0">
                <a:spAutoFit/>
              </a:bodyPr>
              <a:lstStyle/>
              <a:p>
                <a:pPr algn="ctr">
                  <a:defRPr/>
                </a:pPr>
                <a:r>
                  <a:rPr lang="en-US" altLang="zh-CN" sz="2300" dirty="0">
                    <a:solidFill>
                      <a:schemeClr val="bg1"/>
                    </a:solidFill>
                    <a:latin typeface="Times New Roman" panose="02020603050405020304" pitchFamily="18" charset="0"/>
                    <a:ea typeface="微软雅黑" panose="020B0503020204020204" pitchFamily="34" charset="-122"/>
                    <a:cs typeface="+mn-ea"/>
                    <a:sym typeface="+mn-lt"/>
                  </a:rPr>
                  <a:t>2</a:t>
                </a:r>
                <a:endParaRPr lang="en-US" altLang="zh-CN" sz="2300" b="1" dirty="0">
                  <a:solidFill>
                    <a:schemeClr val="bg1"/>
                  </a:solidFill>
                  <a:latin typeface="Times New Roman" panose="02020603050405020304" pitchFamily="18" charset="0"/>
                  <a:ea typeface="微软雅黑" panose="020B0503020204020204" pitchFamily="34" charset="-122"/>
                  <a:cs typeface="+mn-ea"/>
                  <a:sym typeface="+mn-lt"/>
                </a:endParaRPr>
              </a:p>
            </p:txBody>
          </p:sp>
        </p:grpSp>
        <p:sp>
          <p:nvSpPr>
            <p:cNvPr id="101" name="文本框 60"/>
            <p:cNvSpPr txBox="1"/>
            <p:nvPr/>
          </p:nvSpPr>
          <p:spPr>
            <a:xfrm>
              <a:off x="4301361" y="1992352"/>
              <a:ext cx="3796299" cy="52193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200"/>
                </a:lnSpc>
              </a:pP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设计</a:t>
              </a: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了本系统的数据融合算法，然后对于本</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系统建立</a:t>
              </a: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了基于遗传算法优化的</a:t>
              </a:r>
              <a:r>
                <a:rPr lang="en-US" altLang="zh-CN"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BP</a:t>
              </a: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神经网络算法的机器学习的过程。</a:t>
              </a:r>
              <a:endParaRPr lang="en-US" altLang="zh-CN"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endParaRPr>
            </a:p>
          </p:txBody>
        </p:sp>
        <p:grpSp>
          <p:nvGrpSpPr>
            <p:cNvPr id="102" name="组合 101"/>
            <p:cNvGrpSpPr/>
            <p:nvPr/>
          </p:nvGrpSpPr>
          <p:grpSpPr>
            <a:xfrm>
              <a:off x="3865804" y="2769905"/>
              <a:ext cx="422317" cy="416578"/>
              <a:chOff x="5378142" y="3777517"/>
              <a:chExt cx="563088" cy="555438"/>
            </a:xfrm>
            <a:solidFill>
              <a:srgbClr val="1B4367"/>
            </a:solidFill>
          </p:grpSpPr>
          <p:sp>
            <p:nvSpPr>
              <p:cNvPr id="103" name="椭圆 102"/>
              <p:cNvSpPr/>
              <p:nvPr/>
            </p:nvSpPr>
            <p:spPr>
              <a:xfrm>
                <a:off x="5378142" y="3777517"/>
                <a:ext cx="555439" cy="555438"/>
              </a:xfrm>
              <a:prstGeom prst="ellipse">
                <a:avLst/>
              </a:prstGeom>
              <a:solidFill>
                <a:srgbClr val="0071C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ea typeface="微软雅黑" panose="020B0503020204020204" pitchFamily="34" charset="-122"/>
                  <a:cs typeface="+mn-ea"/>
                  <a:sym typeface="+mn-lt"/>
                </a:endParaRPr>
              </a:p>
            </p:txBody>
          </p:sp>
          <p:sp>
            <p:nvSpPr>
              <p:cNvPr id="105" name="文本框 34"/>
              <p:cNvSpPr txBox="1"/>
              <p:nvPr/>
            </p:nvSpPr>
            <p:spPr>
              <a:xfrm>
                <a:off x="5388145" y="3790231"/>
                <a:ext cx="553085" cy="490234"/>
              </a:xfrm>
              <a:prstGeom prst="rect">
                <a:avLst/>
              </a:prstGeom>
              <a:noFill/>
              <a:ln>
                <a:noFill/>
              </a:ln>
            </p:spPr>
            <p:txBody>
              <a:bodyPr wrap="square" rtlCol="0">
                <a:spAutoFit/>
              </a:bodyPr>
              <a:lstStyle/>
              <a:p>
                <a:pPr algn="ctr">
                  <a:defRPr/>
                </a:pPr>
                <a:r>
                  <a:rPr lang="en-US" altLang="zh-CN" sz="2300" dirty="0">
                    <a:solidFill>
                      <a:schemeClr val="bg1"/>
                    </a:solidFill>
                    <a:latin typeface="Times New Roman" panose="02020603050405020304" pitchFamily="18" charset="0"/>
                    <a:ea typeface="微软雅黑" panose="020B0503020204020204" pitchFamily="34" charset="-122"/>
                    <a:cs typeface="+mn-ea"/>
                    <a:sym typeface="+mn-lt"/>
                  </a:rPr>
                  <a:t>3</a:t>
                </a:r>
                <a:endParaRPr lang="en-US" altLang="zh-CN" sz="2300" b="1" dirty="0">
                  <a:solidFill>
                    <a:schemeClr val="bg1"/>
                  </a:solidFill>
                  <a:latin typeface="Times New Roman" panose="02020603050405020304" pitchFamily="18" charset="0"/>
                  <a:ea typeface="微软雅黑" panose="020B0503020204020204" pitchFamily="34" charset="-122"/>
                  <a:cs typeface="+mn-ea"/>
                  <a:sym typeface="+mn-lt"/>
                </a:endParaRPr>
              </a:p>
            </p:txBody>
          </p:sp>
        </p:grpSp>
        <p:sp>
          <p:nvSpPr>
            <p:cNvPr id="106" name="文本框 60"/>
            <p:cNvSpPr txBox="1"/>
            <p:nvPr/>
          </p:nvSpPr>
          <p:spPr>
            <a:xfrm>
              <a:off x="4307095" y="2722566"/>
              <a:ext cx="3790565" cy="754369"/>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200"/>
                </a:lnSpc>
              </a:pP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完成了</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系统硬件、</a:t>
              </a: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软件</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的</a:t>
              </a: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设计</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。包括终端与协调器相关平台搭建，探测器节点软件编程与</a:t>
              </a:r>
              <a:r>
                <a:rPr lang="en-US" altLang="zh-CN"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PC</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监控软件相关软件编程等。</a:t>
              </a:r>
              <a:endPar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endParaRPr>
            </a:p>
          </p:txBody>
        </p:sp>
        <p:grpSp>
          <p:nvGrpSpPr>
            <p:cNvPr id="107" name="组合 106"/>
            <p:cNvGrpSpPr/>
            <p:nvPr/>
          </p:nvGrpSpPr>
          <p:grpSpPr>
            <a:xfrm>
              <a:off x="3865804" y="3500117"/>
              <a:ext cx="422317" cy="416578"/>
              <a:chOff x="5378142" y="4751135"/>
              <a:chExt cx="563088" cy="555438"/>
            </a:xfrm>
            <a:solidFill>
              <a:srgbClr val="1B4367"/>
            </a:solidFill>
          </p:grpSpPr>
          <p:sp>
            <p:nvSpPr>
              <p:cNvPr id="108" name="椭圆 107"/>
              <p:cNvSpPr/>
              <p:nvPr/>
            </p:nvSpPr>
            <p:spPr>
              <a:xfrm>
                <a:off x="5378142" y="4751135"/>
                <a:ext cx="555439" cy="555438"/>
              </a:xfrm>
              <a:prstGeom prst="ellipse">
                <a:avLst/>
              </a:prstGeom>
              <a:solidFill>
                <a:srgbClr val="0071C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ea typeface="微软雅黑" panose="020B0503020204020204" pitchFamily="34" charset="-122"/>
                  <a:cs typeface="+mn-ea"/>
                  <a:sym typeface="+mn-lt"/>
                </a:endParaRPr>
              </a:p>
            </p:txBody>
          </p:sp>
          <p:sp>
            <p:nvSpPr>
              <p:cNvPr id="109" name="文本框 34"/>
              <p:cNvSpPr txBox="1"/>
              <p:nvPr/>
            </p:nvSpPr>
            <p:spPr>
              <a:xfrm>
                <a:off x="5388145" y="4763849"/>
                <a:ext cx="553085" cy="490234"/>
              </a:xfrm>
              <a:prstGeom prst="rect">
                <a:avLst/>
              </a:prstGeom>
              <a:noFill/>
              <a:ln>
                <a:noFill/>
              </a:ln>
            </p:spPr>
            <p:txBody>
              <a:bodyPr wrap="square" rtlCol="0">
                <a:spAutoFit/>
              </a:bodyPr>
              <a:lstStyle/>
              <a:p>
                <a:pPr algn="ctr">
                  <a:defRPr/>
                </a:pPr>
                <a:r>
                  <a:rPr lang="en-US" altLang="zh-CN" sz="2300" dirty="0">
                    <a:solidFill>
                      <a:schemeClr val="bg1"/>
                    </a:solidFill>
                    <a:latin typeface="Times New Roman" panose="02020603050405020304" pitchFamily="18" charset="0"/>
                    <a:ea typeface="微软雅黑" panose="020B0503020204020204" pitchFamily="34" charset="-122"/>
                    <a:cs typeface="+mn-ea"/>
                    <a:sym typeface="+mn-lt"/>
                  </a:rPr>
                  <a:t>4</a:t>
                </a:r>
                <a:endParaRPr lang="en-US" altLang="zh-CN" sz="2300" b="1" dirty="0">
                  <a:solidFill>
                    <a:schemeClr val="bg1"/>
                  </a:solidFill>
                  <a:latin typeface="Times New Roman" panose="02020603050405020304" pitchFamily="18" charset="0"/>
                  <a:ea typeface="微软雅黑" panose="020B0503020204020204" pitchFamily="34" charset="-122"/>
                  <a:cs typeface="+mn-ea"/>
                  <a:sym typeface="+mn-lt"/>
                </a:endParaRPr>
              </a:p>
            </p:txBody>
          </p:sp>
        </p:grpSp>
        <p:sp>
          <p:nvSpPr>
            <p:cNvPr id="110" name="文本框 60"/>
            <p:cNvSpPr txBox="1"/>
            <p:nvPr/>
          </p:nvSpPr>
          <p:spPr>
            <a:xfrm>
              <a:off x="4307095" y="3452780"/>
              <a:ext cx="3790565" cy="498897"/>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200"/>
                </a:lnSpc>
              </a:pPr>
              <a:r>
                <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模拟火灾情景，收集现场实验数据与结果。测试结果表明，系统能够满足基本的火灾</a:t>
              </a:r>
              <a:r>
                <a:rPr lang="zh-CN" altLang="en-US" sz="1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rPr>
                <a:t>情形。</a:t>
              </a:r>
              <a:endParaRPr lang="zh-CN" altLang="en-US" sz="1400" kern="0" dirty="0">
                <a:solidFill>
                  <a:schemeClr val="tx1">
                    <a:lumMod val="75000"/>
                    <a:lumOff val="25000"/>
                  </a:schemeClr>
                </a:solidFill>
                <a:latin typeface="Times New Roman" panose="02020603050405020304" pitchFamily="18" charset="0"/>
                <a:ea typeface="微软雅黑" panose="020B0503020204020204" pitchFamily="34" charset="-122"/>
                <a:cs typeface="+mn-ea"/>
                <a:sym typeface="+mn-lt"/>
              </a:endParaRPr>
            </a:p>
          </p:txBody>
        </p:sp>
        <p:grpSp>
          <p:nvGrpSpPr>
            <p:cNvPr id="111" name="组合 110"/>
            <p:cNvGrpSpPr/>
            <p:nvPr/>
          </p:nvGrpSpPr>
          <p:grpSpPr>
            <a:xfrm>
              <a:off x="1542505" y="1815422"/>
              <a:ext cx="1477981" cy="1477975"/>
              <a:chOff x="2056673" y="2524327"/>
              <a:chExt cx="1970641" cy="1970633"/>
            </a:xfrm>
            <a:solidFill>
              <a:srgbClr val="1B4367"/>
            </a:solidFill>
          </p:grpSpPr>
          <p:sp>
            <p:nvSpPr>
              <p:cNvPr id="112" name="椭圆 111"/>
              <p:cNvSpPr/>
              <p:nvPr/>
            </p:nvSpPr>
            <p:spPr>
              <a:xfrm>
                <a:off x="2056673" y="2524327"/>
                <a:ext cx="1970641" cy="1970633"/>
              </a:xfrm>
              <a:prstGeom prst="ellipse">
                <a:avLst/>
              </a:prstGeom>
              <a:solidFill>
                <a:srgbClr val="0071C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ea typeface="微软雅黑" panose="020B0503020204020204" pitchFamily="34" charset="-122"/>
                  <a:cs typeface="+mn-ea"/>
                  <a:sym typeface="+mn-lt"/>
                </a:endParaRPr>
              </a:p>
            </p:txBody>
          </p:sp>
          <p:sp>
            <p:nvSpPr>
              <p:cNvPr id="113" name="文本框 15"/>
              <p:cNvSpPr txBox="1"/>
              <p:nvPr/>
            </p:nvSpPr>
            <p:spPr>
              <a:xfrm>
                <a:off x="2511723" y="2875134"/>
                <a:ext cx="1060541" cy="1267846"/>
              </a:xfrm>
              <a:prstGeom prst="rect">
                <a:avLst/>
              </a:prstGeom>
              <a:noFill/>
              <a:ln>
                <a:noFill/>
              </a:ln>
            </p:spPr>
            <p:txBody>
              <a:bodyPr wrap="square" rtlCol="0">
                <a:spAutoFit/>
              </a:bodyPr>
              <a:lstStyle/>
              <a:p>
                <a:pPr algn="ctr"/>
                <a:r>
                  <a:rPr lang="zh-CN" altLang="en-US" sz="2300" b="1" dirty="0" smtClean="0">
                    <a:solidFill>
                      <a:schemeClr val="bg1"/>
                    </a:solidFill>
                    <a:latin typeface="Times New Roman" panose="02020603050405020304" pitchFamily="18" charset="0"/>
                    <a:ea typeface="微软雅黑" panose="020B0503020204020204" pitchFamily="34" charset="-122"/>
                    <a:cs typeface="+mn-ea"/>
                    <a:sym typeface="+mn-lt"/>
                  </a:rPr>
                  <a:t>火灾报警系统</a:t>
                </a:r>
                <a:endParaRPr lang="zh-CN" altLang="en-US" sz="2300" b="1" dirty="0">
                  <a:solidFill>
                    <a:schemeClr val="bg1"/>
                  </a:solidFill>
                  <a:latin typeface="Times New Roman" panose="02020603050405020304" pitchFamily="18" charset="0"/>
                  <a:ea typeface="微软雅黑" panose="020B0503020204020204" pitchFamily="34" charset="-122"/>
                  <a:cs typeface="+mn-ea"/>
                  <a:sym typeface="+mn-lt"/>
                </a:endParaRPr>
              </a:p>
            </p:txBody>
          </p:sp>
        </p:grpSp>
      </p:grpSp>
    </p:spTree>
    <p:extLst>
      <p:ext uri="{BB962C8B-B14F-4D97-AF65-F5344CB8AC3E}">
        <p14:creationId xmlns:p14="http://schemas.microsoft.com/office/powerpoint/2010/main" val="149336202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8" name="文本框 27"/>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研究意义</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6" name="椭圆 5"/>
          <p:cNvSpPr/>
          <p:nvPr/>
        </p:nvSpPr>
        <p:spPr>
          <a:xfrm>
            <a:off x="5383696" y="1828800"/>
            <a:ext cx="164016" cy="16401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cxnSp>
        <p:nvCxnSpPr>
          <p:cNvPr id="21" name="直接连接符 20"/>
          <p:cNvCxnSpPr/>
          <p:nvPr/>
        </p:nvCxnSpPr>
        <p:spPr>
          <a:xfrm>
            <a:off x="5457825" y="1992816"/>
            <a:ext cx="0" cy="1573524"/>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383696" y="3493694"/>
            <a:ext cx="164016" cy="16401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cxnSp>
        <p:nvCxnSpPr>
          <p:cNvPr id="26" name="直接连接符 25"/>
          <p:cNvCxnSpPr/>
          <p:nvPr/>
        </p:nvCxnSpPr>
        <p:spPr>
          <a:xfrm>
            <a:off x="5465704" y="3575702"/>
            <a:ext cx="2255929" cy="1083928"/>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7655638" y="4601794"/>
            <a:ext cx="164016" cy="16401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cxnSp>
        <p:nvCxnSpPr>
          <p:cNvPr id="32" name="直接连接符 31"/>
          <p:cNvCxnSpPr/>
          <p:nvPr/>
        </p:nvCxnSpPr>
        <p:spPr>
          <a:xfrm>
            <a:off x="7737646" y="4670349"/>
            <a:ext cx="0" cy="1894592"/>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7655638" y="6462759"/>
            <a:ext cx="164016" cy="16401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36" name="椭圆 35"/>
          <p:cNvSpPr/>
          <p:nvPr/>
        </p:nvSpPr>
        <p:spPr>
          <a:xfrm>
            <a:off x="7658951" y="3747830"/>
            <a:ext cx="164016" cy="16401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cxnSp>
        <p:nvCxnSpPr>
          <p:cNvPr id="37" name="直接连接符 36"/>
          <p:cNvCxnSpPr/>
          <p:nvPr/>
        </p:nvCxnSpPr>
        <p:spPr>
          <a:xfrm flipH="1">
            <a:off x="7819654" y="3333759"/>
            <a:ext cx="1205948" cy="465162"/>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943594" y="3248922"/>
            <a:ext cx="164016" cy="164016"/>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cxnSp>
        <p:nvCxnSpPr>
          <p:cNvPr id="40" name="直接连接符 39"/>
          <p:cNvCxnSpPr/>
          <p:nvPr/>
        </p:nvCxnSpPr>
        <p:spPr>
          <a:xfrm>
            <a:off x="9025602" y="1830505"/>
            <a:ext cx="0" cy="1573524"/>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rot="5400000">
            <a:off x="4695117" y="2117707"/>
            <a:ext cx="1017954" cy="523220"/>
          </a:xfrm>
          <a:prstGeom prst="rect">
            <a:avLst/>
          </a:prstGeom>
          <a:noFill/>
        </p:spPr>
        <p:txBody>
          <a:bodyPr wrap="square" rtlCol="0">
            <a:spAutoFit/>
          </a:bodyPr>
          <a:lstStyle/>
          <a:p>
            <a:pPr algn="ctr"/>
            <a:r>
              <a:rPr lang="en-US" altLang="zh-CN" sz="2800" b="1" dirty="0">
                <a:solidFill>
                  <a:srgbClr val="0071C1"/>
                </a:solidFill>
                <a:latin typeface="Times New Roman" panose="02020603050405020304" pitchFamily="18" charset="0"/>
                <a:ea typeface="微软雅黑" panose="020B0503020204020204" pitchFamily="34" charset="-122"/>
              </a:rPr>
              <a:t>ONE</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42" name="文本框 41"/>
          <p:cNvSpPr txBox="1"/>
          <p:nvPr/>
        </p:nvSpPr>
        <p:spPr>
          <a:xfrm rot="5400000">
            <a:off x="6871713" y="5012300"/>
            <a:ext cx="1207121" cy="523220"/>
          </a:xfrm>
          <a:prstGeom prst="rect">
            <a:avLst/>
          </a:prstGeom>
          <a:noFill/>
        </p:spPr>
        <p:txBody>
          <a:bodyPr wrap="square" rtlCol="0">
            <a:spAutoFit/>
          </a:bodyPr>
          <a:lstStyle/>
          <a:p>
            <a:pPr algn="ctr"/>
            <a:r>
              <a:rPr lang="en-US" altLang="zh-CN" sz="2800" b="1" dirty="0">
                <a:solidFill>
                  <a:srgbClr val="0071C1"/>
                </a:solidFill>
                <a:latin typeface="Times New Roman" panose="02020603050405020304" pitchFamily="18" charset="0"/>
                <a:ea typeface="微软雅黑" panose="020B0503020204020204" pitchFamily="34" charset="-122"/>
              </a:rPr>
              <a:t>TWO</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43" name="文本框 42"/>
          <p:cNvSpPr txBox="1"/>
          <p:nvPr/>
        </p:nvSpPr>
        <p:spPr>
          <a:xfrm rot="5400000">
            <a:off x="7989168" y="2269276"/>
            <a:ext cx="1573523" cy="523220"/>
          </a:xfrm>
          <a:prstGeom prst="rect">
            <a:avLst/>
          </a:prstGeom>
          <a:noFill/>
        </p:spPr>
        <p:txBody>
          <a:bodyPr wrap="square" rtlCol="0">
            <a:spAutoFit/>
          </a:bodyPr>
          <a:lstStyle/>
          <a:p>
            <a:pPr algn="ctr"/>
            <a:r>
              <a:rPr lang="en-US" altLang="zh-CN" sz="2800" b="1" dirty="0">
                <a:solidFill>
                  <a:srgbClr val="0071C1"/>
                </a:solidFill>
                <a:latin typeface="Times New Roman" panose="02020603050405020304" pitchFamily="18" charset="0"/>
                <a:ea typeface="微软雅黑" panose="020B0503020204020204" pitchFamily="34" charset="-122"/>
              </a:rPr>
              <a:t>THREE</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46" name="矩形 45"/>
          <p:cNvSpPr/>
          <p:nvPr/>
        </p:nvSpPr>
        <p:spPr>
          <a:xfrm>
            <a:off x="5527369" y="2142353"/>
            <a:ext cx="2499712" cy="1200329"/>
          </a:xfrm>
          <a:prstGeom prst="rect">
            <a:avLst/>
          </a:prstGeom>
        </p:spPr>
        <p:txBody>
          <a:bodyPr wrap="square">
            <a:spAutoFit/>
          </a:bodyPr>
          <a:lstStyle/>
          <a:p>
            <a:r>
              <a:rPr lang="zh-CN" altLang="en-US" spc="300" dirty="0" smtClean="0">
                <a:latin typeface="Times New Roman" panose="02020603050405020304" pitchFamily="18" charset="0"/>
                <a:ea typeface="微软雅黑" panose="020B0503020204020204" pitchFamily="34" charset="-122"/>
              </a:rPr>
              <a:t>生命是人一生中最宝贵的财富，减少人身伤害是该研究的最重要的意义。</a:t>
            </a:r>
            <a:endParaRPr lang="zh-CN" altLang="en-US" dirty="0">
              <a:latin typeface="Times New Roman" panose="02020603050405020304" pitchFamily="18" charset="0"/>
              <a:ea typeface="微软雅黑" panose="020B0503020204020204" pitchFamily="34" charset="-122"/>
            </a:endParaRPr>
          </a:p>
        </p:txBody>
      </p:sp>
      <p:sp>
        <p:nvSpPr>
          <p:cNvPr id="47" name="矩形 46"/>
          <p:cNvSpPr/>
          <p:nvPr/>
        </p:nvSpPr>
        <p:spPr>
          <a:xfrm>
            <a:off x="7919248" y="5079963"/>
            <a:ext cx="2499712" cy="923330"/>
          </a:xfrm>
          <a:prstGeom prst="rect">
            <a:avLst/>
          </a:prstGeom>
        </p:spPr>
        <p:txBody>
          <a:bodyPr wrap="square">
            <a:spAutoFit/>
          </a:bodyPr>
          <a:lstStyle/>
          <a:p>
            <a:r>
              <a:rPr lang="zh-CN" altLang="en-US" spc="300" dirty="0" smtClean="0">
                <a:latin typeface="Times New Roman" panose="02020603050405020304" pitchFamily="18" charset="0"/>
                <a:ea typeface="微软雅黑" panose="020B0503020204020204" pitchFamily="34" charset="-122"/>
              </a:rPr>
              <a:t>减少不必要的财产损失，使火灾带来的损失降到最小。</a:t>
            </a:r>
            <a:endParaRPr lang="zh-CN" altLang="en-US" dirty="0">
              <a:latin typeface="Times New Roman" panose="02020603050405020304" pitchFamily="18" charset="0"/>
              <a:ea typeface="微软雅黑" panose="020B0503020204020204" pitchFamily="34" charset="-122"/>
            </a:endParaRPr>
          </a:p>
        </p:txBody>
      </p:sp>
      <p:sp>
        <p:nvSpPr>
          <p:cNvPr id="48" name="矩形 47"/>
          <p:cNvSpPr/>
          <p:nvPr/>
        </p:nvSpPr>
        <p:spPr>
          <a:xfrm>
            <a:off x="9189618" y="2130601"/>
            <a:ext cx="2499712" cy="1200329"/>
          </a:xfrm>
          <a:prstGeom prst="rect">
            <a:avLst/>
          </a:prstGeom>
        </p:spPr>
        <p:txBody>
          <a:bodyPr wrap="square">
            <a:spAutoFit/>
          </a:bodyPr>
          <a:lstStyle/>
          <a:p>
            <a:r>
              <a:rPr lang="zh-CN" altLang="en-US" spc="300" dirty="0" smtClean="0">
                <a:latin typeface="Times New Roman" panose="02020603050405020304" pitchFamily="18" charset="0"/>
                <a:ea typeface="微软雅黑" panose="020B0503020204020204" pitchFamily="34" charset="-122"/>
              </a:rPr>
              <a:t>给人们一个安稳的社会保障条件，不让恐惧担忧活在心中。</a:t>
            </a:r>
            <a:endParaRPr lang="zh-CN" altLang="en-US" dirty="0">
              <a:latin typeface="Times New Roman" panose="02020603050405020304" pitchFamily="18" charset="0"/>
              <a:ea typeface="微软雅黑" panose="020B0503020204020204" pitchFamily="34" charset="-122"/>
            </a:endParaRPr>
          </a:p>
        </p:txBody>
      </p:sp>
      <p:sp>
        <p:nvSpPr>
          <p:cNvPr id="50" name="文本框 49"/>
          <p:cNvSpPr txBox="1"/>
          <p:nvPr/>
        </p:nvSpPr>
        <p:spPr>
          <a:xfrm>
            <a:off x="5514916" y="1686114"/>
            <a:ext cx="1811761" cy="523220"/>
          </a:xfrm>
          <a:prstGeom prst="rect">
            <a:avLst/>
          </a:prstGeom>
          <a:noFill/>
        </p:spPr>
        <p:txBody>
          <a:bodyPr wrap="square" rtlCol="0">
            <a:spAutoFit/>
          </a:bodyPr>
          <a:lstStyle/>
          <a:p>
            <a:pPr algn="ctr"/>
            <a:r>
              <a:rPr lang="zh-CN" altLang="en-US" sz="2800" b="1" spc="300" dirty="0" smtClean="0">
                <a:solidFill>
                  <a:srgbClr val="0071C1"/>
                </a:solidFill>
                <a:latin typeface="Times New Roman" panose="02020603050405020304" pitchFamily="18" charset="0"/>
                <a:ea typeface="微软雅黑" panose="020B0503020204020204" pitchFamily="34" charset="-122"/>
              </a:rPr>
              <a:t>生命</a:t>
            </a:r>
            <a:endParaRPr lang="zh-CN" altLang="en-US" sz="2800" b="1" spc="300" dirty="0">
              <a:solidFill>
                <a:srgbClr val="0071C1"/>
              </a:solidFill>
              <a:latin typeface="Times New Roman" panose="02020603050405020304" pitchFamily="18" charset="0"/>
              <a:ea typeface="微软雅黑" panose="020B0503020204020204" pitchFamily="34" charset="-122"/>
            </a:endParaRPr>
          </a:p>
        </p:txBody>
      </p:sp>
      <p:sp>
        <p:nvSpPr>
          <p:cNvPr id="51" name="文本框 50"/>
          <p:cNvSpPr txBox="1"/>
          <p:nvPr/>
        </p:nvSpPr>
        <p:spPr>
          <a:xfrm>
            <a:off x="9169104" y="1672925"/>
            <a:ext cx="1811761" cy="523220"/>
          </a:xfrm>
          <a:prstGeom prst="rect">
            <a:avLst/>
          </a:prstGeom>
          <a:noFill/>
        </p:spPr>
        <p:txBody>
          <a:bodyPr wrap="square" rtlCol="0">
            <a:spAutoFit/>
          </a:bodyPr>
          <a:lstStyle/>
          <a:p>
            <a:pPr algn="ctr"/>
            <a:r>
              <a:rPr lang="zh-CN" altLang="en-US" sz="2800" b="1" spc="300" dirty="0">
                <a:solidFill>
                  <a:srgbClr val="0071C1"/>
                </a:solidFill>
                <a:latin typeface="Times New Roman" panose="02020603050405020304" pitchFamily="18" charset="0"/>
                <a:ea typeface="微软雅黑" panose="020B0503020204020204" pitchFamily="34" charset="-122"/>
              </a:rPr>
              <a:t>安稳</a:t>
            </a:r>
          </a:p>
        </p:txBody>
      </p:sp>
      <p:sp>
        <p:nvSpPr>
          <p:cNvPr id="52" name="文本框 51"/>
          <p:cNvSpPr txBox="1"/>
          <p:nvPr/>
        </p:nvSpPr>
        <p:spPr>
          <a:xfrm>
            <a:off x="7918485" y="4579229"/>
            <a:ext cx="1811761" cy="523220"/>
          </a:xfrm>
          <a:prstGeom prst="rect">
            <a:avLst/>
          </a:prstGeom>
          <a:noFill/>
        </p:spPr>
        <p:txBody>
          <a:bodyPr wrap="square" rtlCol="0">
            <a:spAutoFit/>
          </a:bodyPr>
          <a:lstStyle/>
          <a:p>
            <a:pPr algn="ctr"/>
            <a:r>
              <a:rPr lang="zh-CN" altLang="en-US" sz="2800" b="1" spc="300" dirty="0" smtClean="0">
                <a:solidFill>
                  <a:srgbClr val="0071C1"/>
                </a:solidFill>
                <a:latin typeface="Times New Roman" panose="02020603050405020304" pitchFamily="18" charset="0"/>
                <a:ea typeface="微软雅黑" panose="020B0503020204020204" pitchFamily="34" charset="-122"/>
              </a:rPr>
              <a:t>财产</a:t>
            </a:r>
            <a:endParaRPr lang="zh-CN" altLang="en-US" sz="2800" b="1" spc="300" dirty="0">
              <a:solidFill>
                <a:srgbClr val="0071C1"/>
              </a:solidFill>
              <a:latin typeface="Times New Roman" panose="02020603050405020304" pitchFamily="18" charset="0"/>
              <a:ea typeface="微软雅黑" panose="020B0503020204020204" pitchFamily="34" charset="-122"/>
            </a:endParaRPr>
          </a:p>
        </p:txBody>
      </p:sp>
      <p:sp>
        <p:nvSpPr>
          <p:cNvPr id="38" name="矩形 37"/>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44" name="组合 43"/>
          <p:cNvGrpSpPr/>
          <p:nvPr/>
        </p:nvGrpSpPr>
        <p:grpSpPr>
          <a:xfrm>
            <a:off x="442560" y="278293"/>
            <a:ext cx="2511219" cy="1258018"/>
            <a:chOff x="0" y="112403"/>
            <a:chExt cx="2511219" cy="1258018"/>
          </a:xfrm>
        </p:grpSpPr>
        <p:sp>
          <p:nvSpPr>
            <p:cNvPr id="45" name="文本框 44"/>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49" name="文本框 48"/>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cxnSp>
        <p:nvCxnSpPr>
          <p:cNvPr id="64" name="直接连接符 63"/>
          <p:cNvCxnSpPr>
            <a:stCxn id="36" idx="4"/>
          </p:cNvCxnSpPr>
          <p:nvPr/>
        </p:nvCxnSpPr>
        <p:spPr>
          <a:xfrm flipH="1">
            <a:off x="7736885" y="3911846"/>
            <a:ext cx="4074" cy="716472"/>
          </a:xfrm>
          <a:prstGeom prst="line">
            <a:avLst/>
          </a:prstGeom>
          <a:ln w="12700">
            <a:solidFill>
              <a:srgbClr val="0071C1"/>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1163514" y="1992816"/>
            <a:ext cx="2067146" cy="523220"/>
            <a:chOff x="631246" y="1992816"/>
            <a:chExt cx="2067146" cy="523220"/>
          </a:xfrm>
        </p:grpSpPr>
        <p:sp>
          <p:nvSpPr>
            <p:cNvPr id="66" name="文本框 65"/>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67" name="矩形 66"/>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53" name="组合 52"/>
          <p:cNvGrpSpPr/>
          <p:nvPr/>
        </p:nvGrpSpPr>
        <p:grpSpPr>
          <a:xfrm>
            <a:off x="631246" y="2702877"/>
            <a:ext cx="2067145" cy="523220"/>
            <a:chOff x="631246" y="2702877"/>
            <a:chExt cx="2067145" cy="523220"/>
          </a:xfrm>
        </p:grpSpPr>
        <p:sp>
          <p:nvSpPr>
            <p:cNvPr id="54" name="文本框 53"/>
            <p:cNvSpPr txBox="1"/>
            <p:nvPr/>
          </p:nvSpPr>
          <p:spPr>
            <a:xfrm>
              <a:off x="886630"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55" name="矩形 54"/>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56" name="组合 55"/>
          <p:cNvGrpSpPr/>
          <p:nvPr/>
        </p:nvGrpSpPr>
        <p:grpSpPr>
          <a:xfrm>
            <a:off x="631246" y="3412938"/>
            <a:ext cx="2067145" cy="523220"/>
            <a:chOff x="631246" y="3412938"/>
            <a:chExt cx="2067145" cy="523220"/>
          </a:xfrm>
        </p:grpSpPr>
        <p:sp>
          <p:nvSpPr>
            <p:cNvPr id="57" name="文本框 56"/>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58" name="矩形 57"/>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59" name="组合 58"/>
          <p:cNvGrpSpPr/>
          <p:nvPr/>
        </p:nvGrpSpPr>
        <p:grpSpPr>
          <a:xfrm>
            <a:off x="631246" y="4122999"/>
            <a:ext cx="2067145" cy="523220"/>
            <a:chOff x="631246" y="4122999"/>
            <a:chExt cx="2067145" cy="523220"/>
          </a:xfrm>
        </p:grpSpPr>
        <p:sp>
          <p:nvSpPr>
            <p:cNvPr id="60" name="文本框 59"/>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1" name="矩形 60"/>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2" name="组合 61"/>
          <p:cNvGrpSpPr/>
          <p:nvPr/>
        </p:nvGrpSpPr>
        <p:grpSpPr>
          <a:xfrm>
            <a:off x="631246" y="4833059"/>
            <a:ext cx="2067145" cy="523220"/>
            <a:chOff x="631246" y="4833059"/>
            <a:chExt cx="2067145" cy="523220"/>
          </a:xfrm>
        </p:grpSpPr>
        <p:sp>
          <p:nvSpPr>
            <p:cNvPr id="63" name="文本框 62"/>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0" name="矩形 79"/>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81" name="组合 80"/>
          <p:cNvGrpSpPr/>
          <p:nvPr/>
        </p:nvGrpSpPr>
        <p:grpSpPr>
          <a:xfrm>
            <a:off x="631246" y="5543119"/>
            <a:ext cx="2067145" cy="523220"/>
            <a:chOff x="631246" y="4833059"/>
            <a:chExt cx="2067145" cy="523220"/>
          </a:xfrm>
        </p:grpSpPr>
        <p:sp>
          <p:nvSpPr>
            <p:cNvPr id="82" name="文本框 8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83" name="矩形 8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70" name="图片 69"/>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736085644"/>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250"/>
                                        <p:tgtEl>
                                          <p:spTgt spid="21"/>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250"/>
                                        <p:tgtEl>
                                          <p:spTgt spid="41"/>
                                        </p:tgtEl>
                                      </p:cBhvr>
                                    </p:animEffect>
                                    <p:anim calcmode="lin" valueType="num">
                                      <p:cBhvr>
                                        <p:cTn id="16" dur="250" fill="hold"/>
                                        <p:tgtEl>
                                          <p:spTgt spid="41"/>
                                        </p:tgtEl>
                                        <p:attrNameLst>
                                          <p:attrName>ppt_x</p:attrName>
                                        </p:attrNameLst>
                                      </p:cBhvr>
                                      <p:tavLst>
                                        <p:tav tm="0">
                                          <p:val>
                                            <p:strVal val="#ppt_x"/>
                                          </p:val>
                                        </p:tav>
                                        <p:tav tm="100000">
                                          <p:val>
                                            <p:strVal val="#ppt_x"/>
                                          </p:val>
                                        </p:tav>
                                      </p:tavLst>
                                    </p:anim>
                                    <p:anim calcmode="lin" valueType="num">
                                      <p:cBhvr>
                                        <p:cTn id="17" dur="250" fill="hold"/>
                                        <p:tgtEl>
                                          <p:spTgt spid="41"/>
                                        </p:tgtEl>
                                        <p:attrNameLst>
                                          <p:attrName>ppt_y</p:attrName>
                                        </p:attrNameLst>
                                      </p:cBhvr>
                                      <p:tavLst>
                                        <p:tav tm="0">
                                          <p:val>
                                            <p:strVal val="#ppt_y+.1"/>
                                          </p:val>
                                        </p:tav>
                                        <p:tav tm="100000">
                                          <p:val>
                                            <p:strVal val="#ppt_y"/>
                                          </p:val>
                                        </p:tav>
                                      </p:tavLst>
                                    </p:anim>
                                  </p:childTnLst>
                                </p:cTn>
                              </p:par>
                            </p:childTnLst>
                          </p:cTn>
                        </p:par>
                        <p:par>
                          <p:cTn id="18" fill="hold">
                            <p:stCondLst>
                              <p:cond delay="75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250"/>
                                        <p:tgtEl>
                                          <p:spTgt spid="5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250"/>
                                        <p:tgtEl>
                                          <p:spTgt spid="46"/>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250"/>
                                        <p:tgtEl>
                                          <p:spTgt spid="25"/>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250"/>
                                        <p:tgtEl>
                                          <p:spTgt spid="26"/>
                                        </p:tgtEl>
                                      </p:cBhvr>
                                    </p:animEffect>
                                  </p:childTnLst>
                                </p:cTn>
                              </p:par>
                            </p:childTnLst>
                          </p:cTn>
                        </p:par>
                        <p:par>
                          <p:cTn id="34" fill="hold">
                            <p:stCondLst>
                              <p:cond delay="175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250"/>
                                        <p:tgtEl>
                                          <p:spTgt spid="29"/>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250"/>
                                        <p:tgtEl>
                                          <p:spTgt spid="32"/>
                                        </p:tgtEl>
                                      </p:cBhvr>
                                    </p:animEffect>
                                  </p:childTnLst>
                                </p:cTn>
                              </p:par>
                            </p:childTnLst>
                          </p:cTn>
                        </p:par>
                        <p:par>
                          <p:cTn id="42" fill="hold">
                            <p:stCondLst>
                              <p:cond delay="2250"/>
                            </p:stCondLst>
                            <p:childTnLst>
                              <p:par>
                                <p:cTn id="43" presetID="10"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250"/>
                                        <p:tgtEl>
                                          <p:spTgt spid="35"/>
                                        </p:tgtEl>
                                      </p:cBhvr>
                                    </p:animEffect>
                                  </p:childTnLst>
                                </p:cTn>
                              </p:par>
                            </p:childTnLst>
                          </p:cTn>
                        </p:par>
                        <p:par>
                          <p:cTn id="46" fill="hold">
                            <p:stCondLst>
                              <p:cond delay="2500"/>
                            </p:stCondLst>
                            <p:childTnLst>
                              <p:par>
                                <p:cTn id="47" presetID="42"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250"/>
                                        <p:tgtEl>
                                          <p:spTgt spid="42"/>
                                        </p:tgtEl>
                                      </p:cBhvr>
                                    </p:animEffect>
                                    <p:anim calcmode="lin" valueType="num">
                                      <p:cBhvr>
                                        <p:cTn id="50" dur="250" fill="hold"/>
                                        <p:tgtEl>
                                          <p:spTgt spid="42"/>
                                        </p:tgtEl>
                                        <p:attrNameLst>
                                          <p:attrName>ppt_x</p:attrName>
                                        </p:attrNameLst>
                                      </p:cBhvr>
                                      <p:tavLst>
                                        <p:tav tm="0">
                                          <p:val>
                                            <p:strVal val="#ppt_x"/>
                                          </p:val>
                                        </p:tav>
                                        <p:tav tm="100000">
                                          <p:val>
                                            <p:strVal val="#ppt_x"/>
                                          </p:val>
                                        </p:tav>
                                      </p:tavLst>
                                    </p:anim>
                                    <p:anim calcmode="lin" valueType="num">
                                      <p:cBhvr>
                                        <p:cTn id="51" dur="25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2750"/>
                            </p:stCondLst>
                            <p:childTnLst>
                              <p:par>
                                <p:cTn id="53" presetID="22" presetClass="entr" presetSubtype="8"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250"/>
                                        <p:tgtEl>
                                          <p:spTgt spid="52"/>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left)">
                                      <p:cBhvr>
                                        <p:cTn id="59" dur="250"/>
                                        <p:tgtEl>
                                          <p:spTgt spid="47"/>
                                        </p:tgtEl>
                                      </p:cBhvr>
                                    </p:animEffect>
                                  </p:childTnLst>
                                </p:cTn>
                              </p:par>
                            </p:childTnLst>
                          </p:cTn>
                        </p:par>
                        <p:par>
                          <p:cTn id="60" fill="hold">
                            <p:stCondLst>
                              <p:cond delay="3250"/>
                            </p:stCondLst>
                            <p:childTnLst>
                              <p:par>
                                <p:cTn id="61" presetID="22" presetClass="entr" presetSubtype="4" fill="hold"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down)">
                                      <p:cBhvr>
                                        <p:cTn id="63" dur="250"/>
                                        <p:tgtEl>
                                          <p:spTgt spid="64"/>
                                        </p:tgtEl>
                                      </p:cBhvr>
                                    </p:animEffect>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250"/>
                                        <p:tgtEl>
                                          <p:spTgt spid="36"/>
                                        </p:tgtEl>
                                      </p:cBhvr>
                                    </p:animEffect>
                                  </p:childTnLst>
                                </p:cTn>
                              </p:par>
                            </p:childTnLst>
                          </p:cTn>
                        </p:par>
                        <p:par>
                          <p:cTn id="68" fill="hold">
                            <p:stCondLst>
                              <p:cond delay="3750"/>
                            </p:stCondLst>
                            <p:childTnLst>
                              <p:par>
                                <p:cTn id="69" presetID="22" presetClass="entr" presetSubtype="8" fill="hold"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250"/>
                                        <p:tgtEl>
                                          <p:spTgt spid="37"/>
                                        </p:tgtEl>
                                      </p:cBhvr>
                                    </p:animEffect>
                                  </p:childTnLst>
                                </p:cTn>
                              </p:par>
                            </p:childTnLst>
                          </p:cTn>
                        </p:par>
                        <p:par>
                          <p:cTn id="72" fill="hold">
                            <p:stCondLst>
                              <p:cond delay="4000"/>
                            </p:stCondLst>
                            <p:childTnLst>
                              <p:par>
                                <p:cTn id="73" presetID="10" presetClass="entr" presetSubtype="0"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250"/>
                                        <p:tgtEl>
                                          <p:spTgt spid="39"/>
                                        </p:tgtEl>
                                      </p:cBhvr>
                                    </p:animEffect>
                                  </p:childTnLst>
                                </p:cTn>
                              </p:par>
                            </p:childTnLst>
                          </p:cTn>
                        </p:par>
                        <p:par>
                          <p:cTn id="76" fill="hold">
                            <p:stCondLst>
                              <p:cond delay="4250"/>
                            </p:stCondLst>
                            <p:childTnLst>
                              <p:par>
                                <p:cTn id="77" presetID="22" presetClass="entr" presetSubtype="4"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250"/>
                                        <p:tgtEl>
                                          <p:spTgt spid="40"/>
                                        </p:tgtEl>
                                      </p:cBhvr>
                                    </p:animEffect>
                                  </p:childTnLst>
                                </p:cTn>
                              </p:par>
                            </p:childTnLst>
                          </p:cTn>
                        </p:par>
                        <p:par>
                          <p:cTn id="80" fill="hold">
                            <p:stCondLst>
                              <p:cond delay="4500"/>
                            </p:stCondLst>
                            <p:childTnLst>
                              <p:par>
                                <p:cTn id="81" presetID="42"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250"/>
                                        <p:tgtEl>
                                          <p:spTgt spid="43"/>
                                        </p:tgtEl>
                                      </p:cBhvr>
                                    </p:animEffect>
                                    <p:anim calcmode="lin" valueType="num">
                                      <p:cBhvr>
                                        <p:cTn id="84" dur="250" fill="hold"/>
                                        <p:tgtEl>
                                          <p:spTgt spid="43"/>
                                        </p:tgtEl>
                                        <p:attrNameLst>
                                          <p:attrName>ppt_x</p:attrName>
                                        </p:attrNameLst>
                                      </p:cBhvr>
                                      <p:tavLst>
                                        <p:tav tm="0">
                                          <p:val>
                                            <p:strVal val="#ppt_x"/>
                                          </p:val>
                                        </p:tav>
                                        <p:tav tm="100000">
                                          <p:val>
                                            <p:strVal val="#ppt_x"/>
                                          </p:val>
                                        </p:tav>
                                      </p:tavLst>
                                    </p:anim>
                                    <p:anim calcmode="lin" valueType="num">
                                      <p:cBhvr>
                                        <p:cTn id="85" dur="250" fill="hold"/>
                                        <p:tgtEl>
                                          <p:spTgt spid="43"/>
                                        </p:tgtEl>
                                        <p:attrNameLst>
                                          <p:attrName>ppt_y</p:attrName>
                                        </p:attrNameLst>
                                      </p:cBhvr>
                                      <p:tavLst>
                                        <p:tav tm="0">
                                          <p:val>
                                            <p:strVal val="#ppt_y+.1"/>
                                          </p:val>
                                        </p:tav>
                                        <p:tav tm="100000">
                                          <p:val>
                                            <p:strVal val="#ppt_y"/>
                                          </p:val>
                                        </p:tav>
                                      </p:tavLst>
                                    </p:anim>
                                  </p:childTnLst>
                                </p:cTn>
                              </p:par>
                            </p:childTnLst>
                          </p:cTn>
                        </p:par>
                        <p:par>
                          <p:cTn id="86" fill="hold">
                            <p:stCondLst>
                              <p:cond delay="4750"/>
                            </p:stCondLst>
                            <p:childTnLst>
                              <p:par>
                                <p:cTn id="87" presetID="22" presetClass="entr" presetSubtype="8" fill="hold" grpId="0" nodeType="after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left)">
                                      <p:cBhvr>
                                        <p:cTn id="89" dur="250"/>
                                        <p:tgtEl>
                                          <p:spTgt spid="51"/>
                                        </p:tgtEl>
                                      </p:cBhvr>
                                    </p:animEffect>
                                  </p:childTnLst>
                                </p:cTn>
                              </p:par>
                            </p:childTnLst>
                          </p:cTn>
                        </p:par>
                        <p:par>
                          <p:cTn id="90" fill="hold">
                            <p:stCondLst>
                              <p:cond delay="5000"/>
                            </p:stCondLst>
                            <p:childTnLst>
                              <p:par>
                                <p:cTn id="91" presetID="22" presetClass="entr" presetSubtype="8" fill="hold" grpId="0" nodeType="after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left)">
                                      <p:cBhvr>
                                        <p:cTn id="93"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9" grpId="0" animBg="1"/>
      <p:bldP spid="35" grpId="0" animBg="1"/>
      <p:bldP spid="36" grpId="0" animBg="1"/>
      <p:bldP spid="39" grpId="0" animBg="1"/>
      <p:bldP spid="41" grpId="0"/>
      <p:bldP spid="42" grpId="0"/>
      <p:bldP spid="43" grpId="0"/>
      <p:bldP spid="46" grpId="0"/>
      <p:bldP spid="47" grpId="0"/>
      <p:bldP spid="48" grpId="0"/>
      <p:bldP spid="50" grpId="0"/>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cxnSp>
        <p:nvCxnSpPr>
          <p:cNvPr id="21" name="直接连接符 20"/>
          <p:cNvCxnSpPr/>
          <p:nvPr/>
        </p:nvCxnSpPr>
        <p:spPr>
          <a:xfrm flipH="1">
            <a:off x="5829319" y="3177078"/>
            <a:ext cx="743759" cy="180938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817704" y="4986461"/>
            <a:ext cx="295523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573078" y="2516036"/>
            <a:ext cx="1789044" cy="66104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362122" y="2516036"/>
            <a:ext cx="410817" cy="24704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352919" y="2473917"/>
            <a:ext cx="184827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511854" y="2094670"/>
            <a:ext cx="1965688" cy="369332"/>
          </a:xfrm>
          <a:prstGeom prst="rect">
            <a:avLst/>
          </a:prstGeom>
          <a:noFill/>
        </p:spPr>
        <p:txBody>
          <a:bodyPr wrap="square" rtlCol="0">
            <a:spAutoFit/>
          </a:bodyPr>
          <a:lstStyle/>
          <a:p>
            <a:r>
              <a:rPr lang="en-US" altLang="zh-CN" b="1" dirty="0" smtClean="0">
                <a:solidFill>
                  <a:srgbClr val="0071C1"/>
                </a:solidFill>
                <a:latin typeface="Times New Roman" panose="02020603050405020304" pitchFamily="18" charset="0"/>
                <a:ea typeface="微软雅黑" panose="020B0503020204020204" pitchFamily="34" charset="-122"/>
              </a:rPr>
              <a:t>1</a:t>
            </a:r>
            <a:r>
              <a:rPr lang="zh-CN" altLang="en-US" b="1" dirty="0" smtClean="0">
                <a:solidFill>
                  <a:srgbClr val="0071C1"/>
                </a:solidFill>
                <a:latin typeface="Times New Roman" panose="02020603050405020304" pitchFamily="18" charset="0"/>
                <a:ea typeface="微软雅黑" panose="020B0503020204020204" pitchFamily="34" charset="-122"/>
              </a:rPr>
              <a:t>、上位机的制作</a:t>
            </a:r>
            <a:endParaRPr lang="zh-CN" altLang="en-US" b="1" dirty="0">
              <a:solidFill>
                <a:srgbClr val="0071C1"/>
              </a:solidFill>
              <a:latin typeface="Times New Roman" panose="02020603050405020304" pitchFamily="18" charset="0"/>
              <a:ea typeface="微软雅黑" panose="020B0503020204020204" pitchFamily="34" charset="-122"/>
            </a:endParaRPr>
          </a:p>
        </p:txBody>
      </p:sp>
      <p:cxnSp>
        <p:nvCxnSpPr>
          <p:cNvPr id="57" name="直接连接符 56"/>
          <p:cNvCxnSpPr/>
          <p:nvPr/>
        </p:nvCxnSpPr>
        <p:spPr>
          <a:xfrm flipV="1">
            <a:off x="8361972" y="1882385"/>
            <a:ext cx="410967" cy="66219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8772939" y="1882385"/>
            <a:ext cx="184827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8897561" y="1513053"/>
            <a:ext cx="1584908" cy="369332"/>
          </a:xfrm>
          <a:prstGeom prst="rect">
            <a:avLst/>
          </a:prstGeom>
          <a:noFill/>
        </p:spPr>
        <p:txBody>
          <a:bodyPr wrap="square" rtlCol="0">
            <a:spAutoFit/>
          </a:bodyPr>
          <a:lstStyle/>
          <a:p>
            <a:r>
              <a:rPr lang="en-US" altLang="zh-CN" b="1" dirty="0" smtClean="0">
                <a:solidFill>
                  <a:srgbClr val="0071C1"/>
                </a:solidFill>
                <a:latin typeface="Times New Roman" panose="02020603050405020304" pitchFamily="18" charset="0"/>
                <a:ea typeface="微软雅黑" panose="020B0503020204020204" pitchFamily="34" charset="-122"/>
              </a:rPr>
              <a:t>2</a:t>
            </a:r>
            <a:r>
              <a:rPr lang="zh-CN" altLang="en-US" b="1" dirty="0" smtClean="0">
                <a:solidFill>
                  <a:srgbClr val="0071C1"/>
                </a:solidFill>
                <a:latin typeface="Times New Roman" panose="02020603050405020304" pitchFamily="18" charset="0"/>
                <a:ea typeface="微软雅黑" panose="020B0503020204020204" pitchFamily="34" charset="-122"/>
              </a:rPr>
              <a:t>、数据融合</a:t>
            </a:r>
            <a:endParaRPr lang="zh-CN" altLang="en-US" b="1" dirty="0">
              <a:solidFill>
                <a:srgbClr val="0071C1"/>
              </a:solidFill>
              <a:latin typeface="Times New Roman" panose="02020603050405020304" pitchFamily="18" charset="0"/>
              <a:ea typeface="微软雅黑" panose="020B0503020204020204" pitchFamily="34" charset="-122"/>
            </a:endParaRPr>
          </a:p>
        </p:txBody>
      </p:sp>
      <p:cxnSp>
        <p:nvCxnSpPr>
          <p:cNvPr id="63" name="直接连接符 62"/>
          <p:cNvCxnSpPr/>
          <p:nvPr/>
        </p:nvCxnSpPr>
        <p:spPr>
          <a:xfrm flipH="1" flipV="1">
            <a:off x="5468420" y="4282994"/>
            <a:ext cx="355578" cy="70679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03989" y="4282994"/>
            <a:ext cx="184827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8774621" y="4343722"/>
            <a:ext cx="410967" cy="66219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185588" y="4343722"/>
            <a:ext cx="184827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340399" y="3947036"/>
            <a:ext cx="3003251" cy="369332"/>
          </a:xfrm>
          <a:prstGeom prst="rect">
            <a:avLst/>
          </a:prstGeom>
          <a:noFill/>
        </p:spPr>
        <p:txBody>
          <a:bodyPr wrap="square" rtlCol="0">
            <a:spAutoFit/>
          </a:bodyPr>
          <a:lstStyle/>
          <a:p>
            <a:r>
              <a:rPr lang="en-US" altLang="zh-CN" b="1" dirty="0" smtClean="0">
                <a:solidFill>
                  <a:srgbClr val="0071C1"/>
                </a:solidFill>
                <a:latin typeface="Times New Roman" panose="02020603050405020304" pitchFamily="18" charset="0"/>
                <a:ea typeface="微软雅黑" panose="020B0503020204020204" pitchFamily="34" charset="-122"/>
              </a:rPr>
              <a:t>4</a:t>
            </a:r>
            <a:r>
              <a:rPr lang="zh-CN" altLang="en-US" b="1" dirty="0" smtClean="0">
                <a:solidFill>
                  <a:srgbClr val="0071C1"/>
                </a:solidFill>
                <a:latin typeface="Times New Roman" panose="02020603050405020304" pitchFamily="18" charset="0"/>
                <a:ea typeface="微软雅黑" panose="020B0503020204020204" pitchFamily="34" charset="-122"/>
              </a:rPr>
              <a:t>、传感器参数标定规范化</a:t>
            </a:r>
            <a:endParaRPr lang="zh-CN" altLang="en-US" b="1" dirty="0">
              <a:solidFill>
                <a:srgbClr val="0071C1"/>
              </a:solidFill>
              <a:latin typeface="Times New Roman" panose="02020603050405020304" pitchFamily="18" charset="0"/>
              <a:ea typeface="微软雅黑" panose="020B0503020204020204" pitchFamily="34" charset="-122"/>
            </a:endParaRPr>
          </a:p>
        </p:txBody>
      </p:sp>
      <p:sp>
        <p:nvSpPr>
          <p:cNvPr id="68" name="文本框 67"/>
          <p:cNvSpPr txBox="1"/>
          <p:nvPr/>
        </p:nvSpPr>
        <p:spPr>
          <a:xfrm>
            <a:off x="9303191" y="4011495"/>
            <a:ext cx="2607157" cy="369332"/>
          </a:xfrm>
          <a:prstGeom prst="rect">
            <a:avLst/>
          </a:prstGeom>
          <a:noFill/>
        </p:spPr>
        <p:txBody>
          <a:bodyPr wrap="square" rtlCol="0">
            <a:spAutoFit/>
          </a:bodyPr>
          <a:lstStyle/>
          <a:p>
            <a:r>
              <a:rPr lang="en-US" altLang="zh-CN" b="1" dirty="0" smtClean="0">
                <a:solidFill>
                  <a:srgbClr val="0071C1"/>
                </a:solidFill>
                <a:latin typeface="Times New Roman" panose="02020603050405020304" pitchFamily="18" charset="0"/>
                <a:ea typeface="微软雅黑" panose="020B0503020204020204" pitchFamily="34" charset="-122"/>
              </a:rPr>
              <a:t>3</a:t>
            </a:r>
            <a:r>
              <a:rPr lang="zh-CN" altLang="en-US" b="1" dirty="0" smtClean="0">
                <a:solidFill>
                  <a:srgbClr val="0071C1"/>
                </a:solidFill>
                <a:latin typeface="Times New Roman" panose="02020603050405020304" pitchFamily="18" charset="0"/>
                <a:ea typeface="微软雅黑" panose="020B0503020204020204" pitchFamily="34" charset="-122"/>
              </a:rPr>
              <a:t>、报警及善后功能完善</a:t>
            </a:r>
            <a:endParaRPr lang="zh-CN" altLang="en-US" b="1" dirty="0">
              <a:solidFill>
                <a:srgbClr val="0071C1"/>
              </a:solidFill>
              <a:latin typeface="Times New Roman" panose="02020603050405020304" pitchFamily="18" charset="0"/>
              <a:ea typeface="微软雅黑" panose="020B0503020204020204" pitchFamily="34" charset="-122"/>
            </a:endParaRPr>
          </a:p>
        </p:txBody>
      </p:sp>
      <p:grpSp>
        <p:nvGrpSpPr>
          <p:cNvPr id="20" name="组合 19"/>
          <p:cNvGrpSpPr/>
          <p:nvPr/>
        </p:nvGrpSpPr>
        <p:grpSpPr>
          <a:xfrm>
            <a:off x="6000117" y="2612892"/>
            <a:ext cx="998213" cy="977851"/>
            <a:chOff x="5994890" y="2625067"/>
            <a:chExt cx="998213" cy="977851"/>
          </a:xfrm>
        </p:grpSpPr>
        <p:sp>
          <p:nvSpPr>
            <p:cNvPr id="36" name="任意多边形 35"/>
            <p:cNvSpPr/>
            <p:nvPr/>
          </p:nvSpPr>
          <p:spPr>
            <a:xfrm>
              <a:off x="6404894" y="3044727"/>
              <a:ext cx="561647" cy="558191"/>
            </a:xfrm>
            <a:custGeom>
              <a:avLst/>
              <a:gdLst>
                <a:gd name="connsiteX0" fmla="*/ 554353 w 561647"/>
                <a:gd name="connsiteY0" fmla="*/ 0 h 558191"/>
                <a:gd name="connsiteX1" fmla="*/ 561647 w 561647"/>
                <a:gd name="connsiteY1" fmla="*/ 72355 h 558191"/>
                <a:gd name="connsiteX2" fmla="*/ 75811 w 561647"/>
                <a:gd name="connsiteY2" fmla="*/ 558191 h 558191"/>
                <a:gd name="connsiteX3" fmla="*/ 0 w 561647"/>
                <a:gd name="connsiteY3" fmla="*/ 550549 h 558191"/>
                <a:gd name="connsiteX4" fmla="*/ 168034 w 561647"/>
                <a:gd name="connsiteY4" fmla="*/ 141235 h 558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647" h="558191">
                  <a:moveTo>
                    <a:pt x="554353" y="0"/>
                  </a:moveTo>
                  <a:lnTo>
                    <a:pt x="561647" y="72355"/>
                  </a:lnTo>
                  <a:cubicBezTo>
                    <a:pt x="561647" y="340675"/>
                    <a:pt x="344131" y="558191"/>
                    <a:pt x="75811" y="558191"/>
                  </a:cubicBezTo>
                  <a:lnTo>
                    <a:pt x="0" y="550549"/>
                  </a:lnTo>
                  <a:lnTo>
                    <a:pt x="168034" y="141235"/>
                  </a:lnTo>
                  <a:close/>
                </a:path>
              </a:pathLst>
            </a:cu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2" name="组合 1"/>
            <p:cNvGrpSpPr/>
            <p:nvPr/>
          </p:nvGrpSpPr>
          <p:grpSpPr>
            <a:xfrm>
              <a:off x="5994890" y="2625067"/>
              <a:ext cx="998213" cy="971671"/>
              <a:chOff x="5994890" y="2625067"/>
              <a:chExt cx="998213" cy="971671"/>
            </a:xfrm>
          </p:grpSpPr>
          <p:sp>
            <p:nvSpPr>
              <p:cNvPr id="35" name="椭圆 34"/>
              <p:cNvSpPr/>
              <p:nvPr/>
            </p:nvSpPr>
            <p:spPr>
              <a:xfrm>
                <a:off x="5994890" y="2625067"/>
                <a:ext cx="971671" cy="971671"/>
              </a:xfrm>
              <a:prstGeom prst="ellipse">
                <a:avLst/>
              </a:prstGeom>
              <a:noFill/>
              <a:ln>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endParaRPr>
              </a:p>
            </p:txBody>
          </p:sp>
          <p:sp>
            <p:nvSpPr>
              <p:cNvPr id="73" name="文本框 72"/>
              <p:cNvSpPr txBox="1"/>
              <p:nvPr/>
            </p:nvSpPr>
            <p:spPr>
              <a:xfrm>
                <a:off x="6515974" y="3130538"/>
                <a:ext cx="47712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1</a:t>
                </a:r>
                <a:endParaRPr lang="zh-CN" altLang="en-US" sz="2400" b="1" dirty="0">
                  <a:solidFill>
                    <a:schemeClr val="bg1"/>
                  </a:solidFill>
                  <a:latin typeface="Times New Roman" panose="02020603050405020304" pitchFamily="18" charset="0"/>
                  <a:ea typeface="微软雅黑" panose="020B0503020204020204" pitchFamily="34" charset="-122"/>
                </a:endParaRPr>
              </a:p>
            </p:txBody>
          </p:sp>
        </p:grpSp>
      </p:grpSp>
      <p:grpSp>
        <p:nvGrpSpPr>
          <p:cNvPr id="25" name="组合 24"/>
          <p:cNvGrpSpPr/>
          <p:nvPr/>
        </p:nvGrpSpPr>
        <p:grpSpPr>
          <a:xfrm>
            <a:off x="7742710" y="2093047"/>
            <a:ext cx="971671" cy="997881"/>
            <a:chOff x="7742710" y="2093047"/>
            <a:chExt cx="971671" cy="997881"/>
          </a:xfrm>
        </p:grpSpPr>
        <p:sp>
          <p:nvSpPr>
            <p:cNvPr id="48" name="任意多边形 47"/>
            <p:cNvSpPr/>
            <p:nvPr/>
          </p:nvSpPr>
          <p:spPr>
            <a:xfrm>
              <a:off x="7771980" y="2523902"/>
              <a:ext cx="665476" cy="544147"/>
            </a:xfrm>
            <a:custGeom>
              <a:avLst/>
              <a:gdLst>
                <a:gd name="connsiteX0" fmla="*/ 583184 w 665476"/>
                <a:gd name="connsiteY0" fmla="*/ 0 h 544147"/>
                <a:gd name="connsiteX1" fmla="*/ 665476 w 665476"/>
                <a:gd name="connsiteY1" fmla="*/ 495277 h 544147"/>
                <a:gd name="connsiteX2" fmla="*/ 645779 w 665476"/>
                <a:gd name="connsiteY2" fmla="*/ 505968 h 544147"/>
                <a:gd name="connsiteX3" fmla="*/ 456670 w 665476"/>
                <a:gd name="connsiteY3" fmla="*/ 544147 h 544147"/>
                <a:gd name="connsiteX4" fmla="*/ 9014 w 665476"/>
                <a:gd name="connsiteY4" fmla="*/ 247421 h 544147"/>
                <a:gd name="connsiteX5" fmla="*/ 0 w 665476"/>
                <a:gd name="connsiteY5" fmla="*/ 218384 h 54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476" h="544147">
                  <a:moveTo>
                    <a:pt x="583184" y="0"/>
                  </a:moveTo>
                  <a:lnTo>
                    <a:pt x="665476" y="495277"/>
                  </a:lnTo>
                  <a:lnTo>
                    <a:pt x="645779" y="505968"/>
                  </a:lnTo>
                  <a:cubicBezTo>
                    <a:pt x="587655" y="530552"/>
                    <a:pt x="523750" y="544147"/>
                    <a:pt x="456670" y="544147"/>
                  </a:cubicBezTo>
                  <a:cubicBezTo>
                    <a:pt x="255430" y="544147"/>
                    <a:pt x="82768" y="421794"/>
                    <a:pt x="9014" y="247421"/>
                  </a:cubicBezTo>
                  <a:lnTo>
                    <a:pt x="0" y="218384"/>
                  </a:lnTo>
                  <a:close/>
                </a:path>
              </a:pathLst>
            </a:custGeom>
            <a:solidFill>
              <a:srgbClr val="007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49" name="椭圆 48"/>
            <p:cNvSpPr/>
            <p:nvPr/>
          </p:nvSpPr>
          <p:spPr>
            <a:xfrm>
              <a:off x="7742710" y="2093047"/>
              <a:ext cx="971671" cy="971671"/>
            </a:xfrm>
            <a:prstGeom prst="ellipse">
              <a:avLst/>
            </a:prstGeom>
            <a:noFill/>
            <a:ln>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74" name="文本框 73"/>
            <p:cNvSpPr txBox="1"/>
            <p:nvPr/>
          </p:nvSpPr>
          <p:spPr>
            <a:xfrm>
              <a:off x="7994530" y="2567708"/>
              <a:ext cx="624315"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微软雅黑" panose="020B0503020204020204" pitchFamily="34" charset="-122"/>
                </a:rPr>
                <a:t>2</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8228371" y="4425387"/>
            <a:ext cx="971671" cy="971671"/>
            <a:chOff x="8228371" y="4425387"/>
            <a:chExt cx="971671" cy="971671"/>
          </a:xfrm>
        </p:grpSpPr>
        <p:sp>
          <p:nvSpPr>
            <p:cNvPr id="50" name="任意多边形 49"/>
            <p:cNvSpPr/>
            <p:nvPr/>
          </p:nvSpPr>
          <p:spPr>
            <a:xfrm>
              <a:off x="8228546" y="4428430"/>
              <a:ext cx="544395" cy="554700"/>
            </a:xfrm>
            <a:custGeom>
              <a:avLst/>
              <a:gdLst>
                <a:gd name="connsiteX0" fmla="*/ 452229 w 544395"/>
                <a:gd name="connsiteY0" fmla="*/ 0 h 554700"/>
                <a:gd name="connsiteX1" fmla="*/ 544395 w 544395"/>
                <a:gd name="connsiteY1" fmla="*/ 554700 h 554700"/>
                <a:gd name="connsiteX2" fmla="*/ 7144 w 544395"/>
                <a:gd name="connsiteY2" fmla="*/ 553312 h 554700"/>
                <a:gd name="connsiteX3" fmla="*/ 0 w 544395"/>
                <a:gd name="connsiteY3" fmla="*/ 482448 h 554700"/>
                <a:gd name="connsiteX4" fmla="*/ 387923 w 544395"/>
                <a:gd name="connsiteY4" fmla="*/ 6483 h 55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395" h="554700">
                  <a:moveTo>
                    <a:pt x="452229" y="0"/>
                  </a:moveTo>
                  <a:lnTo>
                    <a:pt x="544395" y="554700"/>
                  </a:lnTo>
                  <a:lnTo>
                    <a:pt x="7144" y="553312"/>
                  </a:lnTo>
                  <a:lnTo>
                    <a:pt x="0" y="482448"/>
                  </a:lnTo>
                  <a:cubicBezTo>
                    <a:pt x="0" y="247668"/>
                    <a:pt x="166536" y="51785"/>
                    <a:pt x="387923" y="6483"/>
                  </a:cubicBezTo>
                  <a:close/>
                </a:path>
              </a:pathLst>
            </a:custGeom>
            <a:solidFill>
              <a:srgbClr val="007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51" name="椭圆 50"/>
            <p:cNvSpPr/>
            <p:nvPr/>
          </p:nvSpPr>
          <p:spPr>
            <a:xfrm>
              <a:off x="8228371" y="4425387"/>
              <a:ext cx="971671" cy="971671"/>
            </a:xfrm>
            <a:prstGeom prst="ellipse">
              <a:avLst/>
            </a:prstGeom>
            <a:noFill/>
            <a:ln>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75" name="文本框 74"/>
            <p:cNvSpPr txBox="1"/>
            <p:nvPr/>
          </p:nvSpPr>
          <p:spPr>
            <a:xfrm>
              <a:off x="8344860" y="4494097"/>
              <a:ext cx="369522"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微软雅黑" panose="020B0503020204020204" pitchFamily="34" charset="-122"/>
                </a:rPr>
                <a:t>3</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31" name="组合 30"/>
          <p:cNvGrpSpPr/>
          <p:nvPr/>
        </p:nvGrpSpPr>
        <p:grpSpPr>
          <a:xfrm>
            <a:off x="5517741" y="4347223"/>
            <a:ext cx="971671" cy="971671"/>
            <a:chOff x="5517741" y="4347223"/>
            <a:chExt cx="971671" cy="971671"/>
          </a:xfrm>
        </p:grpSpPr>
        <p:sp>
          <p:nvSpPr>
            <p:cNvPr id="45" name="任意多边形 44"/>
            <p:cNvSpPr/>
            <p:nvPr/>
          </p:nvSpPr>
          <p:spPr>
            <a:xfrm>
              <a:off x="5824000" y="4356310"/>
              <a:ext cx="656727" cy="630232"/>
            </a:xfrm>
            <a:custGeom>
              <a:avLst/>
              <a:gdLst>
                <a:gd name="connsiteX0" fmla="*/ 261031 w 656727"/>
                <a:gd name="connsiteY0" fmla="*/ 0 h 630232"/>
                <a:gd name="connsiteX1" fmla="*/ 268804 w 656727"/>
                <a:gd name="connsiteY1" fmla="*/ 784 h 630232"/>
                <a:gd name="connsiteX2" fmla="*/ 656727 w 656727"/>
                <a:gd name="connsiteY2" fmla="*/ 476749 h 630232"/>
                <a:gd name="connsiteX3" fmla="*/ 646857 w 656727"/>
                <a:gd name="connsiteY3" fmla="*/ 574662 h 630232"/>
                <a:gd name="connsiteX4" fmla="*/ 629607 w 656727"/>
                <a:gd name="connsiteY4" fmla="*/ 630232 h 630232"/>
                <a:gd name="connsiteX5" fmla="*/ 0 w 656727"/>
                <a:gd name="connsiteY5" fmla="*/ 628605 h 6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727" h="630232">
                  <a:moveTo>
                    <a:pt x="261031" y="0"/>
                  </a:moveTo>
                  <a:lnTo>
                    <a:pt x="268804" y="784"/>
                  </a:lnTo>
                  <a:cubicBezTo>
                    <a:pt x="490192" y="46086"/>
                    <a:pt x="656727" y="241969"/>
                    <a:pt x="656727" y="476749"/>
                  </a:cubicBezTo>
                  <a:cubicBezTo>
                    <a:pt x="656727" y="510289"/>
                    <a:pt x="653329" y="543035"/>
                    <a:pt x="646857" y="574662"/>
                  </a:cubicBezTo>
                  <a:lnTo>
                    <a:pt x="629607" y="630232"/>
                  </a:lnTo>
                  <a:lnTo>
                    <a:pt x="0" y="628605"/>
                  </a:lnTo>
                  <a:close/>
                </a:path>
              </a:pathLst>
            </a:custGeom>
            <a:solidFill>
              <a:srgbClr val="007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46" name="椭圆 45"/>
            <p:cNvSpPr/>
            <p:nvPr/>
          </p:nvSpPr>
          <p:spPr>
            <a:xfrm>
              <a:off x="5517741" y="4347223"/>
              <a:ext cx="971671" cy="971671"/>
            </a:xfrm>
            <a:prstGeom prst="ellipse">
              <a:avLst/>
            </a:prstGeom>
            <a:noFill/>
            <a:ln>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76" name="文本框 75"/>
            <p:cNvSpPr txBox="1"/>
            <p:nvPr/>
          </p:nvSpPr>
          <p:spPr>
            <a:xfrm>
              <a:off x="5998673" y="4472328"/>
              <a:ext cx="34497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微软雅黑" panose="020B0503020204020204" pitchFamily="34" charset="-122"/>
                </a:rPr>
                <a:t>4</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cxnSp>
        <p:nvCxnSpPr>
          <p:cNvPr id="58" name="直接连接符 57"/>
          <p:cNvCxnSpPr/>
          <p:nvPr/>
        </p:nvCxnSpPr>
        <p:spPr>
          <a:xfrm flipH="1" flipV="1">
            <a:off x="6228732" y="2473917"/>
            <a:ext cx="349333" cy="69360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78" name="组合 77"/>
          <p:cNvGrpSpPr/>
          <p:nvPr/>
        </p:nvGrpSpPr>
        <p:grpSpPr>
          <a:xfrm>
            <a:off x="442560" y="278293"/>
            <a:ext cx="2511219" cy="1258018"/>
            <a:chOff x="0" y="112403"/>
            <a:chExt cx="2511219" cy="1258018"/>
          </a:xfrm>
        </p:grpSpPr>
        <p:sp>
          <p:nvSpPr>
            <p:cNvPr id="79" name="文本框 78"/>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0" name="文本框 79"/>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59" name="文本框 58"/>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展望</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sp>
        <p:nvSpPr>
          <p:cNvPr id="53" name="文本框 52"/>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选题概述</a:t>
            </a:r>
          </a:p>
        </p:txBody>
      </p:sp>
      <p:sp>
        <p:nvSpPr>
          <p:cNvPr id="54" name="矩形 53"/>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60" name="组合 59"/>
          <p:cNvGrpSpPr/>
          <p:nvPr/>
        </p:nvGrpSpPr>
        <p:grpSpPr>
          <a:xfrm>
            <a:off x="631246" y="3419616"/>
            <a:ext cx="2067145" cy="523220"/>
            <a:chOff x="631246" y="4291811"/>
            <a:chExt cx="2067145" cy="523220"/>
          </a:xfrm>
        </p:grpSpPr>
        <p:sp>
          <p:nvSpPr>
            <p:cNvPr id="69" name="文本框 68"/>
            <p:cNvSpPr txBox="1"/>
            <p:nvPr/>
          </p:nvSpPr>
          <p:spPr>
            <a:xfrm>
              <a:off x="886630" y="4291811"/>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硬</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0" name="矩形 69"/>
            <p:cNvSpPr/>
            <p:nvPr/>
          </p:nvSpPr>
          <p:spPr>
            <a:xfrm>
              <a:off x="631246" y="444143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1" name="组合 70"/>
          <p:cNvGrpSpPr/>
          <p:nvPr/>
        </p:nvGrpSpPr>
        <p:grpSpPr>
          <a:xfrm>
            <a:off x="631246" y="4833059"/>
            <a:ext cx="2067145" cy="523220"/>
            <a:chOff x="631246" y="4833059"/>
            <a:chExt cx="2067145" cy="523220"/>
          </a:xfrm>
        </p:grpSpPr>
        <p:sp>
          <p:nvSpPr>
            <p:cNvPr id="72" name="文本框 7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2" name="矩形 91"/>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93" name="组合 92"/>
          <p:cNvGrpSpPr/>
          <p:nvPr/>
        </p:nvGrpSpPr>
        <p:grpSpPr>
          <a:xfrm>
            <a:off x="1095483" y="5543119"/>
            <a:ext cx="2067145" cy="523220"/>
            <a:chOff x="631246" y="4833059"/>
            <a:chExt cx="2067145" cy="523220"/>
          </a:xfrm>
        </p:grpSpPr>
        <p:sp>
          <p:nvSpPr>
            <p:cNvPr id="94" name="文本框 93"/>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5" name="矩形 94"/>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96" name="文本框 95"/>
          <p:cNvSpPr txBox="1"/>
          <p:nvPr/>
        </p:nvSpPr>
        <p:spPr>
          <a:xfrm>
            <a:off x="886631" y="2695962"/>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研究内容</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7" name="矩形 96"/>
          <p:cNvSpPr/>
          <p:nvPr/>
        </p:nvSpPr>
        <p:spPr>
          <a:xfrm>
            <a:off x="631246" y="2866047"/>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8" name="文本框 97"/>
          <p:cNvSpPr txBox="1"/>
          <p:nvPr/>
        </p:nvSpPr>
        <p:spPr>
          <a:xfrm>
            <a:off x="883696" y="4116322"/>
            <a:ext cx="1811761" cy="523220"/>
          </a:xfrm>
          <a:prstGeom prst="rect">
            <a:avLst/>
          </a:prstGeom>
          <a:noFill/>
        </p:spPr>
        <p:txBody>
          <a:bodyPr wrap="square" rtlCol="0">
            <a:spAutoFit/>
          </a:bodyPr>
          <a:lstStyle/>
          <a:p>
            <a:pPr algn="ctr"/>
            <a:r>
              <a:rPr lang="zh-CN" altLang="en-US" sz="2800" b="1" spc="300" dirty="0">
                <a:solidFill>
                  <a:schemeClr val="bg1"/>
                </a:solidFill>
                <a:latin typeface="Times New Roman" panose="02020603050405020304" pitchFamily="18" charset="0"/>
                <a:ea typeface="微软雅黑" panose="020B0503020204020204" pitchFamily="34" charset="-122"/>
              </a:rPr>
              <a:t>软</a:t>
            </a:r>
            <a:r>
              <a:rPr lang="zh-CN" altLang="en-US" sz="2800" b="1" spc="300" dirty="0" smtClean="0">
                <a:solidFill>
                  <a:schemeClr val="bg1"/>
                </a:solidFill>
                <a:latin typeface="Times New Roman" panose="02020603050405020304" pitchFamily="18" charset="0"/>
                <a:ea typeface="微软雅黑" panose="020B0503020204020204" pitchFamily="34" charset="-122"/>
              </a:rPr>
              <a:t>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99" name="矩形 98"/>
          <p:cNvSpPr/>
          <p:nvPr/>
        </p:nvSpPr>
        <p:spPr>
          <a:xfrm>
            <a:off x="628312" y="4269724"/>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pic>
        <p:nvPicPr>
          <p:cNvPr id="104" name="图片 103"/>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293790891"/>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250"/>
                                        <p:tgtEl>
                                          <p:spTgt spid="2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250"/>
                                        <p:tgtEl>
                                          <p:spTgt spid="24"/>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250"/>
                                        <p:tgtEl>
                                          <p:spTgt spid="30"/>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250"/>
                                        <p:tgtEl>
                                          <p:spTgt spid="2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50"/>
                                        <p:tgtEl>
                                          <p:spTgt spid="20"/>
                                        </p:tgtEl>
                                      </p:cBhvr>
                                    </p:animEffect>
                                  </p:childTnLst>
                                </p:cTn>
                              </p:par>
                            </p:childTnLst>
                          </p:cTn>
                        </p:par>
                        <p:par>
                          <p:cTn id="24" fill="hold">
                            <p:stCondLst>
                              <p:cond delay="1250"/>
                            </p:stCondLst>
                            <p:childTnLst>
                              <p:par>
                                <p:cTn id="25" presetID="22" presetClass="entr" presetSubtype="4"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250"/>
                                        <p:tgtEl>
                                          <p:spTgt spid="58"/>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right)">
                                      <p:cBhvr>
                                        <p:cTn id="31" dur="250"/>
                                        <p:tgtEl>
                                          <p:spTgt spid="55"/>
                                        </p:tgtEl>
                                      </p:cBhvr>
                                    </p:animEffect>
                                  </p:childTnLst>
                                </p:cTn>
                              </p:par>
                            </p:childTnLst>
                          </p:cTn>
                        </p:par>
                        <p:par>
                          <p:cTn id="32" fill="hold">
                            <p:stCondLst>
                              <p:cond delay="1750"/>
                            </p:stCondLst>
                            <p:childTnLst>
                              <p:par>
                                <p:cTn id="33" presetID="22" presetClass="entr" presetSubtype="2"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right)">
                                      <p:cBhvr>
                                        <p:cTn id="35" dur="250"/>
                                        <p:tgtEl>
                                          <p:spTgt spid="5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50"/>
                                        <p:tgtEl>
                                          <p:spTgt spid="25"/>
                                        </p:tgtEl>
                                      </p:cBhvr>
                                    </p:animEffect>
                                  </p:childTnLst>
                                </p:cTn>
                              </p:par>
                            </p:childTnLst>
                          </p:cTn>
                        </p:par>
                        <p:par>
                          <p:cTn id="40" fill="hold">
                            <p:stCondLst>
                              <p:cond delay="2250"/>
                            </p:stCondLst>
                            <p:childTnLst>
                              <p:par>
                                <p:cTn id="41" presetID="22" presetClass="entr" presetSubtype="4"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down)">
                                      <p:cBhvr>
                                        <p:cTn id="43" dur="250"/>
                                        <p:tgtEl>
                                          <p:spTgt spid="57"/>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childTnLst>
                          </p:cTn>
                        </p:par>
                        <p:par>
                          <p:cTn id="48" fill="hold">
                            <p:stCondLst>
                              <p:cond delay="2750"/>
                            </p:stCondLst>
                            <p:childTnLst>
                              <p:par>
                                <p:cTn id="49" presetID="22" presetClass="entr" presetSubtype="8"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250"/>
                                        <p:tgtEl>
                                          <p:spTgt spid="62"/>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250"/>
                                        <p:tgtEl>
                                          <p:spTgt spid="26"/>
                                        </p:tgtEl>
                                      </p:cBhvr>
                                    </p:animEffect>
                                  </p:childTnLst>
                                </p:cTn>
                              </p:par>
                            </p:childTnLst>
                          </p:cTn>
                        </p:par>
                        <p:par>
                          <p:cTn id="56" fill="hold">
                            <p:stCondLst>
                              <p:cond delay="3250"/>
                            </p:stCondLst>
                            <p:childTnLst>
                              <p:par>
                                <p:cTn id="57" presetID="22" presetClass="entr" presetSubtype="8" fill="hold" nodeType="after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wipe(left)">
                                      <p:cBhvr>
                                        <p:cTn id="59" dur="250"/>
                                        <p:tgtEl>
                                          <p:spTgt spid="65"/>
                                        </p:tgtEl>
                                      </p:cBhvr>
                                    </p:animEffect>
                                  </p:childTnLst>
                                </p:cTn>
                              </p:par>
                            </p:childTnLst>
                          </p:cTn>
                        </p:par>
                        <p:par>
                          <p:cTn id="60" fill="hold">
                            <p:stCondLst>
                              <p:cond delay="3500"/>
                            </p:stCondLst>
                            <p:childTnLst>
                              <p:par>
                                <p:cTn id="61" presetID="22" presetClass="entr" presetSubtype="8" fill="hold" nodeType="after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left)">
                                      <p:cBhvr>
                                        <p:cTn id="63" dur="250"/>
                                        <p:tgtEl>
                                          <p:spTgt spid="66"/>
                                        </p:tgtEl>
                                      </p:cBhvr>
                                    </p:animEffect>
                                  </p:childTnLst>
                                </p:cTn>
                              </p:par>
                            </p:childTnLst>
                          </p:cTn>
                        </p:par>
                        <p:par>
                          <p:cTn id="64" fill="hold">
                            <p:stCondLst>
                              <p:cond delay="3750"/>
                            </p:stCondLst>
                            <p:childTnLst>
                              <p:par>
                                <p:cTn id="65" presetID="22" presetClass="entr" presetSubtype="8" fill="hold" grpId="0" nodeType="after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250"/>
                                        <p:tgtEl>
                                          <p:spTgt spid="68"/>
                                        </p:tgtEl>
                                      </p:cBhvr>
                                    </p:animEffect>
                                  </p:childTnLst>
                                </p:cTn>
                              </p:par>
                            </p:childTnLst>
                          </p:cTn>
                        </p:par>
                        <p:par>
                          <p:cTn id="68" fill="hold">
                            <p:stCondLst>
                              <p:cond delay="4000"/>
                            </p:stCondLst>
                            <p:childTnLst>
                              <p:par>
                                <p:cTn id="69" presetID="10" presetClass="entr" presetSubtype="0"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250"/>
                                        <p:tgtEl>
                                          <p:spTgt spid="31"/>
                                        </p:tgtEl>
                                      </p:cBhvr>
                                    </p:animEffect>
                                  </p:childTnLst>
                                </p:cTn>
                              </p:par>
                            </p:childTnLst>
                          </p:cTn>
                        </p:par>
                        <p:par>
                          <p:cTn id="72" fill="hold">
                            <p:stCondLst>
                              <p:cond delay="4250"/>
                            </p:stCondLst>
                            <p:childTnLst>
                              <p:par>
                                <p:cTn id="73" presetID="22" presetClass="entr" presetSubtype="4"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down)">
                                      <p:cBhvr>
                                        <p:cTn id="75" dur="250"/>
                                        <p:tgtEl>
                                          <p:spTgt spid="63"/>
                                        </p:tgtEl>
                                      </p:cBhvr>
                                    </p:animEffect>
                                  </p:childTnLst>
                                </p:cTn>
                              </p:par>
                            </p:childTnLst>
                          </p:cTn>
                        </p:par>
                        <p:par>
                          <p:cTn id="76" fill="hold">
                            <p:stCondLst>
                              <p:cond delay="4500"/>
                            </p:stCondLst>
                            <p:childTnLst>
                              <p:par>
                                <p:cTn id="77" presetID="22" presetClass="entr" presetSubtype="2" fill="hold"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right)">
                                      <p:cBhvr>
                                        <p:cTn id="79" dur="250"/>
                                        <p:tgtEl>
                                          <p:spTgt spid="64"/>
                                        </p:tgtEl>
                                      </p:cBhvr>
                                    </p:animEffect>
                                  </p:childTnLst>
                                </p:cTn>
                              </p:par>
                            </p:childTnLst>
                          </p:cTn>
                        </p:par>
                        <p:par>
                          <p:cTn id="80" fill="hold">
                            <p:stCondLst>
                              <p:cond delay="4750"/>
                            </p:stCondLst>
                            <p:childTnLst>
                              <p:par>
                                <p:cTn id="81" presetID="22" presetClass="entr" presetSubtype="2"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wipe(right)">
                                      <p:cBhvr>
                                        <p:cTn id="83"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2" grpId="0"/>
      <p:bldP spid="67" grpId="0"/>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3244" y="206439"/>
            <a:ext cx="900218" cy="826980"/>
          </a:xfrm>
          <a:prstGeom prst="rect">
            <a:avLst/>
          </a:prstGeom>
        </p:spPr>
      </p:pic>
      <p:sp>
        <p:nvSpPr>
          <p:cNvPr id="6" name="文本框 5"/>
          <p:cNvSpPr txBox="1"/>
          <p:nvPr/>
        </p:nvSpPr>
        <p:spPr>
          <a:xfrm>
            <a:off x="1144115" y="112098"/>
            <a:ext cx="3636819" cy="1015663"/>
          </a:xfrm>
          <a:prstGeom prst="rect">
            <a:avLst/>
          </a:prstGeom>
          <a:noFill/>
        </p:spPr>
        <p:txBody>
          <a:bodyPr wrap="square" rtlCol="0">
            <a:spAutoFit/>
          </a:bodyPr>
          <a:lstStyle/>
          <a:p>
            <a:pPr algn="ctr"/>
            <a:r>
              <a:rPr lang="zh-CN" altLang="en-US" sz="6000" b="1" dirty="0">
                <a:solidFill>
                  <a:srgbClr val="0071C1"/>
                </a:solidFill>
                <a:latin typeface="微软雅黑" panose="020B0503020204020204" pitchFamily="34" charset="-122"/>
                <a:ea typeface="微软雅黑" panose="020B0503020204020204" pitchFamily="34" charset="-122"/>
              </a:rPr>
              <a:t>谢辞</a:t>
            </a:r>
          </a:p>
        </p:txBody>
      </p:sp>
      <p:sp>
        <p:nvSpPr>
          <p:cNvPr id="2" name="矩形 1"/>
          <p:cNvSpPr/>
          <p:nvPr/>
        </p:nvSpPr>
        <p:spPr>
          <a:xfrm>
            <a:off x="1143353" y="1441146"/>
            <a:ext cx="10067836" cy="3760004"/>
          </a:xfrm>
          <a:prstGeom prst="rect">
            <a:avLst/>
          </a:prstGeom>
        </p:spPr>
        <p:txBody>
          <a:bodyPr wrap="square">
            <a:spAutoFit/>
          </a:bodyPr>
          <a:lstStyle/>
          <a:p>
            <a:pPr indent="304800" algn="just">
              <a:lnSpc>
                <a:spcPts val="2200"/>
              </a:lnSpc>
              <a:spcAft>
                <a:spcPts val="0"/>
              </a:spcAft>
            </a:pPr>
            <a:r>
              <a:rPr lang="zh-CN" altLang="zh-CN" kern="100" dirty="0" smtClean="0">
                <a:latin typeface="Times New Roman" panose="02020603050405020304" pitchFamily="18" charset="0"/>
                <a:ea typeface="微软雅黑" panose="020B0503020204020204" pitchFamily="34" charset="-122"/>
              </a:rPr>
              <a:t>回首</a:t>
            </a:r>
            <a:r>
              <a:rPr lang="zh-CN" altLang="zh-CN" kern="100" dirty="0">
                <a:latin typeface="Times New Roman" panose="02020603050405020304" pitchFamily="18" charset="0"/>
                <a:ea typeface="微软雅黑" panose="020B0503020204020204" pitchFamily="34" charset="-122"/>
              </a:rPr>
              <a:t>四年的生活，欢声笑语、酸甜苦辣的校园生活丰富了我的人生。在大学学到了很多课本上的知识，以及课本上学不到的一些待人处事的道理。这</a:t>
            </a:r>
            <a:r>
              <a:rPr lang="zh-CN" altLang="zh-CN" kern="100" dirty="0" smtClean="0">
                <a:latin typeface="Times New Roman" panose="02020603050405020304" pitchFamily="18" charset="0"/>
                <a:ea typeface="微软雅黑" panose="020B0503020204020204" pitchFamily="34" charset="-122"/>
              </a:rPr>
              <a:t>次</a:t>
            </a:r>
            <a:r>
              <a:rPr lang="zh-CN" altLang="en-US" kern="100" dirty="0">
                <a:latin typeface="Times New Roman" panose="02020603050405020304" pitchFamily="18" charset="0"/>
                <a:ea typeface="微软雅黑" panose="020B0503020204020204" pitchFamily="34" charset="-122"/>
              </a:rPr>
              <a:t>毕业设计</a:t>
            </a:r>
            <a:r>
              <a:rPr lang="zh-CN" altLang="zh-CN" kern="100" dirty="0" smtClean="0">
                <a:latin typeface="Times New Roman" panose="02020603050405020304" pitchFamily="18" charset="0"/>
                <a:ea typeface="微软雅黑" panose="020B0503020204020204" pitchFamily="34" charset="-122"/>
              </a:rPr>
              <a:t>是</a:t>
            </a:r>
            <a:r>
              <a:rPr lang="zh-CN" altLang="zh-CN" kern="100" dirty="0">
                <a:latin typeface="Times New Roman" panose="02020603050405020304" pitchFamily="18" charset="0"/>
                <a:ea typeface="微软雅黑" panose="020B0503020204020204" pitchFamily="34" charset="-122"/>
              </a:rPr>
              <a:t>对我大学生活的一个总结，是对西南石油大学的留念。</a:t>
            </a:r>
            <a:endParaRPr lang="zh-CN" altLang="zh-CN" sz="1400" kern="100" dirty="0">
              <a:latin typeface="Times New Roman" panose="02020603050405020304" pitchFamily="18" charset="0"/>
              <a:ea typeface="微软雅黑" panose="020B0503020204020204" pitchFamily="34" charset="-122"/>
            </a:endParaRPr>
          </a:p>
          <a:p>
            <a:pPr indent="304800" algn="just">
              <a:lnSpc>
                <a:spcPts val="2200"/>
              </a:lnSpc>
              <a:spcAft>
                <a:spcPts val="0"/>
              </a:spcAft>
            </a:pPr>
            <a:r>
              <a:rPr lang="zh-CN" altLang="zh-CN" kern="100" dirty="0">
                <a:latin typeface="Times New Roman" panose="02020603050405020304" pitchFamily="18" charset="0"/>
                <a:ea typeface="微软雅黑" panose="020B0503020204020204" pitchFamily="34" charset="-122"/>
              </a:rPr>
              <a:t>首先，感谢西南石油大学四年的栽培，四年的收获，是我一辈子的财富，四年的时光是我人生中美丽的回忆。</a:t>
            </a:r>
            <a:endParaRPr lang="zh-CN" altLang="zh-CN" sz="1400" kern="100" dirty="0">
              <a:latin typeface="Times New Roman" panose="02020603050405020304" pitchFamily="18" charset="0"/>
              <a:ea typeface="微软雅黑" panose="020B0503020204020204" pitchFamily="34" charset="-122"/>
            </a:endParaRPr>
          </a:p>
          <a:p>
            <a:pPr indent="304800" algn="just">
              <a:lnSpc>
                <a:spcPts val="2200"/>
              </a:lnSpc>
              <a:spcAft>
                <a:spcPts val="0"/>
              </a:spcAft>
            </a:pPr>
            <a:r>
              <a:rPr lang="zh-CN" altLang="zh-CN" kern="100" dirty="0">
                <a:latin typeface="Times New Roman" panose="02020603050405020304" pitchFamily="18" charset="0"/>
                <a:ea typeface="微软雅黑" panose="020B0503020204020204" pitchFamily="34" charset="-122"/>
              </a:rPr>
              <a:t>其次，感谢我的指导老师——罗宾老师。从进入西南石油</a:t>
            </a:r>
            <a:r>
              <a:rPr lang="zh-CN" altLang="zh-CN" kern="100" dirty="0" smtClean="0">
                <a:latin typeface="Times New Roman" panose="02020603050405020304" pitchFamily="18" charset="0"/>
                <a:ea typeface="微软雅黑" panose="020B0503020204020204" pitchFamily="34" charset="-122"/>
              </a:rPr>
              <a:t>大学</a:t>
            </a:r>
            <a:r>
              <a:rPr lang="zh-CN" altLang="en-US" kern="100" dirty="0" smtClean="0">
                <a:latin typeface="Times New Roman" panose="02020603050405020304" pitchFamily="18" charset="0"/>
                <a:ea typeface="微软雅黑" panose="020B0503020204020204" pitchFamily="34" charset="-122"/>
              </a:rPr>
              <a:t>，</a:t>
            </a:r>
            <a:r>
              <a:rPr lang="zh-CN" altLang="zh-CN" kern="100" dirty="0" smtClean="0">
                <a:latin typeface="Times New Roman" panose="02020603050405020304" pitchFamily="18" charset="0"/>
                <a:ea typeface="微软雅黑" panose="020B0503020204020204" pitchFamily="34" charset="-122"/>
              </a:rPr>
              <a:t>罗老师</a:t>
            </a:r>
            <a:r>
              <a:rPr lang="zh-CN" altLang="zh-CN" kern="100" dirty="0">
                <a:latin typeface="Times New Roman" panose="02020603050405020304" pitchFamily="18" charset="0"/>
                <a:ea typeface="微软雅黑" panose="020B0503020204020204" pitchFamily="34" charset="-122"/>
              </a:rPr>
              <a:t>的授课方式我十分喜欢。这次罗老师带我毕业设计</a:t>
            </a:r>
            <a:r>
              <a:rPr lang="zh-CN" altLang="zh-CN" kern="100" dirty="0" smtClean="0">
                <a:latin typeface="Times New Roman" panose="02020603050405020304" pitchFamily="18" charset="0"/>
                <a:ea typeface="微软雅黑" panose="020B0503020204020204" pitchFamily="34" charset="-122"/>
              </a:rPr>
              <a:t>更</a:t>
            </a:r>
            <a:r>
              <a:rPr lang="zh-CN" altLang="en-US" kern="100" dirty="0" smtClean="0">
                <a:latin typeface="Times New Roman" panose="02020603050405020304" pitchFamily="18" charset="0"/>
                <a:ea typeface="微软雅黑" panose="020B0503020204020204" pitchFamily="34" charset="-122"/>
              </a:rPr>
              <a:t>是</a:t>
            </a:r>
            <a:r>
              <a:rPr lang="zh-CN" altLang="zh-CN" kern="100" dirty="0" smtClean="0">
                <a:latin typeface="Times New Roman" panose="02020603050405020304" pitchFamily="18" charset="0"/>
                <a:ea typeface="微软雅黑" panose="020B0503020204020204" pitchFamily="34" charset="-122"/>
              </a:rPr>
              <a:t>增加</a:t>
            </a:r>
            <a:r>
              <a:rPr lang="zh-CN" altLang="zh-CN" kern="100" dirty="0">
                <a:latin typeface="Times New Roman" panose="02020603050405020304" pitchFamily="18" charset="0"/>
                <a:ea typeface="微软雅黑" panose="020B0503020204020204" pitchFamily="34" charset="-122"/>
              </a:rPr>
              <a:t>了我对罗老师的感激之心，罗老师对我的毕设任务十分负责。一日为师终身为父，很珍惜这学期</a:t>
            </a:r>
            <a:r>
              <a:rPr lang="zh-CN" altLang="zh-CN" kern="100" dirty="0" smtClean="0">
                <a:latin typeface="Times New Roman" panose="02020603050405020304" pitchFamily="18" charset="0"/>
                <a:ea typeface="微软雅黑" panose="020B0503020204020204" pitchFamily="34" charset="-122"/>
              </a:rPr>
              <a:t>以来和</a:t>
            </a:r>
            <a:r>
              <a:rPr lang="zh-CN" altLang="zh-CN" kern="100" dirty="0">
                <a:latin typeface="Times New Roman" panose="02020603050405020304" pitchFamily="18" charset="0"/>
                <a:ea typeface="微软雅黑" panose="020B0503020204020204" pitchFamily="34" charset="-122"/>
              </a:rPr>
              <a:t>老师接触</a:t>
            </a:r>
            <a:r>
              <a:rPr lang="zh-CN" altLang="zh-CN" kern="100" dirty="0" smtClean="0">
                <a:latin typeface="Times New Roman" panose="02020603050405020304" pitchFamily="18" charset="0"/>
                <a:ea typeface="微软雅黑" panose="020B0503020204020204" pitchFamily="34" charset="-122"/>
              </a:rPr>
              <a:t>的</a:t>
            </a:r>
            <a:r>
              <a:rPr lang="zh-CN" altLang="zh-CN" kern="100" dirty="0">
                <a:latin typeface="Times New Roman" panose="02020603050405020304" pitchFamily="18" charset="0"/>
                <a:ea typeface="微软雅黑" panose="020B0503020204020204" pitchFamily="34" charset="-122"/>
              </a:rPr>
              <a:t>这么多</a:t>
            </a:r>
            <a:r>
              <a:rPr lang="zh-CN" altLang="zh-CN" kern="100" dirty="0" smtClean="0">
                <a:latin typeface="Times New Roman" panose="02020603050405020304" pitchFamily="18" charset="0"/>
                <a:ea typeface="微软雅黑" panose="020B0503020204020204" pitchFamily="34" charset="-122"/>
              </a:rPr>
              <a:t>时间，</a:t>
            </a:r>
            <a:r>
              <a:rPr lang="zh-CN" altLang="zh-CN" kern="100" dirty="0">
                <a:latin typeface="Times New Roman" panose="02020603050405020304" pitchFamily="18" charset="0"/>
                <a:ea typeface="微软雅黑" panose="020B0503020204020204" pitchFamily="34" charset="-122"/>
              </a:rPr>
              <a:t>感谢罗老师一直对我的指导关心和督促。</a:t>
            </a:r>
            <a:endParaRPr lang="zh-CN" altLang="zh-CN" sz="1400" kern="100" dirty="0">
              <a:latin typeface="Times New Roman" panose="02020603050405020304" pitchFamily="18" charset="0"/>
              <a:ea typeface="微软雅黑" panose="020B0503020204020204" pitchFamily="34" charset="-122"/>
            </a:endParaRPr>
          </a:p>
          <a:p>
            <a:pPr indent="304800" algn="just">
              <a:lnSpc>
                <a:spcPts val="2200"/>
              </a:lnSpc>
              <a:spcAft>
                <a:spcPts val="0"/>
              </a:spcAft>
            </a:pPr>
            <a:r>
              <a:rPr lang="zh-CN" altLang="zh-CN" kern="100" dirty="0">
                <a:latin typeface="Times New Roman" panose="02020603050405020304" pitchFamily="18" charset="0"/>
                <a:ea typeface="微软雅黑" panose="020B0503020204020204" pitchFamily="34" charset="-122"/>
              </a:rPr>
              <a:t>其次，感谢陪伴我大学四年的舍友、同学们。感谢你们给我大学四年的生活增添了很多色彩，大学因你们而精彩。</a:t>
            </a:r>
            <a:endParaRPr lang="zh-CN" altLang="zh-CN" sz="1400" kern="100" dirty="0">
              <a:latin typeface="Times New Roman" panose="02020603050405020304" pitchFamily="18" charset="0"/>
              <a:ea typeface="微软雅黑" panose="020B0503020204020204" pitchFamily="34" charset="-122"/>
            </a:endParaRPr>
          </a:p>
          <a:p>
            <a:pPr indent="304800" algn="just">
              <a:lnSpc>
                <a:spcPts val="2200"/>
              </a:lnSpc>
              <a:spcAft>
                <a:spcPts val="0"/>
              </a:spcAft>
            </a:pPr>
            <a:r>
              <a:rPr lang="zh-CN" altLang="zh-CN" kern="100" dirty="0">
                <a:latin typeface="Times New Roman" panose="02020603050405020304" pitchFamily="18" charset="0"/>
                <a:ea typeface="微软雅黑" panose="020B0503020204020204" pitchFamily="34" charset="-122"/>
              </a:rPr>
              <a:t>最后，感谢所有的答辩老师，谢谢你们能够耐心得对我论文进行评审</a:t>
            </a:r>
            <a:r>
              <a:rPr lang="zh-CN" altLang="zh-CN" kern="100" dirty="0" smtClean="0">
                <a:latin typeface="Times New Roman" panose="02020603050405020304" pitchFamily="18" charset="0"/>
                <a:ea typeface="微软雅黑" panose="020B0503020204020204" pitchFamily="34" charset="-122"/>
              </a:rPr>
              <a:t>，</a:t>
            </a:r>
            <a:r>
              <a:rPr lang="zh-CN" altLang="en-US" kern="100" dirty="0" smtClean="0">
                <a:latin typeface="Times New Roman" panose="02020603050405020304" pitchFamily="18" charset="0"/>
                <a:ea typeface="微软雅黑" panose="020B0503020204020204" pitchFamily="34" charset="-122"/>
              </a:rPr>
              <a:t>耐心听我的答辩，感谢</a:t>
            </a:r>
            <a:r>
              <a:rPr lang="zh-CN" altLang="zh-CN" kern="100" dirty="0" smtClean="0">
                <a:latin typeface="Times New Roman" panose="02020603050405020304" pitchFamily="18" charset="0"/>
                <a:ea typeface="微软雅黑" panose="020B0503020204020204" pitchFamily="34" charset="-122"/>
              </a:rPr>
              <a:t>老师们</a:t>
            </a:r>
            <a:r>
              <a:rPr lang="zh-CN" altLang="zh-CN" kern="100" dirty="0">
                <a:latin typeface="Times New Roman" panose="02020603050405020304" pitchFamily="18" charset="0"/>
                <a:ea typeface="微软雅黑" panose="020B0503020204020204" pitchFamily="34" charset="-122"/>
              </a:rPr>
              <a:t>的悉心指教，感谢所有</a:t>
            </a:r>
            <a:r>
              <a:rPr lang="zh-CN" altLang="zh-CN" kern="100" dirty="0" smtClean="0">
                <a:latin typeface="Times New Roman" panose="02020603050405020304" pitchFamily="18" charset="0"/>
                <a:ea typeface="微软雅黑" panose="020B0503020204020204" pitchFamily="34" charset="-122"/>
              </a:rPr>
              <a:t>老师</a:t>
            </a:r>
            <a:r>
              <a:rPr lang="zh-CN" altLang="en-US" kern="100" dirty="0">
                <a:latin typeface="Times New Roman" panose="02020603050405020304" pitchFamily="18" charset="0"/>
                <a:ea typeface="微软雅黑" panose="020B0503020204020204" pitchFamily="34" charset="-122"/>
              </a:rPr>
              <a:t>付出</a:t>
            </a:r>
            <a:r>
              <a:rPr lang="zh-CN" altLang="zh-CN" kern="100" dirty="0" smtClean="0">
                <a:latin typeface="Times New Roman" panose="02020603050405020304" pitchFamily="18" charset="0"/>
                <a:ea typeface="微软雅黑" panose="020B0503020204020204" pitchFamily="34" charset="-122"/>
              </a:rPr>
              <a:t>的</a:t>
            </a:r>
            <a:r>
              <a:rPr lang="zh-CN" altLang="zh-CN" kern="100" dirty="0">
                <a:latin typeface="Times New Roman" panose="02020603050405020304" pitchFamily="18" charset="0"/>
                <a:ea typeface="微软雅黑" panose="020B0503020204020204" pitchFamily="34" charset="-122"/>
              </a:rPr>
              <a:t>辛勤劳动。</a:t>
            </a:r>
            <a:endParaRPr lang="zh-CN" altLang="zh-CN" sz="1400" kern="100" dirty="0">
              <a:effectLst/>
              <a:latin typeface="Times New Roman" panose="02020603050405020304" pitchFamily="18" charset="0"/>
              <a:ea typeface="微软雅黑" panose="020B0503020204020204" pitchFamily="34" charset="-122"/>
            </a:endParaRPr>
          </a:p>
        </p:txBody>
      </p:sp>
      <p:sp>
        <p:nvSpPr>
          <p:cNvPr id="11" name="矩形 10"/>
          <p:cNvSpPr/>
          <p:nvPr/>
        </p:nvSpPr>
        <p:spPr>
          <a:xfrm>
            <a:off x="0" y="5514535"/>
            <a:ext cx="12192000" cy="1344322"/>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1324833" y="112098"/>
            <a:ext cx="762495" cy="765405"/>
          </a:xfrm>
          <a:prstGeom prst="rect">
            <a:avLst/>
          </a:prstGeom>
        </p:spPr>
      </p:pic>
    </p:spTree>
    <p:extLst>
      <p:ext uri="{BB962C8B-B14F-4D97-AF65-F5344CB8AC3E}">
        <p14:creationId xmlns:p14="http://schemas.microsoft.com/office/powerpoint/2010/main" val="2610578047"/>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6" name="文本框 5"/>
          <p:cNvSpPr txBox="1"/>
          <p:nvPr/>
        </p:nvSpPr>
        <p:spPr>
          <a:xfrm>
            <a:off x="4277591" y="3040331"/>
            <a:ext cx="3636819" cy="1015663"/>
          </a:xfrm>
          <a:prstGeom prst="rect">
            <a:avLst/>
          </a:prstGeom>
          <a:noFill/>
        </p:spPr>
        <p:txBody>
          <a:bodyPr wrap="square" rtlCol="0">
            <a:spAutoFit/>
          </a:bodyPr>
          <a:lstStyle/>
          <a:p>
            <a:pPr algn="ctr"/>
            <a:r>
              <a:rPr lang="zh-CN" altLang="en-US" sz="6000" b="1" dirty="0">
                <a:solidFill>
                  <a:srgbClr val="0071C1"/>
                </a:solidFill>
                <a:latin typeface="Times New Roman" panose="02020603050405020304" pitchFamily="18" charset="0"/>
                <a:ea typeface="微软雅黑" panose="020B0503020204020204" pitchFamily="34" charset="-122"/>
              </a:rPr>
              <a:t>敬请指导</a:t>
            </a:r>
          </a:p>
        </p:txBody>
      </p:sp>
      <p:grpSp>
        <p:nvGrpSpPr>
          <p:cNvPr id="9" name="组合 8"/>
          <p:cNvGrpSpPr/>
          <p:nvPr/>
        </p:nvGrpSpPr>
        <p:grpSpPr>
          <a:xfrm>
            <a:off x="4206846" y="4016656"/>
            <a:ext cx="3778309" cy="495139"/>
            <a:chOff x="3213685" y="3847870"/>
            <a:chExt cx="3778309" cy="495139"/>
          </a:xfrm>
        </p:grpSpPr>
        <p:sp>
          <p:nvSpPr>
            <p:cNvPr id="7" name="矩形 6"/>
            <p:cNvSpPr/>
            <p:nvPr/>
          </p:nvSpPr>
          <p:spPr>
            <a:xfrm>
              <a:off x="3284181" y="3847870"/>
              <a:ext cx="3637319" cy="495139"/>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8" name="文本框 7"/>
            <p:cNvSpPr txBox="1"/>
            <p:nvPr/>
          </p:nvSpPr>
          <p:spPr>
            <a:xfrm>
              <a:off x="3213685" y="3912705"/>
              <a:ext cx="3778309" cy="408692"/>
            </a:xfrm>
            <a:prstGeom prst="rect">
              <a:avLst/>
            </a:prstGeom>
            <a:noFill/>
          </p:spPr>
          <p:txBody>
            <a:bodyPr wrap="square" rtlCol="0">
              <a:spAutoFit/>
            </a:bodyPr>
            <a:lstStyle/>
            <a:p>
              <a:pPr algn="ctr"/>
              <a:r>
                <a:rPr lang="en-US" altLang="zh-CN" sz="2000" b="1" spc="300" dirty="0">
                  <a:solidFill>
                    <a:schemeClr val="bg1"/>
                  </a:solidFill>
                  <a:latin typeface="Times New Roman" panose="02020603050405020304" pitchFamily="18" charset="0"/>
                  <a:ea typeface="微软雅黑" panose="020B0503020204020204" pitchFamily="34" charset="-122"/>
                </a:rPr>
                <a:t>WELCOME TO GUIDE</a:t>
              </a:r>
              <a:endParaRPr lang="zh-CN" altLang="en-US" sz="2000" spc="300" dirty="0">
                <a:solidFill>
                  <a:schemeClr val="bg1"/>
                </a:solidFill>
                <a:latin typeface="Times New Roman" panose="02020603050405020304" pitchFamily="18" charset="0"/>
                <a:ea typeface="微软雅黑" panose="020B0503020204020204" pitchFamily="34" charset="-122"/>
              </a:endParaRPr>
            </a:p>
          </p:txBody>
        </p:sp>
      </p:grpSp>
      <p:pic>
        <p:nvPicPr>
          <p:cNvPr id="11" name="图片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45891" y="1824224"/>
            <a:ext cx="900218" cy="826980"/>
          </a:xfrm>
          <a:prstGeom prst="rect">
            <a:avLst/>
          </a:prstGeom>
        </p:spPr>
      </p:pic>
    </p:spTree>
    <p:extLst>
      <p:ext uri="{BB962C8B-B14F-4D97-AF65-F5344CB8AC3E}">
        <p14:creationId xmlns:p14="http://schemas.microsoft.com/office/powerpoint/2010/main" val="3617904789"/>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8" name="文本框 27"/>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国内概况</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grpSp>
        <p:nvGrpSpPr>
          <p:cNvPr id="20" name="组合 19"/>
          <p:cNvGrpSpPr/>
          <p:nvPr/>
        </p:nvGrpSpPr>
        <p:grpSpPr>
          <a:xfrm>
            <a:off x="4383049" y="1843191"/>
            <a:ext cx="3141050" cy="1939565"/>
            <a:chOff x="4383049" y="1843191"/>
            <a:chExt cx="3141050" cy="1939565"/>
          </a:xfrm>
        </p:grpSpPr>
        <p:sp>
          <p:nvSpPr>
            <p:cNvPr id="2" name="矩形 1"/>
            <p:cNvSpPr/>
            <p:nvPr/>
          </p:nvSpPr>
          <p:spPr>
            <a:xfrm>
              <a:off x="4383049" y="1992816"/>
              <a:ext cx="2870200" cy="1789940"/>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useBgFill="1">
          <p:nvSpPr>
            <p:cNvPr id="3" name="椭圆 2"/>
            <p:cNvSpPr/>
            <p:nvPr/>
          </p:nvSpPr>
          <p:spPr>
            <a:xfrm>
              <a:off x="6884682" y="1843191"/>
              <a:ext cx="639417" cy="639417"/>
            </a:xfrm>
            <a:prstGeom prst="ellipse">
              <a:avLst/>
            </a:prstGeom>
            <a:ln w="57150">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0071C1"/>
                  </a:solidFill>
                  <a:latin typeface="Times New Roman" panose="02020603050405020304" pitchFamily="18" charset="0"/>
                  <a:ea typeface="微软雅黑" panose="020B0503020204020204" pitchFamily="34" charset="-122"/>
                </a:rPr>
                <a:t>1</a:t>
              </a:r>
              <a:endParaRPr lang="zh-CN" altLang="en-US" sz="3200" b="1" dirty="0">
                <a:solidFill>
                  <a:srgbClr val="0071C1"/>
                </a:solidFill>
                <a:latin typeface="Times New Roman" panose="02020603050405020304" pitchFamily="18" charset="0"/>
                <a:ea typeface="微软雅黑" panose="020B0503020204020204" pitchFamily="34" charset="-122"/>
              </a:endParaRPr>
            </a:p>
          </p:txBody>
        </p:sp>
        <p:sp>
          <p:nvSpPr>
            <p:cNvPr id="6" name="矩形 5"/>
            <p:cNvSpPr/>
            <p:nvPr/>
          </p:nvSpPr>
          <p:spPr>
            <a:xfrm>
              <a:off x="4615258" y="2331028"/>
              <a:ext cx="2463800" cy="369332"/>
            </a:xfrm>
            <a:prstGeom prst="rect">
              <a:avLst/>
            </a:prstGeom>
          </p:spPr>
          <p:txBody>
            <a:bodyPr wrap="square">
              <a:spAutoFit/>
            </a:bodyPr>
            <a:lstStyle/>
            <a:p>
              <a:endParaRPr lang="zh-CN" altLang="en-US" dirty="0">
                <a:solidFill>
                  <a:schemeClr val="bg1"/>
                </a:solidFill>
                <a:latin typeface="Times New Roman" panose="02020603050405020304" pitchFamily="18" charset="0"/>
                <a:ea typeface="微软雅黑" panose="020B0503020204020204" pitchFamily="34" charset="-122"/>
              </a:endParaRPr>
            </a:p>
          </p:txBody>
        </p:sp>
      </p:grpSp>
      <p:grpSp>
        <p:nvGrpSpPr>
          <p:cNvPr id="21" name="组合 20"/>
          <p:cNvGrpSpPr/>
          <p:nvPr/>
        </p:nvGrpSpPr>
        <p:grpSpPr>
          <a:xfrm>
            <a:off x="8434367" y="1843190"/>
            <a:ext cx="3090232" cy="1939566"/>
            <a:chOff x="8434367" y="1843190"/>
            <a:chExt cx="3090232" cy="1939566"/>
          </a:xfrm>
        </p:grpSpPr>
        <p:sp>
          <p:nvSpPr>
            <p:cNvPr id="24" name="矩形 23"/>
            <p:cNvSpPr/>
            <p:nvPr/>
          </p:nvSpPr>
          <p:spPr>
            <a:xfrm>
              <a:off x="8434367" y="1992816"/>
              <a:ext cx="2870200" cy="1789940"/>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useBgFill="1">
          <p:nvSpPr>
            <p:cNvPr id="32" name="椭圆 31"/>
            <p:cNvSpPr/>
            <p:nvPr/>
          </p:nvSpPr>
          <p:spPr>
            <a:xfrm>
              <a:off x="10885182" y="1843190"/>
              <a:ext cx="639417" cy="639417"/>
            </a:xfrm>
            <a:prstGeom prst="ellipse">
              <a:avLst/>
            </a:prstGeom>
            <a:ln w="57150">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0071C1"/>
                  </a:solidFill>
                  <a:latin typeface="Times New Roman" panose="02020603050405020304" pitchFamily="18" charset="0"/>
                  <a:ea typeface="微软雅黑" panose="020B0503020204020204" pitchFamily="34" charset="-122"/>
                </a:rPr>
                <a:t>2</a:t>
              </a:r>
              <a:endParaRPr lang="zh-CN" altLang="en-US" sz="3200" b="1" dirty="0">
                <a:solidFill>
                  <a:srgbClr val="0071C1"/>
                </a:solidFill>
                <a:latin typeface="Times New Roman" panose="02020603050405020304" pitchFamily="18" charset="0"/>
                <a:ea typeface="微软雅黑" panose="020B0503020204020204" pitchFamily="34" charset="-122"/>
              </a:endParaRPr>
            </a:p>
          </p:txBody>
        </p:sp>
        <p:sp>
          <p:nvSpPr>
            <p:cNvPr id="35" name="矩形 34"/>
            <p:cNvSpPr/>
            <p:nvPr/>
          </p:nvSpPr>
          <p:spPr>
            <a:xfrm>
              <a:off x="8668143" y="2346567"/>
              <a:ext cx="2463800" cy="1200329"/>
            </a:xfrm>
            <a:prstGeom prst="rect">
              <a:avLst/>
            </a:prstGeom>
          </p:spPr>
          <p:txBody>
            <a:bodyPr wrap="square">
              <a:spAutoFit/>
            </a:bodyPr>
            <a:lstStyle/>
            <a:p>
              <a:r>
                <a:rPr lang="zh-CN" altLang="en-US" b="1" spc="300" dirty="0">
                  <a:solidFill>
                    <a:schemeClr val="bg1"/>
                  </a:solidFill>
                  <a:latin typeface="Times New Roman" panose="02020603050405020304" pitchFamily="18" charset="0"/>
                  <a:ea typeface="微软雅黑" panose="020B0503020204020204" pitchFamily="34" charset="-122"/>
                </a:rPr>
                <a:t>智能化程度低。只有极个别的火灾探测器进行了智能化设计。</a:t>
              </a:r>
            </a:p>
          </p:txBody>
        </p:sp>
      </p:grpSp>
      <p:grpSp>
        <p:nvGrpSpPr>
          <p:cNvPr id="22" name="组合 21"/>
          <p:cNvGrpSpPr/>
          <p:nvPr/>
        </p:nvGrpSpPr>
        <p:grpSpPr>
          <a:xfrm>
            <a:off x="8434367" y="4061118"/>
            <a:ext cx="3090231" cy="2036729"/>
            <a:chOff x="8434367" y="4061118"/>
            <a:chExt cx="3090231" cy="2036729"/>
          </a:xfrm>
        </p:grpSpPr>
        <p:sp>
          <p:nvSpPr>
            <p:cNvPr id="27" name="矩形 26"/>
            <p:cNvSpPr/>
            <p:nvPr/>
          </p:nvSpPr>
          <p:spPr>
            <a:xfrm>
              <a:off x="8434367" y="4307907"/>
              <a:ext cx="2870200" cy="1789940"/>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useBgFill="1">
          <p:nvSpPr>
            <p:cNvPr id="33" name="椭圆 32"/>
            <p:cNvSpPr/>
            <p:nvPr/>
          </p:nvSpPr>
          <p:spPr>
            <a:xfrm>
              <a:off x="10885181" y="4061118"/>
              <a:ext cx="639417" cy="639417"/>
            </a:xfrm>
            <a:prstGeom prst="ellipse">
              <a:avLst/>
            </a:prstGeom>
            <a:ln w="57150">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0071C1"/>
                  </a:solidFill>
                  <a:latin typeface="Times New Roman" panose="02020603050405020304" pitchFamily="18" charset="0"/>
                  <a:ea typeface="微软雅黑" panose="020B0503020204020204" pitchFamily="34" charset="-122"/>
                </a:rPr>
                <a:t>3</a:t>
              </a:r>
              <a:endParaRPr lang="zh-CN" altLang="en-US" sz="3200" b="1" dirty="0">
                <a:solidFill>
                  <a:srgbClr val="0071C1"/>
                </a:solidFill>
                <a:latin typeface="Times New Roman" panose="02020603050405020304" pitchFamily="18" charset="0"/>
                <a:ea typeface="微软雅黑" panose="020B0503020204020204" pitchFamily="34" charset="-122"/>
              </a:endParaRPr>
            </a:p>
          </p:txBody>
        </p:sp>
        <p:sp>
          <p:nvSpPr>
            <p:cNvPr id="36" name="矩形 35"/>
            <p:cNvSpPr/>
            <p:nvPr/>
          </p:nvSpPr>
          <p:spPr>
            <a:xfrm>
              <a:off x="8668143" y="4519586"/>
              <a:ext cx="2463800" cy="1477328"/>
            </a:xfrm>
            <a:prstGeom prst="rect">
              <a:avLst/>
            </a:prstGeom>
          </p:spPr>
          <p:txBody>
            <a:bodyPr wrap="square">
              <a:spAutoFit/>
            </a:bodyPr>
            <a:lstStyle/>
            <a:p>
              <a:r>
                <a:rPr lang="zh-CN" altLang="en-US" b="1" spc="300" dirty="0" smtClean="0">
                  <a:solidFill>
                    <a:schemeClr val="bg1"/>
                  </a:solidFill>
                  <a:latin typeface="Times New Roman" panose="02020603050405020304" pitchFamily="18" charset="0"/>
                  <a:ea typeface="微软雅黑" panose="020B0503020204020204" pitchFamily="34" charset="-122"/>
                </a:rPr>
                <a:t>组件连接方式</a:t>
              </a:r>
              <a:r>
                <a:rPr lang="zh-CN" altLang="en-US" b="1" spc="300" dirty="0">
                  <a:solidFill>
                    <a:schemeClr val="bg1"/>
                  </a:solidFill>
                  <a:latin typeface="Times New Roman" panose="02020603050405020304" pitchFamily="18" charset="0"/>
                  <a:ea typeface="微软雅黑" panose="020B0503020204020204" pitchFamily="34" charset="-122"/>
                </a:rPr>
                <a:t>有待改善。安装复杂，耗材多，维护较为困难是目前最大的问题。</a:t>
              </a:r>
            </a:p>
          </p:txBody>
        </p:sp>
      </p:grpSp>
      <p:grpSp>
        <p:nvGrpSpPr>
          <p:cNvPr id="23" name="组合 22"/>
          <p:cNvGrpSpPr/>
          <p:nvPr/>
        </p:nvGrpSpPr>
        <p:grpSpPr>
          <a:xfrm>
            <a:off x="4383049" y="4061118"/>
            <a:ext cx="3114225" cy="2036729"/>
            <a:chOff x="4383049" y="4061118"/>
            <a:chExt cx="3114225" cy="2036729"/>
          </a:xfrm>
        </p:grpSpPr>
        <p:sp>
          <p:nvSpPr>
            <p:cNvPr id="26" name="矩形 25"/>
            <p:cNvSpPr/>
            <p:nvPr/>
          </p:nvSpPr>
          <p:spPr>
            <a:xfrm>
              <a:off x="4383049" y="4307907"/>
              <a:ext cx="2870200" cy="1789940"/>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useBgFill="1">
          <p:nvSpPr>
            <p:cNvPr id="34" name="椭圆 33"/>
            <p:cNvSpPr/>
            <p:nvPr/>
          </p:nvSpPr>
          <p:spPr>
            <a:xfrm>
              <a:off x="6857857" y="4061118"/>
              <a:ext cx="639417" cy="639417"/>
            </a:xfrm>
            <a:prstGeom prst="ellipse">
              <a:avLst/>
            </a:prstGeom>
            <a:ln w="57150">
              <a:solidFill>
                <a:srgbClr val="007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0071C1"/>
                  </a:solidFill>
                  <a:latin typeface="Times New Roman" panose="02020603050405020304" pitchFamily="18" charset="0"/>
                  <a:ea typeface="微软雅黑" panose="020B0503020204020204" pitchFamily="34" charset="-122"/>
                </a:rPr>
                <a:t>4</a:t>
              </a:r>
              <a:endParaRPr lang="zh-CN" altLang="en-US" sz="3200" b="1" dirty="0">
                <a:solidFill>
                  <a:srgbClr val="0071C1"/>
                </a:solidFill>
                <a:latin typeface="Times New Roman" panose="02020603050405020304" pitchFamily="18" charset="0"/>
                <a:ea typeface="微软雅黑" panose="020B0503020204020204" pitchFamily="34" charset="-122"/>
              </a:endParaRPr>
            </a:p>
          </p:txBody>
        </p:sp>
        <p:sp>
          <p:nvSpPr>
            <p:cNvPr id="37" name="矩形 36"/>
            <p:cNvSpPr/>
            <p:nvPr/>
          </p:nvSpPr>
          <p:spPr>
            <a:xfrm>
              <a:off x="4615258" y="4483152"/>
              <a:ext cx="2463800" cy="1477328"/>
            </a:xfrm>
            <a:prstGeom prst="rect">
              <a:avLst/>
            </a:prstGeom>
          </p:spPr>
          <p:txBody>
            <a:bodyPr wrap="square">
              <a:spAutoFit/>
            </a:bodyPr>
            <a:lstStyle/>
            <a:p>
              <a:r>
                <a:rPr lang="zh-CN" altLang="en-US" b="1" spc="300" dirty="0">
                  <a:solidFill>
                    <a:schemeClr val="bg1"/>
                  </a:solidFill>
                  <a:latin typeface="Times New Roman" panose="02020603050405020304" pitchFamily="18" charset="0"/>
                  <a:ea typeface="微软雅黑" panose="020B0503020204020204" pitchFamily="34" charset="-122"/>
                </a:rPr>
                <a:t>网络化程度低。主要是集散控制方式，自成体系，尚未形成区域性网络化火灾自动报警系统。</a:t>
              </a:r>
            </a:p>
          </p:txBody>
        </p:sp>
      </p:grpSp>
      <p:sp>
        <p:nvSpPr>
          <p:cNvPr id="39" name="矩形 3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41" name="组合 40"/>
          <p:cNvGrpSpPr/>
          <p:nvPr/>
        </p:nvGrpSpPr>
        <p:grpSpPr>
          <a:xfrm>
            <a:off x="442560" y="278293"/>
            <a:ext cx="2511219" cy="1258018"/>
            <a:chOff x="0" y="112403"/>
            <a:chExt cx="2511219" cy="1258018"/>
          </a:xfrm>
        </p:grpSpPr>
        <p:sp>
          <p:nvSpPr>
            <p:cNvPr id="42" name="文本框 41"/>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45" name="文本框 44"/>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57" name="组合 56"/>
          <p:cNvGrpSpPr/>
          <p:nvPr/>
        </p:nvGrpSpPr>
        <p:grpSpPr>
          <a:xfrm>
            <a:off x="1163514" y="1992816"/>
            <a:ext cx="2067146" cy="523220"/>
            <a:chOff x="631246" y="1992816"/>
            <a:chExt cx="2067146" cy="523220"/>
          </a:xfrm>
        </p:grpSpPr>
        <p:sp>
          <p:nvSpPr>
            <p:cNvPr id="58" name="文本框 57"/>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59" name="矩形 58"/>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40" name="文本框 39"/>
          <p:cNvSpPr txBox="1"/>
          <p:nvPr/>
        </p:nvSpPr>
        <p:spPr>
          <a:xfrm>
            <a:off x="4333412" y="1298388"/>
            <a:ext cx="6921518" cy="338554"/>
          </a:xfrm>
          <a:prstGeom prst="rect">
            <a:avLst/>
          </a:prstGeom>
          <a:noFill/>
        </p:spPr>
        <p:txBody>
          <a:bodyPr wrap="square" rtlCol="0">
            <a:spAutoFit/>
          </a:bodyPr>
          <a:lstStyle/>
          <a:p>
            <a:pPr indent="457200"/>
            <a:r>
              <a:rPr lang="zh-CN" altLang="en-US" sz="1600" b="1" dirty="0" smtClean="0">
                <a:solidFill>
                  <a:srgbClr val="0071C1"/>
                </a:solidFill>
                <a:latin typeface="Times New Roman" panose="02020603050405020304" pitchFamily="18" charset="0"/>
                <a:ea typeface="微软雅黑" panose="020B0503020204020204" pitchFamily="34" charset="-122"/>
              </a:rPr>
              <a:t>我国</a:t>
            </a:r>
            <a:r>
              <a:rPr lang="zh-CN" altLang="en-US" sz="1600" b="1" dirty="0">
                <a:solidFill>
                  <a:srgbClr val="0071C1"/>
                </a:solidFill>
                <a:latin typeface="Times New Roman" panose="02020603050405020304" pitchFamily="18" charset="0"/>
                <a:ea typeface="微软雅黑" panose="020B0503020204020204" pitchFamily="34" charset="-122"/>
              </a:rPr>
              <a:t>火灾预警系统发展较为晚，相比其他国家来讲，技术还相对落后。</a:t>
            </a:r>
          </a:p>
        </p:txBody>
      </p:sp>
      <p:sp>
        <p:nvSpPr>
          <p:cNvPr id="43" name="矩形 42"/>
          <p:cNvSpPr/>
          <p:nvPr/>
        </p:nvSpPr>
        <p:spPr>
          <a:xfrm>
            <a:off x="4621779" y="2331028"/>
            <a:ext cx="2463800" cy="1200329"/>
          </a:xfrm>
          <a:prstGeom prst="rect">
            <a:avLst/>
          </a:prstGeom>
        </p:spPr>
        <p:txBody>
          <a:bodyPr wrap="square">
            <a:spAutoFit/>
          </a:bodyPr>
          <a:lstStyle/>
          <a:p>
            <a:r>
              <a:rPr lang="zh-CN" altLang="en-US" b="1" spc="300" dirty="0">
                <a:solidFill>
                  <a:schemeClr val="bg1"/>
                </a:solidFill>
                <a:latin typeface="Times New Roman" panose="02020603050405020304" pitchFamily="18" charset="0"/>
                <a:ea typeface="微软雅黑" panose="020B0503020204020204" pitchFamily="34" charset="-122"/>
              </a:rPr>
              <a:t>适用范围小。国内的火灾自动报警系统技术起步较为缓慢，技术相对落后。</a:t>
            </a:r>
          </a:p>
        </p:txBody>
      </p:sp>
      <p:grpSp>
        <p:nvGrpSpPr>
          <p:cNvPr id="44" name="组合 43"/>
          <p:cNvGrpSpPr/>
          <p:nvPr/>
        </p:nvGrpSpPr>
        <p:grpSpPr>
          <a:xfrm>
            <a:off x="631246" y="2702877"/>
            <a:ext cx="2067145" cy="523220"/>
            <a:chOff x="631246" y="2702877"/>
            <a:chExt cx="2067145" cy="523220"/>
          </a:xfrm>
        </p:grpSpPr>
        <p:sp>
          <p:nvSpPr>
            <p:cNvPr id="46" name="文本框 45"/>
            <p:cNvSpPr txBox="1"/>
            <p:nvPr/>
          </p:nvSpPr>
          <p:spPr>
            <a:xfrm>
              <a:off x="886630"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47" name="矩形 46"/>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48" name="组合 47"/>
          <p:cNvGrpSpPr/>
          <p:nvPr/>
        </p:nvGrpSpPr>
        <p:grpSpPr>
          <a:xfrm>
            <a:off x="631246" y="3412938"/>
            <a:ext cx="2067145" cy="523220"/>
            <a:chOff x="631246" y="3412938"/>
            <a:chExt cx="2067145" cy="523220"/>
          </a:xfrm>
        </p:grpSpPr>
        <p:sp>
          <p:nvSpPr>
            <p:cNvPr id="49" name="文本框 48"/>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50" name="矩形 49"/>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51" name="组合 50"/>
          <p:cNvGrpSpPr/>
          <p:nvPr/>
        </p:nvGrpSpPr>
        <p:grpSpPr>
          <a:xfrm>
            <a:off x="631246" y="4122999"/>
            <a:ext cx="2067145" cy="523220"/>
            <a:chOff x="631246" y="4122999"/>
            <a:chExt cx="2067145" cy="523220"/>
          </a:xfrm>
        </p:grpSpPr>
        <p:sp>
          <p:nvSpPr>
            <p:cNvPr id="52" name="文本框 51"/>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53" name="矩形 52"/>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54" name="组合 53"/>
          <p:cNvGrpSpPr/>
          <p:nvPr/>
        </p:nvGrpSpPr>
        <p:grpSpPr>
          <a:xfrm>
            <a:off x="631246" y="4833059"/>
            <a:ext cx="2067145" cy="523220"/>
            <a:chOff x="631246" y="4833059"/>
            <a:chExt cx="2067145" cy="523220"/>
          </a:xfrm>
        </p:grpSpPr>
        <p:sp>
          <p:nvSpPr>
            <p:cNvPr id="55" name="文本框 5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56" name="矩形 5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2" name="组合 71"/>
          <p:cNvGrpSpPr/>
          <p:nvPr/>
        </p:nvGrpSpPr>
        <p:grpSpPr>
          <a:xfrm>
            <a:off x="631246" y="5543119"/>
            <a:ext cx="2067145" cy="523220"/>
            <a:chOff x="631246" y="4833059"/>
            <a:chExt cx="2067145" cy="523220"/>
          </a:xfrm>
        </p:grpSpPr>
        <p:sp>
          <p:nvSpPr>
            <p:cNvPr id="73" name="文本框 72"/>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4" name="矩形 73"/>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60" name="图片 59"/>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3885331275"/>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250"/>
                                        <p:tgtEl>
                                          <p:spTgt spid="20"/>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250"/>
                                        <p:tgtEl>
                                          <p:spTgt spid="21"/>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250"/>
                                        <p:tgtEl>
                                          <p:spTgt spid="22"/>
                                        </p:tgtEl>
                                      </p:cBhvr>
                                    </p:animEffect>
                                  </p:childTnLst>
                                </p:cTn>
                              </p:par>
                            </p:childTnLst>
                          </p:cTn>
                        </p:par>
                        <p:par>
                          <p:cTn id="20" fill="hold">
                            <p:stCondLst>
                              <p:cond delay="125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28" name="文本框 27"/>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微软雅黑" panose="020B0503020204020204" pitchFamily="34" charset="-122"/>
                <a:ea typeface="微软雅黑" panose="020B0503020204020204" pitchFamily="34" charset="-122"/>
              </a:rPr>
              <a:t>国外概况</a:t>
            </a:r>
            <a:endParaRPr lang="zh-CN" altLang="en-US" sz="2800" b="1" dirty="0">
              <a:solidFill>
                <a:srgbClr val="0071C1"/>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42560" y="278293"/>
            <a:ext cx="2511219" cy="1258018"/>
            <a:chOff x="0" y="112403"/>
            <a:chExt cx="2511219" cy="1258018"/>
          </a:xfrm>
        </p:grpSpPr>
        <p:sp>
          <p:nvSpPr>
            <p:cNvPr id="42" name="文本框 41"/>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45" name="文本框 44"/>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68" name="组合 67"/>
          <p:cNvGrpSpPr/>
          <p:nvPr/>
        </p:nvGrpSpPr>
        <p:grpSpPr>
          <a:xfrm>
            <a:off x="1163514" y="1992816"/>
            <a:ext cx="2067146" cy="523220"/>
            <a:chOff x="631246" y="1992816"/>
            <a:chExt cx="2067146" cy="523220"/>
          </a:xfrm>
        </p:grpSpPr>
        <p:sp>
          <p:nvSpPr>
            <p:cNvPr id="69" name="文本框 68"/>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70" name="矩形 69"/>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115766" y="1495551"/>
            <a:ext cx="7302257" cy="4561546"/>
            <a:chOff x="2445633" y="1324204"/>
            <a:chExt cx="7302257" cy="4561546"/>
          </a:xfrm>
        </p:grpSpPr>
        <p:sp>
          <p:nvSpPr>
            <p:cNvPr id="40" name="等腰三角形 39"/>
            <p:cNvSpPr/>
            <p:nvPr/>
          </p:nvSpPr>
          <p:spPr>
            <a:xfrm flipV="1">
              <a:off x="5492570" y="5380382"/>
              <a:ext cx="1208382" cy="505368"/>
            </a:xfrm>
            <a:prstGeom prst="triangle">
              <a:avLst/>
            </a:prstGeom>
            <a:solidFill>
              <a:srgbClr val="007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445633" y="1324204"/>
              <a:ext cx="7302257" cy="4210450"/>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883108" y="1719715"/>
              <a:ext cx="6612834" cy="3416320"/>
            </a:xfrm>
            <a:prstGeom prst="rect">
              <a:avLst/>
            </a:prstGeom>
            <a:noFill/>
          </p:spPr>
          <p:txBody>
            <a:bodyPr wrap="square" rtlCol="0">
              <a:spAutoFit/>
            </a:bodyPr>
            <a:lstStyle/>
            <a:p>
              <a:pPr indent="457200"/>
              <a:r>
                <a:rPr lang="zh-CN" altLang="en-US" b="1" spc="300" dirty="0">
                  <a:solidFill>
                    <a:schemeClr val="bg1"/>
                  </a:solidFill>
                  <a:latin typeface="微软雅黑" panose="020B0503020204020204" pitchFamily="34" charset="-122"/>
                  <a:ea typeface="微软雅黑" panose="020B0503020204020204" pitchFamily="34" charset="-122"/>
                </a:rPr>
                <a:t>国外的火灾警报产品相对于国内来说起步较早，技术已经相当成熟了，在很多发达国家已经是实现了具有一系列的火灾防范措施，从火灾预防、报警、扑救，善后等一系列的事项都考虑的想到周到</a:t>
              </a:r>
              <a:r>
                <a:rPr lang="zh-CN" altLang="en-US" b="1" spc="300" dirty="0" smtClean="0">
                  <a:solidFill>
                    <a:schemeClr val="bg1"/>
                  </a:solidFill>
                  <a:latin typeface="微软雅黑" panose="020B0503020204020204" pitchFamily="34" charset="-122"/>
                  <a:ea typeface="微软雅黑" panose="020B0503020204020204" pitchFamily="34" charset="-122"/>
                </a:rPr>
                <a:t>。</a:t>
              </a:r>
              <a:endParaRPr lang="en-US" altLang="zh-CN" b="1" spc="300" dirty="0" smtClean="0">
                <a:solidFill>
                  <a:schemeClr val="bg1"/>
                </a:solidFill>
                <a:latin typeface="微软雅黑" panose="020B0503020204020204" pitchFamily="34" charset="-122"/>
                <a:ea typeface="微软雅黑" panose="020B0503020204020204" pitchFamily="34" charset="-122"/>
              </a:endParaRPr>
            </a:p>
            <a:p>
              <a:pPr indent="457200"/>
              <a:endParaRPr lang="en-US" altLang="zh-CN" b="1" spc="300" dirty="0">
                <a:solidFill>
                  <a:schemeClr val="bg1"/>
                </a:solidFill>
                <a:latin typeface="微软雅黑" panose="020B0503020204020204" pitchFamily="34" charset="-122"/>
                <a:ea typeface="微软雅黑" panose="020B0503020204020204" pitchFamily="34" charset="-122"/>
              </a:endParaRPr>
            </a:p>
            <a:p>
              <a:pPr indent="457200"/>
              <a:endParaRPr lang="en-US" altLang="zh-CN" b="1" spc="300" dirty="0" smtClean="0">
                <a:solidFill>
                  <a:schemeClr val="bg1"/>
                </a:solidFill>
                <a:latin typeface="微软雅黑" panose="020B0503020204020204" pitchFamily="34" charset="-122"/>
                <a:ea typeface="微软雅黑" panose="020B0503020204020204" pitchFamily="34" charset="-122"/>
              </a:endParaRPr>
            </a:p>
            <a:p>
              <a:pPr indent="457200"/>
              <a:endParaRPr lang="en-US" altLang="zh-CN" b="1" spc="300" dirty="0" smtClean="0">
                <a:solidFill>
                  <a:schemeClr val="bg1"/>
                </a:solidFill>
                <a:latin typeface="微软雅黑" panose="020B0503020204020204" pitchFamily="34" charset="-122"/>
                <a:ea typeface="微软雅黑" panose="020B0503020204020204" pitchFamily="34" charset="-122"/>
              </a:endParaRPr>
            </a:p>
            <a:p>
              <a:pPr indent="457200"/>
              <a:r>
                <a:rPr lang="zh-CN" altLang="en-US" b="1" spc="300" dirty="0" smtClean="0">
                  <a:solidFill>
                    <a:schemeClr val="bg1"/>
                  </a:solidFill>
                  <a:latin typeface="微软雅黑" panose="020B0503020204020204" pitchFamily="34" charset="-122"/>
                  <a:ea typeface="微软雅黑" panose="020B0503020204020204" pitchFamily="34" charset="-122"/>
                </a:rPr>
                <a:t>例如</a:t>
              </a:r>
              <a:r>
                <a:rPr lang="zh-CN" altLang="en-US" b="1" spc="300" dirty="0">
                  <a:solidFill>
                    <a:schemeClr val="bg1"/>
                  </a:solidFill>
                  <a:latin typeface="微软雅黑" panose="020B0503020204020204" pitchFamily="34" charset="-122"/>
                  <a:ea typeface="微软雅黑" panose="020B0503020204020204" pitchFamily="34" charset="-122"/>
                </a:rPr>
                <a:t>在美、法、英、日等发达国家在城市火灾自动报警系统方面的研究有丰富的</a:t>
              </a:r>
              <a:r>
                <a:rPr lang="zh-CN" altLang="en-US" b="1" spc="300" dirty="0" smtClean="0">
                  <a:solidFill>
                    <a:schemeClr val="bg1"/>
                  </a:solidFill>
                  <a:latin typeface="微软雅黑" panose="020B0503020204020204" pitchFamily="34" charset="-122"/>
                  <a:ea typeface="微软雅黑" panose="020B0503020204020204" pitchFamily="34" charset="-122"/>
                </a:rPr>
                <a:t>经验。</a:t>
              </a:r>
              <a:endParaRPr lang="en-US" altLang="zh-CN" b="1" spc="300" dirty="0" smtClean="0">
                <a:solidFill>
                  <a:schemeClr val="bg1"/>
                </a:solidFill>
                <a:latin typeface="微软雅黑" panose="020B0503020204020204" pitchFamily="34" charset="-122"/>
                <a:ea typeface="微软雅黑" panose="020B0503020204020204" pitchFamily="34" charset="-122"/>
              </a:endParaRPr>
            </a:p>
            <a:p>
              <a:pPr indent="457200"/>
              <a:r>
                <a:rPr lang="zh-CN" altLang="en-US" b="1" spc="300" dirty="0" smtClean="0">
                  <a:solidFill>
                    <a:schemeClr val="bg1"/>
                  </a:solidFill>
                  <a:latin typeface="微软雅黑" panose="020B0503020204020204" pitchFamily="34" charset="-122"/>
                  <a:ea typeface="微软雅黑" panose="020B0503020204020204" pitchFamily="34" charset="-122"/>
                </a:rPr>
                <a:t>不仅</a:t>
              </a:r>
              <a:r>
                <a:rPr lang="zh-CN" altLang="en-US" b="1" spc="300" dirty="0">
                  <a:solidFill>
                    <a:schemeClr val="bg1"/>
                  </a:solidFill>
                  <a:latin typeface="微软雅黑" panose="020B0503020204020204" pitchFamily="34" charset="-122"/>
                  <a:ea typeface="微软雅黑" panose="020B0503020204020204" pitchFamily="34" charset="-122"/>
                </a:rPr>
                <a:t>在技术上有很高的成就，并且也投入正常使用多年，也很少存在误报、漏报、迟报等技术问题，这样能将现场损失降到最低。</a:t>
              </a:r>
            </a:p>
          </p:txBody>
        </p:sp>
        <p:cxnSp>
          <p:nvCxnSpPr>
            <p:cNvPr id="46" name="直接连接符 45"/>
            <p:cNvCxnSpPr/>
            <p:nvPr/>
          </p:nvCxnSpPr>
          <p:spPr>
            <a:xfrm>
              <a:off x="2883108" y="3315715"/>
              <a:ext cx="66128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31246" y="2702877"/>
            <a:ext cx="2067145" cy="523220"/>
            <a:chOff x="631246" y="2702877"/>
            <a:chExt cx="2067145" cy="523220"/>
          </a:xfrm>
        </p:grpSpPr>
        <p:sp>
          <p:nvSpPr>
            <p:cNvPr id="30" name="文本框 29"/>
            <p:cNvSpPr txBox="1"/>
            <p:nvPr/>
          </p:nvSpPr>
          <p:spPr>
            <a:xfrm>
              <a:off x="886630"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31" name="矩形 30"/>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631246" y="3412938"/>
            <a:ext cx="2067145" cy="523220"/>
            <a:chOff x="631246" y="3412938"/>
            <a:chExt cx="2067145" cy="523220"/>
          </a:xfrm>
        </p:grpSpPr>
        <p:sp>
          <p:nvSpPr>
            <p:cNvPr id="33" name="文本框 32"/>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631246" y="4122999"/>
            <a:ext cx="2067145" cy="523220"/>
            <a:chOff x="631246" y="4122999"/>
            <a:chExt cx="2067145" cy="523220"/>
          </a:xfrm>
        </p:grpSpPr>
        <p:sp>
          <p:nvSpPr>
            <p:cNvPr id="36" name="文本框 35"/>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631246" y="4833059"/>
            <a:ext cx="2067145" cy="523220"/>
            <a:chOff x="631246" y="4833059"/>
            <a:chExt cx="2067145" cy="523220"/>
          </a:xfrm>
        </p:grpSpPr>
        <p:sp>
          <p:nvSpPr>
            <p:cNvPr id="47" name="文本框 46"/>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31246" y="5543119"/>
            <a:ext cx="2067145" cy="523220"/>
            <a:chOff x="631246" y="4833059"/>
            <a:chExt cx="2067145" cy="523220"/>
          </a:xfrm>
        </p:grpSpPr>
        <p:sp>
          <p:nvSpPr>
            <p:cNvPr id="50" name="文本框 49"/>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3" name="图片 52"/>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1913757025"/>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 y="0"/>
            <a:ext cx="12190476" cy="6858858"/>
          </a:xfrm>
          <a:prstGeom prst="rect">
            <a:avLst/>
          </a:prstGeom>
        </p:spPr>
      </p:pic>
      <p:sp>
        <p:nvSpPr>
          <p:cNvPr id="5" name="矩形 4"/>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42560" y="278293"/>
            <a:ext cx="2511219" cy="1258018"/>
            <a:chOff x="0" y="112403"/>
            <a:chExt cx="2511219" cy="1258018"/>
          </a:xfrm>
        </p:grpSpPr>
        <p:sp>
          <p:nvSpPr>
            <p:cNvPr id="7" name="文本框 6"/>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grpSp>
        <p:nvGrpSpPr>
          <p:cNvPr id="6" name="组合 5"/>
          <p:cNvGrpSpPr/>
          <p:nvPr/>
        </p:nvGrpSpPr>
        <p:grpSpPr>
          <a:xfrm>
            <a:off x="631246" y="1992816"/>
            <a:ext cx="2067146" cy="523220"/>
            <a:chOff x="631246" y="1992816"/>
            <a:chExt cx="2067146" cy="523220"/>
          </a:xfrm>
        </p:grpSpPr>
        <p:sp>
          <p:nvSpPr>
            <p:cNvPr id="9" name="文本框 8"/>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15" name="矩形 1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631246" y="2702877"/>
            <a:ext cx="2067145" cy="523220"/>
            <a:chOff x="631246" y="2702877"/>
            <a:chExt cx="2067145" cy="523220"/>
          </a:xfrm>
        </p:grpSpPr>
        <p:sp>
          <p:nvSpPr>
            <p:cNvPr id="11" name="文本框 10"/>
            <p:cNvSpPr txBox="1"/>
            <p:nvPr/>
          </p:nvSpPr>
          <p:spPr>
            <a:xfrm>
              <a:off x="886630"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16" name="矩形 15"/>
            <p:cNvSpPr/>
            <p:nvPr/>
          </p:nvSpPr>
          <p:spPr>
            <a:xfrm>
              <a:off x="631246"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793066" y="2870309"/>
            <a:ext cx="4002210" cy="1118239"/>
            <a:chOff x="5035774" y="2761971"/>
            <a:chExt cx="4002210" cy="1118239"/>
          </a:xfrm>
        </p:grpSpPr>
        <p:sp>
          <p:nvSpPr>
            <p:cNvPr id="25" name="文本框 24"/>
            <p:cNvSpPr txBox="1"/>
            <p:nvPr/>
          </p:nvSpPr>
          <p:spPr>
            <a:xfrm>
              <a:off x="6077028" y="2859426"/>
              <a:ext cx="2960956" cy="923330"/>
            </a:xfrm>
            <a:prstGeom prst="rect">
              <a:avLst/>
            </a:prstGeom>
            <a:noFill/>
          </p:spPr>
          <p:txBody>
            <a:bodyPr wrap="square" rtlCol="0">
              <a:spAutoFit/>
            </a:bodyPr>
            <a:lstStyle/>
            <a:p>
              <a:r>
                <a:rPr lang="zh-CN" altLang="en-US" sz="5400" b="1" dirty="0">
                  <a:solidFill>
                    <a:srgbClr val="0071C1"/>
                  </a:solidFill>
                  <a:latin typeface="微软雅黑" panose="020B0503020204020204" pitchFamily="34" charset="-122"/>
                  <a:ea typeface="微软雅黑" panose="020B0503020204020204" pitchFamily="34" charset="-122"/>
                </a:rPr>
                <a:t>研究内容</a:t>
              </a:r>
            </a:p>
          </p:txBody>
        </p:sp>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35774" y="2761971"/>
              <a:ext cx="1118239" cy="1118239"/>
            </a:xfrm>
            <a:prstGeom prst="rect">
              <a:avLst/>
            </a:prstGeom>
          </p:spPr>
        </p:pic>
      </p:grpSp>
      <p:grpSp>
        <p:nvGrpSpPr>
          <p:cNvPr id="26" name="组合 25"/>
          <p:cNvGrpSpPr/>
          <p:nvPr/>
        </p:nvGrpSpPr>
        <p:grpSpPr>
          <a:xfrm>
            <a:off x="631246" y="3412938"/>
            <a:ext cx="2067145" cy="523220"/>
            <a:chOff x="631246" y="3412938"/>
            <a:chExt cx="2067145" cy="523220"/>
          </a:xfrm>
        </p:grpSpPr>
        <p:sp>
          <p:nvSpPr>
            <p:cNvPr id="27" name="文本框 26"/>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硬件设计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631246" y="4122999"/>
            <a:ext cx="2067145" cy="523220"/>
            <a:chOff x="631246" y="4122999"/>
            <a:chExt cx="2067145" cy="523220"/>
          </a:xfrm>
        </p:grpSpPr>
        <p:sp>
          <p:nvSpPr>
            <p:cNvPr id="30" name="文本框 29"/>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软件设计</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631246" y="4833059"/>
            <a:ext cx="2067145" cy="523220"/>
            <a:chOff x="631246" y="4833059"/>
            <a:chExt cx="2067145" cy="523220"/>
          </a:xfrm>
        </p:grpSpPr>
        <p:sp>
          <p:nvSpPr>
            <p:cNvPr id="33" name="文本框 32"/>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调试结果</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631246" y="5543119"/>
            <a:ext cx="2067145" cy="523220"/>
            <a:chOff x="631246" y="4833059"/>
            <a:chExt cx="2067145" cy="523220"/>
          </a:xfrm>
        </p:grpSpPr>
        <p:sp>
          <p:nvSpPr>
            <p:cNvPr id="36" name="文本框 35"/>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微软雅黑" panose="020B0503020204020204" pitchFamily="34" charset="-122"/>
                  <a:ea typeface="微软雅黑" panose="020B0503020204020204" pitchFamily="34" charset="-122"/>
                </a:rPr>
                <a:t>总结展望</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70735617"/>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
                                        <p:tgtEl>
                                          <p:spTgt spid="5"/>
                                        </p:tgtEl>
                                      </p:cBhvr>
                                    </p:animEffect>
                                  </p:childTnLst>
                                </p:cTn>
                              </p:par>
                            </p:childTnLst>
                          </p:cTn>
                        </p:par>
                        <p:par>
                          <p:cTn id="8" fill="hold">
                            <p:stCondLst>
                              <p:cond delay="25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0-#ppt_w/2"/>
                                          </p:val>
                                        </p:tav>
                                        <p:tav tm="100000">
                                          <p:val>
                                            <p:strVal val="#ppt_x"/>
                                          </p:val>
                                        </p:tav>
                                      </p:tavLst>
                                    </p:anim>
                                    <p:anim calcmode="lin" valueType="num">
                                      <p:cBhvr additive="base">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0-#ppt_w/2"/>
                                          </p:val>
                                        </p:tav>
                                        <p:tav tm="100000">
                                          <p:val>
                                            <p:strVal val="#ppt_x"/>
                                          </p:val>
                                        </p:tav>
                                      </p:tavLst>
                                    </p:anim>
                                    <p:anim calcmode="lin" valueType="num">
                                      <p:cBhvr additive="base">
                                        <p:cTn id="17" dur="2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250" fill="hold"/>
                                        <p:tgtEl>
                                          <p:spTgt spid="20"/>
                                        </p:tgtEl>
                                        <p:attrNameLst>
                                          <p:attrName>ppt_x</p:attrName>
                                        </p:attrNameLst>
                                      </p:cBhvr>
                                      <p:tavLst>
                                        <p:tav tm="0">
                                          <p:val>
                                            <p:strVal val="0-#ppt_w/2"/>
                                          </p:val>
                                        </p:tav>
                                        <p:tav tm="100000">
                                          <p:val>
                                            <p:strVal val="#ppt_x"/>
                                          </p:val>
                                        </p:tav>
                                      </p:tavLst>
                                    </p:anim>
                                    <p:anim calcmode="lin" valueType="num">
                                      <p:cBhvr additive="base">
                                        <p:cTn id="22" dur="250" fill="hold"/>
                                        <p:tgtEl>
                                          <p:spTgt spid="20"/>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0-#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childTnLst>
                          </p:cTn>
                        </p:par>
                        <p:par>
                          <p:cTn id="28" fill="hold">
                            <p:stCondLst>
                              <p:cond delay="1250"/>
                            </p:stCondLst>
                            <p:childTnLst>
                              <p:par>
                                <p:cTn id="29" presetID="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250" fill="hold"/>
                                        <p:tgtEl>
                                          <p:spTgt spid="29"/>
                                        </p:tgtEl>
                                        <p:attrNameLst>
                                          <p:attrName>ppt_x</p:attrName>
                                        </p:attrNameLst>
                                      </p:cBhvr>
                                      <p:tavLst>
                                        <p:tav tm="0">
                                          <p:val>
                                            <p:strVal val="0-#ppt_w/2"/>
                                          </p:val>
                                        </p:tav>
                                        <p:tav tm="100000">
                                          <p:val>
                                            <p:strVal val="#ppt_x"/>
                                          </p:val>
                                        </p:tav>
                                      </p:tavLst>
                                    </p:anim>
                                    <p:anim calcmode="lin" valueType="num">
                                      <p:cBhvr additive="base">
                                        <p:cTn id="32" dur="25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250" fill="hold"/>
                                        <p:tgtEl>
                                          <p:spTgt spid="32"/>
                                        </p:tgtEl>
                                        <p:attrNameLst>
                                          <p:attrName>ppt_x</p:attrName>
                                        </p:attrNameLst>
                                      </p:cBhvr>
                                      <p:tavLst>
                                        <p:tav tm="0">
                                          <p:val>
                                            <p:strVal val="0-#ppt_w/2"/>
                                          </p:val>
                                        </p:tav>
                                        <p:tav tm="100000">
                                          <p:val>
                                            <p:strVal val="#ppt_x"/>
                                          </p:val>
                                        </p:tav>
                                      </p:tavLst>
                                    </p:anim>
                                    <p:anim calcmode="lin" valueType="num">
                                      <p:cBhvr additive="base">
                                        <p:cTn id="37" dur="250" fill="hold"/>
                                        <p:tgtEl>
                                          <p:spTgt spid="32"/>
                                        </p:tgtEl>
                                        <p:attrNameLst>
                                          <p:attrName>ppt_y</p:attrName>
                                        </p:attrNameLst>
                                      </p:cBhvr>
                                      <p:tavLst>
                                        <p:tav tm="0">
                                          <p:val>
                                            <p:strVal val="#ppt_y"/>
                                          </p:val>
                                        </p:tav>
                                        <p:tav tm="100000">
                                          <p:val>
                                            <p:strVal val="#ppt_y"/>
                                          </p:val>
                                        </p:tav>
                                      </p:tavLst>
                                    </p:anim>
                                  </p:childTnLst>
                                </p:cTn>
                              </p:par>
                            </p:childTnLst>
                          </p:cTn>
                        </p:par>
                        <p:par>
                          <p:cTn id="38" fill="hold">
                            <p:stCondLst>
                              <p:cond delay="1750"/>
                            </p:stCondLst>
                            <p:childTnLst>
                              <p:par>
                                <p:cTn id="39" presetID="2" presetClass="entr" presetSubtype="8"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250" fill="hold"/>
                                        <p:tgtEl>
                                          <p:spTgt spid="35"/>
                                        </p:tgtEl>
                                        <p:attrNameLst>
                                          <p:attrName>ppt_x</p:attrName>
                                        </p:attrNameLst>
                                      </p:cBhvr>
                                      <p:tavLst>
                                        <p:tav tm="0">
                                          <p:val>
                                            <p:strVal val="0-#ppt_w/2"/>
                                          </p:val>
                                        </p:tav>
                                        <p:tav tm="100000">
                                          <p:val>
                                            <p:strVal val="#ppt_x"/>
                                          </p:val>
                                        </p:tav>
                                      </p:tavLst>
                                    </p:anim>
                                    <p:anim calcmode="lin" valueType="num">
                                      <p:cBhvr additive="base">
                                        <p:cTn id="42" dur="25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42" presetClass="path" presetSubtype="0" accel="50000" decel="50000" fill="hold" nodeType="afterEffect">
                                  <p:stCondLst>
                                    <p:cond delay="0"/>
                                  </p:stCondLst>
                                  <p:childTnLst>
                                    <p:animMotion origin="layout" path="M 1.45833E-6 4.07407E-6 L 0.03945 0.00046 " pathEditMode="relative" rAng="0" ptsTypes="AA">
                                      <p:cBhvr>
                                        <p:cTn id="45" dur="250" fill="hold"/>
                                        <p:tgtEl>
                                          <p:spTgt spid="20"/>
                                        </p:tgtEl>
                                        <p:attrNameLst>
                                          <p:attrName>ppt_x</p:attrName>
                                          <p:attrName>ppt_y</p:attrName>
                                        </p:attrNameLst>
                                      </p:cBhvr>
                                      <p:rCtr x="1966" y="23"/>
                                    </p:animMotion>
                                  </p:childTnLst>
                                </p:cTn>
                              </p:par>
                            </p:childTnLst>
                          </p:cTn>
                        </p:par>
                        <p:par>
                          <p:cTn id="46" fill="hold">
                            <p:stCondLst>
                              <p:cond delay="2250"/>
                            </p:stCondLst>
                            <p:childTnLst>
                              <p:par>
                                <p:cTn id="47" presetID="10" presetClass="entr" presetSubtype="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0476" cy="6858858"/>
          </a:xfrm>
          <a:prstGeom prst="rect">
            <a:avLst/>
          </a:prstGeom>
        </p:spPr>
      </p:pic>
      <p:sp>
        <p:nvSpPr>
          <p:cNvPr id="77" name="矩形 76"/>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78" name="组合 77"/>
          <p:cNvGrpSpPr/>
          <p:nvPr/>
        </p:nvGrpSpPr>
        <p:grpSpPr>
          <a:xfrm>
            <a:off x="442560" y="278293"/>
            <a:ext cx="2511219" cy="1258018"/>
            <a:chOff x="0" y="112403"/>
            <a:chExt cx="2511219" cy="1258018"/>
          </a:xfrm>
        </p:grpSpPr>
        <p:sp>
          <p:nvSpPr>
            <p:cNvPr id="79" name="文本框 78"/>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0" name="文本框 79"/>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81" name="文本框 8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85" name="矩形 8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86" name="组合 85"/>
          <p:cNvGrpSpPr/>
          <p:nvPr/>
        </p:nvGrpSpPr>
        <p:grpSpPr>
          <a:xfrm>
            <a:off x="1081186" y="2702877"/>
            <a:ext cx="2067145" cy="523220"/>
            <a:chOff x="1052158" y="2702877"/>
            <a:chExt cx="2067145" cy="523220"/>
          </a:xfrm>
        </p:grpSpPr>
        <p:sp>
          <p:nvSpPr>
            <p:cNvPr id="87" name="文本框 86"/>
            <p:cNvSpPr txBox="1"/>
            <p:nvPr/>
          </p:nvSpPr>
          <p:spPr>
            <a:xfrm>
              <a:off x="1307542"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88" name="矩形 87"/>
            <p:cNvSpPr/>
            <p:nvPr/>
          </p:nvSpPr>
          <p:spPr>
            <a:xfrm>
              <a:off x="1052158"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59" name="文本框 58"/>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方案选择</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grpSp>
        <p:nvGrpSpPr>
          <p:cNvPr id="9" name="组合 8"/>
          <p:cNvGrpSpPr/>
          <p:nvPr/>
        </p:nvGrpSpPr>
        <p:grpSpPr>
          <a:xfrm>
            <a:off x="3686030" y="864362"/>
            <a:ext cx="7746677" cy="5162405"/>
            <a:chOff x="3686030" y="1906109"/>
            <a:chExt cx="6183437" cy="4120658"/>
          </a:xfrm>
        </p:grpSpPr>
        <p:grpSp>
          <p:nvGrpSpPr>
            <p:cNvPr id="60" name="组合 59"/>
            <p:cNvGrpSpPr/>
            <p:nvPr/>
          </p:nvGrpSpPr>
          <p:grpSpPr>
            <a:xfrm>
              <a:off x="3686030" y="1906109"/>
              <a:ext cx="2891571" cy="4120658"/>
              <a:chOff x="3686030" y="1906109"/>
              <a:chExt cx="2891571" cy="4120658"/>
            </a:xfrm>
          </p:grpSpPr>
          <p:sp>
            <p:nvSpPr>
              <p:cNvPr id="92" name="椭圆 91"/>
              <p:cNvSpPr/>
              <p:nvPr/>
            </p:nvSpPr>
            <p:spPr>
              <a:xfrm>
                <a:off x="3749821" y="1906109"/>
                <a:ext cx="605678" cy="605678"/>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3" name="文本框 92"/>
              <p:cNvSpPr txBox="1"/>
              <p:nvPr/>
            </p:nvSpPr>
            <p:spPr>
              <a:xfrm>
                <a:off x="3686030" y="2028467"/>
                <a:ext cx="733260" cy="461665"/>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ea typeface="微软雅黑" panose="020B0503020204020204" pitchFamily="34" charset="-122"/>
                  </a:rPr>
                  <a:t>01</a:t>
                </a:r>
                <a:endParaRPr lang="zh-CN" altLang="en-US" sz="2400" b="1" dirty="0">
                  <a:solidFill>
                    <a:schemeClr val="bg1"/>
                  </a:solidFill>
                  <a:latin typeface="Times New Roman" panose="02020603050405020304" pitchFamily="18" charset="0"/>
                  <a:ea typeface="微软雅黑" panose="020B0503020204020204" pitchFamily="34" charset="-122"/>
                </a:endParaRPr>
              </a:p>
            </p:txBody>
          </p:sp>
          <p:sp>
            <p:nvSpPr>
              <p:cNvPr id="94" name="文本框 93"/>
              <p:cNvSpPr txBox="1"/>
              <p:nvPr/>
            </p:nvSpPr>
            <p:spPr>
              <a:xfrm>
                <a:off x="4325612" y="2005708"/>
                <a:ext cx="2251989" cy="319370"/>
              </a:xfrm>
              <a:prstGeom prst="rect">
                <a:avLst/>
              </a:prstGeom>
              <a:noFill/>
            </p:spPr>
            <p:txBody>
              <a:bodyPr wrap="square" rtlCol="0">
                <a:spAutoFit/>
              </a:bodyPr>
              <a:lstStyle/>
              <a:p>
                <a:r>
                  <a:rPr lang="zh-CN" altLang="en-US" sz="2000" b="1" dirty="0" smtClean="0">
                    <a:solidFill>
                      <a:srgbClr val="0071C1"/>
                    </a:solidFill>
                    <a:latin typeface="Times New Roman" panose="02020603050405020304" pitchFamily="18" charset="0"/>
                    <a:ea typeface="微软雅黑" panose="020B0503020204020204" pitchFamily="34" charset="-122"/>
                  </a:rPr>
                  <a:t>无线通讯技术的选择</a:t>
                </a:r>
                <a:endParaRPr lang="zh-CN" altLang="en-US" sz="2000" b="1" dirty="0">
                  <a:solidFill>
                    <a:srgbClr val="0071C1"/>
                  </a:solidFill>
                  <a:latin typeface="Times New Roman" panose="02020603050405020304" pitchFamily="18" charset="0"/>
                  <a:ea typeface="微软雅黑" panose="020B0503020204020204" pitchFamily="34" charset="-122"/>
                </a:endParaRPr>
              </a:p>
            </p:txBody>
          </p:sp>
          <p:grpSp>
            <p:nvGrpSpPr>
              <p:cNvPr id="95" name="组合 94"/>
              <p:cNvGrpSpPr/>
              <p:nvPr/>
            </p:nvGrpSpPr>
            <p:grpSpPr>
              <a:xfrm>
                <a:off x="4052660" y="2511787"/>
                <a:ext cx="606384" cy="3514980"/>
                <a:chOff x="3687374" y="2219070"/>
                <a:chExt cx="606384" cy="3514980"/>
              </a:xfrm>
            </p:grpSpPr>
            <p:cxnSp>
              <p:nvCxnSpPr>
                <p:cNvPr id="96" name="直接连接符 95"/>
                <p:cNvCxnSpPr>
                  <a:stCxn id="92" idx="4"/>
                </p:cNvCxnSpPr>
                <p:nvPr/>
              </p:nvCxnSpPr>
              <p:spPr>
                <a:xfrm>
                  <a:off x="3687374" y="2219070"/>
                  <a:ext cx="0" cy="34516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687374" y="5670746"/>
                  <a:ext cx="55931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4167149" y="5607441"/>
                  <a:ext cx="126609" cy="126609"/>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sp>
          <p:nvSpPr>
            <p:cNvPr id="99" name="文本框 98"/>
            <p:cNvSpPr txBox="1"/>
            <p:nvPr/>
          </p:nvSpPr>
          <p:spPr>
            <a:xfrm>
              <a:off x="4144672" y="2503377"/>
              <a:ext cx="5724795" cy="2726924"/>
            </a:xfrm>
            <a:prstGeom prst="rect">
              <a:avLst/>
            </a:prstGeom>
            <a:noFill/>
          </p:spPr>
          <p:txBody>
            <a:bodyPr wrap="square" rtlCol="0">
              <a:spAutoFit/>
            </a:bodyPr>
            <a:lstStyle/>
            <a:p>
              <a:pPr indent="457200"/>
              <a:r>
                <a:rPr lang="zh-CN" altLang="en-US" dirty="0">
                  <a:latin typeface="Times New Roman" panose="02020603050405020304" pitchFamily="18" charset="0"/>
                  <a:ea typeface="微软雅黑" panose="020B0503020204020204" pitchFamily="34" charset="-122"/>
                </a:rPr>
                <a:t>为了提高在实际火灾情景中系统的可靠程度，避免造成不必要的后果与财产损失，已有科学依据提出了无线传感器网络（</a:t>
              </a:r>
              <a:r>
                <a:rPr lang="en-US" altLang="zh-CN" dirty="0">
                  <a:latin typeface="Times New Roman" panose="02020603050405020304" pitchFamily="18" charset="0"/>
                  <a:ea typeface="微软雅黑" panose="020B0503020204020204" pitchFamily="34" charset="-122"/>
                </a:rPr>
                <a:t>Wireless Sensor Network, WSN</a:t>
              </a:r>
              <a:r>
                <a:rPr lang="zh-CN" altLang="en-US" dirty="0">
                  <a:latin typeface="Times New Roman" panose="02020603050405020304" pitchFamily="18" charset="0"/>
                  <a:ea typeface="微软雅黑" panose="020B0503020204020204" pitchFamily="34" charset="-122"/>
                </a:rPr>
                <a:t>）的应用。这一技术的提出，将无线传感器网络应用于火灾探测系统，能够很好的解决传统系统的痛点，这样不仅避免了现场布线的繁琐工序，也大大节省了人力财力，且现场监测的节点个数几乎不受限制。而对于一个庞大的无线传感器网络，需要构建一个能够承载这个网络的传输</a:t>
              </a:r>
              <a:r>
                <a:rPr lang="zh-CN" altLang="en-US" dirty="0" smtClean="0">
                  <a:latin typeface="Times New Roman" panose="02020603050405020304" pitchFamily="18" charset="0"/>
                  <a:ea typeface="微软雅黑" panose="020B0503020204020204" pitchFamily="34" charset="-122"/>
                </a:rPr>
                <a:t>协议。</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a:latin typeface="Times New Roman" panose="02020603050405020304" pitchFamily="18" charset="0"/>
                  <a:ea typeface="微软雅黑" panose="020B0503020204020204" pitchFamily="34" charset="-122"/>
                </a:rPr>
                <a:t>在无线通信的领域，除</a:t>
              </a:r>
              <a:r>
                <a:rPr lang="en-US" altLang="zh-CN" dirty="0">
                  <a:latin typeface="Times New Roman" panose="02020603050405020304" pitchFamily="18" charset="0"/>
                  <a:ea typeface="微软雅黑" panose="020B0503020204020204" pitchFamily="34" charset="-122"/>
                </a:rPr>
                <a:t>ZigBee</a:t>
              </a:r>
              <a:r>
                <a:rPr lang="zh-CN" altLang="en-US" dirty="0">
                  <a:latin typeface="Times New Roman" panose="02020603050405020304" pitchFamily="18" charset="0"/>
                  <a:ea typeface="微软雅黑" panose="020B0503020204020204" pitchFamily="34" charset="-122"/>
                </a:rPr>
                <a:t>通信技术以外，其实还有较多其他的通信技术，关于任何一种技术都有其不同的适用范畴及领域。依据其应用范畴与其他无线技术的性能比较，最终决定</a:t>
              </a:r>
              <a:r>
                <a:rPr lang="en-US" altLang="zh-CN" dirty="0">
                  <a:latin typeface="Times New Roman" panose="02020603050405020304" pitchFamily="18" charset="0"/>
                  <a:ea typeface="微软雅黑" panose="020B0503020204020204" pitchFamily="34" charset="-122"/>
                </a:rPr>
                <a:t>ZigBee</a:t>
              </a:r>
              <a:r>
                <a:rPr lang="zh-CN" altLang="en-US" dirty="0">
                  <a:latin typeface="Times New Roman" panose="02020603050405020304" pitchFamily="18" charset="0"/>
                  <a:ea typeface="微软雅黑" panose="020B0503020204020204" pitchFamily="34" charset="-122"/>
                </a:rPr>
                <a:t>技术的各方面功能较其他技术更加适用于本系统。</a:t>
              </a:r>
              <a:r>
                <a:rPr lang="en-US" altLang="zh-CN" dirty="0" smtClean="0">
                  <a:latin typeface="Times New Roman" panose="02020603050405020304" pitchFamily="18" charset="0"/>
                  <a:ea typeface="微软雅黑" panose="020B0503020204020204" pitchFamily="34" charset="-122"/>
                </a:rPr>
                <a:t>ZigBee</a:t>
              </a:r>
              <a:r>
                <a:rPr lang="zh-CN" altLang="en-US" dirty="0">
                  <a:latin typeface="Times New Roman" panose="02020603050405020304" pitchFamily="18" charset="0"/>
                  <a:ea typeface="微软雅黑" panose="020B0503020204020204" pitchFamily="34" charset="-122"/>
                </a:rPr>
                <a:t>的技术很好地满足了这些要求。</a:t>
              </a:r>
            </a:p>
          </p:txBody>
        </p:sp>
      </p:grpSp>
      <p:grpSp>
        <p:nvGrpSpPr>
          <p:cNvPr id="65" name="组合 64"/>
          <p:cNvGrpSpPr/>
          <p:nvPr/>
        </p:nvGrpSpPr>
        <p:grpSpPr>
          <a:xfrm>
            <a:off x="631246" y="3412938"/>
            <a:ext cx="2067145" cy="523220"/>
            <a:chOff x="631246" y="3412938"/>
            <a:chExt cx="2067145" cy="523220"/>
          </a:xfrm>
        </p:grpSpPr>
        <p:sp>
          <p:nvSpPr>
            <p:cNvPr id="66" name="文本框 65"/>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7" name="矩形 6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8" name="组合 67"/>
          <p:cNvGrpSpPr/>
          <p:nvPr/>
        </p:nvGrpSpPr>
        <p:grpSpPr>
          <a:xfrm>
            <a:off x="631246" y="4122999"/>
            <a:ext cx="2067145" cy="523220"/>
            <a:chOff x="631246" y="4122999"/>
            <a:chExt cx="2067145" cy="523220"/>
          </a:xfrm>
        </p:grpSpPr>
        <p:sp>
          <p:nvSpPr>
            <p:cNvPr id="69" name="文本框 68"/>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0" name="矩形 69"/>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1" name="组合 70"/>
          <p:cNvGrpSpPr/>
          <p:nvPr/>
        </p:nvGrpSpPr>
        <p:grpSpPr>
          <a:xfrm>
            <a:off x="631246" y="4833059"/>
            <a:ext cx="2067145" cy="523220"/>
            <a:chOff x="631246" y="4833059"/>
            <a:chExt cx="2067145" cy="523220"/>
          </a:xfrm>
        </p:grpSpPr>
        <p:sp>
          <p:nvSpPr>
            <p:cNvPr id="72" name="文本框 7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3" name="矩形 7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4" name="组合 73"/>
          <p:cNvGrpSpPr/>
          <p:nvPr/>
        </p:nvGrpSpPr>
        <p:grpSpPr>
          <a:xfrm>
            <a:off x="631246" y="5543119"/>
            <a:ext cx="2067145" cy="523220"/>
            <a:chOff x="631246" y="4833059"/>
            <a:chExt cx="2067145" cy="523220"/>
          </a:xfrm>
        </p:grpSpPr>
        <p:sp>
          <p:nvSpPr>
            <p:cNvPr id="75" name="文本框 7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6" name="矩形 7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37" name="图片 36"/>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828166533"/>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0476" cy="6858858"/>
          </a:xfrm>
          <a:prstGeom prst="rect">
            <a:avLst/>
          </a:prstGeom>
        </p:spPr>
      </p:pic>
      <p:sp>
        <p:nvSpPr>
          <p:cNvPr id="77" name="矩形 76"/>
          <p:cNvSpPr/>
          <p:nvPr/>
        </p:nvSpPr>
        <p:spPr>
          <a:xfrm>
            <a:off x="0" y="0"/>
            <a:ext cx="3396343" cy="6858858"/>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78" name="组合 77"/>
          <p:cNvGrpSpPr/>
          <p:nvPr/>
        </p:nvGrpSpPr>
        <p:grpSpPr>
          <a:xfrm>
            <a:off x="442560" y="278293"/>
            <a:ext cx="2511219" cy="1258018"/>
            <a:chOff x="0" y="112403"/>
            <a:chExt cx="2511219" cy="1258018"/>
          </a:xfrm>
        </p:grpSpPr>
        <p:sp>
          <p:nvSpPr>
            <p:cNvPr id="79" name="文本框 78"/>
            <p:cNvSpPr txBox="1"/>
            <p:nvPr/>
          </p:nvSpPr>
          <p:spPr>
            <a:xfrm>
              <a:off x="0" y="112403"/>
              <a:ext cx="1857828" cy="830997"/>
            </a:xfrm>
            <a:prstGeom prst="rect">
              <a:avLst/>
            </a:prstGeom>
            <a:noFill/>
          </p:spPr>
          <p:txBody>
            <a:bodyPr wrap="square" rtlCol="0">
              <a:spAutoFit/>
            </a:bodyPr>
            <a:lstStyle/>
            <a:p>
              <a:pPr algn="ctr"/>
              <a:r>
                <a:rPr lang="zh-CN" altLang="en-US" sz="4800" b="1" dirty="0">
                  <a:solidFill>
                    <a:schemeClr val="bg1"/>
                  </a:solidFill>
                  <a:latin typeface="Times New Roman" panose="02020603050405020304" pitchFamily="18" charset="0"/>
                  <a:ea typeface="微软雅黑" panose="020B0503020204020204" pitchFamily="34" charset="-122"/>
                </a:rPr>
                <a:t>目录</a:t>
              </a:r>
            </a:p>
          </p:txBody>
        </p:sp>
        <p:sp>
          <p:nvSpPr>
            <p:cNvPr id="80" name="文本框 79"/>
            <p:cNvSpPr txBox="1"/>
            <p:nvPr/>
          </p:nvSpPr>
          <p:spPr>
            <a:xfrm>
              <a:off x="188686" y="847201"/>
              <a:ext cx="2322533"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微软雅黑" panose="020B0503020204020204" pitchFamily="34" charset="-122"/>
                </a:rPr>
                <a:t>CONTENTS</a:t>
              </a:r>
              <a:endParaRPr lang="zh-CN" altLang="en-US" sz="2800" b="1" dirty="0">
                <a:solidFill>
                  <a:schemeClr val="bg1"/>
                </a:solidFill>
                <a:latin typeface="Times New Roman" panose="02020603050405020304" pitchFamily="18" charset="0"/>
                <a:ea typeface="微软雅黑" panose="020B0503020204020204" pitchFamily="34" charset="-122"/>
              </a:endParaRPr>
            </a:p>
          </p:txBody>
        </p:sp>
      </p:grpSp>
      <p:sp>
        <p:nvSpPr>
          <p:cNvPr id="81" name="文本框 80"/>
          <p:cNvSpPr txBox="1"/>
          <p:nvPr/>
        </p:nvSpPr>
        <p:spPr>
          <a:xfrm>
            <a:off x="886631" y="1992816"/>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选题概述</a:t>
            </a:r>
          </a:p>
        </p:txBody>
      </p:sp>
      <p:sp>
        <p:nvSpPr>
          <p:cNvPr id="85" name="矩形 84"/>
          <p:cNvSpPr/>
          <p:nvPr/>
        </p:nvSpPr>
        <p:spPr>
          <a:xfrm>
            <a:off x="631246" y="216290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nvGrpSpPr>
          <p:cNvPr id="86" name="组合 85"/>
          <p:cNvGrpSpPr/>
          <p:nvPr/>
        </p:nvGrpSpPr>
        <p:grpSpPr>
          <a:xfrm>
            <a:off x="1081186" y="2702877"/>
            <a:ext cx="2067145" cy="523220"/>
            <a:chOff x="1052158" y="2702877"/>
            <a:chExt cx="2067145" cy="523220"/>
          </a:xfrm>
        </p:grpSpPr>
        <p:sp>
          <p:nvSpPr>
            <p:cNvPr id="87" name="文本框 86"/>
            <p:cNvSpPr txBox="1"/>
            <p:nvPr/>
          </p:nvSpPr>
          <p:spPr>
            <a:xfrm>
              <a:off x="1307542" y="2702877"/>
              <a:ext cx="1811761" cy="523220"/>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研究内容</a:t>
              </a:r>
            </a:p>
          </p:txBody>
        </p:sp>
        <p:sp>
          <p:nvSpPr>
            <p:cNvPr id="88" name="矩形 87"/>
            <p:cNvSpPr/>
            <p:nvPr/>
          </p:nvSpPr>
          <p:spPr>
            <a:xfrm>
              <a:off x="1052158" y="28600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sp>
        <p:nvSpPr>
          <p:cNvPr id="59" name="文本框 58"/>
          <p:cNvSpPr txBox="1"/>
          <p:nvPr/>
        </p:nvSpPr>
        <p:spPr>
          <a:xfrm>
            <a:off x="9869467" y="170571"/>
            <a:ext cx="2322533" cy="523220"/>
          </a:xfrm>
          <a:prstGeom prst="rect">
            <a:avLst/>
          </a:prstGeom>
          <a:noFill/>
        </p:spPr>
        <p:txBody>
          <a:bodyPr wrap="square" rtlCol="0">
            <a:spAutoFit/>
          </a:bodyPr>
          <a:lstStyle/>
          <a:p>
            <a:pPr algn="ctr"/>
            <a:r>
              <a:rPr lang="zh-CN" altLang="en-US" sz="2800" b="1" dirty="0" smtClean="0">
                <a:solidFill>
                  <a:srgbClr val="0071C1"/>
                </a:solidFill>
                <a:latin typeface="Times New Roman" panose="02020603050405020304" pitchFamily="18" charset="0"/>
                <a:ea typeface="微软雅黑" panose="020B0503020204020204" pitchFamily="34" charset="-122"/>
              </a:rPr>
              <a:t>方案选择</a:t>
            </a:r>
            <a:endParaRPr lang="zh-CN" altLang="en-US" sz="2800" b="1" dirty="0">
              <a:solidFill>
                <a:srgbClr val="0071C1"/>
              </a:solidFill>
              <a:latin typeface="Times New Roman" panose="02020603050405020304" pitchFamily="18" charset="0"/>
              <a:ea typeface="微软雅黑" panose="020B0503020204020204" pitchFamily="34" charset="-122"/>
            </a:endParaRPr>
          </a:p>
        </p:txBody>
      </p:sp>
      <p:grpSp>
        <p:nvGrpSpPr>
          <p:cNvPr id="9" name="组合 8"/>
          <p:cNvGrpSpPr/>
          <p:nvPr/>
        </p:nvGrpSpPr>
        <p:grpSpPr>
          <a:xfrm>
            <a:off x="3686030" y="864362"/>
            <a:ext cx="7746677" cy="5162405"/>
            <a:chOff x="3686030" y="1906109"/>
            <a:chExt cx="6183437" cy="4120658"/>
          </a:xfrm>
        </p:grpSpPr>
        <p:grpSp>
          <p:nvGrpSpPr>
            <p:cNvPr id="60" name="组合 59"/>
            <p:cNvGrpSpPr/>
            <p:nvPr/>
          </p:nvGrpSpPr>
          <p:grpSpPr>
            <a:xfrm>
              <a:off x="3686030" y="1906109"/>
              <a:ext cx="2891571" cy="4120658"/>
              <a:chOff x="3686030" y="1906109"/>
              <a:chExt cx="2891571" cy="4120658"/>
            </a:xfrm>
          </p:grpSpPr>
          <p:sp>
            <p:nvSpPr>
              <p:cNvPr id="92" name="椭圆 91"/>
              <p:cNvSpPr/>
              <p:nvPr/>
            </p:nvSpPr>
            <p:spPr>
              <a:xfrm>
                <a:off x="3749821" y="1906109"/>
                <a:ext cx="605678" cy="605678"/>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3" name="文本框 92"/>
              <p:cNvSpPr txBox="1"/>
              <p:nvPr/>
            </p:nvSpPr>
            <p:spPr>
              <a:xfrm>
                <a:off x="3686030" y="2028467"/>
                <a:ext cx="733260" cy="368503"/>
              </a:xfrm>
              <a:prstGeom prst="rect">
                <a:avLst/>
              </a:prstGeom>
              <a:noFill/>
            </p:spPr>
            <p:txBody>
              <a:bodyPr wrap="square" rtlCol="0">
                <a:spAutoFit/>
              </a:bodyPr>
              <a:lstStyle/>
              <a:p>
                <a:pPr algn="ctr"/>
                <a:r>
                  <a:rPr lang="en-US" altLang="zh-CN" sz="2400" b="1" dirty="0" smtClean="0">
                    <a:solidFill>
                      <a:schemeClr val="bg1"/>
                    </a:solidFill>
                    <a:latin typeface="Times New Roman" panose="02020603050405020304" pitchFamily="18" charset="0"/>
                    <a:ea typeface="微软雅黑" panose="020B0503020204020204" pitchFamily="34" charset="-122"/>
                  </a:rPr>
                  <a:t>02</a:t>
                </a:r>
                <a:endParaRPr lang="zh-CN" altLang="en-US" sz="2400" b="1" dirty="0">
                  <a:solidFill>
                    <a:schemeClr val="bg1"/>
                  </a:solidFill>
                  <a:latin typeface="Times New Roman" panose="02020603050405020304" pitchFamily="18" charset="0"/>
                  <a:ea typeface="微软雅黑" panose="020B0503020204020204" pitchFamily="34" charset="-122"/>
                </a:endParaRPr>
              </a:p>
            </p:txBody>
          </p:sp>
          <p:sp>
            <p:nvSpPr>
              <p:cNvPr id="94" name="文本框 93"/>
              <p:cNvSpPr txBox="1"/>
              <p:nvPr/>
            </p:nvSpPr>
            <p:spPr>
              <a:xfrm>
                <a:off x="4325612" y="2005708"/>
                <a:ext cx="2251989" cy="319370"/>
              </a:xfrm>
              <a:prstGeom prst="rect">
                <a:avLst/>
              </a:prstGeom>
              <a:noFill/>
            </p:spPr>
            <p:txBody>
              <a:bodyPr wrap="square" rtlCol="0">
                <a:spAutoFit/>
              </a:bodyPr>
              <a:lstStyle/>
              <a:p>
                <a:r>
                  <a:rPr lang="zh-CN" altLang="en-US" sz="2000" b="1" dirty="0" smtClean="0">
                    <a:solidFill>
                      <a:srgbClr val="0071C1"/>
                    </a:solidFill>
                    <a:latin typeface="Times New Roman" panose="02020603050405020304" pitchFamily="18" charset="0"/>
                    <a:ea typeface="微软雅黑" panose="020B0503020204020204" pitchFamily="34" charset="-122"/>
                  </a:rPr>
                  <a:t>传感器类型的选择</a:t>
                </a:r>
                <a:endParaRPr lang="zh-CN" altLang="en-US" sz="2000" b="1" dirty="0">
                  <a:solidFill>
                    <a:srgbClr val="0071C1"/>
                  </a:solidFill>
                  <a:latin typeface="Times New Roman" panose="02020603050405020304" pitchFamily="18" charset="0"/>
                  <a:ea typeface="微软雅黑" panose="020B0503020204020204" pitchFamily="34" charset="-122"/>
                </a:endParaRPr>
              </a:p>
            </p:txBody>
          </p:sp>
          <p:grpSp>
            <p:nvGrpSpPr>
              <p:cNvPr id="95" name="组合 94"/>
              <p:cNvGrpSpPr/>
              <p:nvPr/>
            </p:nvGrpSpPr>
            <p:grpSpPr>
              <a:xfrm>
                <a:off x="4052660" y="2511787"/>
                <a:ext cx="606384" cy="3514980"/>
                <a:chOff x="3687374" y="2219070"/>
                <a:chExt cx="606384" cy="3514980"/>
              </a:xfrm>
            </p:grpSpPr>
            <p:cxnSp>
              <p:nvCxnSpPr>
                <p:cNvPr id="96" name="直接连接符 95"/>
                <p:cNvCxnSpPr>
                  <a:stCxn id="92" idx="4"/>
                </p:cNvCxnSpPr>
                <p:nvPr/>
              </p:nvCxnSpPr>
              <p:spPr>
                <a:xfrm>
                  <a:off x="3687374" y="2219070"/>
                  <a:ext cx="0" cy="34516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687374" y="5670746"/>
                  <a:ext cx="55931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4167149" y="5607441"/>
                  <a:ext cx="126609" cy="126609"/>
                </a:xfrm>
                <a:prstGeom prst="ellipse">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sp>
          <p:nvSpPr>
            <p:cNvPr id="99" name="文本框 98"/>
            <p:cNvSpPr txBox="1"/>
            <p:nvPr/>
          </p:nvSpPr>
          <p:spPr>
            <a:xfrm>
              <a:off x="4144672" y="2503377"/>
              <a:ext cx="5724795" cy="2505822"/>
            </a:xfrm>
            <a:prstGeom prst="rect">
              <a:avLst/>
            </a:prstGeom>
            <a:noFill/>
          </p:spPr>
          <p:txBody>
            <a:bodyPr wrap="square" rtlCol="0">
              <a:spAutoFit/>
            </a:bodyPr>
            <a:lstStyle/>
            <a:p>
              <a:pPr indent="457200"/>
              <a:r>
                <a:rPr lang="zh-CN" altLang="en-US" dirty="0">
                  <a:latin typeface="Times New Roman" panose="02020603050405020304" pitchFamily="18" charset="0"/>
                  <a:ea typeface="微软雅黑" panose="020B0503020204020204" pitchFamily="34" charset="-122"/>
                </a:rPr>
                <a:t>众所周知，对于一个优良的测量系统，传感器的优良与工作效率往往决定了系统的性能，因此，对于传感器的选择是非常重要的</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smtClean="0">
                  <a:latin typeface="Times New Roman" panose="02020603050405020304" pitchFamily="18" charset="0"/>
                  <a:ea typeface="微软雅黑" panose="020B0503020204020204" pitchFamily="34" charset="-122"/>
                </a:rPr>
                <a:t>火灾事故中，造成威胁较大、后果较严重的是家庭火灾、公共火灾。影响火灾发生的因素多种多样，经过对影响火灾的因素的监测，当某个影响因素超过正常的阈值，出现异常时，就会进行异常处理。</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smtClean="0">
                  <a:latin typeface="Times New Roman" panose="02020603050405020304" pitchFamily="18" charset="0"/>
                  <a:ea typeface="微软雅黑" panose="020B0503020204020204" pitchFamily="34" charset="-122"/>
                </a:rPr>
                <a:t>针对大部分的火灾情形，多数都是因为认为或者是电气设备等因素造成的，而火灾发生的时候往往是先处于阴燃火阶段，经过一段时间后，才达到明火的阶段，所以本系统的传感器类型选择是针对阴燃火与明火阶段最明显的参数，例如：温度、可燃性气体浓度与</a:t>
              </a:r>
              <a:r>
                <a:rPr lang="en-US" altLang="zh-CN" dirty="0" smtClean="0">
                  <a:latin typeface="Times New Roman" panose="02020603050405020304" pitchFamily="18" charset="0"/>
                  <a:ea typeface="微软雅黑" panose="020B0503020204020204" pitchFamily="34" charset="-122"/>
                </a:rPr>
                <a:t>CO</a:t>
              </a:r>
              <a:r>
                <a:rPr lang="zh-CN" altLang="en-US" dirty="0" smtClean="0">
                  <a:latin typeface="Times New Roman" panose="02020603050405020304" pitchFamily="18" charset="0"/>
                  <a:ea typeface="微软雅黑" panose="020B0503020204020204" pitchFamily="34" charset="-122"/>
                </a:rPr>
                <a:t>浓度。</a:t>
              </a:r>
              <a:endParaRPr lang="en-US" altLang="zh-CN" dirty="0" smtClean="0">
                <a:latin typeface="Times New Roman" panose="02020603050405020304" pitchFamily="18" charset="0"/>
                <a:ea typeface="微软雅黑" panose="020B0503020204020204" pitchFamily="34" charset="-122"/>
              </a:endParaRPr>
            </a:p>
            <a:p>
              <a:pPr indent="457200"/>
              <a:r>
                <a:rPr lang="zh-CN" altLang="en-US" dirty="0" smtClean="0">
                  <a:latin typeface="Times New Roman" panose="02020603050405020304" pitchFamily="18" charset="0"/>
                  <a:ea typeface="微软雅黑" panose="020B0503020204020204" pitchFamily="34" charset="-122"/>
                </a:rPr>
                <a:t>所以本系统的传感器选型采用温度传感器、可燃性气体传感器与</a:t>
              </a:r>
              <a:r>
                <a:rPr lang="en-US" altLang="zh-CN" dirty="0" smtClean="0">
                  <a:latin typeface="Times New Roman" panose="02020603050405020304" pitchFamily="18" charset="0"/>
                  <a:ea typeface="微软雅黑" panose="020B0503020204020204" pitchFamily="34" charset="-122"/>
                </a:rPr>
                <a:t>CO</a:t>
              </a:r>
              <a:r>
                <a:rPr lang="zh-CN" altLang="en-US" dirty="0" smtClean="0">
                  <a:latin typeface="Times New Roman" panose="02020603050405020304" pitchFamily="18" charset="0"/>
                  <a:ea typeface="微软雅黑" panose="020B0503020204020204" pitchFamily="34" charset="-122"/>
                </a:rPr>
                <a:t>传感器，型号分别为</a:t>
              </a:r>
              <a:r>
                <a:rPr lang="en-US" altLang="zh-CN" dirty="0" smtClean="0">
                  <a:latin typeface="Times New Roman" panose="02020603050405020304" pitchFamily="18" charset="0"/>
                  <a:ea typeface="微软雅黑" panose="020B0503020204020204" pitchFamily="34" charset="-122"/>
                </a:rPr>
                <a:t>DS18B20</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MQ-2</a:t>
              </a:r>
              <a:r>
                <a:rPr lang="zh-CN" altLang="en-US" dirty="0" smtClean="0">
                  <a:latin typeface="Times New Roman" panose="02020603050405020304" pitchFamily="18" charset="0"/>
                  <a:ea typeface="微软雅黑" panose="020B0503020204020204" pitchFamily="34" charset="-122"/>
                </a:rPr>
                <a:t>与</a:t>
              </a:r>
              <a:r>
                <a:rPr lang="en-US" altLang="zh-CN" dirty="0" smtClean="0">
                  <a:latin typeface="Times New Roman" panose="02020603050405020304" pitchFamily="18" charset="0"/>
                  <a:ea typeface="微软雅黑" panose="020B0503020204020204" pitchFamily="34" charset="-122"/>
                </a:rPr>
                <a:t>MQ-7</a:t>
              </a:r>
              <a:r>
                <a:rPr lang="zh-CN" altLang="en-US" dirty="0" smtClean="0">
                  <a:latin typeface="Times New Roman" panose="02020603050405020304" pitchFamily="18" charset="0"/>
                  <a:ea typeface="微软雅黑" panose="020B0503020204020204" pitchFamily="34" charset="-122"/>
                </a:rPr>
                <a:t>。</a:t>
              </a:r>
              <a:endParaRPr lang="zh-CN" altLang="en-US" dirty="0">
                <a:latin typeface="Times New Roman" panose="02020603050405020304" pitchFamily="18" charset="0"/>
                <a:ea typeface="微软雅黑" panose="020B0503020204020204" pitchFamily="34" charset="-122"/>
              </a:endParaRPr>
            </a:p>
          </p:txBody>
        </p:sp>
      </p:grpSp>
      <p:grpSp>
        <p:nvGrpSpPr>
          <p:cNvPr id="65" name="组合 64"/>
          <p:cNvGrpSpPr/>
          <p:nvPr/>
        </p:nvGrpSpPr>
        <p:grpSpPr>
          <a:xfrm>
            <a:off x="631246" y="3412938"/>
            <a:ext cx="2067145" cy="523220"/>
            <a:chOff x="631246" y="3412938"/>
            <a:chExt cx="2067145" cy="523220"/>
          </a:xfrm>
        </p:grpSpPr>
        <p:sp>
          <p:nvSpPr>
            <p:cNvPr id="66" name="文本框 65"/>
            <p:cNvSpPr txBox="1"/>
            <p:nvPr/>
          </p:nvSpPr>
          <p:spPr>
            <a:xfrm>
              <a:off x="886630" y="3412938"/>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硬件设计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67" name="矩形 66"/>
            <p:cNvSpPr/>
            <p:nvPr/>
          </p:nvSpPr>
          <p:spPr>
            <a:xfrm>
              <a:off x="631246" y="3566340"/>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68" name="组合 67"/>
          <p:cNvGrpSpPr/>
          <p:nvPr/>
        </p:nvGrpSpPr>
        <p:grpSpPr>
          <a:xfrm>
            <a:off x="631246" y="4122999"/>
            <a:ext cx="2067145" cy="523220"/>
            <a:chOff x="631246" y="4122999"/>
            <a:chExt cx="2067145" cy="523220"/>
          </a:xfrm>
        </p:grpSpPr>
        <p:sp>
          <p:nvSpPr>
            <p:cNvPr id="69" name="文本框 68"/>
            <p:cNvSpPr txBox="1"/>
            <p:nvPr/>
          </p:nvSpPr>
          <p:spPr>
            <a:xfrm>
              <a:off x="886630" y="412299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软件设计</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0" name="矩形 69"/>
            <p:cNvSpPr/>
            <p:nvPr/>
          </p:nvSpPr>
          <p:spPr>
            <a:xfrm>
              <a:off x="631246" y="4272619"/>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1" name="组合 70"/>
          <p:cNvGrpSpPr/>
          <p:nvPr/>
        </p:nvGrpSpPr>
        <p:grpSpPr>
          <a:xfrm>
            <a:off x="631246" y="4833059"/>
            <a:ext cx="2067145" cy="523220"/>
            <a:chOff x="631246" y="4833059"/>
            <a:chExt cx="2067145" cy="523220"/>
          </a:xfrm>
        </p:grpSpPr>
        <p:sp>
          <p:nvSpPr>
            <p:cNvPr id="72" name="文本框 71"/>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调试结果</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3" name="矩形 72"/>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grpSp>
        <p:nvGrpSpPr>
          <p:cNvPr id="74" name="组合 73"/>
          <p:cNvGrpSpPr/>
          <p:nvPr/>
        </p:nvGrpSpPr>
        <p:grpSpPr>
          <a:xfrm>
            <a:off x="631246" y="5543119"/>
            <a:ext cx="2067145" cy="523220"/>
            <a:chOff x="631246" y="4833059"/>
            <a:chExt cx="2067145" cy="523220"/>
          </a:xfrm>
        </p:grpSpPr>
        <p:sp>
          <p:nvSpPr>
            <p:cNvPr id="75" name="文本框 74"/>
            <p:cNvSpPr txBox="1"/>
            <p:nvPr/>
          </p:nvSpPr>
          <p:spPr>
            <a:xfrm>
              <a:off x="886630" y="4833059"/>
              <a:ext cx="1811761" cy="523220"/>
            </a:xfrm>
            <a:prstGeom prst="rect">
              <a:avLst/>
            </a:prstGeom>
            <a:noFill/>
          </p:spPr>
          <p:txBody>
            <a:bodyPr wrap="square" rtlCol="0">
              <a:spAutoFit/>
            </a:bodyPr>
            <a:lstStyle/>
            <a:p>
              <a:pPr algn="ctr"/>
              <a:r>
                <a:rPr lang="zh-CN" altLang="en-US" sz="2800" b="1" spc="300" dirty="0" smtClean="0">
                  <a:solidFill>
                    <a:schemeClr val="bg1"/>
                  </a:solidFill>
                  <a:latin typeface="Times New Roman" panose="02020603050405020304" pitchFamily="18" charset="0"/>
                  <a:ea typeface="微软雅黑" panose="020B0503020204020204" pitchFamily="34" charset="-122"/>
                </a:rPr>
                <a:t>总结展望</a:t>
              </a:r>
              <a:endParaRPr lang="zh-CN" altLang="en-US" sz="2800" b="1" spc="300" dirty="0">
                <a:solidFill>
                  <a:schemeClr val="bg1"/>
                </a:solidFill>
                <a:latin typeface="Times New Roman" panose="02020603050405020304" pitchFamily="18" charset="0"/>
                <a:ea typeface="微软雅黑" panose="020B0503020204020204" pitchFamily="34" charset="-122"/>
              </a:endParaRPr>
            </a:p>
          </p:txBody>
        </p:sp>
        <p:sp>
          <p:nvSpPr>
            <p:cNvPr id="76" name="矩形 75"/>
            <p:cNvSpPr/>
            <p:nvPr/>
          </p:nvSpPr>
          <p:spPr>
            <a:xfrm>
              <a:off x="631246" y="4986461"/>
              <a:ext cx="216416" cy="216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grpSp>
      <p:pic>
        <p:nvPicPr>
          <p:cNvPr id="37" name="图片 36"/>
          <p:cNvPicPr>
            <a:picLocks noChangeAspect="1"/>
          </p:cNvPicPr>
          <p:nvPr/>
        </p:nvPicPr>
        <p:blipFill>
          <a:blip r:embed="rId3"/>
          <a:stretch>
            <a:fillRect/>
          </a:stretch>
        </p:blipFill>
        <p:spPr>
          <a:xfrm>
            <a:off x="11367036" y="6038203"/>
            <a:ext cx="762495" cy="765405"/>
          </a:xfrm>
          <a:prstGeom prst="rect">
            <a:avLst/>
          </a:prstGeom>
        </p:spPr>
      </p:pic>
    </p:spTree>
    <p:extLst>
      <p:ext uri="{BB962C8B-B14F-4D97-AF65-F5344CB8AC3E}">
        <p14:creationId xmlns:p14="http://schemas.microsoft.com/office/powerpoint/2010/main" val="678649339"/>
      </p:ext>
    </p:extLst>
  </p:cSld>
  <p:clrMapOvr>
    <a:masterClrMapping/>
  </p:clrMapOvr>
  <mc:AlternateContent xmlns:mc="http://schemas.openxmlformats.org/markup-compatibility/2006" xmlns:p14="http://schemas.microsoft.com/office/powerpoint/2010/main">
    <mc:Choice Requires="p14">
      <p:transition spd="slow" p14:dur="15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2788</Words>
  <Application>Microsoft Office PowerPoint</Application>
  <PresentationFormat>宽屏</PresentationFormat>
  <Paragraphs>487</Paragraphs>
  <Slides>42</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1" baseType="lpstr">
      <vt:lpstr>等线</vt:lpstr>
      <vt:lpstr>等线 Light</vt:lpstr>
      <vt:lpstr>宋体</vt:lpstr>
      <vt:lpstr>微软雅黑</vt:lpstr>
      <vt:lpstr>Arial</vt:lpstr>
      <vt:lpstr>Calibri</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Wesley Ren</dc:creator>
  <cp:lastModifiedBy>Ren Wesley</cp:lastModifiedBy>
  <cp:revision>194</cp:revision>
  <dcterms:created xsi:type="dcterms:W3CDTF">2016-02-29T10:49:03Z</dcterms:created>
  <dcterms:modified xsi:type="dcterms:W3CDTF">2018-06-07T03:21:59Z</dcterms:modified>
</cp:coreProperties>
</file>