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62" r:id="rId6"/>
    <p:sldId id="271" r:id="rId7"/>
    <p:sldId id="260" r:id="rId8"/>
    <p:sldId id="263" r:id="rId9"/>
    <p:sldId id="273" r:id="rId10"/>
    <p:sldId id="284" r:id="rId11"/>
    <p:sldId id="281" r:id="rId12"/>
    <p:sldId id="282" r:id="rId13"/>
    <p:sldId id="264" r:id="rId14"/>
    <p:sldId id="265" r:id="rId15"/>
    <p:sldId id="266" r:id="rId16"/>
    <p:sldId id="285" r:id="rId17"/>
    <p:sldId id="267" r:id="rId18"/>
    <p:sldId id="268" r:id="rId19"/>
    <p:sldId id="269" r:id="rId20"/>
    <p:sldId id="270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64" autoAdjust="0"/>
  </p:normalViewPr>
  <p:slideViewPr>
    <p:cSldViewPr snapToGrid="0">
      <p:cViewPr varScale="1">
        <p:scale>
          <a:sx n="86" d="100"/>
          <a:sy n="86" d="100"/>
        </p:scale>
        <p:origin x="151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FFA75-2E4F-4495-9A31-C4BFCCD361D6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D43A7-7ABD-48AE-9230-39F27D202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9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D43A7-7ABD-48AE-9230-39F27D2021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604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https://blog.csdn.net/qq_24622397/article/details/78411587?utm_source=blogxgwz0</a:t>
            </a:r>
          </a:p>
          <a:p>
            <a:endParaRPr lang="en-US" altLang="zh-CN" dirty="0"/>
          </a:p>
          <a:p>
            <a:r>
              <a:rPr lang="en-US" altLang="zh-CN" dirty="0"/>
              <a:t>https://blog.csdn.net/u014529917/article/details/77961766</a:t>
            </a:r>
          </a:p>
          <a:p>
            <a:endParaRPr lang="en-US" altLang="zh-CN" dirty="0"/>
          </a:p>
          <a:p>
            <a:r>
              <a:rPr lang="en-US" altLang="zh-CN" dirty="0"/>
              <a:t>https://blog.csdn.net/qq_28459505/article/details/83027796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D43A7-7ABD-48AE-9230-39F27D2021A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67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Openlayer</a:t>
            </a:r>
            <a:r>
              <a:rPr lang="zh-CN" altLang="en-US" dirty="0"/>
              <a:t>加载</a:t>
            </a:r>
            <a:r>
              <a:rPr lang="en-US" altLang="zh-CN" dirty="0"/>
              <a:t>4326</a:t>
            </a:r>
            <a:r>
              <a:rPr lang="zh-CN" altLang="en-US" dirty="0"/>
              <a:t>的</a:t>
            </a:r>
            <a:r>
              <a:rPr lang="en-US" altLang="zh-CN" dirty="0" err="1"/>
              <a:t>mapbox</a:t>
            </a:r>
            <a:r>
              <a:rPr lang="zh-CN" altLang="en-US" dirty="0"/>
              <a:t>格式的矢量切片服务；</a:t>
            </a:r>
            <a:endParaRPr lang="en-US" altLang="zh-CN" dirty="0"/>
          </a:p>
          <a:p>
            <a:r>
              <a:rPr lang="en-US" altLang="zh-CN" dirty="0"/>
              <a:t>https://blog.csdn.net/cyoubo/article/details/78030680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D43A7-7ABD-48AE-9230-39F27D2021A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935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https://www.helplib.com/GitHub/article_144032</a:t>
            </a:r>
          </a:p>
          <a:p>
            <a:endParaRPr lang="en-US" altLang="zh-CN" dirty="0"/>
          </a:p>
          <a:p>
            <a:r>
              <a:rPr lang="en-US" altLang="zh-CN" dirty="0"/>
              <a:t>https://github.com/openlayers/ol-Mapbox-style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D43A7-7ABD-48AE-9230-39F27D2021A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053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D43A7-7ABD-48AE-9230-39F27D2021A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15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D43A7-7ABD-48AE-9230-39F27D2021A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10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D43A7-7ABD-48AE-9230-39F27D2021A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0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安监项目要求 我们的矢量切片 要支持 经纬度 投影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D43A7-7ABD-48AE-9230-39F27D2021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07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Epsg3857</a:t>
            </a:r>
            <a:r>
              <a:rPr lang="zh-CN" altLang="en-US" dirty="0"/>
              <a:t>与</a:t>
            </a:r>
            <a:r>
              <a:rPr lang="en-US" altLang="zh-CN" dirty="0"/>
              <a:t>epsg900913</a:t>
            </a:r>
          </a:p>
          <a:p>
            <a:r>
              <a:rPr lang="en-US" altLang="zh-CN" dirty="0"/>
              <a:t>https://gis.stackexchange.com/questions/40538/what-is-the-difference-between-epsg900913-and-epsg3857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http://pro.arcgis.com/zh-cn/pro-app/tool-reference/data-management/create-vector-tile-package.htm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D43A7-7ABD-48AE-9230-39F27D2021A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800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要解决 困扰我们的矢量切片投影转换问题，就 需要了解到 矢量切片服务 的 三个 关键问题： 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矢量切片 如何 切图 发布；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矢量切图 如何配图；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矢量切片地图服务 如何展示</a:t>
            </a:r>
            <a:endParaRPr lang="en-US" altLang="zh-CN" dirty="0"/>
          </a:p>
          <a:p>
            <a:r>
              <a:rPr lang="zh-CN" altLang="en-US" dirty="0"/>
              <a:t>为此 大家 一起 琢磨和试验了 以下 四种 技术方案：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D43A7-7ABD-48AE-9230-39F27D2021A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019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重点技术方案三：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err="1">
                <a:solidFill>
                  <a:srgbClr val="FF0000"/>
                </a:solidFill>
              </a:rPr>
              <a:t>geoserver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免费开源；</a:t>
            </a:r>
            <a:r>
              <a:rPr lang="en-US" altLang="zh-CN" b="1" dirty="0">
                <a:solidFill>
                  <a:srgbClr val="FF0000"/>
                </a:solidFill>
              </a:rPr>
              <a:t>2.11</a:t>
            </a:r>
            <a:r>
              <a:rPr lang="zh-CN" altLang="en-US" b="1" dirty="0">
                <a:solidFill>
                  <a:srgbClr val="FF0000"/>
                </a:solidFill>
              </a:rPr>
              <a:t>版本后支持对主流矢量切片格式的支持；具有完善的投影坐标系库，支持自定义坐标投影；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前端使用开源</a:t>
            </a:r>
            <a:r>
              <a:rPr lang="en-US" altLang="zh-CN" b="1" dirty="0" err="1">
                <a:solidFill>
                  <a:srgbClr val="FF0000"/>
                </a:solidFill>
              </a:rPr>
              <a:t>openlayer</a:t>
            </a:r>
            <a:r>
              <a:rPr lang="zh-CN" altLang="en-US" b="1" dirty="0">
                <a:solidFill>
                  <a:srgbClr val="FF0000"/>
                </a:solidFill>
              </a:rPr>
              <a:t>；开源，基于</a:t>
            </a:r>
            <a:r>
              <a:rPr lang="en-US" altLang="zh-CN" sz="1200" b="1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Proj4js</a:t>
            </a:r>
            <a:r>
              <a:rPr lang="zh-CN" altLang="en-US" sz="1200" b="1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库 支持地理坐标转换，有丰富的地理坐标系支持；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技术方案：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基于</a:t>
            </a:r>
            <a:r>
              <a:rPr lang="en-US" altLang="zh-CN" dirty="0"/>
              <a:t>PostgreSQL</a:t>
            </a:r>
            <a:r>
              <a:rPr lang="zh-CN" altLang="en-US" dirty="0"/>
              <a:t>的空间数据插件，采用库函数进行坐标系转换；前端数据范围生成，后端</a:t>
            </a:r>
            <a:r>
              <a:rPr lang="en-US" altLang="zh-CN" dirty="0" err="1"/>
              <a:t>posGis</a:t>
            </a:r>
            <a:r>
              <a:rPr lang="zh-CN" altLang="en-US" dirty="0"/>
              <a:t>库进行矢量裁切，后端自有服务进行切片服务提供；解决了投影转换问题，但矢量切片样式问题未解决，数据访问效率以及数据抽稀化简效率未知；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对后端切图工具进行改造，兼容</a:t>
            </a:r>
            <a:r>
              <a:rPr lang="en-US" altLang="zh-CN" dirty="0"/>
              <a:t>EPSG4326</a:t>
            </a:r>
            <a:r>
              <a:rPr lang="zh-CN" altLang="en-US" dirty="0"/>
              <a:t>坐标系，切出</a:t>
            </a:r>
            <a:r>
              <a:rPr lang="en-US" altLang="zh-CN" dirty="0"/>
              <a:t>EPSG4326</a:t>
            </a:r>
            <a:r>
              <a:rPr lang="zh-CN" altLang="en-US" dirty="0"/>
              <a:t>的切片；前端依旧采用</a:t>
            </a:r>
            <a:r>
              <a:rPr lang="en-US" altLang="zh-CN" dirty="0" err="1"/>
              <a:t>Mapbox</a:t>
            </a:r>
            <a:r>
              <a:rPr lang="zh-CN" altLang="en-US" dirty="0"/>
              <a:t>，但需要改造使其支持</a:t>
            </a:r>
            <a:r>
              <a:rPr lang="en-US" altLang="zh-CN" dirty="0"/>
              <a:t>4326</a:t>
            </a:r>
            <a:r>
              <a:rPr lang="zh-CN" altLang="en-US" dirty="0"/>
              <a:t>坐标的切片；可以解决投影转换问题，但前端、后端工作量大；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基于</a:t>
            </a:r>
            <a:r>
              <a:rPr lang="en-US" altLang="zh-CN" dirty="0" err="1"/>
              <a:t>geoserver</a:t>
            </a:r>
            <a:r>
              <a:rPr lang="zh-CN" altLang="en-US" dirty="0"/>
              <a:t>发布符合</a:t>
            </a:r>
            <a:r>
              <a:rPr lang="en-US" altLang="zh-CN" dirty="0" err="1"/>
              <a:t>Mapbox</a:t>
            </a:r>
            <a:r>
              <a:rPr lang="zh-CN" altLang="en-US" dirty="0"/>
              <a:t>矢量切片标准的（</a:t>
            </a:r>
            <a:r>
              <a:rPr lang="en-US" altLang="zh-CN" dirty="0"/>
              <a:t>application/</a:t>
            </a:r>
            <a:r>
              <a:rPr lang="en-US" altLang="zh-CN" dirty="0" err="1"/>
              <a:t>vnd.Mapbox</a:t>
            </a:r>
            <a:r>
              <a:rPr lang="en-US" altLang="zh-CN" dirty="0"/>
              <a:t>-vector-tile</a:t>
            </a:r>
            <a:r>
              <a:rPr lang="zh-CN" altLang="en-US" dirty="0"/>
              <a:t>）、坐标系为</a:t>
            </a:r>
            <a:r>
              <a:rPr lang="en-US" altLang="zh-CN" dirty="0"/>
              <a:t>EPSG4326</a:t>
            </a:r>
            <a:r>
              <a:rPr lang="zh-CN" altLang="en-US" dirty="0"/>
              <a:t>的切片；前端采用坐标系兼容性较好的</a:t>
            </a:r>
            <a:r>
              <a:rPr lang="en-US" altLang="zh-CN" dirty="0" err="1"/>
              <a:t>openlayer</a:t>
            </a:r>
            <a:r>
              <a:rPr lang="zh-CN" altLang="en-US" dirty="0"/>
              <a:t>进行呈现；对于样式，采用</a:t>
            </a:r>
            <a:r>
              <a:rPr lang="en-US" altLang="zh-CN" dirty="0" err="1"/>
              <a:t>ol</a:t>
            </a:r>
            <a:r>
              <a:rPr lang="en-US" altLang="zh-CN" dirty="0"/>
              <a:t>-</a:t>
            </a:r>
            <a:r>
              <a:rPr lang="en-US" altLang="zh-CN" dirty="0" err="1"/>
              <a:t>Mapbox</a:t>
            </a:r>
            <a:r>
              <a:rPr lang="en-US" altLang="zh-CN" dirty="0"/>
              <a:t>-style</a:t>
            </a:r>
            <a:r>
              <a:rPr lang="zh-CN" altLang="en-US" dirty="0"/>
              <a:t>插件来兼容已有的</a:t>
            </a:r>
            <a:r>
              <a:rPr lang="en-US" altLang="zh-CN" dirty="0" err="1"/>
              <a:t>Mapbox</a:t>
            </a:r>
            <a:r>
              <a:rPr lang="zh-CN" altLang="en-US" dirty="0"/>
              <a:t>标准的样式；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依旧采用现有的切图，配图方式，但前端基于</a:t>
            </a:r>
            <a:r>
              <a:rPr lang="en-US" altLang="zh-CN" dirty="0" err="1"/>
              <a:t>openlayer</a:t>
            </a:r>
            <a:r>
              <a:rPr lang="zh-CN" altLang="en-US" dirty="0"/>
              <a:t>进行动态坐标转换；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D43A7-7ABD-48AE-9230-39F27D2021A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4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提到 开源免费的地图服务发布工具，就不能不提历久弥新的</a:t>
            </a:r>
            <a:r>
              <a:rPr lang="en-US" altLang="zh-CN" dirty="0" err="1"/>
              <a:t>geoserver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/>
              <a:t>Geoserver</a:t>
            </a:r>
            <a:r>
              <a:rPr lang="zh-CN" altLang="en-US" dirty="0"/>
              <a:t>特点，除了开源，还有以下特点：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支持多种类型的地图数据，包括矢量、栅格，以及远程</a:t>
            </a:r>
            <a:r>
              <a:rPr lang="en-US" altLang="zh-CN" dirty="0" err="1"/>
              <a:t>wms</a:t>
            </a:r>
            <a:r>
              <a:rPr lang="zh-CN" altLang="en-US" dirty="0"/>
              <a:t>，基于扩展插件，还可以支持其他类型数据；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对</a:t>
            </a:r>
            <a:r>
              <a:rPr lang="en-US" altLang="zh-CN" dirty="0"/>
              <a:t>OGC</a:t>
            </a:r>
            <a:r>
              <a:rPr lang="zh-CN" altLang="en-US" dirty="0"/>
              <a:t>标准地图服务的良好支持，支持 包括常见的</a:t>
            </a:r>
            <a:r>
              <a:rPr lang="en-US" altLang="zh-CN" dirty="0" err="1"/>
              <a:t>wmts</a:t>
            </a:r>
            <a:r>
              <a:rPr lang="zh-CN" altLang="en-US" dirty="0"/>
              <a:t>，</a:t>
            </a:r>
            <a:r>
              <a:rPr lang="en-US" altLang="zh-CN" dirty="0" err="1"/>
              <a:t>wcs</a:t>
            </a:r>
            <a:r>
              <a:rPr lang="en-US" altLang="zh-CN" dirty="0"/>
              <a:t> </a:t>
            </a:r>
            <a:r>
              <a:rPr lang="en-US" altLang="zh-CN" dirty="0" err="1"/>
              <a:t>wfs</a:t>
            </a:r>
            <a:r>
              <a:rPr lang="zh-CN" altLang="en-US" dirty="0"/>
              <a:t>，</a:t>
            </a:r>
            <a:r>
              <a:rPr lang="en-US" altLang="zh-CN" dirty="0" err="1"/>
              <a:t>wms</a:t>
            </a:r>
            <a:r>
              <a:rPr lang="zh-CN" altLang="en-US" dirty="0"/>
              <a:t>等，基于扩展 可以支持其他类型数据类型，如矢量切片服务等；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支持丰富的地图坐标系选项；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切片格网方案可定制；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矢量切片支持 图层组 方式的聚合；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以上特点 已经满足我们要的，投影转化与 矢量切片服务发布了；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D43A7-7ABD-48AE-9230-39F27D2021A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06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D43A7-7ABD-48AE-9230-39F27D2021A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528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地图数据与样式的分离，为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Mapbox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规则样式在不同坐标系的共用提供理论支持；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D43A7-7ABD-48AE-9230-39F27D2021A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356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Geoserver</a:t>
            </a:r>
            <a:r>
              <a:rPr lang="zh-CN" altLang="en-US" dirty="0"/>
              <a:t>安装，</a:t>
            </a:r>
            <a:r>
              <a:rPr lang="en-US" altLang="zh-CN" dirty="0" err="1"/>
              <a:t>jre</a:t>
            </a:r>
            <a:r>
              <a:rPr lang="zh-CN" altLang="en-US" dirty="0"/>
              <a:t>配置，矢量插件搞，跨域解决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https://docs.geoserver.org/latest/en/user/extensions/vectortiles/install.html</a:t>
            </a:r>
          </a:p>
          <a:p>
            <a:endParaRPr lang="en-US" altLang="zh-CN" dirty="0"/>
          </a:p>
          <a:p>
            <a:r>
              <a:rPr lang="en-US" altLang="zh-CN" dirty="0"/>
              <a:t>https://docs.geoserver.org/latest/en/user/extensions/vectortiles/tutorial.html</a:t>
            </a:r>
          </a:p>
          <a:p>
            <a:endParaRPr lang="en-US" altLang="zh-CN" dirty="0"/>
          </a:p>
          <a:p>
            <a:r>
              <a:rPr lang="en-US" altLang="zh-CN" dirty="0"/>
              <a:t>https://blog.csdn.net/GIS_Lyn/article/details/84744184</a:t>
            </a:r>
          </a:p>
          <a:p>
            <a:endParaRPr lang="en-US" altLang="zh-CN" dirty="0"/>
          </a:p>
          <a:p>
            <a:r>
              <a:rPr lang="en-US" altLang="zh-CN" dirty="0"/>
              <a:t>https://www.cnblogs.com/arxive/p/8673399.html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D43A7-7ABD-48AE-9230-39F27D2021A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9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D3AE-7467-4E65-95C5-C8D07411D7F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1350-1C86-45E7-852F-5D6909726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73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D3AE-7467-4E65-95C5-C8D07411D7F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1350-1C86-45E7-852F-5D6909726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D3AE-7467-4E65-95C5-C8D07411D7F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1350-1C86-45E7-852F-5D6909726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941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D3AE-7467-4E65-95C5-C8D07411D7F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1350-1C86-45E7-852F-5D6909726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948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D3AE-7467-4E65-95C5-C8D07411D7F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1350-1C86-45E7-852F-5D6909726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40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D3AE-7467-4E65-95C5-C8D07411D7F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1350-1C86-45E7-852F-5D6909726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01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D3AE-7467-4E65-95C5-C8D07411D7F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1350-1C86-45E7-852F-5D6909726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997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D3AE-7467-4E65-95C5-C8D07411D7F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1350-1C86-45E7-852F-5D6909726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874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D3AE-7467-4E65-95C5-C8D07411D7F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1350-1C86-45E7-852F-5D6909726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57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D3AE-7467-4E65-95C5-C8D07411D7F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1350-1C86-45E7-852F-5D6909726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4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D3AE-7467-4E65-95C5-C8D07411D7F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1350-1C86-45E7-852F-5D6909726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94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D3AE-7467-4E65-95C5-C8D07411D7F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1350-1C86-45E7-852F-5D6909726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2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D3AE-7467-4E65-95C5-C8D07411D7F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1350-1C86-45E7-852F-5D6909726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70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D3AE-7467-4E65-95C5-C8D07411D7F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1350-1C86-45E7-852F-5D6909726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5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D3AE-7467-4E65-95C5-C8D07411D7F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1350-1C86-45E7-852F-5D6909726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44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D3AE-7467-4E65-95C5-C8D07411D7F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1350-1C86-45E7-852F-5D6909726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52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D3AE-7467-4E65-95C5-C8D07411D7F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1350-1C86-45E7-852F-5D6909726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03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96D3AE-7467-4E65-95C5-C8D07411D7F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51350-1C86-45E7-852F-5D6909726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159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supermapping/article/details/8167075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B8141-D2D3-48E2-A2AA-E44717B16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650507"/>
          </a:xfrm>
        </p:spPr>
        <p:txBody>
          <a:bodyPr/>
          <a:lstStyle/>
          <a:p>
            <a:pPr algn="ctr"/>
            <a:r>
              <a:rPr lang="zh-CN" altLang="en-US" sz="2800" dirty="0"/>
              <a:t>对</a:t>
            </a:r>
            <a:r>
              <a:rPr lang="en-US" altLang="zh-CN" sz="2800" dirty="0"/>
              <a:t>EPSG4326</a:t>
            </a:r>
            <a:r>
              <a:rPr lang="zh-CN" altLang="en-US" sz="2800" dirty="0"/>
              <a:t>坐标系的矢量切片的支持与展示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9AD73D-306D-4252-B1ED-DA6ADEE99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zh-CN" altLang="en-US" dirty="0"/>
              <a:t>司南超擎事业部</a:t>
            </a:r>
            <a:endParaRPr lang="en-US" altLang="zh-CN" dirty="0"/>
          </a:p>
          <a:p>
            <a:pPr algn="r"/>
            <a:r>
              <a:rPr lang="zh-CN" altLang="en-US" dirty="0"/>
              <a:t>张应乾</a:t>
            </a:r>
            <a:endParaRPr lang="en-US" altLang="zh-CN" dirty="0"/>
          </a:p>
          <a:p>
            <a:pPr algn="r"/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22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775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33154-B0A2-4FA9-A5BC-C13E6A75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知识准备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2268EA-E851-4835-96F2-AF62B2EF3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Geoserver</a:t>
            </a:r>
            <a:r>
              <a:rPr lang="zh-CN" altLang="en-US" dirty="0"/>
              <a:t>特点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ED4BFB-815F-4216-BE1B-A5F684074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738" y="2580260"/>
            <a:ext cx="8813629" cy="40288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C4E6EDF-BBEB-42F5-8C16-3E31938E6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968" y="3043511"/>
            <a:ext cx="10094104" cy="36122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44D5FD-78FA-45A7-A9C1-F8F2F5CAD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12" y="3429000"/>
            <a:ext cx="7355942" cy="32733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637F56-BF42-4EF0-B86F-5C4EA447A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140" y="2222466"/>
            <a:ext cx="7302269" cy="45024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BDCAD5-AF57-4E91-AE35-E4F71F031B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19" y="2490797"/>
            <a:ext cx="6987392" cy="432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3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37181-78E9-4F84-8FAD-F2AE3749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知识准备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60762-D5F7-4465-A636-5B776A44C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9835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OpenLayer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与投影转换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支持多种地图数据展示，包括我们的矢量切片数据（服务）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具备良好的可扩展性；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强大的投影转换支持；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开源免费、持续更新、久经考验，当前已到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版本！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活跃的社区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184B688-2437-4AF3-B746-70107F58AB8A}"/>
              </a:ext>
            </a:extLst>
          </p:cNvPr>
          <p:cNvGrpSpPr/>
          <p:nvPr/>
        </p:nvGrpSpPr>
        <p:grpSpPr>
          <a:xfrm>
            <a:off x="1818055" y="2510358"/>
            <a:ext cx="3820215" cy="490429"/>
            <a:chOff x="1777579" y="3934041"/>
            <a:chExt cx="3820215" cy="49042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085464F-0F0A-485D-BBCB-6F584809E694}"/>
                </a:ext>
              </a:extLst>
            </p:cNvPr>
            <p:cNvGrpSpPr/>
            <p:nvPr/>
          </p:nvGrpSpPr>
          <p:grpSpPr>
            <a:xfrm>
              <a:off x="1777579" y="3934041"/>
              <a:ext cx="1949510" cy="490429"/>
              <a:chOff x="4482322" y="3026375"/>
              <a:chExt cx="2732572" cy="666750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5BF67787-4ED3-4E10-8BBA-4A75DC1FE3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2322" y="3026375"/>
                <a:ext cx="666750" cy="666750"/>
              </a:xfrm>
              <a:prstGeom prst="rect">
                <a:avLst/>
              </a:prstGeom>
            </p:spPr>
          </p:pic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2A26771-F079-4231-9110-A855CD8833B0}"/>
                  </a:ext>
                </a:extLst>
              </p:cNvPr>
              <p:cNvSpPr/>
              <p:nvPr/>
            </p:nvSpPr>
            <p:spPr>
              <a:xfrm>
                <a:off x="5324344" y="3098140"/>
                <a:ext cx="1890550" cy="466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err="1">
                    <a:latin typeface="Consolas" panose="020B0609020204030204" pitchFamily="49" charset="0"/>
                  </a:rPr>
                  <a:t>OpenLayers</a:t>
                </a:r>
                <a:endParaRPr lang="zh-CN" altLang="en-US" sz="2000" dirty="0"/>
              </a:p>
            </p:txBody>
          </p:sp>
        </p:grp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9CEEB71B-5A61-43E7-A0DF-0EE2A1CE6A17}"/>
                </a:ext>
              </a:extLst>
            </p:cNvPr>
            <p:cNvSpPr/>
            <p:nvPr/>
          </p:nvSpPr>
          <p:spPr>
            <a:xfrm>
              <a:off x="4106549" y="4085770"/>
              <a:ext cx="489204" cy="179259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FCEC758-6921-4672-A472-0ADF4AD4CC92}"/>
                </a:ext>
              </a:extLst>
            </p:cNvPr>
            <p:cNvSpPr/>
            <p:nvPr/>
          </p:nvSpPr>
          <p:spPr>
            <a:xfrm>
              <a:off x="4675810" y="4005983"/>
              <a:ext cx="9219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Proj4js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120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37181-78E9-4F84-8FAD-F2AE3749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知识准备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60762-D5F7-4465-A636-5B776A44C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9835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矢量切片技术：特点 ：地图数据与样式的分离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8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E975245-901E-4E3C-A0E3-EE7041875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7" y="4444748"/>
            <a:ext cx="1731829" cy="410691"/>
          </a:xfrm>
          <a:prstGeom prst="rect">
            <a:avLst/>
          </a:prstGeom>
        </p:spPr>
      </p:pic>
      <p:sp>
        <p:nvSpPr>
          <p:cNvPr id="17" name="加号 16">
            <a:extLst>
              <a:ext uri="{FF2B5EF4-FFF2-40B4-BE49-F238E27FC236}">
                <a16:creationId xmlns:a16="http://schemas.microsoft.com/office/drawing/2014/main" id="{00FA0450-D340-4FD5-83B9-7DEB7400FA8A}"/>
              </a:ext>
            </a:extLst>
          </p:cNvPr>
          <p:cNvSpPr/>
          <p:nvPr/>
        </p:nvSpPr>
        <p:spPr>
          <a:xfrm>
            <a:off x="4038466" y="4444748"/>
            <a:ext cx="440806" cy="410691"/>
          </a:xfrm>
          <a:prstGeom prst="mathPl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8FEEC15-8AED-4FF7-BE70-1EB0FAE397DB}"/>
              </a:ext>
            </a:extLst>
          </p:cNvPr>
          <p:cNvSpPr txBox="1"/>
          <p:nvPr/>
        </p:nvSpPr>
        <p:spPr>
          <a:xfrm>
            <a:off x="4516446" y="4511594"/>
            <a:ext cx="2289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GeoServer</a:t>
            </a:r>
            <a:r>
              <a:rPr lang="en-US" altLang="zh-CN" sz="1200" dirty="0"/>
              <a:t>-</a:t>
            </a:r>
            <a:r>
              <a:rPr lang="en-US" altLang="zh-CN" sz="1200" dirty="0" err="1"/>
              <a:t>vectortiles</a:t>
            </a:r>
            <a:r>
              <a:rPr lang="en-US" altLang="zh-CN" sz="1200" dirty="0"/>
              <a:t>-plugin</a:t>
            </a:r>
            <a:endParaRPr lang="zh-CN" altLang="en-US" sz="1200" dirty="0"/>
          </a:p>
        </p:txBody>
      </p:sp>
      <p:sp>
        <p:nvSpPr>
          <p:cNvPr id="19" name="加号 18">
            <a:extLst>
              <a:ext uri="{FF2B5EF4-FFF2-40B4-BE49-F238E27FC236}">
                <a16:creationId xmlns:a16="http://schemas.microsoft.com/office/drawing/2014/main" id="{12CAE4F6-F43D-4FA3-98B4-8800E35DF269}"/>
              </a:ext>
            </a:extLst>
          </p:cNvPr>
          <p:cNvSpPr/>
          <p:nvPr/>
        </p:nvSpPr>
        <p:spPr>
          <a:xfrm>
            <a:off x="6958773" y="4444748"/>
            <a:ext cx="440806" cy="410691"/>
          </a:xfrm>
          <a:prstGeom prst="mathPl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B8C9781-A63C-4B9E-809C-B5657A14F06D}"/>
              </a:ext>
            </a:extLst>
          </p:cNvPr>
          <p:cNvSpPr txBox="1"/>
          <p:nvPr/>
        </p:nvSpPr>
        <p:spPr>
          <a:xfrm>
            <a:off x="7598791" y="4511594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SLD(Styled Layer Descriptor)</a:t>
            </a:r>
            <a:endParaRPr lang="zh-CN" altLang="en-US" sz="12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075D51-859E-4B8D-B0B9-05A01AC53E3F}"/>
              </a:ext>
            </a:extLst>
          </p:cNvPr>
          <p:cNvGrpSpPr/>
          <p:nvPr/>
        </p:nvGrpSpPr>
        <p:grpSpPr>
          <a:xfrm>
            <a:off x="4422229" y="3174357"/>
            <a:ext cx="1949510" cy="490429"/>
            <a:chOff x="1818055" y="2510358"/>
            <a:chExt cx="1949510" cy="490429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4F414C1-DBC1-4CF4-9E8E-3DEE1FB0F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055" y="2510358"/>
              <a:ext cx="475682" cy="490429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1F33A54-7CD9-46A3-8950-AA2DE39FA531}"/>
                </a:ext>
              </a:extLst>
            </p:cNvPr>
            <p:cNvSpPr/>
            <p:nvPr/>
          </p:nvSpPr>
          <p:spPr>
            <a:xfrm>
              <a:off x="2418782" y="2563145"/>
              <a:ext cx="1348783" cy="3430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err="1">
                  <a:latin typeface="Consolas" panose="020B0609020204030204" pitchFamily="49" charset="0"/>
                </a:rPr>
                <a:t>OpenLayers</a:t>
              </a:r>
              <a:endParaRPr lang="zh-CN" altLang="en-US" sz="2000" dirty="0"/>
            </a:p>
          </p:txBody>
        </p:sp>
      </p:grpSp>
      <p:sp>
        <p:nvSpPr>
          <p:cNvPr id="23" name="加号 22">
            <a:extLst>
              <a:ext uri="{FF2B5EF4-FFF2-40B4-BE49-F238E27FC236}">
                <a16:creationId xmlns:a16="http://schemas.microsoft.com/office/drawing/2014/main" id="{8A93A51B-62FC-4B82-87BE-C1603E4FD494}"/>
              </a:ext>
            </a:extLst>
          </p:cNvPr>
          <p:cNvSpPr/>
          <p:nvPr/>
        </p:nvSpPr>
        <p:spPr>
          <a:xfrm>
            <a:off x="5220344" y="3809807"/>
            <a:ext cx="440806" cy="410691"/>
          </a:xfrm>
          <a:prstGeom prst="mathPl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500554-9DF3-4BFC-A035-8B5CB45514B1}"/>
              </a:ext>
            </a:extLst>
          </p:cNvPr>
          <p:cNvSpPr txBox="1"/>
          <p:nvPr/>
        </p:nvSpPr>
        <p:spPr>
          <a:xfrm>
            <a:off x="7399579" y="3244334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Ol</a:t>
            </a:r>
            <a:r>
              <a:rPr lang="en-US" altLang="zh-CN" dirty="0"/>
              <a:t>-</a:t>
            </a:r>
            <a:r>
              <a:rPr lang="en-US" altLang="zh-CN" dirty="0" err="1"/>
              <a:t>mapbox</a:t>
            </a:r>
            <a:r>
              <a:rPr lang="en-US" altLang="zh-CN" dirty="0"/>
              <a:t>-style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E3AD0A-86F3-430C-83A5-51F0E3B602A9}"/>
              </a:ext>
            </a:extLst>
          </p:cNvPr>
          <p:cNvSpPr txBox="1"/>
          <p:nvPr/>
        </p:nvSpPr>
        <p:spPr>
          <a:xfrm>
            <a:off x="7612482" y="4465427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Mapbox</a:t>
            </a:r>
            <a:r>
              <a:rPr lang="zh-CN" altLang="en-US" dirty="0"/>
              <a:t>制图样式工具</a:t>
            </a:r>
          </a:p>
        </p:txBody>
      </p:sp>
      <p:sp>
        <p:nvSpPr>
          <p:cNvPr id="24" name="加号 23">
            <a:extLst>
              <a:ext uri="{FF2B5EF4-FFF2-40B4-BE49-F238E27FC236}">
                <a16:creationId xmlns:a16="http://schemas.microsoft.com/office/drawing/2014/main" id="{39821593-269C-484A-8347-E77C770EB7AA}"/>
              </a:ext>
            </a:extLst>
          </p:cNvPr>
          <p:cNvSpPr/>
          <p:nvPr/>
        </p:nvSpPr>
        <p:spPr>
          <a:xfrm>
            <a:off x="6738370" y="3244334"/>
            <a:ext cx="440806" cy="410691"/>
          </a:xfrm>
          <a:prstGeom prst="mathPl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12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-0.11146 0.0013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3" y="6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0.00301 L -0.12799 -0.004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2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-0.11914 0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0" grpId="1"/>
      <p:bldP spid="23" grpId="0" animBg="1"/>
      <p:bldP spid="6" grpId="0"/>
      <p:bldP spid="6" grpId="1"/>
      <p:bldP spid="6" grpId="2"/>
      <p:bldP spid="7" grpId="0"/>
      <p:bldP spid="7" grpId="1"/>
      <p:bldP spid="7" grpId="2"/>
      <p:bldP spid="24" grpId="0" animBg="1"/>
      <p:bldP spid="2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526A5-CF05-448F-908B-4C887561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技术实现过程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F4FFE-C10C-47D8-A852-9A93E2255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612" y="1970368"/>
            <a:ext cx="5932488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1.Geoserver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安装部署、配置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矢量切片服务发布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3.Openlayer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对矢量切片的加载展示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4.ol-Mapbox-style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插件对样式的展示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用公司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Mapbox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配图工具配图，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openlayer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加载渲染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709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15FEB-5599-4CC8-B866-F34EF66E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5.1.Geoserver</a:t>
            </a:r>
            <a:r>
              <a:rPr lang="zh-CN" altLang="en-US" dirty="0"/>
              <a:t>安装部署、配置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3A08B-83B9-4870-90DE-7760DF084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Geoserver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安装，设置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矢量切片插件部署：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将矢量切片放到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GeoServer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2.14.2\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webapps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geoserver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\WEB-INF\lib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下重启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geoserver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跨域解决：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https://www.cnblogs.com/arxive/p/8673399.html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449381-15D7-4A7B-BF9A-2355CE5C1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77615"/>
            <a:ext cx="5519781" cy="428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5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A2C2B-84C4-4B01-87F9-D8A95288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</a:t>
            </a:r>
            <a:r>
              <a:rPr lang="zh-CN" altLang="en-US" dirty="0"/>
              <a:t>矢量切片服务发布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D0B91-F177-4BAE-A0F6-53756BB94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geoserver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创建工作区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添加数据存储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发布图层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创建图层组（选取当前工作目录下图层，构建图层组，设置坐标系，进行坐标系统设定：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EPSG4326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，其他坐标系设置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http://www.cnblogs.com/escage/p/6406393.html , https://blog.csdn.net/cyoubo/article/details/78030680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矢量切片服务发布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vnd.Mapbox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-vector-tile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），发布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3857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4326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两个坐标系的切片服务、缓存设置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8695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C9B08-8EA4-4E31-8606-FF1B6B48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</a:t>
            </a:r>
            <a:r>
              <a:rPr lang="zh-CN" altLang="en-US" dirty="0"/>
              <a:t>矢量切片服务发布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764E0-ED91-4501-98BE-731E7CC5B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201F91-5CFD-4D27-A853-64B072287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81" y="1517560"/>
            <a:ext cx="9396066" cy="52661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05AEE1-5CE8-4941-BD84-22691ADE1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15" y="1673597"/>
            <a:ext cx="7989888" cy="51844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B95A95-8140-42FB-86FB-A81F9C6A1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883" y="1829634"/>
            <a:ext cx="9927716" cy="51844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00C41B-3E98-48D9-B7F9-37D61C343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168" y="1957651"/>
            <a:ext cx="7570607" cy="51214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9E854F-472E-43F7-A1DA-5354A289F4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5086" y="2030895"/>
            <a:ext cx="8725261" cy="513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6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A2C2B-84C4-4B01-87F9-D8A95288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dirty="0"/>
              <a:t>5.3.Openlayer</a:t>
            </a:r>
            <a:r>
              <a:rPr lang="zh-CN" altLang="en-US" dirty="0"/>
              <a:t>对矢量切片的加载展示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D0B91-F177-4BAE-A0F6-53756BB94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对已发布矢量切片地址查看：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http://localhost:8080/geoserver/gwc/service/tms/1.0.0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测试基于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Openlayer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/>
              <a:t>MVT</a:t>
            </a:r>
            <a:r>
              <a:rPr lang="zh-CN" altLang="en-US" dirty="0"/>
              <a:t>进行矢量切片地图展示，在</a:t>
            </a:r>
            <a:r>
              <a:rPr lang="en-US" altLang="zh-CN" dirty="0"/>
              <a:t>4326</a:t>
            </a:r>
            <a:r>
              <a:rPr lang="zh-CN" altLang="en-US" dirty="0"/>
              <a:t>坐标系用以下方式加载：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7A8EB6-2879-4467-B58D-CA46F24F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3517900"/>
            <a:ext cx="5156200" cy="3494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C2798F0-8461-403E-BD49-709F4DDF5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400" y="3517900"/>
            <a:ext cx="5563641" cy="349471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7E57BEC-AB70-41B5-B608-8F686E275E95}"/>
              </a:ext>
            </a:extLst>
          </p:cNvPr>
          <p:cNvSpPr/>
          <p:nvPr/>
        </p:nvSpPr>
        <p:spPr>
          <a:xfrm>
            <a:off x="2076450" y="6115050"/>
            <a:ext cx="698500" cy="13334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A2C2B-84C4-4B01-87F9-D8A95288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dirty="0"/>
              <a:t>5.4.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ol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Mapbox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-style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插件对样式的展示</a:t>
            </a:r>
            <a:endParaRPr lang="en-US" altLang="zh-CN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D0B91-F177-4BAE-A0F6-53756BB94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安装插件，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cnpm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install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Mapbox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-style --save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测试加载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本地符合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Mapbox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样式标准的样式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481C03-06E3-4953-A0DC-B027273CC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847" y="2954633"/>
            <a:ext cx="3103353" cy="43693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E57412-AB00-4FB6-9839-E223F7B28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484" y="2965091"/>
            <a:ext cx="8130277" cy="26095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1852F9B-7B9E-4F78-BC3F-B0856B455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7382" y="2965091"/>
            <a:ext cx="7145425" cy="421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A2C2B-84C4-4B01-87F9-D8A95288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dirty="0"/>
              <a:t>5.5.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用公司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Mapbox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配图工具配图，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openlayer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加载渲染</a:t>
            </a:r>
            <a:endParaRPr lang="en-US" altLang="zh-CN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D0B91-F177-4BAE-A0F6-53756BB94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geoserver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3857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坐标系同源数据服务版本，在公司配图工具里的样式配图（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公司配图工具做修改以支持</a:t>
            </a:r>
            <a:r>
              <a:rPr lang="en-US" altLang="zh-CN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tms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dirty="0"/>
          </a:p>
          <a:p>
            <a:pPr marL="457200" indent="-457200">
              <a:buFont typeface="+mj-lt"/>
              <a:buAutoNum type="arabicPeriod" startAt="3"/>
            </a:pPr>
            <a:endParaRPr lang="en-US" altLang="zh-CN" dirty="0"/>
          </a:p>
          <a:p>
            <a:pPr marL="457200" indent="-457200">
              <a:buFont typeface="+mj-lt"/>
              <a:buAutoNum type="arabicPeriod" startAt="3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EDEE69-AF8B-4690-AC90-C27FA1BFA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12" y="2829554"/>
            <a:ext cx="6950231" cy="425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2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A913A-AFD0-43D1-8F5A-472F4DD9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EB13D-AB4C-49D6-AF7D-BAA157C4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199" y="2052918"/>
            <a:ext cx="280670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1.</a:t>
            </a:r>
            <a:r>
              <a:rPr lang="zh-CN" altLang="en-US" dirty="0"/>
              <a:t>目标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2.</a:t>
            </a:r>
            <a:r>
              <a:rPr lang="zh-CN" altLang="en-US" dirty="0"/>
              <a:t>现状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3.</a:t>
            </a:r>
            <a:r>
              <a:rPr lang="zh-CN" altLang="en-US" dirty="0"/>
              <a:t>技术方案筛选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4.</a:t>
            </a:r>
            <a:r>
              <a:rPr lang="zh-CN" altLang="en-US" dirty="0"/>
              <a:t>知识准备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5.</a:t>
            </a:r>
            <a:r>
              <a:rPr lang="zh-CN" altLang="en-US" dirty="0"/>
              <a:t>技术实现过程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6.</a:t>
            </a:r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808079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A2C2B-84C4-4B01-87F9-D8A95288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dirty="0"/>
              <a:t>5.5.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用公司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Mapbox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配图工具配图，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openlayer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  载渲染</a:t>
            </a:r>
            <a:endParaRPr lang="en-US" altLang="zh-CN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D0B91-F177-4BAE-A0F6-53756BB94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openlayer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里对刚才设置的样式，在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4326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坐标系下加载渲染：</a:t>
            </a:r>
            <a:endParaRPr lang="en-US" altLang="zh-CN" dirty="0"/>
          </a:p>
          <a:p>
            <a:pPr marL="457200" indent="-457200">
              <a:buFont typeface="+mj-lt"/>
              <a:buAutoNum type="arabicPeriod" startAt="2"/>
            </a:pPr>
            <a:endParaRPr lang="en-US" altLang="zh-CN" dirty="0"/>
          </a:p>
          <a:p>
            <a:pPr marL="457200" indent="-457200">
              <a:buFont typeface="+mj-lt"/>
              <a:buAutoNum type="arabicPeriod" startAt="2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83F2E7-B139-46AD-8AE3-93E7A83C1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154" y="2596090"/>
            <a:ext cx="8648797" cy="31091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CE58E63-5D46-45DA-BA9D-125B82030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957" y="2617036"/>
            <a:ext cx="6765994" cy="424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1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1F0E3-8A46-4CA0-A3F9-2370D0EE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C8FC9-54C6-455C-9847-303922F68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618299"/>
            <a:ext cx="10471372" cy="1630100"/>
          </a:xfrm>
        </p:spPr>
        <p:txBody>
          <a:bodyPr>
            <a:normAutofit/>
          </a:bodyPr>
          <a:lstStyle/>
          <a:p>
            <a:r>
              <a:rPr lang="zh-CN" altLang="en-US" dirty="0"/>
              <a:t>特点：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技术成熟，可满足当前安监项目对投影坐标系的特殊要求；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性价比高，可对已完成项目或对坐标系有特殊要求项目的快速升级、应用；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可替代性强，基于</a:t>
            </a:r>
            <a:r>
              <a:rPr lang="en-US" altLang="zh-CN" dirty="0" err="1"/>
              <a:t>Mapbox</a:t>
            </a:r>
            <a:r>
              <a:rPr lang="zh-CN" altLang="en-US" dirty="0"/>
              <a:t>技术标准，后端切图、发布与前端展现层可被灵活替换；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D2AC65E-4E23-4574-AC35-94CCF8DD3054}"/>
              </a:ext>
            </a:extLst>
          </p:cNvPr>
          <p:cNvGrpSpPr/>
          <p:nvPr/>
        </p:nvGrpSpPr>
        <p:grpSpPr>
          <a:xfrm>
            <a:off x="2176258" y="1901964"/>
            <a:ext cx="7839484" cy="1589883"/>
            <a:chOff x="2142147" y="3265556"/>
            <a:chExt cx="7839484" cy="158988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533C91E-E2D6-45B6-81EE-7F31F050C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2147" y="4444748"/>
              <a:ext cx="1731829" cy="410691"/>
            </a:xfrm>
            <a:prstGeom prst="rect">
              <a:avLst/>
            </a:prstGeom>
          </p:spPr>
        </p:pic>
        <p:sp>
          <p:nvSpPr>
            <p:cNvPr id="5" name="加号 4">
              <a:extLst>
                <a:ext uri="{FF2B5EF4-FFF2-40B4-BE49-F238E27FC236}">
                  <a16:creationId xmlns:a16="http://schemas.microsoft.com/office/drawing/2014/main" id="{A10A8A1F-0374-4F5E-8ACF-36DB7308BD6A}"/>
                </a:ext>
              </a:extLst>
            </p:cNvPr>
            <p:cNvSpPr/>
            <p:nvPr/>
          </p:nvSpPr>
          <p:spPr>
            <a:xfrm>
              <a:off x="4038466" y="4444748"/>
              <a:ext cx="440806" cy="410691"/>
            </a:xfrm>
            <a:prstGeom prst="mathPlus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E3CC036-AA81-4D35-8CCE-46494774AACD}"/>
                </a:ext>
              </a:extLst>
            </p:cNvPr>
            <p:cNvSpPr txBox="1"/>
            <p:nvPr/>
          </p:nvSpPr>
          <p:spPr>
            <a:xfrm>
              <a:off x="4516446" y="4511594"/>
              <a:ext cx="22894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/>
                <a:t>GeoServer</a:t>
              </a:r>
              <a:r>
                <a:rPr lang="en-US" altLang="zh-CN" sz="1200" dirty="0"/>
                <a:t>-</a:t>
              </a:r>
              <a:r>
                <a:rPr lang="en-US" altLang="zh-CN" sz="1200" dirty="0" err="1"/>
                <a:t>vectortiles</a:t>
              </a:r>
              <a:r>
                <a:rPr lang="en-US" altLang="zh-CN" sz="1200" dirty="0"/>
                <a:t>-plugin</a:t>
              </a:r>
              <a:endParaRPr lang="zh-CN" altLang="en-US" sz="1200" dirty="0"/>
            </a:p>
          </p:txBody>
        </p:sp>
        <p:sp>
          <p:nvSpPr>
            <p:cNvPr id="7" name="加号 6">
              <a:extLst>
                <a:ext uri="{FF2B5EF4-FFF2-40B4-BE49-F238E27FC236}">
                  <a16:creationId xmlns:a16="http://schemas.microsoft.com/office/drawing/2014/main" id="{808115C0-875E-4F82-9105-C3D1FFC5D4A6}"/>
                </a:ext>
              </a:extLst>
            </p:cNvPr>
            <p:cNvSpPr/>
            <p:nvPr/>
          </p:nvSpPr>
          <p:spPr>
            <a:xfrm>
              <a:off x="6958773" y="4444748"/>
              <a:ext cx="440806" cy="410691"/>
            </a:xfrm>
            <a:prstGeom prst="mathPlus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60AC803-3DB9-40FA-A7A2-2F1834FD5F0A}"/>
                </a:ext>
              </a:extLst>
            </p:cNvPr>
            <p:cNvGrpSpPr/>
            <p:nvPr/>
          </p:nvGrpSpPr>
          <p:grpSpPr>
            <a:xfrm>
              <a:off x="2899221" y="3265556"/>
              <a:ext cx="1949510" cy="490429"/>
              <a:chOff x="1818055" y="2510358"/>
              <a:chExt cx="1949510" cy="490429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A0CE7C8-91B5-4E21-B7A7-41752F0328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8055" y="2510358"/>
                <a:ext cx="475682" cy="490429"/>
              </a:xfrm>
              <a:prstGeom prst="rect">
                <a:avLst/>
              </a:prstGeom>
            </p:spPr>
          </p:pic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0B896A7-B1DE-468E-BA14-F9575AECBBAB}"/>
                  </a:ext>
                </a:extLst>
              </p:cNvPr>
              <p:cNvSpPr/>
              <p:nvPr/>
            </p:nvSpPr>
            <p:spPr>
              <a:xfrm>
                <a:off x="2418782" y="2563145"/>
                <a:ext cx="1348783" cy="343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err="1">
                    <a:latin typeface="Consolas" panose="020B0609020204030204" pitchFamily="49" charset="0"/>
                  </a:rPr>
                  <a:t>OpenLayers</a:t>
                </a:r>
                <a:endParaRPr lang="zh-CN" altLang="en-US" sz="2000" dirty="0"/>
              </a:p>
            </p:txBody>
          </p:sp>
        </p:grpSp>
        <p:sp>
          <p:nvSpPr>
            <p:cNvPr id="12" name="加号 11">
              <a:extLst>
                <a:ext uri="{FF2B5EF4-FFF2-40B4-BE49-F238E27FC236}">
                  <a16:creationId xmlns:a16="http://schemas.microsoft.com/office/drawing/2014/main" id="{CF4515D9-6A72-4BBA-8FB9-278CB71FB024}"/>
                </a:ext>
              </a:extLst>
            </p:cNvPr>
            <p:cNvSpPr/>
            <p:nvPr/>
          </p:nvSpPr>
          <p:spPr>
            <a:xfrm>
              <a:off x="5220344" y="3809807"/>
              <a:ext cx="440806" cy="410691"/>
            </a:xfrm>
            <a:prstGeom prst="mathPlus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65A4A16-9A47-4756-BFCE-54F167EFCC6B}"/>
                </a:ext>
              </a:extLst>
            </p:cNvPr>
            <p:cNvSpPr txBox="1"/>
            <p:nvPr/>
          </p:nvSpPr>
          <p:spPr>
            <a:xfrm>
              <a:off x="5876571" y="3335533"/>
              <a:ext cx="2023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Ol</a:t>
              </a:r>
              <a:r>
                <a:rPr lang="en-US" altLang="zh-CN" dirty="0"/>
                <a:t>-</a:t>
              </a:r>
              <a:r>
                <a:rPr lang="en-US" altLang="zh-CN" dirty="0" err="1"/>
                <a:t>mapbox</a:t>
              </a:r>
              <a:r>
                <a:rPr lang="en-US" altLang="zh-CN" dirty="0"/>
                <a:t>-style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D283AF2-5610-4658-BC69-1F788AF0E5F5}"/>
                </a:ext>
              </a:extLst>
            </p:cNvPr>
            <p:cNvSpPr txBox="1"/>
            <p:nvPr/>
          </p:nvSpPr>
          <p:spPr>
            <a:xfrm>
              <a:off x="7467801" y="4419261"/>
              <a:ext cx="2513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Mapbox</a:t>
              </a:r>
              <a:r>
                <a:rPr lang="zh-CN" altLang="en-US" dirty="0"/>
                <a:t>制图样式工具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948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FD5A7-AD2D-4967-AAE4-F2A7A5E7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F4B7E-631A-423B-8A2A-5DC24218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2" y="2692400"/>
            <a:ext cx="8946541" cy="3517899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000" b="1" dirty="0"/>
              <a:t>矢量切片在</a:t>
            </a:r>
            <a:r>
              <a:rPr lang="en-US" altLang="zh-CN" sz="4000" b="1" dirty="0"/>
              <a:t>EPSG:4326</a:t>
            </a:r>
            <a:r>
              <a:rPr lang="zh-CN" altLang="en-US" sz="4000" b="1" dirty="0"/>
              <a:t>坐标系的展示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452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FD5A7-AD2D-4967-AAE4-F2A7A5E7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现状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F4B7E-631A-423B-8A2A-5DC24218F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公司，基于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Mapbox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的矢量切片标准的切图、制图、展示是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EPSG3857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坐标系的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Mapbox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tippecanoe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进行符合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Mapbox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矢量切片标准的切片切图；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Mapbox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的配图制图，自研服务（符合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Mapbox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标准）；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Mapbox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地图容器进行地图展示；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73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FD5A7-AD2D-4967-AAE4-F2A7A5E7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现状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F4B7E-631A-423B-8A2A-5DC24218F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扩展为支持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EPSG4326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坐标的矢量切片服务，需要解决：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切片切图阶段的投影坐标转换（是否必要？）；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基于新坐标系的切片配图（是否需要变化？）；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页面端对新坐标系切片展示的支持（能否支持？）；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制约：矢量切片地图，地图配图工作量巨大，当前希望继承基于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Mapbox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标准的这套配图机制（配图工具、样式成果）；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27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FD5A7-AD2D-4967-AAE4-F2A7A5E7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现状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F4B7E-631A-423B-8A2A-5DC24218F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厂商，超图、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Arcgis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对矢量切片多投影坐标系的支持方式：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超图：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SuperMap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iClient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b="1" u="sng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MapBox</a:t>
            </a:r>
            <a:r>
              <a:rPr lang="en-US" altLang="zh-CN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u="sng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OpenLayers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两种渲染显示效果。其中，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OpenLayers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支持多种投影的矢量切片渲染显示，而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MapBox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只支持渲染显示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EPSG3857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投影的矢量切片。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Arcgis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默认支持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ArcGIS Online/Bing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/Google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地图切片方案，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WGS 1984 Web Mercator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（辅助球体）投影坐标系。支持自定义坐标系切片。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55313A-FBB6-4265-97CC-36BC07FD4915}"/>
              </a:ext>
            </a:extLst>
          </p:cNvPr>
          <p:cNvSpPr txBox="1"/>
          <p:nvPr/>
        </p:nvSpPr>
        <p:spPr>
          <a:xfrm>
            <a:off x="1103312" y="5876568"/>
            <a:ext cx="8254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参考文献：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https://blog.csdn.net/supermapping/article/details/81670758</a:t>
            </a:r>
            <a:endParaRPr lang="en-US" altLang="zh-CN" dirty="0"/>
          </a:p>
          <a:p>
            <a:r>
              <a:rPr lang="en-US" altLang="zh-CN" dirty="0"/>
              <a:t>                   http://qiancy.com/2016/12/10/vector-tiles/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5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FD5A7-AD2D-4967-AAE4-F2A7A5E7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技术方案筛选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F4B7E-631A-423B-8A2A-5DC24218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373" y="2743200"/>
            <a:ext cx="5448300" cy="3409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矢量切片服务发布需要解决以下三个问题：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矢量切片地图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切图，发布；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矢量切片地图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配图；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矢量切片地图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展示；</a:t>
            </a:r>
          </a:p>
        </p:txBody>
      </p:sp>
    </p:spTree>
    <p:extLst>
      <p:ext uri="{BB962C8B-B14F-4D97-AF65-F5344CB8AC3E}">
        <p14:creationId xmlns:p14="http://schemas.microsoft.com/office/powerpoint/2010/main" val="158529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FD5A7-AD2D-4967-AAE4-F2A7A5E7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技术方案筛选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F683EC-E168-4808-887B-D656455E9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45" y="1252213"/>
            <a:ext cx="8593282" cy="551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2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37181-78E9-4F84-8FAD-F2AE3749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知识准备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60762-D5F7-4465-A636-5B776A44C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GeoServer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与矢量切片支持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支持多种类型的地图数据，包括矢量、栅格，以及远程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wms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，基于扩展插件，还可以支持其他类型数据；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OGC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标准地图服务的良好支持，支持 包括常见的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wmts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wcs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wfs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wms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等，基于扩展 可以支持其他类型数据类型，如矢量切片服务等；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支持丰富的地图坐标系选项；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切片格网方案可定制；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矢量切片支持 图层组 方式的聚合；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开源免费；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geoserver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特点展示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04AD1B-6B37-4F7D-B615-7B154E6E3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14" y="2420135"/>
            <a:ext cx="1731829" cy="410691"/>
          </a:xfrm>
          <a:prstGeom prst="rect">
            <a:avLst/>
          </a:prstGeom>
        </p:spPr>
      </p:pic>
      <p:sp>
        <p:nvSpPr>
          <p:cNvPr id="6" name="加号 5">
            <a:extLst>
              <a:ext uri="{FF2B5EF4-FFF2-40B4-BE49-F238E27FC236}">
                <a16:creationId xmlns:a16="http://schemas.microsoft.com/office/drawing/2014/main" id="{7EBD12E0-81D5-4E86-B398-9729576A70FE}"/>
              </a:ext>
            </a:extLst>
          </p:cNvPr>
          <p:cNvSpPr/>
          <p:nvPr/>
        </p:nvSpPr>
        <p:spPr>
          <a:xfrm>
            <a:off x="3768824" y="2358724"/>
            <a:ext cx="604657" cy="571937"/>
          </a:xfrm>
          <a:prstGeom prst="mathPl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22678F-48EE-4D01-BE00-02A2A863E283}"/>
              </a:ext>
            </a:extLst>
          </p:cNvPr>
          <p:cNvSpPr txBox="1"/>
          <p:nvPr/>
        </p:nvSpPr>
        <p:spPr>
          <a:xfrm>
            <a:off x="4675810" y="2486980"/>
            <a:ext cx="2289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GeoServer</a:t>
            </a:r>
            <a:r>
              <a:rPr lang="en-US" altLang="zh-CN" sz="1200" dirty="0"/>
              <a:t>-</a:t>
            </a:r>
            <a:r>
              <a:rPr lang="en-US" altLang="zh-CN" sz="1200" dirty="0" err="1"/>
              <a:t>vectortiles</a:t>
            </a:r>
            <a:r>
              <a:rPr lang="en-US" altLang="zh-CN" sz="1200" dirty="0"/>
              <a:t>-plugin</a:t>
            </a:r>
            <a:endParaRPr lang="zh-CN" altLang="en-US" sz="1200" dirty="0"/>
          </a:p>
        </p:txBody>
      </p:sp>
      <p:sp>
        <p:nvSpPr>
          <p:cNvPr id="8" name="加号 7">
            <a:extLst>
              <a:ext uri="{FF2B5EF4-FFF2-40B4-BE49-F238E27FC236}">
                <a16:creationId xmlns:a16="http://schemas.microsoft.com/office/drawing/2014/main" id="{CE6882B9-2679-4FC5-B060-B405B43E238B}"/>
              </a:ext>
            </a:extLst>
          </p:cNvPr>
          <p:cNvSpPr/>
          <p:nvPr/>
        </p:nvSpPr>
        <p:spPr>
          <a:xfrm>
            <a:off x="7069535" y="2380569"/>
            <a:ext cx="604657" cy="571937"/>
          </a:xfrm>
          <a:prstGeom prst="mathPl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308792-2477-4B1D-AC72-BFEEA99E930D}"/>
              </a:ext>
            </a:extLst>
          </p:cNvPr>
          <p:cNvSpPr txBox="1"/>
          <p:nvPr/>
        </p:nvSpPr>
        <p:spPr>
          <a:xfrm>
            <a:off x="8120912" y="2506192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SLD(Styled Layer Descriptor)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5459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1809</TotalTime>
  <Words>1742</Words>
  <Application>Microsoft Office PowerPoint</Application>
  <PresentationFormat>宽屏</PresentationFormat>
  <Paragraphs>180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等线</vt:lpstr>
      <vt:lpstr>微软雅黑</vt:lpstr>
      <vt:lpstr>微软雅黑</vt:lpstr>
      <vt:lpstr>Arial</vt:lpstr>
      <vt:lpstr>Century Gothic</vt:lpstr>
      <vt:lpstr>Consolas</vt:lpstr>
      <vt:lpstr>Wingdings</vt:lpstr>
      <vt:lpstr>Wingdings 3</vt:lpstr>
      <vt:lpstr>离子</vt:lpstr>
      <vt:lpstr>对EPSG4326坐标系的矢量切片的支持与展示</vt:lpstr>
      <vt:lpstr>目录</vt:lpstr>
      <vt:lpstr>1.目标</vt:lpstr>
      <vt:lpstr>2.现状</vt:lpstr>
      <vt:lpstr>2.现状</vt:lpstr>
      <vt:lpstr>2.现状</vt:lpstr>
      <vt:lpstr>3.技术方案筛选</vt:lpstr>
      <vt:lpstr>3.技术方案筛选</vt:lpstr>
      <vt:lpstr>4.知识准备</vt:lpstr>
      <vt:lpstr>4.知识准备</vt:lpstr>
      <vt:lpstr>4.知识准备</vt:lpstr>
      <vt:lpstr>4.知识准备</vt:lpstr>
      <vt:lpstr>5.技术实现过程</vt:lpstr>
      <vt:lpstr>5.1.Geoserver安装部署、配置</vt:lpstr>
      <vt:lpstr>5.2.矢量切片服务发布</vt:lpstr>
      <vt:lpstr>5.2.矢量切片服务发布</vt:lpstr>
      <vt:lpstr>5.3.Openlayer对矢量切片的加载展示</vt:lpstr>
      <vt:lpstr>5.4. ol-Mapbox-style插件对样式的展示</vt:lpstr>
      <vt:lpstr>5.5.用公司Mapbox配图工具配图，openlayer加载渲染</vt:lpstr>
      <vt:lpstr>5.5.用公司Mapbox配图工具配图，openlayer加  载渲染</vt:lpstr>
      <vt:lpstr>6.总结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对EPSG4326坐标系</dc:title>
  <dc:creator>zyq</dc:creator>
  <cp:lastModifiedBy>zyq</cp:lastModifiedBy>
  <cp:revision>106</cp:revision>
  <dcterms:created xsi:type="dcterms:W3CDTF">2019-02-19T02:13:41Z</dcterms:created>
  <dcterms:modified xsi:type="dcterms:W3CDTF">2019-02-22T06:09:33Z</dcterms:modified>
</cp:coreProperties>
</file>