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8" r:id="rId2"/>
    <p:sldId id="290" r:id="rId3"/>
    <p:sldId id="289" r:id="rId4"/>
    <p:sldId id="319" r:id="rId5"/>
    <p:sldId id="318" r:id="rId6"/>
    <p:sldId id="321" r:id="rId7"/>
    <p:sldId id="320" r:id="rId8"/>
    <p:sldId id="322" r:id="rId9"/>
    <p:sldId id="323" r:id="rId10"/>
    <p:sldId id="324" r:id="rId11"/>
    <p:sldId id="325" r:id="rId12"/>
    <p:sldId id="326" r:id="rId13"/>
    <p:sldId id="327" r:id="rId14"/>
    <p:sldId id="328" r:id="rId15"/>
    <p:sldId id="329" r:id="rId16"/>
    <p:sldId id="343" r:id="rId17"/>
    <p:sldId id="291" r:id="rId18"/>
    <p:sldId id="330" r:id="rId19"/>
    <p:sldId id="331" r:id="rId20"/>
    <p:sldId id="333" r:id="rId21"/>
    <p:sldId id="334" r:id="rId22"/>
    <p:sldId id="337" r:id="rId23"/>
    <p:sldId id="335" r:id="rId24"/>
    <p:sldId id="336" r:id="rId25"/>
    <p:sldId id="339" r:id="rId26"/>
    <p:sldId id="338" r:id="rId27"/>
    <p:sldId id="340" r:id="rId28"/>
    <p:sldId id="341" r:id="rId29"/>
    <p:sldId id="342" r:id="rId30"/>
    <p:sldId id="292" r:id="rId31"/>
    <p:sldId id="344" r:id="rId32"/>
    <p:sldId id="311"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991"/>
    <a:srgbClr val="7CA82A"/>
    <a:srgbClr val="55375F"/>
    <a:srgbClr val="442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23" autoAdjust="0"/>
  </p:normalViewPr>
  <p:slideViewPr>
    <p:cSldViewPr snapToGrid="0">
      <p:cViewPr>
        <p:scale>
          <a:sx n="100" d="100"/>
          <a:sy n="100" d="100"/>
        </p:scale>
        <p:origin x="516" y="78"/>
      </p:cViewPr>
      <p:guideLst>
        <p:guide orient="horz" pos="1620"/>
        <p:guide pos="2880"/>
      </p:guideLst>
    </p:cSldViewPr>
  </p:slideViewPr>
  <p:notesTextViewPr>
    <p:cViewPr>
      <p:scale>
        <a:sx n="1" d="1"/>
        <a:sy n="1" d="1"/>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8BE76-29C8-41AB-8544-889D89FA4F96}" type="datetimeFigureOut">
              <a:rPr lang="zh-CN" altLang="en-US" smtClean="0"/>
              <a:t>2019-02-21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AD677-048F-409F-AACD-0A0B5EF61C8C}" type="slidenum">
              <a:rPr lang="zh-CN" altLang="en-US" smtClean="0"/>
              <a:t>‹#›</a:t>
            </a:fld>
            <a:endParaRPr lang="zh-CN" altLang="en-US"/>
          </a:p>
        </p:txBody>
      </p:sp>
    </p:spTree>
    <p:extLst>
      <p:ext uri="{BB962C8B-B14F-4D97-AF65-F5344CB8AC3E}">
        <p14:creationId xmlns:p14="http://schemas.microsoft.com/office/powerpoint/2010/main" val="328236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199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11</a:t>
            </a:fld>
            <a:endParaRPr lang="zh-CN" altLang="en-US"/>
          </a:p>
        </p:txBody>
      </p:sp>
    </p:spTree>
    <p:extLst>
      <p:ext uri="{BB962C8B-B14F-4D97-AF65-F5344CB8AC3E}">
        <p14:creationId xmlns:p14="http://schemas.microsoft.com/office/powerpoint/2010/main" val="1436459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12</a:t>
            </a:fld>
            <a:endParaRPr lang="zh-CN" altLang="en-US"/>
          </a:p>
        </p:txBody>
      </p:sp>
    </p:spTree>
    <p:extLst>
      <p:ext uri="{BB962C8B-B14F-4D97-AF65-F5344CB8AC3E}">
        <p14:creationId xmlns:p14="http://schemas.microsoft.com/office/powerpoint/2010/main" val="52232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13</a:t>
            </a:fld>
            <a:endParaRPr lang="zh-CN" altLang="en-US"/>
          </a:p>
        </p:txBody>
      </p:sp>
    </p:spTree>
    <p:extLst>
      <p:ext uri="{BB962C8B-B14F-4D97-AF65-F5344CB8AC3E}">
        <p14:creationId xmlns:p14="http://schemas.microsoft.com/office/powerpoint/2010/main" val="151988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14</a:t>
            </a:fld>
            <a:endParaRPr lang="zh-CN" altLang="en-US"/>
          </a:p>
        </p:txBody>
      </p:sp>
    </p:spTree>
    <p:extLst>
      <p:ext uri="{BB962C8B-B14F-4D97-AF65-F5344CB8AC3E}">
        <p14:creationId xmlns:p14="http://schemas.microsoft.com/office/powerpoint/2010/main" val="2917259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15</a:t>
            </a:fld>
            <a:endParaRPr lang="zh-CN" altLang="en-US"/>
          </a:p>
        </p:txBody>
      </p:sp>
    </p:spTree>
    <p:extLst>
      <p:ext uri="{BB962C8B-B14F-4D97-AF65-F5344CB8AC3E}">
        <p14:creationId xmlns:p14="http://schemas.microsoft.com/office/powerpoint/2010/main" val="3728833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分层编译是一种使运行时能够更自适应地使用实时（</a:t>
            </a:r>
            <a:r>
              <a:rPr lang="en-US" altLang="zh-CN" sz="1200" b="0" i="0" kern="1200" dirty="0" smtClean="0">
                <a:solidFill>
                  <a:schemeClr val="tx1"/>
                </a:solidFill>
                <a:effectLst/>
                <a:latin typeface="+mn-lt"/>
                <a:ea typeface="+mn-ea"/>
                <a:cs typeface="+mn-cs"/>
              </a:rPr>
              <a:t>JIT</a:t>
            </a:r>
            <a:r>
              <a:rPr lang="zh-CN" altLang="en-US" sz="1200" b="0" i="0" kern="1200" dirty="0" smtClean="0">
                <a:solidFill>
                  <a:schemeClr val="tx1"/>
                </a:solidFill>
                <a:effectLst/>
                <a:latin typeface="+mn-lt"/>
                <a:ea typeface="+mn-ea"/>
                <a:cs typeface="+mn-cs"/>
              </a:rPr>
              <a:t>）编译器，以在启动时获得更好的性能并最大化吞吐量的功能。</a:t>
            </a:r>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16</a:t>
            </a:fld>
            <a:endParaRPr lang="zh-CN" altLang="en-US"/>
          </a:p>
        </p:txBody>
      </p:sp>
    </p:spTree>
    <p:extLst>
      <p:ext uri="{BB962C8B-B14F-4D97-AF65-F5344CB8AC3E}">
        <p14:creationId xmlns:p14="http://schemas.microsoft.com/office/powerpoint/2010/main" val="337788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17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1524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18</a:t>
            </a:fld>
            <a:endParaRPr lang="zh-CN" altLang="en-US"/>
          </a:p>
        </p:txBody>
      </p:sp>
    </p:spTree>
    <p:extLst>
      <p:ext uri="{BB962C8B-B14F-4D97-AF65-F5344CB8AC3E}">
        <p14:creationId xmlns:p14="http://schemas.microsoft.com/office/powerpoint/2010/main" val="580182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19</a:t>
            </a:fld>
            <a:endParaRPr lang="zh-CN" altLang="en-US"/>
          </a:p>
        </p:txBody>
      </p:sp>
    </p:spTree>
    <p:extLst>
      <p:ext uri="{BB962C8B-B14F-4D97-AF65-F5344CB8AC3E}">
        <p14:creationId xmlns:p14="http://schemas.microsoft.com/office/powerpoint/2010/main" val="1091860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20</a:t>
            </a:fld>
            <a:endParaRPr lang="zh-CN" altLang="en-US"/>
          </a:p>
        </p:txBody>
      </p:sp>
    </p:spTree>
    <p:extLst>
      <p:ext uri="{BB962C8B-B14F-4D97-AF65-F5344CB8AC3E}">
        <p14:creationId xmlns:p14="http://schemas.microsoft.com/office/powerpoint/2010/main" val="126891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4613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21</a:t>
            </a:fld>
            <a:endParaRPr lang="zh-CN" altLang="en-US"/>
          </a:p>
        </p:txBody>
      </p:sp>
    </p:spTree>
    <p:extLst>
      <p:ext uri="{BB962C8B-B14F-4D97-AF65-F5344CB8AC3E}">
        <p14:creationId xmlns:p14="http://schemas.microsoft.com/office/powerpoint/2010/main" val="606059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Configure() </a:t>
            </a:r>
            <a:r>
              <a:rPr lang="zh-CN" altLang="en-US" dirty="0"/>
              <a:t>方法用于配置和构建 </a:t>
            </a:r>
            <a:r>
              <a:rPr lang="en-US" altLang="zh-CN" dirty="0"/>
              <a:t>HTTP </a:t>
            </a:r>
            <a:r>
              <a:rPr lang="zh-CN" altLang="en-US" dirty="0"/>
              <a:t>请求管道，可以用来定义我们的应用程序如何响应请求。如果希望应用程序的行为不同，我们需要在 </a:t>
            </a:r>
            <a:r>
              <a:rPr lang="en-US" altLang="zh-CN" dirty="0"/>
              <a:t>Configure() </a:t>
            </a:r>
            <a:r>
              <a:rPr lang="zh-CN" altLang="en-US" dirty="0"/>
              <a:t>方法中添加其他代码来更改管道。</a:t>
            </a:r>
            <a:endParaRPr lang="en-US" altLang="zh-CN" dirty="0"/>
          </a:p>
          <a:p>
            <a:r>
              <a:rPr lang="zh-CN" altLang="en-US" dirty="0"/>
              <a:t>中间件。</a:t>
            </a:r>
            <a:endParaRPr lang="en-US" altLang="zh-CN"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22</a:t>
            </a:fld>
            <a:endParaRPr lang="zh-CN" altLang="en-US"/>
          </a:p>
        </p:txBody>
      </p:sp>
    </p:spTree>
    <p:extLst>
      <p:ext uri="{BB962C8B-B14F-4D97-AF65-F5344CB8AC3E}">
        <p14:creationId xmlns:p14="http://schemas.microsoft.com/office/powerpoint/2010/main" val="2366061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23</a:t>
            </a:fld>
            <a:endParaRPr lang="zh-CN" altLang="en-US"/>
          </a:p>
        </p:txBody>
      </p:sp>
    </p:spTree>
    <p:extLst>
      <p:ext uri="{BB962C8B-B14F-4D97-AF65-F5344CB8AC3E}">
        <p14:creationId xmlns:p14="http://schemas.microsoft.com/office/powerpoint/2010/main" val="1821831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24</a:t>
            </a:fld>
            <a:endParaRPr lang="zh-CN" altLang="en-US"/>
          </a:p>
        </p:txBody>
      </p:sp>
    </p:spTree>
    <p:extLst>
      <p:ext uri="{BB962C8B-B14F-4D97-AF65-F5344CB8AC3E}">
        <p14:creationId xmlns:p14="http://schemas.microsoft.com/office/powerpoint/2010/main" val="3506870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25</a:t>
            </a:fld>
            <a:endParaRPr lang="zh-CN" altLang="en-US"/>
          </a:p>
        </p:txBody>
      </p:sp>
    </p:spTree>
    <p:extLst>
      <p:ext uri="{BB962C8B-B14F-4D97-AF65-F5344CB8AC3E}">
        <p14:creationId xmlns:p14="http://schemas.microsoft.com/office/powerpoint/2010/main" val="374474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26</a:t>
            </a:fld>
            <a:endParaRPr lang="zh-CN" altLang="en-US"/>
          </a:p>
        </p:txBody>
      </p:sp>
    </p:spTree>
    <p:extLst>
      <p:ext uri="{BB962C8B-B14F-4D97-AF65-F5344CB8AC3E}">
        <p14:creationId xmlns:p14="http://schemas.microsoft.com/office/powerpoint/2010/main" val="2818865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 </a:t>
            </a:r>
            <a:r>
              <a:rPr lang="zh-CN" altLang="en-US" dirty="0"/>
              <a:t>模式是 </a:t>
            </a:r>
            <a:r>
              <a:rPr lang="en-US" altLang="zh-CN" dirty="0"/>
              <a:t>Web </a:t>
            </a:r>
            <a:r>
              <a:rPr lang="zh-CN" altLang="en-US" dirty="0"/>
              <a:t>开发中最重要的一个模式之一，通过 </a:t>
            </a:r>
            <a:r>
              <a:rPr lang="en-US" altLang="zh-CN" dirty="0"/>
              <a:t>MVC</a:t>
            </a:r>
            <a:r>
              <a:rPr lang="zh-CN" altLang="en-US" dirty="0"/>
              <a:t>，我们可以将控制器、模型和视图区分开来</a:t>
            </a:r>
          </a:p>
        </p:txBody>
      </p:sp>
      <p:sp>
        <p:nvSpPr>
          <p:cNvPr id="4" name="灯片编号占位符 3"/>
          <p:cNvSpPr>
            <a:spLocks noGrp="1"/>
          </p:cNvSpPr>
          <p:nvPr>
            <p:ph type="sldNum" sz="quarter" idx="5"/>
          </p:nvPr>
        </p:nvSpPr>
        <p:spPr/>
        <p:txBody>
          <a:bodyPr/>
          <a:lstStyle/>
          <a:p>
            <a:fld id="{793AD677-048F-409F-AACD-0A0B5EF61C8C}" type="slidenum">
              <a:rPr lang="zh-CN" altLang="en-US" smtClean="0"/>
              <a:t>27</a:t>
            </a:fld>
            <a:endParaRPr lang="zh-CN" altLang="en-US"/>
          </a:p>
        </p:txBody>
      </p:sp>
    </p:spTree>
    <p:extLst>
      <p:ext uri="{BB962C8B-B14F-4D97-AF65-F5344CB8AC3E}">
        <p14:creationId xmlns:p14="http://schemas.microsoft.com/office/powerpoint/2010/main" val="3653766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属性路由是基于约定的路由的替代方案</a:t>
            </a:r>
          </a:p>
          <a:p>
            <a:r>
              <a:rPr lang="zh-CN" altLang="en-US" sz="1200" b="0" i="0" kern="1200" dirty="0" smtClean="0">
                <a:solidFill>
                  <a:schemeClr val="tx1"/>
                </a:solidFill>
                <a:effectLst/>
                <a:latin typeface="+mn-lt"/>
                <a:ea typeface="+mn-ea"/>
                <a:cs typeface="+mn-cs"/>
              </a:rPr>
              <a:t>路由按照它们出现的顺序进行评估，也就是我们注册它们的顺序，映射多个路由的情况相当普遍，特别是如果我们想在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中使用不同的参数或者如果要在 </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中使用不同的文字</a:t>
            </a:r>
          </a:p>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28</a:t>
            </a:fld>
            <a:endParaRPr lang="zh-CN" altLang="en-US"/>
          </a:p>
        </p:txBody>
      </p:sp>
    </p:spTree>
    <p:extLst>
      <p:ext uri="{BB962C8B-B14F-4D97-AF65-F5344CB8AC3E}">
        <p14:creationId xmlns:p14="http://schemas.microsoft.com/office/powerpoint/2010/main" val="319558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 </a:t>
            </a:r>
            <a:r>
              <a:rPr lang="zh-CN" altLang="en-US" dirty="0"/>
              <a:t>模式是 </a:t>
            </a:r>
            <a:r>
              <a:rPr lang="en-US" altLang="zh-CN" dirty="0"/>
              <a:t>Web </a:t>
            </a:r>
            <a:r>
              <a:rPr lang="zh-CN" altLang="en-US" dirty="0"/>
              <a:t>开发中最重要的一个模式之一，通过 </a:t>
            </a:r>
            <a:r>
              <a:rPr lang="en-US" altLang="zh-CN" dirty="0"/>
              <a:t>MVC</a:t>
            </a:r>
            <a:r>
              <a:rPr lang="zh-CN" altLang="en-US" dirty="0"/>
              <a:t>，我们可以将控制器、模型和视图区分开来</a:t>
            </a:r>
          </a:p>
        </p:txBody>
      </p:sp>
      <p:sp>
        <p:nvSpPr>
          <p:cNvPr id="4" name="灯片编号占位符 3"/>
          <p:cNvSpPr>
            <a:spLocks noGrp="1"/>
          </p:cNvSpPr>
          <p:nvPr>
            <p:ph type="sldNum" sz="quarter" idx="5"/>
          </p:nvPr>
        </p:nvSpPr>
        <p:spPr/>
        <p:txBody>
          <a:bodyPr/>
          <a:lstStyle/>
          <a:p>
            <a:fld id="{793AD677-048F-409F-AACD-0A0B5EF61C8C}" type="slidenum">
              <a:rPr lang="zh-CN" altLang="en-US" smtClean="0"/>
              <a:t>29</a:t>
            </a:fld>
            <a:endParaRPr lang="zh-CN" altLang="en-US"/>
          </a:p>
        </p:txBody>
      </p:sp>
    </p:spTree>
    <p:extLst>
      <p:ext uri="{BB962C8B-B14F-4D97-AF65-F5344CB8AC3E}">
        <p14:creationId xmlns:p14="http://schemas.microsoft.com/office/powerpoint/2010/main" val="2253646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30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340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929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 </a:t>
            </a:r>
            <a:r>
              <a:rPr lang="zh-CN" altLang="en-US" dirty="0"/>
              <a:t>模式是 </a:t>
            </a:r>
            <a:r>
              <a:rPr lang="en-US" altLang="zh-CN" dirty="0"/>
              <a:t>Web </a:t>
            </a:r>
            <a:r>
              <a:rPr lang="zh-CN" altLang="en-US" dirty="0"/>
              <a:t>开发中最重要的一个模式之一，通过 </a:t>
            </a:r>
            <a:r>
              <a:rPr lang="en-US" altLang="zh-CN" dirty="0"/>
              <a:t>MVC</a:t>
            </a:r>
            <a:r>
              <a:rPr lang="zh-CN" altLang="en-US" dirty="0"/>
              <a:t>，我们可以将控制器、模型和视图区分开来</a:t>
            </a:r>
          </a:p>
        </p:txBody>
      </p:sp>
      <p:sp>
        <p:nvSpPr>
          <p:cNvPr id="4" name="灯片编号占位符 3"/>
          <p:cNvSpPr>
            <a:spLocks noGrp="1"/>
          </p:cNvSpPr>
          <p:nvPr>
            <p:ph type="sldNum" sz="quarter" idx="5"/>
          </p:nvPr>
        </p:nvSpPr>
        <p:spPr/>
        <p:txBody>
          <a:bodyPr/>
          <a:lstStyle/>
          <a:p>
            <a:fld id="{793AD677-048F-409F-AACD-0A0B5EF61C8C}" type="slidenum">
              <a:rPr lang="zh-CN" altLang="en-US" smtClean="0"/>
              <a:t>31</a:t>
            </a:fld>
            <a:endParaRPr lang="zh-CN" altLang="en-US"/>
          </a:p>
        </p:txBody>
      </p:sp>
    </p:spTree>
    <p:extLst>
      <p:ext uri="{BB962C8B-B14F-4D97-AF65-F5344CB8AC3E}">
        <p14:creationId xmlns:p14="http://schemas.microsoft.com/office/powerpoint/2010/main" val="2914723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E734D7E-DDC1-43BA-BA84-4A1CFE3D3418}" type="slidenum">
              <a:rPr lang="zh-CN" altLang="en-US" sz="1200">
                <a:latin typeface="Calibri" panose="020F0502020204030204" pitchFamily="34" charset="0"/>
                <a:ea typeface="宋体" panose="02010600030101010101" pitchFamily="2" charset="-122"/>
              </a:rPr>
              <a:pPr/>
              <a:t>32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3276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4</a:t>
            </a:fld>
            <a:endParaRPr lang="zh-CN" altLang="en-US"/>
          </a:p>
        </p:txBody>
      </p:sp>
    </p:spTree>
    <p:extLst>
      <p:ext uri="{BB962C8B-B14F-4D97-AF65-F5344CB8AC3E}">
        <p14:creationId xmlns:p14="http://schemas.microsoft.com/office/powerpoint/2010/main" val="14347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Mono </a:t>
            </a:r>
            <a:r>
              <a:rPr lang="zh-CN" altLang="en-US" dirty="0"/>
              <a:t>是原始的跨平台和 开放源 </a:t>
            </a:r>
            <a:r>
              <a:rPr lang="en-US" altLang="zh-CN" dirty="0"/>
              <a:t>.NET </a:t>
            </a:r>
            <a:r>
              <a:rPr lang="zh-CN" altLang="en-US" dirty="0"/>
              <a:t>实现，于 </a:t>
            </a:r>
            <a:r>
              <a:rPr lang="en-US" altLang="zh-CN" dirty="0"/>
              <a:t>2004 </a:t>
            </a:r>
            <a:r>
              <a:rPr lang="zh-CN" altLang="en-US" dirty="0"/>
              <a:t>年首次发布。 可以把它看作是 </a:t>
            </a:r>
            <a:r>
              <a:rPr lang="en-US" altLang="zh-CN" dirty="0"/>
              <a:t>.NET Framework </a:t>
            </a:r>
            <a:r>
              <a:rPr lang="zh-CN" altLang="en-US" dirty="0"/>
              <a:t>的社区克隆。 </a:t>
            </a:r>
            <a:r>
              <a:rPr lang="en-US" altLang="zh-CN" dirty="0"/>
              <a:t>Mono </a:t>
            </a:r>
            <a:r>
              <a:rPr lang="zh-CN" altLang="en-US" dirty="0"/>
              <a:t>项目团队依赖于 </a:t>
            </a:r>
            <a:r>
              <a:rPr lang="en-US" altLang="zh-CN" dirty="0"/>
              <a:t>Microsoft </a:t>
            </a:r>
            <a:r>
              <a:rPr lang="zh-CN" altLang="en-US" dirty="0"/>
              <a:t>发布的开放 </a:t>
            </a:r>
            <a:r>
              <a:rPr lang="en-US" altLang="zh-CN" dirty="0"/>
              <a:t>.NET </a:t>
            </a:r>
            <a:r>
              <a:rPr lang="zh-CN" altLang="en-US" dirty="0"/>
              <a:t>标准（尤其是 </a:t>
            </a:r>
            <a:r>
              <a:rPr lang="en-US" altLang="zh-CN" dirty="0"/>
              <a:t>ECMA 335</a:t>
            </a:r>
            <a:r>
              <a:rPr lang="zh-CN" altLang="en-US" dirty="0"/>
              <a:t>），以便实现兼容性。</a:t>
            </a:r>
          </a:p>
        </p:txBody>
      </p:sp>
      <p:sp>
        <p:nvSpPr>
          <p:cNvPr id="4" name="灯片编号占位符 3"/>
          <p:cNvSpPr>
            <a:spLocks noGrp="1"/>
          </p:cNvSpPr>
          <p:nvPr>
            <p:ph type="sldNum" sz="quarter" idx="5"/>
          </p:nvPr>
        </p:nvSpPr>
        <p:spPr/>
        <p:txBody>
          <a:bodyPr/>
          <a:lstStyle/>
          <a:p>
            <a:fld id="{793AD677-048F-409F-AACD-0A0B5EF61C8C}" type="slidenum">
              <a:rPr lang="zh-CN" altLang="en-US" smtClean="0"/>
              <a:t>6</a:t>
            </a:fld>
            <a:endParaRPr lang="zh-CN" altLang="en-US"/>
          </a:p>
        </p:txBody>
      </p:sp>
    </p:spTree>
    <p:extLst>
      <p:ext uri="{BB962C8B-B14F-4D97-AF65-F5344CB8AC3E}">
        <p14:creationId xmlns:p14="http://schemas.microsoft.com/office/powerpoint/2010/main" val="182492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7</a:t>
            </a:fld>
            <a:endParaRPr lang="zh-CN" altLang="en-US"/>
          </a:p>
        </p:txBody>
      </p:sp>
    </p:spTree>
    <p:extLst>
      <p:ext uri="{BB962C8B-B14F-4D97-AF65-F5344CB8AC3E}">
        <p14:creationId xmlns:p14="http://schemas.microsoft.com/office/powerpoint/2010/main" val="25193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8</a:t>
            </a:fld>
            <a:endParaRPr lang="zh-CN" altLang="en-US"/>
          </a:p>
        </p:txBody>
      </p:sp>
    </p:spTree>
    <p:extLst>
      <p:ext uri="{BB962C8B-B14F-4D97-AF65-F5344CB8AC3E}">
        <p14:creationId xmlns:p14="http://schemas.microsoft.com/office/powerpoint/2010/main" val="62063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9</a:t>
            </a:fld>
            <a:endParaRPr lang="zh-CN" altLang="en-US"/>
          </a:p>
        </p:txBody>
      </p:sp>
    </p:spTree>
    <p:extLst>
      <p:ext uri="{BB962C8B-B14F-4D97-AF65-F5344CB8AC3E}">
        <p14:creationId xmlns:p14="http://schemas.microsoft.com/office/powerpoint/2010/main" val="339950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 Core</a:t>
            </a:r>
            <a:r>
              <a:rPr lang="zh-CN" altLang="en-US" dirty="0" smtClean="0"/>
              <a:t>和</a:t>
            </a:r>
            <a:r>
              <a:rPr lang="en-US" altLang="zh-CN" dirty="0" smtClean="0"/>
              <a:t>.NET Standard Library</a:t>
            </a:r>
            <a:r>
              <a:rPr lang="zh-CN" altLang="en-US" dirty="0" smtClean="0"/>
              <a:t>建立了一个通用平台。过去，当新版本的操作系统或新设备出现时，开发人员有责任重新构建新平台的应用程序或库，并分发更新。使用</a:t>
            </a:r>
            <a:r>
              <a:rPr lang="en-US" altLang="zh-CN" dirty="0" smtClean="0"/>
              <a:t>.NET Core</a:t>
            </a:r>
            <a:r>
              <a:rPr lang="zh-CN" altLang="en-US" dirty="0" smtClean="0"/>
              <a:t>，不需要重建和重新分配。只要新的平台支持你所有的依赖库，它就支持你的应用程序。</a:t>
            </a:r>
            <a:endParaRPr lang="zh-CN" altLang="en-US" dirty="0"/>
          </a:p>
        </p:txBody>
      </p:sp>
      <p:sp>
        <p:nvSpPr>
          <p:cNvPr id="4" name="灯片编号占位符 3"/>
          <p:cNvSpPr>
            <a:spLocks noGrp="1"/>
          </p:cNvSpPr>
          <p:nvPr>
            <p:ph type="sldNum" sz="quarter" idx="5"/>
          </p:nvPr>
        </p:nvSpPr>
        <p:spPr/>
        <p:txBody>
          <a:bodyPr/>
          <a:lstStyle/>
          <a:p>
            <a:fld id="{793AD677-048F-409F-AACD-0A0B5EF61C8C}" type="slidenum">
              <a:rPr lang="zh-CN" altLang="en-US" smtClean="0"/>
              <a:t>10</a:t>
            </a:fld>
            <a:endParaRPr lang="zh-CN" altLang="en-US"/>
          </a:p>
        </p:txBody>
      </p:sp>
    </p:spTree>
    <p:extLst>
      <p:ext uri="{BB962C8B-B14F-4D97-AF65-F5344CB8AC3E}">
        <p14:creationId xmlns:p14="http://schemas.microsoft.com/office/powerpoint/2010/main" val="46257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9237467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18598277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4688466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643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8" name="五边形 7"/>
          <p:cNvSpPr/>
          <p:nvPr userDrawn="1"/>
        </p:nvSpPr>
        <p:spPr>
          <a:xfrm>
            <a:off x="0" y="217714"/>
            <a:ext cx="3178629" cy="464457"/>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188685" y="249887"/>
            <a:ext cx="2749471"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单击此处添加文字标题</a:t>
            </a:r>
          </a:p>
        </p:txBody>
      </p:sp>
    </p:spTree>
    <p:extLst>
      <p:ext uri="{BB962C8B-B14F-4D97-AF65-F5344CB8AC3E}">
        <p14:creationId xmlns:p14="http://schemas.microsoft.com/office/powerpoint/2010/main" val="24461035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85790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63515921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54922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23890579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40404289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352686387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ACA37975-6AF7-4301-9DC5-87C074AA59D1}" type="datetimeFigureOut">
              <a:rPr lang="zh-CN" altLang="en-US" smtClean="0"/>
              <a:t>2019-02-21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4272013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A37975-6AF7-4301-9DC5-87C074AA59D1}" type="datetimeFigureOut">
              <a:rPr lang="zh-CN" altLang="en-US" smtClean="0"/>
              <a:t>2019-02-21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27987A4-0198-42B4-AAAE-EDBADA4485AB}" type="slidenum">
              <a:rPr lang="zh-CN" altLang="en-US" smtClean="0"/>
              <a:t>‹#›</a:t>
            </a:fld>
            <a:endParaRPr lang="zh-CN" altLang="en-US"/>
          </a:p>
        </p:txBody>
      </p:sp>
    </p:spTree>
    <p:extLst>
      <p:ext uri="{BB962C8B-B14F-4D97-AF65-F5344CB8AC3E}">
        <p14:creationId xmlns:p14="http://schemas.microsoft.com/office/powerpoint/2010/main" val="1881859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blogs.msdn.microsoft.com/dotnet/2017/06/07/performance-improvements-in-net-core/" TargetMode="External"/><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techempower.com/benchmarks/#section=data-r17&amp;hw=ph&amp;test=updat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crosoft.com/net/download#core" TargetMode="External"/><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zh-cn/visualstudio/install/install-visual-studio" TargetMode="External"/><Relationship Id="rId5" Type="http://schemas.openxmlformats.org/officeDocument/2006/relationships/hyperlink" Target="https://code.visualstudio.com/" TargetMode="Externa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otnet/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xamarin.com/platfo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cs.go-mono.com/?link=root:/classlib"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63873" y="1026542"/>
            <a:ext cx="6016254" cy="309041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441962" y="417200"/>
            <a:ext cx="6260074" cy="4522858"/>
          </a:xfrm>
          <a:prstGeom prst="rect">
            <a:avLst/>
          </a:prstGeom>
        </p:spPr>
      </p:pic>
      <p:sp>
        <p:nvSpPr>
          <p:cNvPr id="5" name="文本框 4"/>
          <p:cNvSpPr txBox="1"/>
          <p:nvPr/>
        </p:nvSpPr>
        <p:spPr>
          <a:xfrm>
            <a:off x="1604236" y="2266811"/>
            <a:ext cx="6036845"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.NET Core </a:t>
            </a:r>
            <a:r>
              <a:rPr lang="zh-CN" altLang="en-US" sz="3200" b="1" dirty="0">
                <a:solidFill>
                  <a:schemeClr val="bg1"/>
                </a:solidFill>
                <a:latin typeface="微软雅黑" panose="020B0503020204020204" pitchFamily="34" charset="-122"/>
                <a:ea typeface="微软雅黑" panose="020B0503020204020204" pitchFamily="34" charset="-122"/>
              </a:rPr>
              <a:t>快速入门与应用实战</a:t>
            </a:r>
          </a:p>
        </p:txBody>
      </p:sp>
      <p:sp>
        <p:nvSpPr>
          <p:cNvPr id="7" name="文本框 6"/>
          <p:cNvSpPr txBox="1"/>
          <p:nvPr/>
        </p:nvSpPr>
        <p:spPr>
          <a:xfrm>
            <a:off x="3525879" y="3084172"/>
            <a:ext cx="2092239"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司南超擎事业部 林欢</a:t>
            </a:r>
          </a:p>
        </p:txBody>
      </p:sp>
      <p:sp>
        <p:nvSpPr>
          <p:cNvPr id="8" name="文本框 7">
            <a:extLst>
              <a:ext uri="{FF2B5EF4-FFF2-40B4-BE49-F238E27FC236}">
                <a16:creationId xmlns:a16="http://schemas.microsoft.com/office/drawing/2014/main" xmlns="" id="{98D7E1B5-EE98-4E87-95C9-086B793A03DB}"/>
              </a:ext>
            </a:extLst>
          </p:cNvPr>
          <p:cNvSpPr txBox="1"/>
          <p:nvPr/>
        </p:nvSpPr>
        <p:spPr>
          <a:xfrm>
            <a:off x="3856264" y="3462049"/>
            <a:ext cx="1641796"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2019</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21</a:t>
            </a:r>
            <a:r>
              <a:rPr lang="zh-CN" altLang="en-US" sz="1600" dirty="0">
                <a:solidFill>
                  <a:schemeClr val="bg1"/>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412638660"/>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10" presetClass="entr" presetSubtype="0" fill="hold" grpId="0" nodeType="afterEffect">
                                  <p:stCondLst>
                                    <p:cond delay="0"/>
                                  </p:stCondLst>
                                  <p:iterate type="lt">
                                    <p:tmPct val="14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 name="矩形 4">
            <a:extLst>
              <a:ext uri="{FF2B5EF4-FFF2-40B4-BE49-F238E27FC236}">
                <a16:creationId xmlns:a16="http://schemas.microsoft.com/office/drawing/2014/main" xmlns="" id="{0DE962B2-6719-49E1-A50C-E85DD4D8A4D0}"/>
              </a:ext>
            </a:extLst>
          </p:cNvPr>
          <p:cNvSpPr/>
          <p:nvPr/>
        </p:nvSpPr>
        <p:spPr>
          <a:xfrm>
            <a:off x="203197" y="1298042"/>
            <a:ext cx="3622183" cy="2554545"/>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rPr>
              <a:t>横跨主流</a:t>
            </a:r>
            <a:r>
              <a:rPr lang="en-US" altLang="zh-CN" sz="1600" dirty="0">
                <a:solidFill>
                  <a:schemeClr val="bg1"/>
                </a:solidFill>
              </a:rPr>
              <a:t>PC</a:t>
            </a:r>
            <a:r>
              <a:rPr lang="zh-CN" altLang="en-US" sz="1600" dirty="0">
                <a:solidFill>
                  <a:schemeClr val="bg1"/>
                </a:solidFill>
              </a:rPr>
              <a:t>操作系统</a:t>
            </a:r>
            <a:r>
              <a:rPr lang="en-US" altLang="zh-CN" sz="1600" dirty="0">
                <a:solidFill>
                  <a:schemeClr val="bg1"/>
                </a:solidFill>
              </a:rPr>
              <a:t>:</a:t>
            </a:r>
            <a:r>
              <a:rPr lang="en-US" altLang="zh-CN" sz="1600" dirty="0" err="1">
                <a:solidFill>
                  <a:schemeClr val="bg1"/>
                </a:solidFill>
              </a:rPr>
              <a:t>Windwos</a:t>
            </a:r>
            <a:r>
              <a:rPr lang="zh-CN" altLang="en-US" sz="1600" dirty="0">
                <a:solidFill>
                  <a:schemeClr val="bg1"/>
                </a:solidFill>
              </a:rPr>
              <a:t>、</a:t>
            </a:r>
            <a:r>
              <a:rPr lang="en-US" altLang="zh-CN" sz="1600" dirty="0">
                <a:solidFill>
                  <a:schemeClr val="bg1"/>
                </a:solidFill>
              </a:rPr>
              <a:t>Linux</a:t>
            </a:r>
            <a:r>
              <a:rPr lang="zh-CN" altLang="en-US" sz="1600" dirty="0">
                <a:solidFill>
                  <a:schemeClr val="bg1"/>
                </a:solidFill>
              </a:rPr>
              <a:t>、</a:t>
            </a:r>
            <a:r>
              <a:rPr lang="en-US" altLang="zh-CN" sz="1600" dirty="0">
                <a:solidFill>
                  <a:schemeClr val="bg1"/>
                </a:solidFill>
              </a:rPr>
              <a:t>macOS</a:t>
            </a:r>
          </a:p>
          <a:p>
            <a:pPr marL="285750" indent="-285750">
              <a:buFont typeface="Wingdings" panose="05000000000000000000" pitchFamily="2" charset="2"/>
              <a:buChar char="l"/>
            </a:pPr>
            <a:r>
              <a:rPr lang="zh-CN" altLang="en-US" sz="1600" dirty="0">
                <a:solidFill>
                  <a:schemeClr val="bg1"/>
                </a:solidFill>
              </a:rPr>
              <a:t>通过安装</a:t>
            </a:r>
            <a:r>
              <a:rPr lang="en-US" altLang="zh-CN" sz="1600" dirty="0">
                <a:solidFill>
                  <a:schemeClr val="bg1"/>
                </a:solidFill>
              </a:rPr>
              <a:t>.NET Core SDK</a:t>
            </a:r>
            <a:r>
              <a:rPr lang="zh-CN" altLang="en-US" sz="1600" dirty="0">
                <a:solidFill>
                  <a:schemeClr val="bg1"/>
                </a:solidFill>
              </a:rPr>
              <a:t>实现一致的体验</a:t>
            </a:r>
          </a:p>
          <a:p>
            <a:pPr marL="285750" indent="-285750">
              <a:buFont typeface="Wingdings" panose="05000000000000000000" pitchFamily="2" charset="2"/>
              <a:buChar char="l"/>
            </a:pPr>
            <a:r>
              <a:rPr lang="zh-CN" altLang="en-US" sz="1600" dirty="0">
                <a:solidFill>
                  <a:schemeClr val="bg1"/>
                </a:solidFill>
              </a:rPr>
              <a:t>通过</a:t>
            </a:r>
            <a:r>
              <a:rPr lang="en-US" altLang="zh-CN" sz="1600" dirty="0" err="1">
                <a:solidFill>
                  <a:schemeClr val="bg1"/>
                </a:solidFill>
              </a:rPr>
              <a:t>VisualStudio</a:t>
            </a:r>
            <a:r>
              <a:rPr lang="en-US" altLang="zh-CN" sz="1600" dirty="0">
                <a:solidFill>
                  <a:schemeClr val="bg1"/>
                </a:solidFill>
              </a:rPr>
              <a:t> Code</a:t>
            </a:r>
            <a:r>
              <a:rPr lang="zh-CN" altLang="en-US" sz="1600" dirty="0">
                <a:solidFill>
                  <a:schemeClr val="bg1"/>
                </a:solidFill>
              </a:rPr>
              <a:t>达到跨平台开发</a:t>
            </a:r>
            <a:r>
              <a:rPr lang="zh-CN" altLang="en-US" sz="1600" dirty="0" smtClean="0">
                <a:solidFill>
                  <a:schemeClr val="bg1"/>
                </a:solidFill>
              </a:rPr>
              <a:t>体验</a:t>
            </a:r>
            <a:endParaRPr lang="en-US" altLang="zh-CN" sz="1600" dirty="0" smtClean="0">
              <a:solidFill>
                <a:schemeClr val="bg1"/>
              </a:solidFill>
            </a:endParaRPr>
          </a:p>
          <a:p>
            <a:pPr marL="285750" indent="-285750">
              <a:buFont typeface="Wingdings" panose="05000000000000000000" pitchFamily="2" charset="2"/>
              <a:buChar char="l"/>
            </a:pPr>
            <a:r>
              <a:rPr lang="zh-CN" altLang="en-US" sz="1600" dirty="0">
                <a:solidFill>
                  <a:schemeClr val="bg1"/>
                </a:solidFill>
              </a:rPr>
              <a:t>通过</a:t>
            </a:r>
            <a:r>
              <a:rPr lang="en-US" altLang="zh-CN" sz="1600" dirty="0" smtClean="0">
                <a:solidFill>
                  <a:schemeClr val="bg1"/>
                </a:solidFill>
              </a:rPr>
              <a:t>.</a:t>
            </a:r>
            <a:r>
              <a:rPr lang="en-US" altLang="zh-CN" sz="1600" dirty="0">
                <a:solidFill>
                  <a:schemeClr val="bg1"/>
                </a:solidFill>
              </a:rPr>
              <a:t>NET </a:t>
            </a:r>
            <a:r>
              <a:rPr lang="en-US" altLang="zh-CN" sz="1600" dirty="0" smtClean="0">
                <a:solidFill>
                  <a:schemeClr val="bg1"/>
                </a:solidFill>
              </a:rPr>
              <a:t>Core</a:t>
            </a:r>
            <a:r>
              <a:rPr lang="zh-CN" altLang="en-US" sz="1600" dirty="0" smtClean="0">
                <a:solidFill>
                  <a:schemeClr val="bg1"/>
                </a:solidFill>
              </a:rPr>
              <a:t>，使用</a:t>
            </a:r>
            <a:r>
              <a:rPr lang="en-US" altLang="zh-CN" sz="1600" dirty="0">
                <a:solidFill>
                  <a:schemeClr val="bg1"/>
                </a:solidFill>
              </a:rPr>
              <a:t>.NET</a:t>
            </a:r>
            <a:r>
              <a:rPr lang="zh-CN" altLang="en-US" sz="1600" dirty="0">
                <a:solidFill>
                  <a:schemeClr val="bg1"/>
                </a:solidFill>
              </a:rPr>
              <a:t>标准库编写应用程序或</a:t>
            </a:r>
            <a:r>
              <a:rPr lang="zh-CN" altLang="en-US" sz="1600" dirty="0" smtClean="0">
                <a:solidFill>
                  <a:schemeClr val="bg1"/>
                </a:solidFill>
              </a:rPr>
              <a:t>库</a:t>
            </a:r>
            <a:r>
              <a:rPr lang="zh-CN" altLang="en-US" sz="1600" dirty="0">
                <a:solidFill>
                  <a:schemeClr val="bg1"/>
                </a:solidFill>
              </a:rPr>
              <a:t>，</a:t>
            </a:r>
            <a:r>
              <a:rPr lang="zh-CN" altLang="en-US" sz="1600" dirty="0" smtClean="0">
                <a:solidFill>
                  <a:schemeClr val="bg1"/>
                </a:solidFill>
              </a:rPr>
              <a:t>然后</a:t>
            </a:r>
            <a:r>
              <a:rPr lang="zh-CN" altLang="en-US" sz="1600" dirty="0">
                <a:solidFill>
                  <a:schemeClr val="bg1"/>
                </a:solidFill>
              </a:rPr>
              <a:t>它可以在许多平台上共享。</a:t>
            </a:r>
          </a:p>
          <a:p>
            <a:pPr marL="285750" indent="-285750">
              <a:buFont typeface="Wingdings" panose="05000000000000000000" pitchFamily="2" charset="2"/>
              <a:buChar char="l"/>
            </a:pPr>
            <a:endParaRPr lang="zh-CN" altLang="en-US" sz="1600" dirty="0">
              <a:solidFill>
                <a:schemeClr val="bg1"/>
              </a:solidFill>
            </a:endParaRPr>
          </a:p>
        </p:txBody>
      </p:sp>
      <p:sp>
        <p:nvSpPr>
          <p:cNvPr id="8" name="矩形 7">
            <a:extLst>
              <a:ext uri="{FF2B5EF4-FFF2-40B4-BE49-F238E27FC236}">
                <a16:creationId xmlns:a16="http://schemas.microsoft.com/office/drawing/2014/main" xmlns="" id="{ED50FDFE-B355-43CB-BB12-91326E7E78F4}"/>
              </a:ext>
            </a:extLst>
          </p:cNvPr>
          <p:cNvSpPr/>
          <p:nvPr/>
        </p:nvSpPr>
        <p:spPr>
          <a:xfrm>
            <a:off x="203198" y="885028"/>
            <a:ext cx="2833615" cy="338554"/>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）跨平台</a:t>
            </a:r>
          </a:p>
        </p:txBody>
      </p:sp>
      <p:pic>
        <p:nvPicPr>
          <p:cNvPr id="10" name="图片 9">
            <a:extLst>
              <a:ext uri="{FF2B5EF4-FFF2-40B4-BE49-F238E27FC236}">
                <a16:creationId xmlns:a16="http://schemas.microsoft.com/office/drawing/2014/main" xmlns="" id="{233F4D4B-810C-412E-B6F4-8D906F2D4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256746" y="203200"/>
            <a:ext cx="4542114" cy="1891942"/>
          </a:xfrm>
          <a:prstGeom prst="rect">
            <a:avLst/>
          </a:prstGeom>
        </p:spPr>
      </p:pic>
      <p:sp>
        <p:nvSpPr>
          <p:cNvPr id="11" name="矩形 10">
            <a:extLst>
              <a:ext uri="{FF2B5EF4-FFF2-40B4-BE49-F238E27FC236}">
                <a16:creationId xmlns:a16="http://schemas.microsoft.com/office/drawing/2014/main" xmlns="" id="{BFA5A968-AA36-4455-B57C-689B440AC347}"/>
              </a:ext>
            </a:extLst>
          </p:cNvPr>
          <p:cNvSpPr/>
          <p:nvPr/>
        </p:nvSpPr>
        <p:spPr>
          <a:xfrm>
            <a:off x="5777997" y="2057042"/>
            <a:ext cx="1779013" cy="300082"/>
          </a:xfrm>
          <a:prstGeom prst="rect">
            <a:avLst/>
          </a:prstGeom>
        </p:spPr>
        <p:txBody>
          <a:bodyPr wrap="none">
            <a:spAutoFit/>
          </a:bodyPr>
          <a:lstStyle/>
          <a:p>
            <a:r>
              <a:rPr lang="en-US" altLang="zh-CN" dirty="0">
                <a:solidFill>
                  <a:schemeClr val="bg1"/>
                </a:solidFill>
              </a:rPr>
              <a:t>Windows Linux macOS</a:t>
            </a:r>
            <a:endParaRPr lang="zh-CN" altLang="en-US" dirty="0">
              <a:solidFill>
                <a:schemeClr val="bg1"/>
              </a:solidFill>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9693" y="2357124"/>
            <a:ext cx="3297207" cy="2621279"/>
          </a:xfrm>
          <a:prstGeom prst="rect">
            <a:avLst/>
          </a:prstGeom>
        </p:spPr>
      </p:pic>
    </p:spTree>
    <p:extLst>
      <p:ext uri="{BB962C8B-B14F-4D97-AF65-F5344CB8AC3E}">
        <p14:creationId xmlns:p14="http://schemas.microsoft.com/office/powerpoint/2010/main" val="380691705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 name="矩形 4">
            <a:extLst>
              <a:ext uri="{FF2B5EF4-FFF2-40B4-BE49-F238E27FC236}">
                <a16:creationId xmlns:a16="http://schemas.microsoft.com/office/drawing/2014/main" xmlns="" id="{0DE962B2-6719-49E1-A50C-E85DD4D8A4D0}"/>
              </a:ext>
            </a:extLst>
          </p:cNvPr>
          <p:cNvSpPr/>
          <p:nvPr/>
        </p:nvSpPr>
        <p:spPr>
          <a:xfrm>
            <a:off x="203197" y="1298042"/>
            <a:ext cx="4133911" cy="2800767"/>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rPr>
              <a:t>不断增长的生态</a:t>
            </a:r>
            <a:endParaRPr lang="en-US" altLang="zh-CN" sz="1600" dirty="0">
              <a:solidFill>
                <a:schemeClr val="bg1"/>
              </a:solidFill>
            </a:endParaRPr>
          </a:p>
          <a:p>
            <a:pPr marL="285750" indent="-285750">
              <a:buFont typeface="Wingdings" panose="05000000000000000000" pitchFamily="2" charset="2"/>
              <a:buChar char="l"/>
            </a:pPr>
            <a:r>
              <a:rPr lang="en-US" altLang="zh-CN" sz="1600" dirty="0">
                <a:solidFill>
                  <a:schemeClr val="bg1"/>
                </a:solidFill>
              </a:rPr>
              <a:t>.NET Core</a:t>
            </a:r>
            <a:r>
              <a:rPr lang="zh-CN" altLang="en-US" sz="1600" dirty="0">
                <a:solidFill>
                  <a:schemeClr val="bg1"/>
                </a:solidFill>
              </a:rPr>
              <a:t>从属于</a:t>
            </a:r>
            <a:r>
              <a:rPr lang="en-US" altLang="zh-CN" sz="1600" dirty="0">
                <a:solidFill>
                  <a:schemeClr val="bg1"/>
                </a:solidFill>
              </a:rPr>
              <a:t>.NET</a:t>
            </a:r>
            <a:r>
              <a:rPr lang="zh-CN" altLang="en-US" sz="1600" dirty="0">
                <a:solidFill>
                  <a:schemeClr val="bg1"/>
                </a:solidFill>
              </a:rPr>
              <a:t>基金会，由微软进行官方支持。</a:t>
            </a:r>
            <a:endParaRPr lang="en-US" altLang="zh-CN" sz="1600" dirty="0">
              <a:solidFill>
                <a:schemeClr val="bg1"/>
              </a:solidFill>
            </a:endParaRPr>
          </a:p>
          <a:p>
            <a:pPr marL="285750" indent="-285750">
              <a:buFont typeface="Wingdings" panose="05000000000000000000" pitchFamily="2" charset="2"/>
              <a:buChar char="l"/>
            </a:pPr>
            <a:r>
              <a:rPr lang="zh-CN" altLang="en-US" sz="1600" dirty="0">
                <a:solidFill>
                  <a:schemeClr val="bg1"/>
                </a:solidFill>
              </a:rPr>
              <a:t>使用最宽松的</a:t>
            </a:r>
            <a:r>
              <a:rPr lang="en-US" altLang="zh-CN" sz="1600" dirty="0">
                <a:solidFill>
                  <a:schemeClr val="bg1"/>
                </a:solidFill>
              </a:rPr>
              <a:t>MIT</a:t>
            </a:r>
            <a:r>
              <a:rPr lang="zh-CN" altLang="en-US" sz="1600" dirty="0">
                <a:solidFill>
                  <a:schemeClr val="bg1"/>
                </a:solidFill>
              </a:rPr>
              <a:t>和</a:t>
            </a:r>
            <a:r>
              <a:rPr lang="en-US" altLang="zh-CN" sz="1600" dirty="0">
                <a:solidFill>
                  <a:schemeClr val="bg1"/>
                </a:solidFill>
              </a:rPr>
              <a:t>Apache 2</a:t>
            </a:r>
            <a:r>
              <a:rPr lang="zh-CN" altLang="en-US" sz="1600" dirty="0">
                <a:solidFill>
                  <a:schemeClr val="bg1"/>
                </a:solidFill>
              </a:rPr>
              <a:t>开源协议，文档协议遵循</a:t>
            </a:r>
            <a:r>
              <a:rPr lang="en-US" altLang="zh-CN" sz="1600" dirty="0">
                <a:solidFill>
                  <a:schemeClr val="bg1"/>
                </a:solidFill>
              </a:rPr>
              <a:t>CC-BY</a:t>
            </a:r>
            <a:r>
              <a:rPr lang="zh-CN" altLang="en-US" sz="1600" dirty="0">
                <a:solidFill>
                  <a:schemeClr val="bg1"/>
                </a:solidFill>
              </a:rPr>
              <a:t>。这将允许任何人任何组织和企业任意处置。唯一的限制是，软件中必须包含版权和许可提示。除了为用户提供版权许可之外，还有专利许可，并且授权是免费，无排他性的</a:t>
            </a:r>
            <a:r>
              <a:rPr lang="en-US" altLang="zh-CN" sz="1600" dirty="0">
                <a:solidFill>
                  <a:schemeClr val="bg1"/>
                </a:solidFill>
              </a:rPr>
              <a:t>(</a:t>
            </a:r>
            <a:r>
              <a:rPr lang="zh-CN" altLang="en-US" sz="1600" dirty="0">
                <a:solidFill>
                  <a:schemeClr val="bg1"/>
                </a:solidFill>
              </a:rPr>
              <a:t>任何个人和企业都能获得授权</a:t>
            </a:r>
            <a:r>
              <a:rPr lang="en-US" altLang="zh-CN" sz="1600" dirty="0">
                <a:solidFill>
                  <a:schemeClr val="bg1"/>
                </a:solidFill>
              </a:rPr>
              <a:t>)</a:t>
            </a:r>
            <a:r>
              <a:rPr lang="zh-CN" altLang="en-US" sz="1600" dirty="0">
                <a:solidFill>
                  <a:schemeClr val="bg1"/>
                </a:solidFill>
              </a:rPr>
              <a:t>并且永久不可撤销。</a:t>
            </a:r>
            <a:endParaRPr lang="en-US" altLang="zh-CN" sz="1600" dirty="0">
              <a:solidFill>
                <a:schemeClr val="bg1"/>
              </a:solidFill>
            </a:endParaRPr>
          </a:p>
          <a:p>
            <a:pPr marL="285750" indent="-285750">
              <a:buFont typeface="Wingdings" panose="05000000000000000000" pitchFamily="2" charset="2"/>
              <a:buChar char="l"/>
            </a:pPr>
            <a:r>
              <a:rPr lang="zh-CN" altLang="en-US" sz="1600" dirty="0">
                <a:solidFill>
                  <a:schemeClr val="bg1"/>
                </a:solidFill>
              </a:rPr>
              <a:t>源代码可在</a:t>
            </a:r>
            <a:r>
              <a:rPr lang="en-US" altLang="zh-CN" sz="1600" dirty="0">
                <a:solidFill>
                  <a:schemeClr val="bg1"/>
                </a:solidFill>
              </a:rPr>
              <a:t>GitHub</a:t>
            </a:r>
            <a:r>
              <a:rPr lang="zh-CN" altLang="en-US" sz="1600" dirty="0">
                <a:solidFill>
                  <a:schemeClr val="bg1"/>
                </a:solidFill>
              </a:rPr>
              <a:t>微软仓库下拉取</a:t>
            </a:r>
          </a:p>
        </p:txBody>
      </p:sp>
      <p:sp>
        <p:nvSpPr>
          <p:cNvPr id="8" name="矩形 7">
            <a:extLst>
              <a:ext uri="{FF2B5EF4-FFF2-40B4-BE49-F238E27FC236}">
                <a16:creationId xmlns:a16="http://schemas.microsoft.com/office/drawing/2014/main" xmlns="" id="{ED50FDFE-B355-43CB-BB12-91326E7E78F4}"/>
              </a:ext>
            </a:extLst>
          </p:cNvPr>
          <p:cNvSpPr/>
          <p:nvPr/>
        </p:nvSpPr>
        <p:spPr>
          <a:xfrm>
            <a:off x="203198" y="885028"/>
            <a:ext cx="2833615" cy="338554"/>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rPr>
              <a:t>）开源</a:t>
            </a:r>
          </a:p>
        </p:txBody>
      </p:sp>
      <p:pic>
        <p:nvPicPr>
          <p:cNvPr id="13" name="图片 12">
            <a:extLst>
              <a:ext uri="{FF2B5EF4-FFF2-40B4-BE49-F238E27FC236}">
                <a16:creationId xmlns:a16="http://schemas.microsoft.com/office/drawing/2014/main" xmlns="" id="{826215D0-5F90-4F64-9FBF-9F66BD8905EA}"/>
              </a:ext>
            </a:extLst>
          </p:cNvPr>
          <p:cNvPicPr>
            <a:picLocks noChangeAspect="1"/>
          </p:cNvPicPr>
          <p:nvPr/>
        </p:nvPicPr>
        <p:blipFill>
          <a:blip r:embed="rId3"/>
          <a:stretch>
            <a:fillRect/>
          </a:stretch>
        </p:blipFill>
        <p:spPr>
          <a:xfrm>
            <a:off x="4694529" y="2631329"/>
            <a:ext cx="4074243" cy="2334586"/>
          </a:xfrm>
          <a:prstGeom prst="rect">
            <a:avLst/>
          </a:prstGeom>
        </p:spPr>
      </p:pic>
      <p:pic>
        <p:nvPicPr>
          <p:cNvPr id="14" name="图片 13">
            <a:extLst>
              <a:ext uri="{FF2B5EF4-FFF2-40B4-BE49-F238E27FC236}">
                <a16:creationId xmlns:a16="http://schemas.microsoft.com/office/drawing/2014/main" xmlns="" id="{516A35C2-518A-4C8D-9F4B-9958E6C51CA9}"/>
              </a:ext>
            </a:extLst>
          </p:cNvPr>
          <p:cNvPicPr>
            <a:picLocks noChangeAspect="1"/>
          </p:cNvPicPr>
          <p:nvPr/>
        </p:nvPicPr>
        <p:blipFill>
          <a:blip r:embed="rId4"/>
          <a:stretch>
            <a:fillRect/>
          </a:stretch>
        </p:blipFill>
        <p:spPr>
          <a:xfrm>
            <a:off x="4694528" y="183809"/>
            <a:ext cx="4063577" cy="2370762"/>
          </a:xfrm>
          <a:prstGeom prst="rect">
            <a:avLst/>
          </a:prstGeom>
        </p:spPr>
      </p:pic>
      <p:pic>
        <p:nvPicPr>
          <p:cNvPr id="15" name="图片 14">
            <a:extLst>
              <a:ext uri="{FF2B5EF4-FFF2-40B4-BE49-F238E27FC236}">
                <a16:creationId xmlns:a16="http://schemas.microsoft.com/office/drawing/2014/main" xmlns="" id="{6CCC58DC-3A62-4E57-AAC2-CDF128F0AB54}"/>
              </a:ext>
            </a:extLst>
          </p:cNvPr>
          <p:cNvPicPr>
            <a:picLocks noChangeAspect="1"/>
          </p:cNvPicPr>
          <p:nvPr/>
        </p:nvPicPr>
        <p:blipFill>
          <a:blip r:embed="rId5"/>
          <a:stretch>
            <a:fillRect/>
          </a:stretch>
        </p:blipFill>
        <p:spPr>
          <a:xfrm>
            <a:off x="1620005" y="4098809"/>
            <a:ext cx="525964" cy="462061"/>
          </a:xfrm>
          <a:prstGeom prst="rect">
            <a:avLst/>
          </a:prstGeom>
        </p:spPr>
      </p:pic>
    </p:spTree>
    <p:extLst>
      <p:ext uri="{BB962C8B-B14F-4D97-AF65-F5344CB8AC3E}">
        <p14:creationId xmlns:p14="http://schemas.microsoft.com/office/powerpoint/2010/main" val="316547354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 name="矩形 4">
            <a:extLst>
              <a:ext uri="{FF2B5EF4-FFF2-40B4-BE49-F238E27FC236}">
                <a16:creationId xmlns:a16="http://schemas.microsoft.com/office/drawing/2014/main" xmlns="" id="{0DE962B2-6719-49E1-A50C-E85DD4D8A4D0}"/>
              </a:ext>
            </a:extLst>
          </p:cNvPr>
          <p:cNvSpPr/>
          <p:nvPr/>
        </p:nvSpPr>
        <p:spPr>
          <a:xfrm>
            <a:off x="203197" y="1298042"/>
            <a:ext cx="4133911" cy="2554545"/>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rPr>
              <a:t>性能不断提升：</a:t>
            </a:r>
            <a:r>
              <a:rPr lang="en-US" altLang="zh-CN" sz="1600" dirty="0">
                <a:solidFill>
                  <a:schemeClr val="bg1"/>
                </a:solidFill>
              </a:rPr>
              <a:t>.</a:t>
            </a:r>
            <a:r>
              <a:rPr lang="en-US" altLang="zh-CN" sz="1600" dirty="0" err="1">
                <a:solidFill>
                  <a:schemeClr val="bg1"/>
                </a:solidFill>
              </a:rPr>
              <a:t>NETCore</a:t>
            </a:r>
            <a:r>
              <a:rPr lang="zh-CN" altLang="en-US" sz="1600" dirty="0">
                <a:solidFill>
                  <a:schemeClr val="bg1"/>
                </a:solidFill>
              </a:rPr>
              <a:t>通过重写和优化集合、</a:t>
            </a:r>
            <a:r>
              <a:rPr lang="en-US" altLang="zh-CN" sz="1600" dirty="0" err="1">
                <a:solidFill>
                  <a:schemeClr val="bg1"/>
                </a:solidFill>
              </a:rPr>
              <a:t>LinQ</a:t>
            </a:r>
            <a:r>
              <a:rPr lang="zh-CN" altLang="en-US" sz="1600" dirty="0">
                <a:solidFill>
                  <a:schemeClr val="bg1"/>
                </a:solidFill>
              </a:rPr>
              <a:t>、压缩、加密、数学运算、序列化、文本处理、</a:t>
            </a:r>
            <a:r>
              <a:rPr lang="en-US" altLang="zh-CN" sz="1600" dirty="0">
                <a:solidFill>
                  <a:schemeClr val="bg1"/>
                </a:solidFill>
              </a:rPr>
              <a:t>I/O</a:t>
            </a:r>
            <a:r>
              <a:rPr lang="zh-CN" altLang="en-US" sz="1600" dirty="0">
                <a:solidFill>
                  <a:schemeClr val="bg1"/>
                </a:solidFill>
              </a:rPr>
              <a:t>、网络、并发等代码以达到最高性能。</a:t>
            </a:r>
          </a:p>
          <a:p>
            <a:pPr marL="285750" indent="-285750">
              <a:buFont typeface="Wingdings" panose="05000000000000000000" pitchFamily="2" charset="2"/>
              <a:buChar char="l"/>
            </a:pPr>
            <a:r>
              <a:rPr lang="zh-CN" altLang="en-US" sz="1600" dirty="0">
                <a:solidFill>
                  <a:schemeClr val="bg1"/>
                </a:solidFill>
              </a:rPr>
              <a:t>普遍情况下</a:t>
            </a:r>
            <a:r>
              <a:rPr lang="en-US" altLang="zh-CN" sz="1600" dirty="0">
                <a:solidFill>
                  <a:schemeClr val="bg1"/>
                </a:solidFill>
              </a:rPr>
              <a:t>.NETCore2.0</a:t>
            </a:r>
            <a:r>
              <a:rPr lang="zh-CN" altLang="en-US" sz="1600" dirty="0">
                <a:solidFill>
                  <a:schemeClr val="bg1"/>
                </a:solidFill>
              </a:rPr>
              <a:t>速度快过</a:t>
            </a:r>
            <a:r>
              <a:rPr lang="en-US" altLang="zh-CN" sz="1600" dirty="0">
                <a:solidFill>
                  <a:schemeClr val="bg1"/>
                </a:solidFill>
              </a:rPr>
              <a:t>.NET</a:t>
            </a:r>
            <a:r>
              <a:rPr lang="zh-CN" altLang="en-US" sz="1600" dirty="0">
                <a:solidFill>
                  <a:schemeClr val="bg1"/>
                </a:solidFill>
              </a:rPr>
              <a:t>好几倍。</a:t>
            </a:r>
          </a:p>
          <a:p>
            <a:pPr marL="285750" indent="-285750">
              <a:buFont typeface="Wingdings" panose="05000000000000000000" pitchFamily="2" charset="2"/>
              <a:buChar char="l"/>
            </a:pPr>
            <a:r>
              <a:rPr lang="zh-CN" altLang="en-US" sz="1600" dirty="0">
                <a:solidFill>
                  <a:schemeClr val="bg1"/>
                </a:solidFill>
              </a:rPr>
              <a:t>某些条件下</a:t>
            </a:r>
            <a:r>
              <a:rPr lang="en-US" altLang="zh-CN" sz="1600" dirty="0">
                <a:solidFill>
                  <a:schemeClr val="bg1"/>
                </a:solidFill>
              </a:rPr>
              <a:t>.NETCore2.1</a:t>
            </a:r>
            <a:r>
              <a:rPr lang="zh-CN" altLang="en-US" sz="1600" dirty="0">
                <a:solidFill>
                  <a:schemeClr val="bg1"/>
                </a:solidFill>
              </a:rPr>
              <a:t>速度比</a:t>
            </a:r>
            <a:r>
              <a:rPr lang="en-US" altLang="zh-CN" sz="1600" dirty="0">
                <a:solidFill>
                  <a:schemeClr val="bg1"/>
                </a:solidFill>
              </a:rPr>
              <a:t>.NETCore2.0</a:t>
            </a:r>
            <a:r>
              <a:rPr lang="zh-CN" altLang="en-US" sz="1600" dirty="0">
                <a:solidFill>
                  <a:schemeClr val="bg1"/>
                </a:solidFill>
              </a:rPr>
              <a:t>又提高了</a:t>
            </a:r>
            <a:r>
              <a:rPr lang="en-US" altLang="zh-CN" sz="1600" dirty="0">
                <a:solidFill>
                  <a:schemeClr val="bg1"/>
                </a:solidFill>
              </a:rPr>
              <a:t>40%</a:t>
            </a:r>
          </a:p>
          <a:p>
            <a:pPr marL="285750" indent="-285750">
              <a:buFont typeface="Wingdings" panose="05000000000000000000" pitchFamily="2" charset="2"/>
              <a:buChar char="l"/>
            </a:pPr>
            <a:r>
              <a:rPr lang="en-US" altLang="zh-CN" sz="1600" dirty="0" smtClean="0">
                <a:solidFill>
                  <a:schemeClr val="bg1"/>
                </a:solidFill>
              </a:rPr>
              <a:t>TFB </a:t>
            </a:r>
            <a:r>
              <a:rPr lang="zh-CN" altLang="en-US" sz="1600" dirty="0">
                <a:solidFill>
                  <a:schemeClr val="bg1"/>
                </a:solidFill>
              </a:rPr>
              <a:t>最新</a:t>
            </a:r>
            <a:r>
              <a:rPr lang="en-US" altLang="zh-CN" sz="1600" dirty="0" err="1">
                <a:solidFill>
                  <a:schemeClr val="bg1"/>
                </a:solidFill>
              </a:rPr>
              <a:t>asp.netcore</a:t>
            </a:r>
            <a:r>
              <a:rPr lang="zh-CN" altLang="en-US" sz="1600" dirty="0">
                <a:solidFill>
                  <a:schemeClr val="bg1"/>
                </a:solidFill>
              </a:rPr>
              <a:t>明文每秒响应已达到</a:t>
            </a:r>
            <a:r>
              <a:rPr lang="en-US" altLang="zh-CN" sz="1600" dirty="0">
                <a:solidFill>
                  <a:schemeClr val="bg1"/>
                </a:solidFill>
              </a:rPr>
              <a:t>700</a:t>
            </a:r>
            <a:r>
              <a:rPr lang="zh-CN" altLang="en-US" sz="1600" dirty="0">
                <a:solidFill>
                  <a:schemeClr val="bg1"/>
                </a:solidFill>
              </a:rPr>
              <a:t>万</a:t>
            </a:r>
            <a:endParaRPr lang="en-US" altLang="zh-CN" sz="1600" dirty="0">
              <a:solidFill>
                <a:schemeClr val="bg1"/>
              </a:solidFill>
            </a:endParaRPr>
          </a:p>
        </p:txBody>
      </p:sp>
      <p:sp>
        <p:nvSpPr>
          <p:cNvPr id="8" name="矩形 7">
            <a:extLst>
              <a:ext uri="{FF2B5EF4-FFF2-40B4-BE49-F238E27FC236}">
                <a16:creationId xmlns:a16="http://schemas.microsoft.com/office/drawing/2014/main" xmlns="" id="{ED50FDFE-B355-43CB-BB12-91326E7E78F4}"/>
              </a:ext>
            </a:extLst>
          </p:cNvPr>
          <p:cNvSpPr/>
          <p:nvPr/>
        </p:nvSpPr>
        <p:spPr>
          <a:xfrm>
            <a:off x="203198" y="885028"/>
            <a:ext cx="2833615" cy="338554"/>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rPr>
              <a:t>）强劲性能</a:t>
            </a:r>
          </a:p>
        </p:txBody>
      </p:sp>
      <p:sp>
        <p:nvSpPr>
          <p:cNvPr id="6" name="矩形 5">
            <a:extLst>
              <a:ext uri="{FF2B5EF4-FFF2-40B4-BE49-F238E27FC236}">
                <a16:creationId xmlns:a16="http://schemas.microsoft.com/office/drawing/2014/main" xmlns="" id="{E94C3CF8-C100-463F-AFAC-9BF86FECC60B}"/>
              </a:ext>
            </a:extLst>
          </p:cNvPr>
          <p:cNvSpPr/>
          <p:nvPr/>
        </p:nvSpPr>
        <p:spPr>
          <a:xfrm>
            <a:off x="102529" y="3852587"/>
            <a:ext cx="4586917" cy="1169551"/>
          </a:xfrm>
          <a:prstGeom prst="rect">
            <a:avLst/>
          </a:prstGeom>
        </p:spPr>
        <p:txBody>
          <a:bodyPr wrap="square">
            <a:spAutoFit/>
          </a:bodyPr>
          <a:lstStyle/>
          <a:p>
            <a:r>
              <a:rPr lang="zh-CN" altLang="en-US" sz="1000" dirty="0">
                <a:solidFill>
                  <a:schemeClr val="bg1"/>
                </a:solidFill>
              </a:rPr>
              <a:t>参考来源：</a:t>
            </a:r>
            <a:endParaRPr lang="en-US" altLang="zh-CN" sz="1000" dirty="0">
              <a:solidFill>
                <a:schemeClr val="bg1"/>
              </a:solidFill>
            </a:endParaRPr>
          </a:p>
          <a:p>
            <a:r>
              <a:rPr lang="en-US" altLang="zh-CN" sz="1000" dirty="0">
                <a:solidFill>
                  <a:schemeClr val="bg1"/>
                </a:solidFill>
              </a:rPr>
              <a:t>1</a:t>
            </a:r>
            <a:r>
              <a:rPr lang="zh-CN" altLang="en-US" sz="1000" dirty="0">
                <a:solidFill>
                  <a:schemeClr val="bg1"/>
                </a:solidFill>
              </a:rPr>
              <a:t>、是什么优化让 </a:t>
            </a:r>
            <a:r>
              <a:rPr lang="en-US" altLang="zh-CN" sz="1000" dirty="0">
                <a:solidFill>
                  <a:schemeClr val="bg1"/>
                </a:solidFill>
              </a:rPr>
              <a:t>.NET Core </a:t>
            </a:r>
            <a:r>
              <a:rPr lang="zh-CN" altLang="en-US" sz="1000" dirty="0">
                <a:solidFill>
                  <a:schemeClr val="bg1"/>
                </a:solidFill>
              </a:rPr>
              <a:t>性能飙升？</a:t>
            </a:r>
            <a:endParaRPr lang="en-US" altLang="zh-CN" sz="1000" dirty="0">
              <a:solidFill>
                <a:schemeClr val="bg1"/>
              </a:solidFill>
            </a:endParaRPr>
          </a:p>
          <a:p>
            <a:r>
              <a:rPr lang="en-US" altLang="zh-CN" sz="1000" dirty="0">
                <a:solidFill>
                  <a:schemeClr val="bg1"/>
                </a:solidFill>
                <a:hlinkClick r:id="rId3">
                  <a:extLst>
                    <a:ext uri="{A12FA001-AC4F-418D-AE19-62706E023703}">
                      <ahyp:hlinkClr xmlns:ahyp="http://schemas.microsoft.com/office/drawing/2018/hyperlinkcolor" xmlns="" val="tx"/>
                    </a:ext>
                  </a:extLst>
                </a:hlinkClick>
              </a:rPr>
              <a:t>https://blogs.msdn.microsoft.com/dotnet/2017/06/07/performance-improvements-in-net-core/</a:t>
            </a:r>
            <a:endParaRPr lang="en-US" altLang="zh-CN" sz="1000" dirty="0">
              <a:solidFill>
                <a:schemeClr val="bg1"/>
              </a:solidFill>
            </a:endParaRPr>
          </a:p>
          <a:p>
            <a:r>
              <a:rPr lang="en-US" altLang="zh-CN" sz="1000" dirty="0">
                <a:solidFill>
                  <a:schemeClr val="bg1"/>
                </a:solidFill>
              </a:rPr>
              <a:t>2</a:t>
            </a:r>
            <a:r>
              <a:rPr lang="zh-CN" altLang="en-US" sz="1000" dirty="0">
                <a:solidFill>
                  <a:schemeClr val="bg1"/>
                </a:solidFill>
              </a:rPr>
              <a:t>、</a:t>
            </a:r>
            <a:r>
              <a:rPr lang="en-US" altLang="zh-CN" sz="1000" dirty="0" err="1">
                <a:solidFill>
                  <a:schemeClr val="bg1"/>
                </a:solidFill>
              </a:rPr>
              <a:t>TechEmpower</a:t>
            </a:r>
            <a:r>
              <a:rPr lang="zh-CN" altLang="en-US" sz="1000" dirty="0">
                <a:solidFill>
                  <a:schemeClr val="bg1"/>
                </a:solidFill>
              </a:rPr>
              <a:t>官方</a:t>
            </a:r>
            <a:r>
              <a:rPr lang="en-US" altLang="zh-CN" sz="1000" dirty="0">
                <a:solidFill>
                  <a:schemeClr val="bg1"/>
                </a:solidFill>
              </a:rPr>
              <a:t>web</a:t>
            </a:r>
            <a:r>
              <a:rPr lang="zh-CN" altLang="en-US" sz="1000" dirty="0">
                <a:solidFill>
                  <a:schemeClr val="bg1"/>
                </a:solidFill>
              </a:rPr>
              <a:t>框架的性能测试第</a:t>
            </a:r>
            <a:r>
              <a:rPr lang="en-US" altLang="zh-CN" sz="1000" dirty="0">
                <a:solidFill>
                  <a:schemeClr val="bg1"/>
                </a:solidFill>
              </a:rPr>
              <a:t>17</a:t>
            </a:r>
            <a:r>
              <a:rPr lang="zh-CN" altLang="en-US" sz="1000" dirty="0">
                <a:solidFill>
                  <a:schemeClr val="bg1"/>
                </a:solidFill>
              </a:rPr>
              <a:t>轮（</a:t>
            </a:r>
            <a:r>
              <a:rPr lang="en-US" altLang="zh-CN" sz="1000" dirty="0">
                <a:solidFill>
                  <a:schemeClr val="bg1"/>
                </a:solidFill>
              </a:rPr>
              <a:t>2018-10-30</a:t>
            </a:r>
            <a:r>
              <a:rPr lang="zh-CN" altLang="en-US" sz="1000" dirty="0">
                <a:solidFill>
                  <a:schemeClr val="bg1"/>
                </a:solidFill>
              </a:rPr>
              <a:t>）</a:t>
            </a:r>
            <a:endParaRPr lang="en-US" altLang="zh-CN" sz="1000" dirty="0">
              <a:solidFill>
                <a:schemeClr val="bg1"/>
              </a:solidFill>
            </a:endParaRPr>
          </a:p>
          <a:p>
            <a:r>
              <a:rPr lang="en-US" altLang="zh-CN" sz="1000" dirty="0">
                <a:solidFill>
                  <a:schemeClr val="bg1"/>
                </a:solidFill>
                <a:hlinkClick r:id="rId4">
                  <a:extLst>
                    <a:ext uri="{A12FA001-AC4F-418D-AE19-62706E023703}">
                      <ahyp:hlinkClr xmlns:ahyp="http://schemas.microsoft.com/office/drawing/2018/hyperlinkcolor" xmlns="" val="tx"/>
                    </a:ext>
                  </a:extLst>
                </a:hlinkClick>
              </a:rPr>
              <a:t>https://www.techempower.com/benchmarks/#section=data-r17&amp;hw=ph&amp;test=update</a:t>
            </a:r>
            <a:endParaRPr lang="zh-CN" altLang="en-US" sz="1000" dirty="0">
              <a:solidFill>
                <a:schemeClr val="bg1"/>
              </a:solidFill>
            </a:endParaRPr>
          </a:p>
        </p:txBody>
      </p:sp>
      <p:pic>
        <p:nvPicPr>
          <p:cNvPr id="9" name="图片 8">
            <a:extLst>
              <a:ext uri="{FF2B5EF4-FFF2-40B4-BE49-F238E27FC236}">
                <a16:creationId xmlns:a16="http://schemas.microsoft.com/office/drawing/2014/main" xmlns="" id="{183C7EE0-EC37-4DC6-BDE9-ED744DEF65A5}"/>
              </a:ext>
            </a:extLst>
          </p:cNvPr>
          <p:cNvPicPr>
            <a:picLocks noChangeAspect="1"/>
          </p:cNvPicPr>
          <p:nvPr/>
        </p:nvPicPr>
        <p:blipFill>
          <a:blip r:embed="rId5"/>
          <a:stretch>
            <a:fillRect/>
          </a:stretch>
        </p:blipFill>
        <p:spPr>
          <a:xfrm>
            <a:off x="4337108" y="108688"/>
            <a:ext cx="4464590" cy="2707780"/>
          </a:xfrm>
          <a:prstGeom prst="rect">
            <a:avLst/>
          </a:prstGeom>
        </p:spPr>
      </p:pic>
      <p:pic>
        <p:nvPicPr>
          <p:cNvPr id="10" name="图片 9">
            <a:extLst>
              <a:ext uri="{FF2B5EF4-FFF2-40B4-BE49-F238E27FC236}">
                <a16:creationId xmlns:a16="http://schemas.microsoft.com/office/drawing/2014/main" xmlns="" id="{79EC9B10-050C-4D38-AECE-0AA9583410B6}"/>
              </a:ext>
            </a:extLst>
          </p:cNvPr>
          <p:cNvPicPr>
            <a:picLocks noChangeAspect="1"/>
          </p:cNvPicPr>
          <p:nvPr/>
        </p:nvPicPr>
        <p:blipFill>
          <a:blip r:embed="rId6"/>
          <a:stretch>
            <a:fillRect/>
          </a:stretch>
        </p:blipFill>
        <p:spPr>
          <a:xfrm>
            <a:off x="4366787" y="1104230"/>
            <a:ext cx="4405231" cy="2857752"/>
          </a:xfrm>
          <a:prstGeom prst="rect">
            <a:avLst/>
          </a:prstGeom>
        </p:spPr>
      </p:pic>
      <p:pic>
        <p:nvPicPr>
          <p:cNvPr id="11" name="图片 10">
            <a:extLst>
              <a:ext uri="{FF2B5EF4-FFF2-40B4-BE49-F238E27FC236}">
                <a16:creationId xmlns:a16="http://schemas.microsoft.com/office/drawing/2014/main" xmlns="" id="{2D6F999D-DEC4-4017-91D4-0B9A878B3C4F}"/>
              </a:ext>
            </a:extLst>
          </p:cNvPr>
          <p:cNvPicPr>
            <a:picLocks noChangeAspect="1"/>
          </p:cNvPicPr>
          <p:nvPr/>
        </p:nvPicPr>
        <p:blipFill>
          <a:blip r:embed="rId7"/>
          <a:stretch>
            <a:fillRect/>
          </a:stretch>
        </p:blipFill>
        <p:spPr>
          <a:xfrm>
            <a:off x="4437776" y="2453072"/>
            <a:ext cx="4390360" cy="2395765"/>
          </a:xfrm>
          <a:prstGeom prst="rect">
            <a:avLst/>
          </a:prstGeom>
        </p:spPr>
      </p:pic>
    </p:spTree>
    <p:extLst>
      <p:ext uri="{BB962C8B-B14F-4D97-AF65-F5344CB8AC3E}">
        <p14:creationId xmlns:p14="http://schemas.microsoft.com/office/powerpoint/2010/main" val="2556035774"/>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 name="矩形 4">
            <a:extLst>
              <a:ext uri="{FF2B5EF4-FFF2-40B4-BE49-F238E27FC236}">
                <a16:creationId xmlns:a16="http://schemas.microsoft.com/office/drawing/2014/main" xmlns="" id="{0DE962B2-6719-49E1-A50C-E85DD4D8A4D0}"/>
              </a:ext>
            </a:extLst>
          </p:cNvPr>
          <p:cNvSpPr/>
          <p:nvPr/>
        </p:nvSpPr>
        <p:spPr>
          <a:xfrm>
            <a:off x="203198" y="1215487"/>
            <a:ext cx="4133911" cy="1600438"/>
          </a:xfrm>
          <a:prstGeom prst="rect">
            <a:avLst/>
          </a:prstGeom>
        </p:spPr>
        <p:txBody>
          <a:bodyPr wrap="square">
            <a:spAutoFit/>
          </a:bodyPr>
          <a:lstStyle/>
          <a:p>
            <a:pPr marL="285750" indent="-285750">
              <a:buFont typeface="Wingdings" panose="05000000000000000000" pitchFamily="2" charset="2"/>
              <a:buChar char="l"/>
            </a:pPr>
            <a:r>
              <a:rPr lang="zh-CN" altLang="en-US" sz="1400" dirty="0">
                <a:solidFill>
                  <a:schemeClr val="bg1"/>
                </a:solidFill>
              </a:rPr>
              <a:t>支持</a:t>
            </a:r>
            <a:r>
              <a:rPr lang="en-US" altLang="zh-CN" sz="1400" dirty="0">
                <a:solidFill>
                  <a:schemeClr val="bg1"/>
                </a:solidFill>
              </a:rPr>
              <a:t>.NET Standard</a:t>
            </a:r>
            <a:r>
              <a:rPr lang="zh-CN" altLang="en-US" sz="1400" dirty="0">
                <a:solidFill>
                  <a:schemeClr val="bg1"/>
                </a:solidFill>
              </a:rPr>
              <a:t>规范（目前最新到</a:t>
            </a:r>
            <a:r>
              <a:rPr lang="en-US" altLang="zh-CN" sz="1400" dirty="0">
                <a:solidFill>
                  <a:schemeClr val="bg1"/>
                </a:solidFill>
              </a:rPr>
              <a:t>2.0</a:t>
            </a:r>
            <a:r>
              <a:rPr lang="zh-CN" altLang="en-US" sz="1400" dirty="0">
                <a:solidFill>
                  <a:schemeClr val="bg1"/>
                </a:solidFill>
              </a:rPr>
              <a:t>版本），版本越高，可用的</a:t>
            </a:r>
            <a:r>
              <a:rPr lang="en-US" altLang="zh-CN" sz="1400" dirty="0">
                <a:solidFill>
                  <a:schemeClr val="bg1"/>
                </a:solidFill>
              </a:rPr>
              <a:t>API</a:t>
            </a:r>
            <a:r>
              <a:rPr lang="zh-CN" altLang="en-US" sz="1400" dirty="0">
                <a:solidFill>
                  <a:schemeClr val="bg1"/>
                </a:solidFill>
              </a:rPr>
              <a:t>就越多，版本越低，实现它的平台就越多。</a:t>
            </a:r>
            <a:endParaRPr lang="en-US" altLang="zh-CN" sz="1400" dirty="0">
              <a:solidFill>
                <a:schemeClr val="bg1"/>
              </a:solidFill>
            </a:endParaRPr>
          </a:p>
          <a:p>
            <a:pPr marL="285750" indent="-285750">
              <a:buFont typeface="Wingdings" panose="05000000000000000000" pitchFamily="2" charset="2"/>
              <a:buChar char="l"/>
            </a:pPr>
            <a:r>
              <a:rPr lang="en-US" altLang="zh-CN" sz="1400" dirty="0">
                <a:solidFill>
                  <a:schemeClr val="bg1"/>
                </a:solidFill>
              </a:rPr>
              <a:t>.NET Standard</a:t>
            </a:r>
            <a:r>
              <a:rPr lang="zh-CN" altLang="en-US" sz="1400" dirty="0">
                <a:solidFill>
                  <a:schemeClr val="bg1"/>
                </a:solidFill>
              </a:rPr>
              <a:t>与平台无关</a:t>
            </a:r>
            <a:endParaRPr lang="en-US" altLang="zh-CN" sz="1400" dirty="0">
              <a:solidFill>
                <a:schemeClr val="bg1"/>
              </a:solidFill>
            </a:endParaRPr>
          </a:p>
          <a:p>
            <a:pPr marL="285750" indent="-285750">
              <a:buFont typeface="Wingdings" panose="05000000000000000000" pitchFamily="2" charset="2"/>
              <a:buChar char="l"/>
            </a:pPr>
            <a:r>
              <a:rPr lang="zh-CN" altLang="en-US" sz="1400" dirty="0">
                <a:solidFill>
                  <a:schemeClr val="bg1"/>
                </a:solidFill>
              </a:rPr>
              <a:t>由</a:t>
            </a:r>
            <a:r>
              <a:rPr lang="en-US" altLang="zh-CN" sz="1400" dirty="0">
                <a:solidFill>
                  <a:schemeClr val="bg1"/>
                </a:solidFill>
              </a:rPr>
              <a:t>.NET</a:t>
            </a:r>
            <a:r>
              <a:rPr lang="zh-CN" altLang="en-US" sz="1400" dirty="0">
                <a:solidFill>
                  <a:schemeClr val="bg1"/>
                </a:solidFill>
              </a:rPr>
              <a:t>实现者维护，主要是</a:t>
            </a:r>
            <a:r>
              <a:rPr lang="en-US" altLang="zh-CN" sz="1400" dirty="0">
                <a:solidFill>
                  <a:schemeClr val="bg1"/>
                </a:solidFill>
              </a:rPr>
              <a:t>Microsoft(NET Framework</a:t>
            </a:r>
            <a:r>
              <a:rPr lang="zh-CN" altLang="en-US" sz="1400" dirty="0">
                <a:solidFill>
                  <a:schemeClr val="bg1"/>
                </a:solidFill>
              </a:rPr>
              <a:t>，</a:t>
            </a:r>
            <a:r>
              <a:rPr lang="en-US" altLang="zh-CN" sz="1400" dirty="0">
                <a:solidFill>
                  <a:schemeClr val="bg1"/>
                </a:solidFill>
              </a:rPr>
              <a:t>.NET Core</a:t>
            </a:r>
            <a:r>
              <a:rPr lang="zh-CN" altLang="en-US" sz="1400" dirty="0">
                <a:solidFill>
                  <a:schemeClr val="bg1"/>
                </a:solidFill>
              </a:rPr>
              <a:t>和</a:t>
            </a:r>
            <a:r>
              <a:rPr lang="en-US" altLang="zh-CN" sz="1400" dirty="0">
                <a:solidFill>
                  <a:schemeClr val="bg1"/>
                </a:solidFill>
              </a:rPr>
              <a:t>Mono)</a:t>
            </a:r>
            <a:r>
              <a:rPr lang="zh-CN" altLang="en-US" sz="1400" dirty="0">
                <a:solidFill>
                  <a:schemeClr val="bg1"/>
                </a:solidFill>
              </a:rPr>
              <a:t>和</a:t>
            </a:r>
            <a:r>
              <a:rPr lang="en-US" altLang="zh-CN" sz="1400" dirty="0">
                <a:solidFill>
                  <a:schemeClr val="bg1"/>
                </a:solidFill>
              </a:rPr>
              <a:t>Unity</a:t>
            </a:r>
          </a:p>
          <a:p>
            <a:pPr marL="285750" indent="-285750">
              <a:buFont typeface="Wingdings" panose="05000000000000000000" pitchFamily="2" charset="2"/>
              <a:buChar char="l"/>
            </a:pPr>
            <a:r>
              <a:rPr lang="zh-CN" altLang="en-US" sz="1400" dirty="0">
                <a:solidFill>
                  <a:schemeClr val="bg1"/>
                </a:solidFill>
              </a:rPr>
              <a:t>通过支持</a:t>
            </a:r>
            <a:r>
              <a:rPr lang="en-US" altLang="zh-CN" sz="1400" dirty="0">
                <a:solidFill>
                  <a:schemeClr val="bg1"/>
                </a:solidFill>
              </a:rPr>
              <a:t>.NET Standard</a:t>
            </a:r>
            <a:r>
              <a:rPr lang="zh-CN" altLang="en-US" sz="1400" dirty="0">
                <a:solidFill>
                  <a:schemeClr val="bg1"/>
                </a:solidFill>
              </a:rPr>
              <a:t>规范达到代码的共享</a:t>
            </a:r>
            <a:endParaRPr lang="en-US" altLang="zh-CN" sz="1400" dirty="0">
              <a:solidFill>
                <a:schemeClr val="bg1"/>
              </a:solidFill>
            </a:endParaRPr>
          </a:p>
        </p:txBody>
      </p:sp>
      <p:sp>
        <p:nvSpPr>
          <p:cNvPr id="8" name="矩形 7">
            <a:extLst>
              <a:ext uri="{FF2B5EF4-FFF2-40B4-BE49-F238E27FC236}">
                <a16:creationId xmlns:a16="http://schemas.microsoft.com/office/drawing/2014/main" xmlns="" id="{ED50FDFE-B355-43CB-BB12-91326E7E78F4}"/>
              </a:ext>
            </a:extLst>
          </p:cNvPr>
          <p:cNvSpPr/>
          <p:nvPr/>
        </p:nvSpPr>
        <p:spPr>
          <a:xfrm>
            <a:off x="203198" y="885028"/>
            <a:ext cx="2833615"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）一致</a:t>
            </a:r>
            <a:r>
              <a:rPr lang="en-US" altLang="zh-CN" sz="1600" dirty="0">
                <a:solidFill>
                  <a:schemeClr val="bg1"/>
                </a:solidFill>
                <a:latin typeface="微软雅黑" panose="020B0503020204020204" pitchFamily="34" charset="-122"/>
                <a:ea typeface="微软雅黑" panose="020B0503020204020204" pitchFamily="34" charset="-122"/>
              </a:rPr>
              <a:t>API</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xmlns="" id="{5F234FEB-73A7-4B8E-95FD-83FCEBD914FB}"/>
              </a:ext>
            </a:extLst>
          </p:cNvPr>
          <p:cNvPicPr>
            <a:picLocks noChangeAspect="1"/>
          </p:cNvPicPr>
          <p:nvPr/>
        </p:nvPicPr>
        <p:blipFill>
          <a:blip r:embed="rId3"/>
          <a:stretch>
            <a:fillRect/>
          </a:stretch>
        </p:blipFill>
        <p:spPr>
          <a:xfrm>
            <a:off x="4702074" y="114300"/>
            <a:ext cx="4133911" cy="2968050"/>
          </a:xfrm>
          <a:prstGeom prst="rect">
            <a:avLst/>
          </a:prstGeom>
        </p:spPr>
      </p:pic>
      <p:pic>
        <p:nvPicPr>
          <p:cNvPr id="13" name="图片 12">
            <a:extLst>
              <a:ext uri="{FF2B5EF4-FFF2-40B4-BE49-F238E27FC236}">
                <a16:creationId xmlns:a16="http://schemas.microsoft.com/office/drawing/2014/main" xmlns="" id="{16CC5DCF-2934-42D3-B24F-B0E8B086B2D7}"/>
              </a:ext>
            </a:extLst>
          </p:cNvPr>
          <p:cNvPicPr>
            <a:picLocks noChangeAspect="1"/>
          </p:cNvPicPr>
          <p:nvPr/>
        </p:nvPicPr>
        <p:blipFill>
          <a:blip r:embed="rId4"/>
          <a:stretch>
            <a:fillRect/>
          </a:stretch>
        </p:blipFill>
        <p:spPr>
          <a:xfrm>
            <a:off x="355598" y="3105032"/>
            <a:ext cx="7643234" cy="1928023"/>
          </a:xfrm>
          <a:prstGeom prst="rect">
            <a:avLst/>
          </a:prstGeom>
        </p:spPr>
      </p:pic>
    </p:spTree>
    <p:extLst>
      <p:ext uri="{BB962C8B-B14F-4D97-AF65-F5344CB8AC3E}">
        <p14:creationId xmlns:p14="http://schemas.microsoft.com/office/powerpoint/2010/main" val="93243985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xmlns="" id="{ED50FDFE-B355-43CB-BB12-91326E7E78F4}"/>
              </a:ext>
            </a:extLst>
          </p:cNvPr>
          <p:cNvSpPr/>
          <p:nvPr/>
        </p:nvSpPr>
        <p:spPr>
          <a:xfrm>
            <a:off x="203198" y="885028"/>
            <a:ext cx="3370512"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rPr>
              <a:t>支持命令行执行所有操作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xmlns="" id="{C596FDC1-9DE1-44C0-9045-C2390653D520}"/>
              </a:ext>
            </a:extLst>
          </p:cNvPr>
          <p:cNvSpPr/>
          <p:nvPr/>
        </p:nvSpPr>
        <p:spPr>
          <a:xfrm>
            <a:off x="4572001" y="1215487"/>
            <a:ext cx="4083576" cy="1384995"/>
          </a:xfrm>
          <a:prstGeom prst="rect">
            <a:avLst/>
          </a:prstGeom>
        </p:spPr>
        <p:txBody>
          <a:bodyPr wrap="square">
            <a:spAutoFit/>
          </a:bodyPr>
          <a:lstStyle/>
          <a:p>
            <a:pPr marL="285750" indent="-285750">
              <a:buFont typeface="Wingdings" panose="05000000000000000000" pitchFamily="2" charset="2"/>
              <a:buChar char="l"/>
            </a:pPr>
            <a:r>
              <a:rPr lang="en-US" altLang="zh-CN" sz="1400" dirty="0" err="1">
                <a:solidFill>
                  <a:schemeClr val="bg1"/>
                </a:solidFill>
              </a:rPr>
              <a:t>Asp.Net</a:t>
            </a:r>
            <a:r>
              <a:rPr lang="en-US" altLang="zh-CN" sz="1400" dirty="0">
                <a:solidFill>
                  <a:schemeClr val="bg1"/>
                </a:solidFill>
              </a:rPr>
              <a:t> Core</a:t>
            </a:r>
            <a:r>
              <a:rPr lang="zh-CN" altLang="en-US" sz="1400" dirty="0">
                <a:solidFill>
                  <a:schemeClr val="bg1"/>
                </a:solidFill>
              </a:rPr>
              <a:t>是一个模块化框架，即应用程序可以使用最少的必需框架组件运行。所需的框架组件只能包含在应用程序中，而不像传统的</a:t>
            </a:r>
            <a:r>
              <a:rPr lang="en-US" altLang="zh-CN" sz="1400" dirty="0" err="1">
                <a:solidFill>
                  <a:schemeClr val="bg1"/>
                </a:solidFill>
              </a:rPr>
              <a:t>Asp.Net</a:t>
            </a:r>
            <a:r>
              <a:rPr lang="zh-CN" altLang="en-US" sz="1400" dirty="0">
                <a:solidFill>
                  <a:schemeClr val="bg1"/>
                </a:solidFill>
              </a:rPr>
              <a:t>，它运行在完整的</a:t>
            </a:r>
            <a:r>
              <a:rPr lang="en-US" altLang="zh-CN" sz="1400" dirty="0" err="1">
                <a:solidFill>
                  <a:schemeClr val="bg1"/>
                </a:solidFill>
              </a:rPr>
              <a:t>.Net</a:t>
            </a:r>
            <a:r>
              <a:rPr lang="zh-CN" altLang="en-US" sz="1400" dirty="0">
                <a:solidFill>
                  <a:schemeClr val="bg1"/>
                </a:solidFill>
              </a:rPr>
              <a:t>框架中。</a:t>
            </a:r>
          </a:p>
          <a:p>
            <a:pPr marL="285750" indent="-285750">
              <a:buFont typeface="Wingdings" panose="05000000000000000000" pitchFamily="2" charset="2"/>
              <a:buChar char="l"/>
            </a:pPr>
            <a:r>
              <a:rPr lang="zh-CN" altLang="en-US" sz="1400" dirty="0">
                <a:solidFill>
                  <a:schemeClr val="bg1"/>
                </a:solidFill>
              </a:rPr>
              <a:t>包括运行时在内的所有组件均可作为</a:t>
            </a:r>
            <a:r>
              <a:rPr lang="en-US" altLang="zh-CN" sz="1400" dirty="0" err="1">
                <a:solidFill>
                  <a:schemeClr val="bg1"/>
                </a:solidFill>
              </a:rPr>
              <a:t>Nuget</a:t>
            </a:r>
            <a:r>
              <a:rPr lang="zh-CN" altLang="en-US" sz="1400" dirty="0">
                <a:solidFill>
                  <a:schemeClr val="bg1"/>
                </a:solidFill>
              </a:rPr>
              <a:t>包使用。</a:t>
            </a:r>
            <a:endParaRPr lang="en-US" altLang="zh-CN" sz="1400" dirty="0">
              <a:solidFill>
                <a:schemeClr val="bg1"/>
              </a:solidFill>
            </a:endParaRPr>
          </a:p>
        </p:txBody>
      </p:sp>
      <p:sp>
        <p:nvSpPr>
          <p:cNvPr id="14" name="矩形 13">
            <a:extLst>
              <a:ext uri="{FF2B5EF4-FFF2-40B4-BE49-F238E27FC236}">
                <a16:creationId xmlns:a16="http://schemas.microsoft.com/office/drawing/2014/main" xmlns="" id="{008F187D-DD19-4F41-890D-A3A4ACA0E18D}"/>
              </a:ext>
            </a:extLst>
          </p:cNvPr>
          <p:cNvSpPr/>
          <p:nvPr/>
        </p:nvSpPr>
        <p:spPr>
          <a:xfrm>
            <a:off x="4572000" y="885028"/>
            <a:ext cx="3370512"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6</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模块化</a:t>
            </a:r>
          </a:p>
        </p:txBody>
      </p:sp>
      <p:pic>
        <p:nvPicPr>
          <p:cNvPr id="9" name="图片 8">
            <a:extLst>
              <a:ext uri="{FF2B5EF4-FFF2-40B4-BE49-F238E27FC236}">
                <a16:creationId xmlns:a16="http://schemas.microsoft.com/office/drawing/2014/main" xmlns="" id="{BB02896D-146A-4827-876E-C7E4460E22A5}"/>
              </a:ext>
            </a:extLst>
          </p:cNvPr>
          <p:cNvPicPr>
            <a:picLocks noChangeAspect="1"/>
          </p:cNvPicPr>
          <p:nvPr/>
        </p:nvPicPr>
        <p:blipFill>
          <a:blip r:embed="rId3"/>
          <a:stretch>
            <a:fillRect/>
          </a:stretch>
        </p:blipFill>
        <p:spPr>
          <a:xfrm>
            <a:off x="334271" y="1215487"/>
            <a:ext cx="3239439" cy="3894540"/>
          </a:xfrm>
          <a:prstGeom prst="rect">
            <a:avLst/>
          </a:prstGeom>
        </p:spPr>
      </p:pic>
      <p:sp>
        <p:nvSpPr>
          <p:cNvPr id="5" name="矩形 4"/>
          <p:cNvSpPr/>
          <p:nvPr/>
        </p:nvSpPr>
        <p:spPr>
          <a:xfrm>
            <a:off x="3573710" y="3501794"/>
            <a:ext cx="4572000" cy="1377300"/>
          </a:xfrm>
          <a:prstGeom prst="rect">
            <a:avLst/>
          </a:prstGeom>
        </p:spPr>
        <p:txBody>
          <a:bodyPr>
            <a:spAutoFit/>
          </a:bodyPr>
          <a:lstStyle/>
          <a:p>
            <a:r>
              <a:rPr lang="en-US" altLang="zh-CN" sz="1400" dirty="0" err="1">
                <a:solidFill>
                  <a:schemeClr val="bg1"/>
                </a:solidFill>
              </a:rPr>
              <a:t>dotnet</a:t>
            </a:r>
            <a:r>
              <a:rPr lang="en-US" altLang="zh-CN" sz="1400" dirty="0">
                <a:solidFill>
                  <a:schemeClr val="bg1"/>
                </a:solidFill>
              </a:rPr>
              <a:t> </a:t>
            </a:r>
            <a:r>
              <a:rPr lang="en-US" altLang="zh-CN" sz="1400" dirty="0" smtClean="0">
                <a:solidFill>
                  <a:schemeClr val="bg1"/>
                </a:solidFill>
              </a:rPr>
              <a:t>watch</a:t>
            </a:r>
          </a:p>
          <a:p>
            <a:r>
              <a:rPr lang="zh-CN" altLang="en-US" sz="1400" dirty="0" smtClean="0">
                <a:solidFill>
                  <a:schemeClr val="bg1"/>
                </a:solidFill>
              </a:rPr>
              <a:t>提升开发效率，摆脱重复编译（编码</a:t>
            </a:r>
            <a:r>
              <a:rPr lang="en-US" altLang="zh-CN" sz="1400" dirty="0">
                <a:solidFill>
                  <a:schemeClr val="bg1"/>
                </a:solidFill>
              </a:rPr>
              <a:t>--&gt;</a:t>
            </a:r>
            <a:r>
              <a:rPr lang="zh-CN" altLang="en-US" sz="1400" dirty="0">
                <a:solidFill>
                  <a:schemeClr val="bg1"/>
                </a:solidFill>
              </a:rPr>
              <a:t>编译</a:t>
            </a:r>
            <a:r>
              <a:rPr lang="en-US" altLang="zh-CN" sz="1400" dirty="0">
                <a:solidFill>
                  <a:schemeClr val="bg1"/>
                </a:solidFill>
              </a:rPr>
              <a:t>--&gt;</a:t>
            </a:r>
            <a:r>
              <a:rPr lang="zh-CN" altLang="en-US" sz="1400" dirty="0">
                <a:solidFill>
                  <a:schemeClr val="bg1"/>
                </a:solidFill>
              </a:rPr>
              <a:t>运行</a:t>
            </a:r>
            <a:r>
              <a:rPr lang="en-US" altLang="zh-CN" sz="1400" dirty="0">
                <a:solidFill>
                  <a:schemeClr val="bg1"/>
                </a:solidFill>
              </a:rPr>
              <a:t>--&gt;</a:t>
            </a:r>
            <a:r>
              <a:rPr lang="zh-CN" altLang="en-US" sz="1400" dirty="0">
                <a:solidFill>
                  <a:schemeClr val="bg1"/>
                </a:solidFill>
              </a:rPr>
              <a:t>调试</a:t>
            </a:r>
            <a:r>
              <a:rPr lang="en-US" altLang="zh-CN" sz="1400" dirty="0">
                <a:solidFill>
                  <a:schemeClr val="bg1"/>
                </a:solidFill>
              </a:rPr>
              <a:t>--&gt;</a:t>
            </a:r>
            <a:r>
              <a:rPr lang="zh-CN" altLang="en-US" sz="1400" dirty="0">
                <a:solidFill>
                  <a:schemeClr val="bg1"/>
                </a:solidFill>
              </a:rPr>
              <a:t>定位问题</a:t>
            </a:r>
            <a:r>
              <a:rPr lang="en-US" altLang="zh-CN" sz="1400" dirty="0">
                <a:solidFill>
                  <a:schemeClr val="bg1"/>
                </a:solidFill>
              </a:rPr>
              <a:t>---&gt;</a:t>
            </a:r>
            <a:r>
              <a:rPr lang="zh-CN" altLang="en-US" sz="1400" dirty="0">
                <a:solidFill>
                  <a:schemeClr val="bg1"/>
                </a:solidFill>
              </a:rPr>
              <a:t>修改代码</a:t>
            </a:r>
            <a:r>
              <a:rPr lang="en-US" altLang="zh-CN" sz="1400" dirty="0">
                <a:solidFill>
                  <a:schemeClr val="bg1"/>
                </a:solidFill>
              </a:rPr>
              <a:t>--&gt;</a:t>
            </a:r>
            <a:r>
              <a:rPr lang="zh-CN" altLang="en-US" sz="1400" dirty="0">
                <a:solidFill>
                  <a:schemeClr val="bg1"/>
                </a:solidFill>
              </a:rPr>
              <a:t>编译</a:t>
            </a:r>
            <a:r>
              <a:rPr lang="en-US" altLang="zh-CN" sz="1400" dirty="0" smtClean="0">
                <a:solidFill>
                  <a:schemeClr val="bg1"/>
                </a:solidFill>
              </a:rPr>
              <a:t>--&gt;</a:t>
            </a:r>
            <a:r>
              <a:rPr lang="zh-CN" altLang="en-US" sz="1400" dirty="0" smtClean="0">
                <a:solidFill>
                  <a:schemeClr val="bg1"/>
                </a:solidFill>
              </a:rPr>
              <a:t>）</a:t>
            </a:r>
            <a:endParaRPr lang="en-US" altLang="zh-CN" sz="1400" dirty="0" smtClean="0">
              <a:solidFill>
                <a:schemeClr val="bg1"/>
              </a:solidFill>
            </a:endParaRPr>
          </a:p>
          <a:p>
            <a:r>
              <a:rPr lang="zh-CN" altLang="en-US" sz="1400" dirty="0">
                <a:solidFill>
                  <a:schemeClr val="bg1"/>
                </a:solidFill>
              </a:rPr>
              <a:t>实时监视项目文件变动，若有文件变动，自动重新编译并运行项目</a:t>
            </a:r>
            <a:endParaRPr lang="en-US" altLang="zh-CN" sz="1400" dirty="0" smtClean="0">
              <a:solidFill>
                <a:schemeClr val="bg1"/>
              </a:solidFill>
            </a:endParaRPr>
          </a:p>
          <a:p>
            <a:endParaRPr lang="zh-CN" altLang="en-US" sz="1400" dirty="0">
              <a:solidFill>
                <a:schemeClr val="bg1"/>
              </a:solidFill>
            </a:endParaRPr>
          </a:p>
        </p:txBody>
      </p:sp>
    </p:spTree>
    <p:extLst>
      <p:ext uri="{BB962C8B-B14F-4D97-AF65-F5344CB8AC3E}">
        <p14:creationId xmlns:p14="http://schemas.microsoft.com/office/powerpoint/2010/main" val="98790843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xmlns="" id="{9E9A4137-CB2F-4A14-84A1-83D5F7CFE6E8}"/>
              </a:ext>
            </a:extLst>
          </p:cNvPr>
          <p:cNvSpPr/>
          <p:nvPr/>
        </p:nvSpPr>
        <p:spPr>
          <a:xfrm>
            <a:off x="318785" y="1207098"/>
            <a:ext cx="4083576" cy="3323987"/>
          </a:xfrm>
          <a:prstGeom prst="rect">
            <a:avLst/>
          </a:prstGeom>
        </p:spPr>
        <p:txBody>
          <a:bodyPr wrap="square">
            <a:spAutoFit/>
          </a:bodyPr>
          <a:lstStyle/>
          <a:p>
            <a:pPr marL="285750" indent="-285750">
              <a:buFont typeface="Wingdings" panose="05000000000000000000" pitchFamily="2" charset="2"/>
              <a:buChar char="l"/>
            </a:pPr>
            <a:r>
              <a:rPr lang="zh-CN" altLang="en-US" sz="1400" dirty="0">
                <a:solidFill>
                  <a:schemeClr val="bg1"/>
                </a:solidFill>
              </a:rPr>
              <a:t>程序可以作为自包含发布（包含</a:t>
            </a:r>
            <a:r>
              <a:rPr lang="en-US" altLang="zh-CN" sz="1400" dirty="0">
                <a:solidFill>
                  <a:schemeClr val="bg1"/>
                </a:solidFill>
              </a:rPr>
              <a:t>.NET</a:t>
            </a:r>
            <a:r>
              <a:rPr lang="zh-CN" altLang="en-US" sz="1400" dirty="0">
                <a:solidFill>
                  <a:schemeClr val="bg1"/>
                </a:solidFill>
              </a:rPr>
              <a:t>运行时</a:t>
            </a:r>
            <a:r>
              <a:rPr lang="en-US" altLang="zh-CN" sz="1400" dirty="0" err="1">
                <a:solidFill>
                  <a:schemeClr val="bg1"/>
                </a:solidFill>
              </a:rPr>
              <a:t>dll</a:t>
            </a:r>
            <a:r>
              <a:rPr lang="zh-CN" altLang="en-US" sz="1400" dirty="0">
                <a:solidFill>
                  <a:schemeClr val="bg1"/>
                </a:solidFill>
              </a:rPr>
              <a:t>文件</a:t>
            </a:r>
            <a:r>
              <a:rPr lang="zh-CN" altLang="en-US" sz="1400" dirty="0" smtClean="0">
                <a:solidFill>
                  <a:schemeClr val="bg1"/>
                </a:solidFill>
              </a:rPr>
              <a:t>）</a:t>
            </a:r>
            <a:endParaRPr lang="en-US" altLang="zh-CN" sz="1400" dirty="0" smtClean="0">
              <a:solidFill>
                <a:schemeClr val="bg1"/>
              </a:solidFill>
            </a:endParaRPr>
          </a:p>
          <a:p>
            <a:pPr marL="285750" indent="-285750">
              <a:buFont typeface="Wingdings" panose="05000000000000000000" pitchFamily="2" charset="2"/>
              <a:buChar char="l"/>
            </a:pPr>
            <a:r>
              <a:rPr lang="zh-CN" altLang="en-US" sz="1400" dirty="0" smtClean="0">
                <a:solidFill>
                  <a:schemeClr val="bg1"/>
                </a:solidFill>
              </a:rPr>
              <a:t>支持多平台多版本编译发布。</a:t>
            </a:r>
            <a:endParaRPr lang="zh-CN" altLang="en-US" sz="1400" dirty="0">
              <a:solidFill>
                <a:schemeClr val="bg1"/>
              </a:solidFill>
            </a:endParaRPr>
          </a:p>
          <a:p>
            <a:pPr marL="285750" indent="-285750">
              <a:buFont typeface="Wingdings" panose="05000000000000000000" pitchFamily="2" charset="2"/>
              <a:buChar char="l"/>
            </a:pPr>
            <a:r>
              <a:rPr lang="zh-CN" altLang="en-US" sz="1400" dirty="0">
                <a:solidFill>
                  <a:schemeClr val="bg1"/>
                </a:solidFill>
              </a:rPr>
              <a:t>与框架相关的应用程序发布</a:t>
            </a:r>
          </a:p>
          <a:p>
            <a:pPr marL="285750" indent="-285750">
              <a:buFont typeface="Wingdings" panose="05000000000000000000" pitchFamily="2" charset="2"/>
              <a:buChar char="l"/>
            </a:pPr>
            <a:r>
              <a:rPr lang="zh-CN" altLang="en-US" sz="1400" dirty="0">
                <a:solidFill>
                  <a:schemeClr val="bg1"/>
                </a:solidFill>
              </a:rPr>
              <a:t>更容易的发布到</a:t>
            </a:r>
            <a:r>
              <a:rPr lang="en-US" altLang="zh-CN" sz="1400" dirty="0">
                <a:solidFill>
                  <a:schemeClr val="bg1"/>
                </a:solidFill>
              </a:rPr>
              <a:t>Docker</a:t>
            </a:r>
            <a:r>
              <a:rPr lang="zh-CN" altLang="en-US" sz="1400" dirty="0">
                <a:solidFill>
                  <a:schemeClr val="bg1"/>
                </a:solidFill>
              </a:rPr>
              <a:t>容器</a:t>
            </a:r>
          </a:p>
          <a:p>
            <a:pPr marL="285750" indent="-285750">
              <a:buFont typeface="Wingdings" panose="05000000000000000000" pitchFamily="2" charset="2"/>
              <a:buChar char="l"/>
            </a:pPr>
            <a:r>
              <a:rPr lang="zh-CN" altLang="en-US" sz="1400" dirty="0">
                <a:solidFill>
                  <a:schemeClr val="bg1"/>
                </a:solidFill>
              </a:rPr>
              <a:t>脱离</a:t>
            </a:r>
            <a:r>
              <a:rPr lang="en-US" altLang="zh-CN" sz="1400" dirty="0">
                <a:solidFill>
                  <a:schemeClr val="bg1"/>
                </a:solidFill>
              </a:rPr>
              <a:t>Windows</a:t>
            </a:r>
            <a:r>
              <a:rPr lang="zh-CN" altLang="en-US" sz="1400" dirty="0">
                <a:solidFill>
                  <a:schemeClr val="bg1"/>
                </a:solidFill>
              </a:rPr>
              <a:t>的</a:t>
            </a:r>
            <a:r>
              <a:rPr lang="en-US" altLang="zh-CN" sz="1400" dirty="0">
                <a:solidFill>
                  <a:schemeClr val="bg1"/>
                </a:solidFill>
              </a:rPr>
              <a:t>IIS</a:t>
            </a:r>
            <a:r>
              <a:rPr lang="zh-CN" altLang="en-US" sz="1400" dirty="0">
                <a:solidFill>
                  <a:schemeClr val="bg1"/>
                </a:solidFill>
              </a:rPr>
              <a:t>使用代理转发更容易的使用流行服务器</a:t>
            </a:r>
            <a:endParaRPr lang="en-US" altLang="zh-CN" sz="1400" dirty="0">
              <a:solidFill>
                <a:schemeClr val="bg1"/>
              </a:solidFill>
            </a:endParaRPr>
          </a:p>
          <a:p>
            <a:pPr marL="285750" indent="-285750">
              <a:buFont typeface="Wingdings" panose="05000000000000000000" pitchFamily="2" charset="2"/>
              <a:buChar char="l"/>
            </a:pPr>
            <a:r>
              <a:rPr lang="en-US" altLang="zh-CN" sz="1400" dirty="0" err="1">
                <a:solidFill>
                  <a:schemeClr val="bg1"/>
                </a:solidFill>
              </a:rPr>
              <a:t>ASP.NETCore</a:t>
            </a:r>
            <a:r>
              <a:rPr lang="zh-CN" altLang="en-US" sz="1400" dirty="0">
                <a:solidFill>
                  <a:schemeClr val="bg1"/>
                </a:solidFill>
              </a:rPr>
              <a:t>脱离</a:t>
            </a:r>
            <a:r>
              <a:rPr lang="en-US" altLang="zh-CN" sz="1400" dirty="0">
                <a:solidFill>
                  <a:schemeClr val="bg1"/>
                </a:solidFill>
              </a:rPr>
              <a:t>System.Web.dll</a:t>
            </a:r>
            <a:r>
              <a:rPr lang="zh-CN" altLang="en-US" sz="1400" dirty="0">
                <a:solidFill>
                  <a:schemeClr val="bg1"/>
                </a:solidFill>
              </a:rPr>
              <a:t>和</a:t>
            </a:r>
            <a:r>
              <a:rPr lang="en-US" altLang="zh-CN" sz="1400" dirty="0">
                <a:solidFill>
                  <a:schemeClr val="bg1"/>
                </a:solidFill>
              </a:rPr>
              <a:t>IIS</a:t>
            </a:r>
            <a:r>
              <a:rPr lang="zh-CN" altLang="en-US" sz="1400" dirty="0">
                <a:solidFill>
                  <a:schemeClr val="bg1"/>
                </a:solidFill>
              </a:rPr>
              <a:t>的依赖关系</a:t>
            </a:r>
            <a:endParaRPr lang="en-US" altLang="zh-CN" sz="1400" dirty="0">
              <a:solidFill>
                <a:schemeClr val="bg1"/>
              </a:solidFill>
            </a:endParaRPr>
          </a:p>
          <a:p>
            <a:pPr marL="285750" indent="-285750">
              <a:buFont typeface="Wingdings" panose="05000000000000000000" pitchFamily="2" charset="2"/>
              <a:buChar char="l"/>
            </a:pPr>
            <a:r>
              <a:rPr lang="en-US" altLang="zh-CN" sz="1400" dirty="0">
                <a:solidFill>
                  <a:schemeClr val="bg1"/>
                </a:solidFill>
              </a:rPr>
              <a:t>ASP.NET Core</a:t>
            </a:r>
            <a:r>
              <a:rPr lang="zh-CN" altLang="en-US" sz="1400" dirty="0">
                <a:solidFill>
                  <a:schemeClr val="bg1"/>
                </a:solidFill>
              </a:rPr>
              <a:t>支持</a:t>
            </a:r>
            <a:r>
              <a:rPr lang="en-US" altLang="zh-CN" sz="1400" dirty="0">
                <a:solidFill>
                  <a:schemeClr val="bg1"/>
                </a:solidFill>
              </a:rPr>
              <a:t>OWIN</a:t>
            </a:r>
            <a:r>
              <a:rPr lang="zh-CN" altLang="en-US" sz="1400" dirty="0">
                <a:solidFill>
                  <a:schemeClr val="bg1"/>
                </a:solidFill>
              </a:rPr>
              <a:t>规范。它有一个新的</a:t>
            </a:r>
            <a:r>
              <a:rPr lang="en-US" altLang="zh-CN" sz="1400" dirty="0">
                <a:solidFill>
                  <a:schemeClr val="bg1"/>
                </a:solidFill>
              </a:rPr>
              <a:t>OWIN</a:t>
            </a:r>
            <a:r>
              <a:rPr lang="zh-CN" altLang="en-US" sz="1400" dirty="0">
                <a:solidFill>
                  <a:schemeClr val="bg1"/>
                </a:solidFill>
              </a:rPr>
              <a:t>实现</a:t>
            </a:r>
          </a:p>
          <a:p>
            <a:pPr marL="285750" indent="-285750">
              <a:buFont typeface="Wingdings" panose="05000000000000000000" pitchFamily="2" charset="2"/>
              <a:buChar char="l"/>
            </a:pPr>
            <a:r>
              <a:rPr lang="zh-CN" altLang="en-US" sz="1400" dirty="0" smtClean="0">
                <a:solidFill>
                  <a:schemeClr val="bg1"/>
                </a:solidFill>
              </a:rPr>
              <a:t>支持</a:t>
            </a:r>
            <a:r>
              <a:rPr lang="en-US" altLang="zh-CN" sz="1400" dirty="0" err="1">
                <a:solidFill>
                  <a:schemeClr val="bg1"/>
                </a:solidFill>
              </a:rPr>
              <a:t>Asp.Net</a:t>
            </a:r>
            <a:r>
              <a:rPr lang="en-US" altLang="zh-CN" sz="1400" dirty="0">
                <a:solidFill>
                  <a:schemeClr val="bg1"/>
                </a:solidFill>
              </a:rPr>
              <a:t> Core Middleware</a:t>
            </a:r>
            <a:r>
              <a:rPr lang="zh-CN" altLang="en-US" sz="1400" dirty="0">
                <a:solidFill>
                  <a:schemeClr val="bg1"/>
                </a:solidFill>
              </a:rPr>
              <a:t>（从</a:t>
            </a:r>
            <a:r>
              <a:rPr lang="en-US" altLang="zh-CN" sz="1400" dirty="0">
                <a:solidFill>
                  <a:schemeClr val="bg1"/>
                </a:solidFill>
              </a:rPr>
              <a:t>OWIN</a:t>
            </a:r>
            <a:r>
              <a:rPr lang="zh-CN" altLang="en-US" sz="1400" dirty="0">
                <a:solidFill>
                  <a:schemeClr val="bg1"/>
                </a:solidFill>
              </a:rPr>
              <a:t>中间件发展而来）</a:t>
            </a:r>
          </a:p>
          <a:p>
            <a:pPr marL="285750" indent="-285750">
              <a:buFont typeface="Wingdings" panose="05000000000000000000" pitchFamily="2" charset="2"/>
              <a:buChar char="l"/>
            </a:pPr>
            <a:r>
              <a:rPr lang="zh-CN" altLang="en-US" sz="1400" dirty="0">
                <a:solidFill>
                  <a:schemeClr val="bg1"/>
                </a:solidFill>
              </a:rPr>
              <a:t>脱离依赖于</a:t>
            </a:r>
            <a:r>
              <a:rPr lang="en-US" altLang="zh-CN" sz="1400" dirty="0">
                <a:solidFill>
                  <a:schemeClr val="bg1"/>
                </a:solidFill>
              </a:rPr>
              <a:t>IIS</a:t>
            </a:r>
            <a:r>
              <a:rPr lang="zh-CN" altLang="en-US" sz="1400" dirty="0">
                <a:solidFill>
                  <a:schemeClr val="bg1"/>
                </a:solidFill>
              </a:rPr>
              <a:t>的</a:t>
            </a:r>
            <a:r>
              <a:rPr lang="en-US" altLang="zh-CN" sz="1400" dirty="0" err="1">
                <a:solidFill>
                  <a:schemeClr val="bg1"/>
                </a:solidFill>
              </a:rPr>
              <a:t>HttpHandlers</a:t>
            </a:r>
            <a:r>
              <a:rPr lang="zh-CN" altLang="en-US" sz="1400" dirty="0">
                <a:solidFill>
                  <a:schemeClr val="bg1"/>
                </a:solidFill>
              </a:rPr>
              <a:t>和</a:t>
            </a:r>
            <a:r>
              <a:rPr lang="en-US" altLang="zh-CN" sz="1400" dirty="0" err="1">
                <a:solidFill>
                  <a:schemeClr val="bg1"/>
                </a:solidFill>
              </a:rPr>
              <a:t>HttpModules</a:t>
            </a:r>
            <a:r>
              <a:rPr lang="zh-CN" altLang="en-US" sz="1400" dirty="0">
                <a:solidFill>
                  <a:schemeClr val="bg1"/>
                </a:solidFill>
              </a:rPr>
              <a:t>进行请求</a:t>
            </a:r>
            <a:r>
              <a:rPr lang="en-US" altLang="zh-CN" sz="1400" dirty="0">
                <a:solidFill>
                  <a:schemeClr val="bg1"/>
                </a:solidFill>
              </a:rPr>
              <a:t>/</a:t>
            </a:r>
            <a:r>
              <a:rPr lang="zh-CN" altLang="en-US" sz="1400" dirty="0">
                <a:solidFill>
                  <a:schemeClr val="bg1"/>
                </a:solidFill>
              </a:rPr>
              <a:t>响应过滤</a:t>
            </a:r>
          </a:p>
        </p:txBody>
      </p:sp>
      <p:sp>
        <p:nvSpPr>
          <p:cNvPr id="10" name="矩形 9">
            <a:extLst>
              <a:ext uri="{FF2B5EF4-FFF2-40B4-BE49-F238E27FC236}">
                <a16:creationId xmlns:a16="http://schemas.microsoft.com/office/drawing/2014/main" xmlns="" id="{FF6BB17C-C918-4C3F-8AD9-4E72D2FF2571}"/>
              </a:ext>
            </a:extLst>
          </p:cNvPr>
          <p:cNvSpPr/>
          <p:nvPr/>
        </p:nvSpPr>
        <p:spPr>
          <a:xfrm>
            <a:off x="318784" y="876639"/>
            <a:ext cx="3370512"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7</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多样化部署</a:t>
            </a:r>
          </a:p>
        </p:txBody>
      </p:sp>
      <p:sp>
        <p:nvSpPr>
          <p:cNvPr id="11" name="矩形 10">
            <a:extLst>
              <a:ext uri="{FF2B5EF4-FFF2-40B4-BE49-F238E27FC236}">
                <a16:creationId xmlns:a16="http://schemas.microsoft.com/office/drawing/2014/main" xmlns="" id="{F140847B-EBFA-4FB6-9C5A-64B22CC3C898}"/>
              </a:ext>
            </a:extLst>
          </p:cNvPr>
          <p:cNvSpPr/>
          <p:nvPr/>
        </p:nvSpPr>
        <p:spPr>
          <a:xfrm>
            <a:off x="4815281" y="1377248"/>
            <a:ext cx="4009934" cy="1169551"/>
          </a:xfrm>
          <a:prstGeom prst="rect">
            <a:avLst/>
          </a:prstGeom>
        </p:spPr>
        <p:txBody>
          <a:bodyPr wrap="square">
            <a:spAutoFit/>
          </a:bodyPr>
          <a:lstStyle/>
          <a:p>
            <a:r>
              <a:rPr lang="zh-CN" altLang="en-US" sz="1400" dirty="0">
                <a:solidFill>
                  <a:schemeClr val="bg1"/>
                </a:solidFill>
                <a:latin typeface="MicrosoftYaHei"/>
              </a:rPr>
              <a:t>配备了跨平台网络服务器</a:t>
            </a:r>
            <a:r>
              <a:rPr lang="en-US" altLang="zh-CN" sz="1400" dirty="0">
                <a:solidFill>
                  <a:schemeClr val="bg1"/>
                </a:solidFill>
                <a:latin typeface="ArialMT"/>
              </a:rPr>
              <a:t>Kestrel</a:t>
            </a:r>
            <a:r>
              <a:rPr lang="zh-CN" altLang="en-US" sz="1400" dirty="0">
                <a:solidFill>
                  <a:schemeClr val="bg1"/>
                </a:solidFill>
                <a:latin typeface="MicrosoftYaHei"/>
              </a:rPr>
              <a:t>。</a:t>
            </a:r>
            <a:r>
              <a:rPr lang="en-US" altLang="zh-CN" sz="1400" dirty="0" err="1">
                <a:solidFill>
                  <a:schemeClr val="bg1"/>
                </a:solidFill>
                <a:latin typeface="ArialMT"/>
              </a:rPr>
              <a:t>Asp.NetCore</a:t>
            </a:r>
            <a:r>
              <a:rPr lang="zh-CN" altLang="en-US" sz="1400" dirty="0">
                <a:solidFill>
                  <a:schemeClr val="bg1"/>
                </a:solidFill>
                <a:latin typeface="MicrosoftYaHei"/>
              </a:rPr>
              <a:t>应用程序可以使用</a:t>
            </a:r>
            <a:r>
              <a:rPr lang="en-US" altLang="zh-CN" sz="1400" dirty="0">
                <a:solidFill>
                  <a:schemeClr val="bg1"/>
                </a:solidFill>
                <a:latin typeface="ArialMT"/>
              </a:rPr>
              <a:t>Kestrel</a:t>
            </a:r>
            <a:r>
              <a:rPr lang="zh-CN" altLang="en-US" sz="1400" dirty="0">
                <a:solidFill>
                  <a:schemeClr val="bg1"/>
                </a:solidFill>
                <a:latin typeface="MicrosoftYaHei"/>
              </a:rPr>
              <a:t>托管在最常见的网络服务器（如</a:t>
            </a:r>
            <a:r>
              <a:rPr lang="en-US" altLang="zh-CN" sz="1400" dirty="0">
                <a:solidFill>
                  <a:schemeClr val="bg1"/>
                </a:solidFill>
                <a:latin typeface="ArialMT"/>
              </a:rPr>
              <a:t>Nginx</a:t>
            </a:r>
            <a:r>
              <a:rPr lang="zh-CN" altLang="en-US" sz="1400" dirty="0">
                <a:solidFill>
                  <a:schemeClr val="bg1"/>
                </a:solidFill>
                <a:latin typeface="MicrosoftYaHei"/>
              </a:rPr>
              <a:t>，</a:t>
            </a:r>
            <a:r>
              <a:rPr lang="en-US" altLang="zh-CN" sz="1400" dirty="0">
                <a:solidFill>
                  <a:schemeClr val="bg1"/>
                </a:solidFill>
                <a:latin typeface="ArialMT"/>
              </a:rPr>
              <a:t>Apache</a:t>
            </a:r>
            <a:r>
              <a:rPr lang="zh-CN" altLang="en-US" sz="1400" dirty="0">
                <a:solidFill>
                  <a:schemeClr val="bg1"/>
                </a:solidFill>
                <a:latin typeface="MicrosoftYaHei"/>
              </a:rPr>
              <a:t>，</a:t>
            </a:r>
            <a:r>
              <a:rPr lang="en-US" altLang="zh-CN" sz="1400" dirty="0">
                <a:solidFill>
                  <a:schemeClr val="bg1"/>
                </a:solidFill>
                <a:latin typeface="ArialMT"/>
              </a:rPr>
              <a:t>IIS</a:t>
            </a:r>
            <a:r>
              <a:rPr lang="zh-CN" altLang="en-US" sz="1400" dirty="0">
                <a:solidFill>
                  <a:schemeClr val="bg1"/>
                </a:solidFill>
                <a:latin typeface="MicrosoftYaHei"/>
              </a:rPr>
              <a:t>等）转</a:t>
            </a:r>
          </a:p>
          <a:p>
            <a:r>
              <a:rPr lang="zh-CN" altLang="en-US" sz="1400" dirty="0">
                <a:solidFill>
                  <a:schemeClr val="bg1"/>
                </a:solidFill>
                <a:latin typeface="MicrosoftYaHei"/>
              </a:rPr>
              <a:t>发请求。这些</a:t>
            </a:r>
            <a:r>
              <a:rPr lang="en-US" altLang="zh-CN" sz="1400" dirty="0">
                <a:solidFill>
                  <a:schemeClr val="bg1"/>
                </a:solidFill>
                <a:latin typeface="ArialMT"/>
              </a:rPr>
              <a:t>Web</a:t>
            </a:r>
            <a:r>
              <a:rPr lang="zh-CN" altLang="en-US" sz="1400" dirty="0">
                <a:solidFill>
                  <a:schemeClr val="bg1"/>
                </a:solidFill>
                <a:latin typeface="MicrosoftYaHei"/>
              </a:rPr>
              <a:t>服务器充当反向代理，将请求转发给</a:t>
            </a:r>
            <a:r>
              <a:rPr lang="en-US" altLang="zh-CN" sz="1400" dirty="0">
                <a:solidFill>
                  <a:schemeClr val="bg1"/>
                </a:solidFill>
                <a:latin typeface="ArialMT"/>
              </a:rPr>
              <a:t>Kestrel</a:t>
            </a:r>
            <a:r>
              <a:rPr lang="zh-CN" altLang="en-US" sz="1400" dirty="0">
                <a:solidFill>
                  <a:schemeClr val="bg1"/>
                </a:solidFill>
                <a:latin typeface="MicrosoftYaHei"/>
              </a:rPr>
              <a:t>服务器。它可以自行托管。</a:t>
            </a:r>
            <a:endParaRPr lang="zh-CN" altLang="en-US" dirty="0">
              <a:solidFill>
                <a:schemeClr val="bg1"/>
              </a:solidFill>
            </a:endParaRPr>
          </a:p>
        </p:txBody>
      </p:sp>
      <p:sp>
        <p:nvSpPr>
          <p:cNvPr id="5" name="矩形 4"/>
          <p:cNvSpPr/>
          <p:nvPr/>
        </p:nvSpPr>
        <p:spPr>
          <a:xfrm>
            <a:off x="4699649" y="4100804"/>
            <a:ext cx="4265931" cy="507831"/>
          </a:xfrm>
          <a:prstGeom prst="rect">
            <a:avLst/>
          </a:prstGeom>
        </p:spPr>
        <p:txBody>
          <a:bodyPr wrap="square">
            <a:spAutoFit/>
          </a:bodyPr>
          <a:lstStyle/>
          <a:p>
            <a:r>
              <a:rPr lang="en-US" altLang="zh-CN" dirty="0" err="1">
                <a:solidFill>
                  <a:schemeClr val="bg1"/>
                </a:solidFill>
              </a:rPr>
              <a:t>dotnet</a:t>
            </a:r>
            <a:r>
              <a:rPr lang="en-US" altLang="zh-CN" dirty="0">
                <a:solidFill>
                  <a:schemeClr val="bg1"/>
                </a:solidFill>
              </a:rPr>
              <a:t> publish --framework </a:t>
            </a:r>
            <a:r>
              <a:rPr lang="en-US" altLang="zh-CN" dirty="0" smtClean="0">
                <a:solidFill>
                  <a:schemeClr val="bg1"/>
                </a:solidFill>
              </a:rPr>
              <a:t>netcoreapp2.1 </a:t>
            </a:r>
            <a:r>
              <a:rPr lang="en-US" altLang="zh-CN" dirty="0">
                <a:solidFill>
                  <a:schemeClr val="bg1"/>
                </a:solidFill>
              </a:rPr>
              <a:t>--runtime osx.10.11-x64</a:t>
            </a:r>
            <a:endParaRPr lang="zh-CN" altLang="en-US" dirty="0">
              <a:solidFill>
                <a:schemeClr val="bg1"/>
              </a:solidFill>
            </a:endParaRPr>
          </a:p>
        </p:txBody>
      </p:sp>
      <p:sp>
        <p:nvSpPr>
          <p:cNvPr id="6" name="矩形 5"/>
          <p:cNvSpPr/>
          <p:nvPr/>
        </p:nvSpPr>
        <p:spPr>
          <a:xfrm>
            <a:off x="4699649" y="2758262"/>
            <a:ext cx="4406599" cy="1131079"/>
          </a:xfrm>
          <a:prstGeom prst="rect">
            <a:avLst/>
          </a:prstGeom>
        </p:spPr>
        <p:txBody>
          <a:bodyPr wrap="square">
            <a:spAutoFit/>
          </a:bodyPr>
          <a:lstStyle/>
          <a:p>
            <a:r>
              <a:rPr lang="en-US" altLang="zh-CN" dirty="0" err="1">
                <a:solidFill>
                  <a:schemeClr val="bg1"/>
                </a:solidFill>
              </a:rPr>
              <a:t>dotnet</a:t>
            </a:r>
            <a:r>
              <a:rPr lang="en-US" altLang="zh-CN" dirty="0">
                <a:solidFill>
                  <a:schemeClr val="bg1"/>
                </a:solidFill>
              </a:rPr>
              <a:t> publish [&lt;PROJECT&gt;] [-c|--configuration] [-f|--framework] [--force] [--manifest] [--no-build] [--no-dependencies]</a:t>
            </a:r>
          </a:p>
          <a:p>
            <a:r>
              <a:rPr lang="en-US" altLang="zh-CN" dirty="0">
                <a:solidFill>
                  <a:schemeClr val="bg1"/>
                </a:solidFill>
              </a:rPr>
              <a:t>    [--no-restore] [-o|--output] [-r|--runtime] [--self-contained] [-v|--verbosity] [--version-suffix]</a:t>
            </a:r>
            <a:endParaRPr lang="zh-CN" altLang="en-US" dirty="0">
              <a:solidFill>
                <a:schemeClr val="bg1"/>
              </a:solidFill>
            </a:endParaRPr>
          </a:p>
        </p:txBody>
      </p:sp>
    </p:spTree>
    <p:extLst>
      <p:ext uri="{BB962C8B-B14F-4D97-AF65-F5344CB8AC3E}">
        <p14:creationId xmlns:p14="http://schemas.microsoft.com/office/powerpoint/2010/main" val="150722269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1.4</a:t>
              </a:r>
              <a:r>
                <a:rPr lang="zh-CN" altLang="en-US" sz="2000" dirty="0">
                  <a:solidFill>
                    <a:schemeClr val="bg1"/>
                  </a:solidFill>
                  <a:latin typeface="微软雅黑" panose="020B0503020204020204" pitchFamily="34" charset="-122"/>
                  <a:ea typeface="微软雅黑" panose="020B0503020204020204" pitchFamily="34" charset="-122"/>
                </a:rPr>
                <a:t>为什么选择</a:t>
              </a:r>
              <a:r>
                <a:rPr lang="en-US" altLang="zh-CN" sz="2000" dirty="0">
                  <a:solidFill>
                    <a:schemeClr val="bg1"/>
                  </a:solidFill>
                  <a:latin typeface="微软雅黑" panose="020B0503020204020204" pitchFamily="34" charset="-122"/>
                  <a:ea typeface="微软雅黑" panose="020B0503020204020204" pitchFamily="34" charset="-122"/>
                </a:rPr>
                <a:t>.NET Core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xmlns="" id="{9E9A4137-CB2F-4A14-84A1-83D5F7CFE6E8}"/>
              </a:ext>
            </a:extLst>
          </p:cNvPr>
          <p:cNvSpPr/>
          <p:nvPr/>
        </p:nvSpPr>
        <p:spPr>
          <a:xfrm>
            <a:off x="318785" y="1207098"/>
            <a:ext cx="4083576" cy="954107"/>
          </a:xfrm>
          <a:prstGeom prst="rect">
            <a:avLst/>
          </a:prstGeom>
        </p:spPr>
        <p:txBody>
          <a:bodyPr wrap="square">
            <a:spAutoFit/>
          </a:bodyPr>
          <a:lstStyle/>
          <a:p>
            <a:pPr marL="285750" indent="-285750">
              <a:buFont typeface="Wingdings" panose="05000000000000000000" pitchFamily="2" charset="2"/>
              <a:buChar char="l"/>
            </a:pPr>
            <a:r>
              <a:rPr lang="zh-CN" altLang="en-US" sz="1400" dirty="0">
                <a:solidFill>
                  <a:schemeClr val="bg1"/>
                </a:solidFill>
              </a:rPr>
              <a:t>更</a:t>
            </a:r>
            <a:r>
              <a:rPr lang="zh-CN" altLang="en-US" sz="1400" dirty="0" smtClean="0">
                <a:solidFill>
                  <a:schemeClr val="bg1"/>
                </a:solidFill>
              </a:rPr>
              <a:t>快的更新发布周期，更多新特性的引入。</a:t>
            </a:r>
            <a:endParaRPr lang="en-US" altLang="zh-CN" sz="1400" dirty="0" smtClean="0">
              <a:solidFill>
                <a:schemeClr val="bg1"/>
              </a:solidFill>
            </a:endParaRPr>
          </a:p>
          <a:p>
            <a:pPr marL="285750" indent="-285750">
              <a:buFont typeface="Wingdings" panose="05000000000000000000" pitchFamily="2" charset="2"/>
              <a:buChar char="l"/>
            </a:pPr>
            <a:r>
              <a:rPr lang="zh-CN" altLang="en-US" sz="1400" dirty="0" smtClean="0">
                <a:solidFill>
                  <a:schemeClr val="bg1"/>
                </a:solidFill>
              </a:rPr>
              <a:t>自动</a:t>
            </a:r>
            <a:r>
              <a:rPr lang="zh-CN" altLang="en-US" sz="1400" dirty="0">
                <a:solidFill>
                  <a:schemeClr val="bg1"/>
                </a:solidFill>
              </a:rPr>
              <a:t>内存管理、类型安全、委托和 </a:t>
            </a:r>
            <a:r>
              <a:rPr lang="en-US" altLang="zh-CN" sz="1400" dirty="0">
                <a:solidFill>
                  <a:schemeClr val="bg1"/>
                </a:solidFill>
              </a:rPr>
              <a:t>lambda</a:t>
            </a:r>
            <a:r>
              <a:rPr lang="zh-CN" altLang="en-US" sz="1400" dirty="0">
                <a:solidFill>
                  <a:schemeClr val="bg1"/>
                </a:solidFill>
              </a:rPr>
              <a:t>、泛型、异步编程、</a:t>
            </a:r>
            <a:r>
              <a:rPr lang="en-US" altLang="zh-CN" sz="1400" dirty="0" smtClean="0">
                <a:solidFill>
                  <a:schemeClr val="bg1"/>
                </a:solidFill>
              </a:rPr>
              <a:t>LINQ</a:t>
            </a:r>
            <a:r>
              <a:rPr lang="zh-CN" altLang="en-US" sz="1400" dirty="0" smtClean="0">
                <a:solidFill>
                  <a:schemeClr val="bg1"/>
                </a:solidFill>
              </a:rPr>
              <a:t>、依赖注入等</a:t>
            </a:r>
            <a:endParaRPr lang="en-US" altLang="zh-CN" sz="1400" dirty="0" smtClean="0">
              <a:solidFill>
                <a:schemeClr val="bg1"/>
              </a:solidFill>
            </a:endParaRPr>
          </a:p>
          <a:p>
            <a:pPr marL="285750" indent="-285750">
              <a:buFont typeface="Wingdings" panose="05000000000000000000" pitchFamily="2" charset="2"/>
              <a:buChar char="l"/>
            </a:pPr>
            <a:r>
              <a:rPr lang="zh-CN" altLang="en-US" sz="1400" dirty="0">
                <a:solidFill>
                  <a:schemeClr val="bg1"/>
                </a:solidFill>
              </a:rPr>
              <a:t>高性能、高吞吐量、低</a:t>
            </a:r>
            <a:r>
              <a:rPr lang="zh-CN" altLang="en-US" sz="1400" dirty="0" smtClean="0">
                <a:solidFill>
                  <a:schemeClr val="bg1"/>
                </a:solidFill>
              </a:rPr>
              <a:t>延迟</a:t>
            </a:r>
            <a:endParaRPr lang="zh-CN" altLang="en-US" sz="1400" dirty="0">
              <a:solidFill>
                <a:schemeClr val="bg1"/>
              </a:solidFill>
            </a:endParaRPr>
          </a:p>
        </p:txBody>
      </p:sp>
      <p:sp>
        <p:nvSpPr>
          <p:cNvPr id="10" name="矩形 9">
            <a:extLst>
              <a:ext uri="{FF2B5EF4-FFF2-40B4-BE49-F238E27FC236}">
                <a16:creationId xmlns:a16="http://schemas.microsoft.com/office/drawing/2014/main" xmlns="" id="{FF6BB17C-C918-4C3F-8AD9-4E72D2FF2571}"/>
              </a:ext>
            </a:extLst>
          </p:cNvPr>
          <p:cNvSpPr/>
          <p:nvPr/>
        </p:nvSpPr>
        <p:spPr>
          <a:xfrm>
            <a:off x="318784" y="876639"/>
            <a:ext cx="3370512" cy="338554"/>
          </a:xfrm>
          <a:prstGeom prst="rect">
            <a:avLst/>
          </a:prstGeom>
        </p:spPr>
        <p:txBody>
          <a:bodyPr wrap="squar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8</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rPr>
              <a:t>发布</a:t>
            </a:r>
            <a:r>
              <a:rPr lang="zh-CN" altLang="en-US" sz="1600" b="1" dirty="0">
                <a:solidFill>
                  <a:schemeClr val="bg1"/>
                </a:solidFill>
              </a:rPr>
              <a:t>周期更</a:t>
            </a:r>
            <a:r>
              <a:rPr lang="zh-CN" altLang="en-US" sz="1600" b="1" dirty="0">
                <a:solidFill>
                  <a:schemeClr val="bg1"/>
                </a:solidFill>
              </a:rPr>
              <a:t>快，</a:t>
            </a:r>
            <a:r>
              <a:rPr lang="zh-CN" altLang="en-US" sz="1600" b="1" dirty="0">
                <a:solidFill>
                  <a:schemeClr val="bg1"/>
                </a:solidFill>
              </a:rPr>
              <a:t>编码</a:t>
            </a:r>
            <a:r>
              <a:rPr lang="zh-CN" altLang="en-US" sz="1600" b="1" dirty="0">
                <a:solidFill>
                  <a:schemeClr val="bg1"/>
                </a:solidFill>
              </a:rPr>
              <a:t>更便捷</a:t>
            </a:r>
            <a:endParaRPr lang="zh-CN" altLang="en-US" sz="1600" b="1" dirty="0">
              <a:solidFill>
                <a:schemeClr val="bg1"/>
              </a:solidFill>
            </a:endParaRPr>
          </a:p>
        </p:txBody>
      </p:sp>
      <p:pic>
        <p:nvPicPr>
          <p:cNvPr id="5" name="图片 4"/>
          <p:cNvPicPr>
            <a:picLocks noChangeAspect="1"/>
          </p:cNvPicPr>
          <p:nvPr/>
        </p:nvPicPr>
        <p:blipFill>
          <a:blip r:embed="rId3"/>
          <a:stretch>
            <a:fillRect/>
          </a:stretch>
        </p:blipFill>
        <p:spPr>
          <a:xfrm>
            <a:off x="593906" y="2616539"/>
            <a:ext cx="3533333" cy="1761905"/>
          </a:xfrm>
          <a:prstGeom prst="rect">
            <a:avLst/>
          </a:prstGeom>
        </p:spPr>
      </p:pic>
      <p:pic>
        <p:nvPicPr>
          <p:cNvPr id="7" name="图片 6"/>
          <p:cNvPicPr>
            <a:picLocks noChangeAspect="1"/>
          </p:cNvPicPr>
          <p:nvPr/>
        </p:nvPicPr>
        <p:blipFill>
          <a:blip r:embed="rId4"/>
          <a:stretch>
            <a:fillRect/>
          </a:stretch>
        </p:blipFill>
        <p:spPr>
          <a:xfrm>
            <a:off x="4659506" y="263495"/>
            <a:ext cx="3095616" cy="2686326"/>
          </a:xfrm>
          <a:prstGeom prst="rect">
            <a:avLst/>
          </a:prstGeom>
        </p:spPr>
      </p:pic>
      <p:sp>
        <p:nvSpPr>
          <p:cNvPr id="8" name="矩形 7"/>
          <p:cNvSpPr/>
          <p:nvPr/>
        </p:nvSpPr>
        <p:spPr>
          <a:xfrm>
            <a:off x="998303" y="4431708"/>
            <a:ext cx="2690993" cy="300082"/>
          </a:xfrm>
          <a:prstGeom prst="rect">
            <a:avLst/>
          </a:prstGeom>
        </p:spPr>
        <p:txBody>
          <a:bodyPr wrap="none">
            <a:spAutoFit/>
          </a:bodyPr>
          <a:lstStyle/>
          <a:p>
            <a:r>
              <a:rPr lang="zh-CN" altLang="en-US" dirty="0">
                <a:solidFill>
                  <a:schemeClr val="bg1"/>
                </a:solidFill>
              </a:rPr>
              <a:t>使用</a:t>
            </a:r>
            <a:r>
              <a:rPr lang="en-US" altLang="zh-CN" dirty="0">
                <a:solidFill>
                  <a:schemeClr val="bg1"/>
                </a:solidFill>
              </a:rPr>
              <a:t>Task</a:t>
            </a:r>
            <a:r>
              <a:rPr lang="zh-CN" altLang="en-US" dirty="0">
                <a:solidFill>
                  <a:schemeClr val="bg1"/>
                </a:solidFill>
              </a:rPr>
              <a:t>代替</a:t>
            </a:r>
            <a:r>
              <a:rPr lang="en-US" altLang="zh-CN" dirty="0" err="1">
                <a:solidFill>
                  <a:schemeClr val="bg1"/>
                </a:solidFill>
              </a:rPr>
              <a:t>ThreadPool</a:t>
            </a:r>
            <a:r>
              <a:rPr lang="zh-CN" altLang="en-US" dirty="0">
                <a:solidFill>
                  <a:schemeClr val="bg1"/>
                </a:solidFill>
              </a:rPr>
              <a:t>和</a:t>
            </a:r>
            <a:r>
              <a:rPr lang="en-US" altLang="zh-CN" dirty="0">
                <a:solidFill>
                  <a:schemeClr val="bg1"/>
                </a:solidFill>
              </a:rPr>
              <a:t>Thread </a:t>
            </a:r>
            <a:endParaRPr lang="en-US" altLang="zh-CN" dirty="0" smtClean="0">
              <a:solidFill>
                <a:schemeClr val="bg1"/>
              </a:solidFill>
            </a:endParaRPr>
          </a:p>
        </p:txBody>
      </p:sp>
      <p:pic>
        <p:nvPicPr>
          <p:cNvPr id="6" name="图片 5"/>
          <p:cNvPicPr>
            <a:picLocks noChangeAspect="1"/>
          </p:cNvPicPr>
          <p:nvPr/>
        </p:nvPicPr>
        <p:blipFill>
          <a:blip r:embed="rId5"/>
          <a:stretch>
            <a:fillRect/>
          </a:stretch>
        </p:blipFill>
        <p:spPr>
          <a:xfrm>
            <a:off x="5820018" y="563758"/>
            <a:ext cx="2980686" cy="2802492"/>
          </a:xfrm>
          <a:prstGeom prst="rect">
            <a:avLst/>
          </a:prstGeom>
        </p:spPr>
      </p:pic>
      <p:sp>
        <p:nvSpPr>
          <p:cNvPr id="12" name="矩形 11"/>
          <p:cNvSpPr/>
          <p:nvPr/>
        </p:nvSpPr>
        <p:spPr>
          <a:xfrm>
            <a:off x="4455850" y="3366250"/>
            <a:ext cx="4344854" cy="1569660"/>
          </a:xfrm>
          <a:prstGeom prst="rect">
            <a:avLst/>
          </a:prstGeom>
        </p:spPr>
        <p:txBody>
          <a:bodyPr wrap="square">
            <a:spAutoFit/>
          </a:bodyPr>
          <a:lstStyle/>
          <a:p>
            <a:r>
              <a:rPr lang="zh-CN" altLang="en-US" sz="1600" dirty="0" smtClean="0">
                <a:solidFill>
                  <a:schemeClr val="bg1"/>
                </a:solidFill>
              </a:rPr>
              <a:t>应用场景：</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smtClean="0">
                <a:solidFill>
                  <a:schemeClr val="bg1"/>
                </a:solidFill>
              </a:rPr>
              <a:t>用户</a:t>
            </a:r>
            <a:r>
              <a:rPr lang="zh-CN" altLang="en-US" sz="1600" dirty="0">
                <a:solidFill>
                  <a:schemeClr val="bg1"/>
                </a:solidFill>
              </a:rPr>
              <a:t>有跨平台需求。</a:t>
            </a:r>
          </a:p>
          <a:p>
            <a:pPr marL="285750" indent="-285750">
              <a:buFont typeface="Arial" panose="020B0604020202020204" pitchFamily="34" charset="0"/>
              <a:buChar char="•"/>
            </a:pPr>
            <a:r>
              <a:rPr lang="zh-CN" altLang="en-US" sz="1600" dirty="0">
                <a:solidFill>
                  <a:schemeClr val="bg1"/>
                </a:solidFill>
              </a:rPr>
              <a:t>用户正在面向微服务。</a:t>
            </a:r>
          </a:p>
          <a:p>
            <a:pPr marL="285750" indent="-285750">
              <a:buFont typeface="Arial" panose="020B0604020202020204" pitchFamily="34" charset="0"/>
              <a:buChar char="•"/>
            </a:pPr>
            <a:r>
              <a:rPr lang="zh-CN" altLang="en-US" sz="1600" dirty="0">
                <a:solidFill>
                  <a:schemeClr val="bg1"/>
                </a:solidFill>
              </a:rPr>
              <a:t>用户正在使用 </a:t>
            </a:r>
            <a:r>
              <a:rPr lang="en-US" altLang="zh-CN" sz="1600" dirty="0" err="1">
                <a:solidFill>
                  <a:schemeClr val="bg1"/>
                </a:solidFill>
              </a:rPr>
              <a:t>Docker</a:t>
            </a:r>
            <a:r>
              <a:rPr lang="en-US" altLang="zh-CN" sz="1600" dirty="0">
                <a:solidFill>
                  <a:schemeClr val="bg1"/>
                </a:solidFill>
              </a:rPr>
              <a:t> </a:t>
            </a:r>
            <a:r>
              <a:rPr lang="zh-CN" altLang="en-US" sz="1600" dirty="0">
                <a:solidFill>
                  <a:schemeClr val="bg1"/>
                </a:solidFill>
              </a:rPr>
              <a:t>容器。</a:t>
            </a:r>
          </a:p>
          <a:p>
            <a:pPr marL="285750" indent="-285750">
              <a:buFont typeface="Arial" panose="020B0604020202020204" pitchFamily="34" charset="0"/>
              <a:buChar char="•"/>
            </a:pPr>
            <a:r>
              <a:rPr lang="zh-CN" altLang="en-US" sz="1600" dirty="0">
                <a:solidFill>
                  <a:schemeClr val="bg1"/>
                </a:solidFill>
              </a:rPr>
              <a:t>需要高性能和可扩展的系统。</a:t>
            </a:r>
          </a:p>
          <a:p>
            <a:pPr marL="285750" indent="-285750">
              <a:buFont typeface="Arial" panose="020B0604020202020204" pitchFamily="34" charset="0"/>
              <a:buChar char="•"/>
            </a:pPr>
            <a:r>
              <a:rPr lang="zh-CN" altLang="en-US" sz="1600" dirty="0">
                <a:solidFill>
                  <a:schemeClr val="bg1"/>
                </a:solidFill>
              </a:rPr>
              <a:t>需按应用程序提供并行的 </a:t>
            </a:r>
            <a:r>
              <a:rPr lang="en-US" altLang="zh-CN" sz="1600" dirty="0">
                <a:solidFill>
                  <a:schemeClr val="bg1"/>
                </a:solidFill>
              </a:rPr>
              <a:t>.NET </a:t>
            </a:r>
            <a:r>
              <a:rPr lang="zh-CN" altLang="en-US" sz="1600" dirty="0">
                <a:solidFill>
                  <a:schemeClr val="bg1"/>
                </a:solidFill>
              </a:rPr>
              <a:t>版本。</a:t>
            </a:r>
          </a:p>
        </p:txBody>
      </p:sp>
    </p:spTree>
    <p:extLst>
      <p:ext uri="{BB962C8B-B14F-4D97-AF65-F5344CB8AC3E}">
        <p14:creationId xmlns:p14="http://schemas.microsoft.com/office/powerpoint/2010/main" val="373424124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grpSp>
        <p:nvGrpSpPr>
          <p:cNvPr id="32" name="组合 14"/>
          <p:cNvGrpSpPr>
            <a:grpSpLocks/>
          </p:cNvGrpSpPr>
          <p:nvPr/>
        </p:nvGrpSpPr>
        <p:grpSpPr bwMode="auto">
          <a:xfrm>
            <a:off x="3540145" y="2378733"/>
            <a:ext cx="4637337" cy="80987"/>
            <a:chOff x="3649980" y="3375660"/>
            <a:chExt cx="4638285" cy="108000"/>
          </a:xfrm>
        </p:grpSpPr>
        <p:cxnSp>
          <p:nvCxnSpPr>
            <p:cNvPr id="33" name="直接连接符 32"/>
            <p:cNvCxnSpPr/>
            <p:nvPr/>
          </p:nvCxnSpPr>
          <p:spPr>
            <a:xfrm>
              <a:off x="3734134" y="3429660"/>
              <a:ext cx="44951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椭圆 33"/>
            <p:cNvSpPr>
              <a:spLocks/>
            </p:cNvSpPr>
            <p:nvPr/>
          </p:nvSpPr>
          <p:spPr>
            <a:xfrm>
              <a:off x="3649980" y="3375660"/>
              <a:ext cx="82817" cy="10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椭圆 34"/>
            <p:cNvSpPr>
              <a:spLocks/>
            </p:cNvSpPr>
            <p:nvPr/>
          </p:nvSpPr>
          <p:spPr>
            <a:xfrm>
              <a:off x="8205448" y="3375660"/>
              <a:ext cx="82817" cy="10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6" name="文本框 35"/>
          <p:cNvSpPr txBox="1"/>
          <p:nvPr/>
        </p:nvSpPr>
        <p:spPr>
          <a:xfrm>
            <a:off x="3622945" y="1879747"/>
            <a:ext cx="4471737" cy="492443"/>
          </a:xfrm>
          <a:prstGeom prst="rect">
            <a:avLst/>
          </a:prstGeom>
          <a:noFill/>
        </p:spPr>
        <p:txBody>
          <a:bodyPr wrap="square">
            <a:spAutoFit/>
          </a:bodyPr>
          <a:lstStyle/>
          <a:p>
            <a:r>
              <a:rPr lang="zh-CN" altLang="en-US" sz="2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IrisUPC" pitchFamily="34" charset="-34"/>
              </a:rPr>
              <a:t>开发</a:t>
            </a:r>
            <a:r>
              <a:rPr lang="en-US" altLang="zh-CN" sz="2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IrisUPC" pitchFamily="34" charset="-34"/>
              </a:rPr>
              <a:t>ASP.NET Core</a:t>
            </a:r>
            <a:r>
              <a:rPr lang="zh-CN" altLang="en-US" sz="2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IrisUPC" pitchFamily="34" charset="-34"/>
              </a:rPr>
              <a:t>应用程序</a:t>
            </a:r>
            <a:endParaRPr lang="en-US" altLang="zh-CN" sz="2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IrisUPC" pitchFamily="34" charset="-34"/>
            </a:endParaRPr>
          </a:p>
        </p:txBody>
      </p:sp>
      <p:sp>
        <p:nvSpPr>
          <p:cNvPr id="37" name="文本框 36"/>
          <p:cNvSpPr txBox="1">
            <a:spLocks noChangeArrowheads="1"/>
          </p:cNvSpPr>
          <p:nvPr/>
        </p:nvSpPr>
        <p:spPr bwMode="auto">
          <a:xfrm>
            <a:off x="3576284" y="2543066"/>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latin typeface="微软雅黑" pitchFamily="34" charset="-122"/>
                <a:ea typeface="微软雅黑" pitchFamily="34" charset="-122"/>
              </a:rPr>
              <a:t>构建开发环境</a:t>
            </a:r>
            <a:endParaRPr lang="zh-CN" altLang="en-US" sz="1200" dirty="0">
              <a:solidFill>
                <a:schemeClr val="bg1"/>
              </a:solidFill>
            </a:endParaRPr>
          </a:p>
        </p:txBody>
      </p:sp>
      <p:sp>
        <p:nvSpPr>
          <p:cNvPr id="38" name="文本框 7"/>
          <p:cNvSpPr txBox="1">
            <a:spLocks noChangeArrowheads="1"/>
          </p:cNvSpPr>
          <p:nvPr/>
        </p:nvSpPr>
        <p:spPr bwMode="auto">
          <a:xfrm>
            <a:off x="5556369" y="2867102"/>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latin typeface="微软雅黑" pitchFamily="34" charset="-122"/>
                <a:ea typeface="微软雅黑" pitchFamily="34" charset="-122"/>
              </a:rPr>
              <a:t>项目代码配置解析</a:t>
            </a:r>
            <a:endParaRPr lang="zh-CN" altLang="en-US" sz="1200" dirty="0">
              <a:solidFill>
                <a:schemeClr val="bg1"/>
              </a:solidFill>
            </a:endParaRPr>
          </a:p>
        </p:txBody>
      </p:sp>
      <p:sp>
        <p:nvSpPr>
          <p:cNvPr id="39" name="文本框 7"/>
          <p:cNvSpPr txBox="1">
            <a:spLocks noChangeArrowheads="1"/>
          </p:cNvSpPr>
          <p:nvPr/>
        </p:nvSpPr>
        <p:spPr bwMode="auto">
          <a:xfrm>
            <a:off x="3576284" y="2867102"/>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latin typeface="微软雅黑" pitchFamily="34" charset="-122"/>
                <a:ea typeface="微软雅黑" pitchFamily="34" charset="-122"/>
              </a:rPr>
              <a:t>项目工程结构解析</a:t>
            </a:r>
            <a:r>
              <a:rPr lang="en-US" altLang="zh-CN" sz="1200" dirty="0">
                <a:solidFill>
                  <a:schemeClr val="bg1"/>
                </a:solidFill>
                <a:latin typeface="微软雅黑" pitchFamily="34" charset="-122"/>
                <a:ea typeface="微软雅黑" pitchFamily="34" charset="-122"/>
              </a:rPr>
              <a:t> </a:t>
            </a:r>
            <a:endParaRPr lang="zh-CN" altLang="en-US" sz="1200" dirty="0">
              <a:solidFill>
                <a:schemeClr val="bg1"/>
              </a:solidFill>
            </a:endParaRPr>
          </a:p>
        </p:txBody>
      </p:sp>
      <p:sp>
        <p:nvSpPr>
          <p:cNvPr id="40" name="文本框 7"/>
          <p:cNvSpPr txBox="1">
            <a:spLocks noChangeArrowheads="1"/>
          </p:cNvSpPr>
          <p:nvPr/>
        </p:nvSpPr>
        <p:spPr bwMode="auto">
          <a:xfrm>
            <a:off x="5556369" y="2543066"/>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rPr>
              <a:t>创建</a:t>
            </a:r>
            <a:r>
              <a:rPr lang="en-US" altLang="zh-CN" sz="1200" dirty="0">
                <a:solidFill>
                  <a:schemeClr val="bg1"/>
                </a:solidFill>
              </a:rPr>
              <a:t>Web</a:t>
            </a:r>
            <a:r>
              <a:rPr lang="zh-CN" altLang="en-US" sz="1200" dirty="0">
                <a:solidFill>
                  <a:schemeClr val="bg1"/>
                </a:solidFill>
              </a:rPr>
              <a:t>应用</a:t>
            </a:r>
          </a:p>
        </p:txBody>
      </p:sp>
      <p:sp>
        <p:nvSpPr>
          <p:cNvPr id="41" name="文本框 40"/>
          <p:cNvSpPr txBox="1">
            <a:spLocks noChangeArrowheads="1"/>
          </p:cNvSpPr>
          <p:nvPr/>
        </p:nvSpPr>
        <p:spPr bwMode="auto">
          <a:xfrm>
            <a:off x="932913" y="694835"/>
            <a:ext cx="2866020" cy="3770263"/>
          </a:xfrm>
          <a:prstGeom prst="rect">
            <a:avLst/>
          </a:prstGeom>
          <a:noFill/>
          <a:ln w="9525">
            <a:noFill/>
            <a:miter lim="800000"/>
            <a:headEnd/>
            <a:tailEnd/>
          </a:ln>
        </p:spPr>
        <p:txBody>
          <a:bodyPr wrap="square">
            <a:spAutoFit/>
          </a:bodyPr>
          <a:lstStyle/>
          <a:p>
            <a:pPr algn="ctr"/>
            <a:r>
              <a:rPr lang="en-US" altLang="zh-CN" sz="23900" dirty="0">
                <a:solidFill>
                  <a:srgbClr val="00B0F0"/>
                </a:solidFill>
                <a:latin typeface="IrisUPC" pitchFamily="34" charset="-34"/>
                <a:cs typeface="IrisUPC" pitchFamily="34" charset="-34"/>
              </a:rPr>
              <a:t>02</a:t>
            </a:r>
            <a:endParaRPr lang="zh-CN" altLang="en-US" sz="23900" dirty="0">
              <a:solidFill>
                <a:srgbClr val="00B0F0"/>
              </a:solidFill>
              <a:latin typeface="IrisUPC" pitchFamily="34" charset="-34"/>
              <a:cs typeface="IrisUPC" pitchFamily="34" charset="-34"/>
            </a:endParaRPr>
          </a:p>
        </p:txBody>
      </p:sp>
      <p:sp>
        <p:nvSpPr>
          <p:cNvPr id="13" name="文本框 7">
            <a:extLst>
              <a:ext uri="{FF2B5EF4-FFF2-40B4-BE49-F238E27FC236}">
                <a16:creationId xmlns:a16="http://schemas.microsoft.com/office/drawing/2014/main" xmlns="" id="{1F80C04A-8AD3-40C4-A8E8-3BC0F2722E53}"/>
              </a:ext>
            </a:extLst>
          </p:cNvPr>
          <p:cNvSpPr txBox="1">
            <a:spLocks noChangeArrowheads="1"/>
          </p:cNvSpPr>
          <p:nvPr/>
        </p:nvSpPr>
        <p:spPr bwMode="auto">
          <a:xfrm>
            <a:off x="3576284" y="3262600"/>
            <a:ext cx="2263799"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latin typeface="微软雅黑" pitchFamily="34" charset="-122"/>
                <a:ea typeface="微软雅黑" pitchFamily="34" charset="-122"/>
              </a:rPr>
              <a:t>数据库连接访问及</a:t>
            </a:r>
            <a:r>
              <a:rPr lang="en-US" altLang="zh-CN" sz="1200" dirty="0">
                <a:solidFill>
                  <a:schemeClr val="bg1"/>
                </a:solidFill>
                <a:latin typeface="微软雅黑" pitchFamily="34" charset="-122"/>
                <a:ea typeface="微软雅黑" pitchFamily="34" charset="-122"/>
              </a:rPr>
              <a:t>ORM</a:t>
            </a:r>
            <a:r>
              <a:rPr lang="zh-CN" altLang="en-US" sz="1200" dirty="0">
                <a:solidFill>
                  <a:schemeClr val="bg1"/>
                </a:solidFill>
                <a:latin typeface="微软雅黑" pitchFamily="34" charset="-122"/>
                <a:ea typeface="微软雅黑" pitchFamily="34" charset="-122"/>
              </a:rPr>
              <a:t>框架</a:t>
            </a:r>
            <a:endParaRPr lang="zh-CN" altLang="en-US" sz="1200" dirty="0">
              <a:solidFill>
                <a:schemeClr val="bg1"/>
              </a:solidFill>
            </a:endParaRPr>
          </a:p>
        </p:txBody>
      </p:sp>
    </p:spTree>
    <p:extLst>
      <p:ext uri="{BB962C8B-B14F-4D97-AF65-F5344CB8AC3E}">
        <p14:creationId xmlns:p14="http://schemas.microsoft.com/office/powerpoint/2010/main" val="313825260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40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900"/>
                            </p:stCondLst>
                            <p:childTnLst>
                              <p:par>
                                <p:cTn id="9" presetID="1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p:tgtEl>
                                          <p:spTgt spid="36"/>
                                        </p:tgtEl>
                                        <p:attrNameLst>
                                          <p:attrName>ppt_y</p:attrName>
                                        </p:attrNameLst>
                                      </p:cBhvr>
                                      <p:tavLst>
                                        <p:tav tm="0">
                                          <p:val>
                                            <p:strVal val="#ppt_y+#ppt_h*1.125000"/>
                                          </p:val>
                                        </p:tav>
                                        <p:tav tm="100000">
                                          <p:val>
                                            <p:strVal val="#ppt_y"/>
                                          </p:val>
                                        </p:tav>
                                      </p:tavLst>
                                    </p:anim>
                                    <p:animEffect transition="in" filter="wipe(up)">
                                      <p:cBhvr>
                                        <p:cTn id="12" dur="500"/>
                                        <p:tgtEl>
                                          <p:spTgt spid="36"/>
                                        </p:tgtEl>
                                      </p:cBhvr>
                                    </p:animEffect>
                                  </p:childTnLst>
                                </p:cTn>
                              </p:par>
                              <p:par>
                                <p:cTn id="13" presetID="12" presetClass="entr" presetSubtype="1" fill="hold" grpId="0" nodeType="withEffect">
                                  <p:stCondLst>
                                    <p:cond delay="2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ppt_y</p:attrName>
                                        </p:attrNameLst>
                                      </p:cBhvr>
                                      <p:tavLst>
                                        <p:tav tm="0">
                                          <p:val>
                                            <p:strVal val="#ppt_y-#ppt_h*1.125000"/>
                                          </p:val>
                                        </p:tav>
                                        <p:tav tm="100000">
                                          <p:val>
                                            <p:strVal val="#ppt_y"/>
                                          </p:val>
                                        </p:tav>
                                      </p:tavLst>
                                    </p:anim>
                                    <p:animEffect transition="in" filter="wipe(down)">
                                      <p:cBhvr>
                                        <p:cTn id="16" dur="500"/>
                                        <p:tgtEl>
                                          <p:spTgt spid="37"/>
                                        </p:tgtEl>
                                      </p:cBhvr>
                                    </p:animEffect>
                                  </p:childTnLst>
                                </p:cTn>
                              </p:par>
                              <p:par>
                                <p:cTn id="17" presetID="12" presetClass="entr" presetSubtype="1" fill="hold" grpId="0" nodeType="withEffect">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p:tgtEl>
                                          <p:spTgt spid="38"/>
                                        </p:tgtEl>
                                        <p:attrNameLst>
                                          <p:attrName>ppt_y</p:attrName>
                                        </p:attrNameLst>
                                      </p:cBhvr>
                                      <p:tavLst>
                                        <p:tav tm="0">
                                          <p:val>
                                            <p:strVal val="#ppt_y-#ppt_h*1.125000"/>
                                          </p:val>
                                        </p:tav>
                                        <p:tav tm="100000">
                                          <p:val>
                                            <p:strVal val="#ppt_y"/>
                                          </p:val>
                                        </p:tav>
                                      </p:tavLst>
                                    </p:anim>
                                    <p:animEffect transition="in" filter="wipe(down)">
                                      <p:cBhvr>
                                        <p:cTn id="20" dur="500"/>
                                        <p:tgtEl>
                                          <p:spTgt spid="38"/>
                                        </p:tgtEl>
                                      </p:cBhvr>
                                    </p:animEffect>
                                  </p:childTnLst>
                                </p:cTn>
                              </p:par>
                              <p:par>
                                <p:cTn id="21" presetID="12" presetClass="entr" presetSubtype="1" fill="hold" grpId="0" nodeType="withEffect">
                                  <p:stCondLst>
                                    <p:cond delay="40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p:tgtEl>
                                          <p:spTgt spid="39"/>
                                        </p:tgtEl>
                                        <p:attrNameLst>
                                          <p:attrName>ppt_y</p:attrName>
                                        </p:attrNameLst>
                                      </p:cBhvr>
                                      <p:tavLst>
                                        <p:tav tm="0">
                                          <p:val>
                                            <p:strVal val="#ppt_y-#ppt_h*1.125000"/>
                                          </p:val>
                                        </p:tav>
                                        <p:tav tm="100000">
                                          <p:val>
                                            <p:strVal val="#ppt_y"/>
                                          </p:val>
                                        </p:tav>
                                      </p:tavLst>
                                    </p:anim>
                                    <p:animEffect transition="in" filter="wipe(down)">
                                      <p:cBhvr>
                                        <p:cTn id="24" dur="500"/>
                                        <p:tgtEl>
                                          <p:spTgt spid="39"/>
                                        </p:tgtEl>
                                      </p:cBhvr>
                                    </p:animEffect>
                                  </p:childTnLst>
                                </p:cTn>
                              </p:par>
                              <p:par>
                                <p:cTn id="25" presetID="12" presetClass="entr" presetSubtype="1" fill="hold" grpId="0" nodeType="withEffect">
                                  <p:stCondLst>
                                    <p:cond delay="60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p:tgtEl>
                                          <p:spTgt spid="40"/>
                                        </p:tgtEl>
                                        <p:attrNameLst>
                                          <p:attrName>ppt_y</p:attrName>
                                        </p:attrNameLst>
                                      </p:cBhvr>
                                      <p:tavLst>
                                        <p:tav tm="0">
                                          <p:val>
                                            <p:strVal val="#ppt_y-#ppt_h*1.125000"/>
                                          </p:val>
                                        </p:tav>
                                        <p:tav tm="100000">
                                          <p:val>
                                            <p:strVal val="#ppt_y"/>
                                          </p:val>
                                        </p:tav>
                                      </p:tavLst>
                                    </p:anim>
                                    <p:animEffect transition="in" filter="wipe(down)">
                                      <p:cBhvr>
                                        <p:cTn id="28" dur="500"/>
                                        <p:tgtEl>
                                          <p:spTgt spid="40"/>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0-#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par>
                                <p:cTn id="33" presetID="12" presetClass="entr" presetSubtype="1"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p:tgtEl>
                                          <p:spTgt spid="13"/>
                                        </p:tgtEl>
                                        <p:attrNameLst>
                                          <p:attrName>ppt_y</p:attrName>
                                        </p:attrNameLst>
                                      </p:cBhvr>
                                      <p:tavLst>
                                        <p:tav tm="0">
                                          <p:val>
                                            <p:strVal val="#ppt_y-#ppt_h*1.125000"/>
                                          </p:val>
                                        </p:tav>
                                        <p:tav tm="100000">
                                          <p:val>
                                            <p:strVal val="#ppt_y"/>
                                          </p:val>
                                        </p:tav>
                                      </p:tavLst>
                                    </p:anim>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2.1</a:t>
              </a:r>
              <a:r>
                <a:rPr lang="zh-CN" altLang="en-US" sz="2000" dirty="0">
                  <a:solidFill>
                    <a:schemeClr val="bg1"/>
                  </a:solidFill>
                  <a:latin typeface="微软雅黑" panose="020B0503020204020204" pitchFamily="34" charset="-122"/>
                  <a:ea typeface="微软雅黑" panose="020B0503020204020204" pitchFamily="34" charset="-122"/>
                </a:rPr>
                <a:t>构建开发环境</a:t>
              </a:r>
            </a:p>
          </p:txBody>
        </p:sp>
      </p:grpSp>
      <p:sp>
        <p:nvSpPr>
          <p:cNvPr id="9" name="矩形 8">
            <a:extLst>
              <a:ext uri="{FF2B5EF4-FFF2-40B4-BE49-F238E27FC236}">
                <a16:creationId xmlns:a16="http://schemas.microsoft.com/office/drawing/2014/main" xmlns="" id="{9E9A4137-CB2F-4A14-84A1-83D5F7CFE6E8}"/>
              </a:ext>
            </a:extLst>
          </p:cNvPr>
          <p:cNvSpPr/>
          <p:nvPr/>
        </p:nvSpPr>
        <p:spPr>
          <a:xfrm>
            <a:off x="318785" y="1207098"/>
            <a:ext cx="3553419" cy="1169551"/>
          </a:xfrm>
          <a:prstGeom prst="rect">
            <a:avLst/>
          </a:prstGeom>
        </p:spPr>
        <p:txBody>
          <a:bodyPr wrap="square">
            <a:spAutoFit/>
          </a:bodyPr>
          <a:lstStyle/>
          <a:p>
            <a:r>
              <a:rPr lang="zh-CN" altLang="en-US" sz="1400" dirty="0">
                <a:solidFill>
                  <a:schemeClr val="bg1"/>
                </a:solidFill>
              </a:rPr>
              <a:t>从</a:t>
            </a:r>
            <a:r>
              <a:rPr lang="en-US" altLang="zh-CN" sz="1400" dirty="0">
                <a:solidFill>
                  <a:schemeClr val="bg1"/>
                </a:solidFill>
              </a:rPr>
              <a:t>.NET</a:t>
            </a:r>
            <a:r>
              <a:rPr lang="zh-CN" altLang="en-US" sz="1400" dirty="0">
                <a:solidFill>
                  <a:schemeClr val="bg1"/>
                </a:solidFill>
              </a:rPr>
              <a:t>官网下载安装</a:t>
            </a:r>
            <a:r>
              <a:rPr lang="en-US" altLang="zh-CN" sz="1400" dirty="0">
                <a:solidFill>
                  <a:schemeClr val="bg1"/>
                </a:solidFill>
              </a:rPr>
              <a:t>SDK</a:t>
            </a:r>
            <a:r>
              <a:rPr lang="zh-CN" altLang="en-US" sz="1400" dirty="0">
                <a:solidFill>
                  <a:schemeClr val="bg1"/>
                </a:solidFill>
              </a:rPr>
              <a:t>（最新正式版</a:t>
            </a:r>
            <a:r>
              <a:rPr lang="en-US" altLang="zh-CN" sz="1400" dirty="0">
                <a:solidFill>
                  <a:schemeClr val="bg1"/>
                </a:solidFill>
              </a:rPr>
              <a:t>2.2</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支持的操作系统版本：</a:t>
            </a:r>
            <a:endParaRPr lang="en-US" altLang="zh-CN" sz="1400" dirty="0">
              <a:solidFill>
                <a:schemeClr val="bg1"/>
              </a:solidFill>
            </a:endParaRPr>
          </a:p>
          <a:p>
            <a:r>
              <a:rPr lang="en-US" altLang="zh-CN" sz="1400" dirty="0">
                <a:solidFill>
                  <a:schemeClr val="bg1"/>
                </a:solidFill>
              </a:rPr>
              <a:t>Windows</a:t>
            </a:r>
            <a:r>
              <a:rPr lang="zh-CN" altLang="en-US" sz="1400" dirty="0">
                <a:solidFill>
                  <a:schemeClr val="bg1"/>
                </a:solidFill>
              </a:rPr>
              <a:t>：</a:t>
            </a:r>
            <a:r>
              <a:rPr lang="en-US" altLang="zh-CN" sz="1400" dirty="0">
                <a:solidFill>
                  <a:schemeClr val="bg1"/>
                </a:solidFill>
              </a:rPr>
              <a:t>Win7SP1</a:t>
            </a:r>
            <a:r>
              <a:rPr lang="zh-CN" altLang="en-US" sz="1400" dirty="0">
                <a:solidFill>
                  <a:schemeClr val="bg1"/>
                </a:solidFill>
              </a:rPr>
              <a:t>及以上</a:t>
            </a:r>
            <a:endParaRPr lang="en-US" altLang="zh-CN" sz="1400" dirty="0">
              <a:solidFill>
                <a:schemeClr val="bg1"/>
              </a:solidFill>
            </a:endParaRPr>
          </a:p>
          <a:p>
            <a:r>
              <a:rPr lang="en-US" altLang="zh-CN" sz="1400" dirty="0">
                <a:solidFill>
                  <a:schemeClr val="bg1"/>
                </a:solidFill>
              </a:rPr>
              <a:t>Linux</a:t>
            </a:r>
            <a:r>
              <a:rPr lang="zh-CN" altLang="en-US" sz="1400" dirty="0">
                <a:solidFill>
                  <a:schemeClr val="bg1"/>
                </a:solidFill>
              </a:rPr>
              <a:t>：</a:t>
            </a:r>
            <a:r>
              <a:rPr lang="en-US" altLang="zh-CN" sz="1400" dirty="0" err="1">
                <a:solidFill>
                  <a:schemeClr val="bg1"/>
                </a:solidFill>
              </a:rPr>
              <a:t>CenOS</a:t>
            </a:r>
            <a:r>
              <a:rPr lang="en-US" altLang="zh-CN" sz="1400" dirty="0">
                <a:solidFill>
                  <a:schemeClr val="bg1"/>
                </a:solidFill>
              </a:rPr>
              <a:t> 7</a:t>
            </a:r>
          </a:p>
          <a:p>
            <a:r>
              <a:rPr lang="en-US" altLang="zh-CN" sz="1400" dirty="0">
                <a:solidFill>
                  <a:schemeClr val="bg1"/>
                </a:solidFill>
              </a:rPr>
              <a:t>MacOS</a:t>
            </a:r>
            <a:r>
              <a:rPr lang="zh-CN" altLang="en-US" sz="1400" dirty="0">
                <a:solidFill>
                  <a:schemeClr val="bg1"/>
                </a:solidFill>
              </a:rPr>
              <a:t>：</a:t>
            </a:r>
            <a:r>
              <a:rPr lang="es-ES" altLang="zh-CN" sz="1400" dirty="0">
                <a:solidFill>
                  <a:schemeClr val="bg1"/>
                </a:solidFill>
              </a:rPr>
              <a:t>macOS 10.12“Sierra”</a:t>
            </a:r>
            <a:r>
              <a:rPr lang="zh-CN" altLang="es-ES" sz="1400" dirty="0">
                <a:solidFill>
                  <a:schemeClr val="bg1"/>
                </a:solidFill>
              </a:rPr>
              <a:t>及更高版本</a:t>
            </a:r>
            <a:endParaRPr lang="zh-CN" altLang="en-US" sz="1400" dirty="0">
              <a:solidFill>
                <a:schemeClr val="bg1"/>
              </a:solidFill>
            </a:endParaRPr>
          </a:p>
        </p:txBody>
      </p:sp>
      <p:sp>
        <p:nvSpPr>
          <p:cNvPr id="5" name="矩形 4">
            <a:extLst>
              <a:ext uri="{FF2B5EF4-FFF2-40B4-BE49-F238E27FC236}">
                <a16:creationId xmlns:a16="http://schemas.microsoft.com/office/drawing/2014/main" xmlns="" id="{21A2648C-78EF-43E7-9490-BB6FEC60EFED}"/>
              </a:ext>
            </a:extLst>
          </p:cNvPr>
          <p:cNvSpPr/>
          <p:nvPr/>
        </p:nvSpPr>
        <p:spPr>
          <a:xfrm>
            <a:off x="203200" y="868544"/>
            <a:ext cx="478389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）安装</a:t>
            </a:r>
            <a:r>
              <a:rPr lang="en-US" altLang="zh-CN" sz="1600" dirty="0">
                <a:solidFill>
                  <a:schemeClr val="bg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.NET Core SDK</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xmlns="" id="{D62A8521-27F4-4EC2-955A-9FBDF7DB1C7E}"/>
              </a:ext>
            </a:extLst>
          </p:cNvPr>
          <p:cNvPicPr>
            <a:picLocks noChangeAspect="1"/>
          </p:cNvPicPr>
          <p:nvPr/>
        </p:nvPicPr>
        <p:blipFill>
          <a:blip r:embed="rId4"/>
          <a:stretch>
            <a:fillRect/>
          </a:stretch>
        </p:blipFill>
        <p:spPr>
          <a:xfrm>
            <a:off x="440267" y="2380813"/>
            <a:ext cx="2836333" cy="2405296"/>
          </a:xfrm>
          <a:prstGeom prst="rect">
            <a:avLst/>
          </a:prstGeom>
        </p:spPr>
      </p:pic>
      <p:sp>
        <p:nvSpPr>
          <p:cNvPr id="14" name="矩形 13">
            <a:extLst>
              <a:ext uri="{FF2B5EF4-FFF2-40B4-BE49-F238E27FC236}">
                <a16:creationId xmlns:a16="http://schemas.microsoft.com/office/drawing/2014/main" xmlns="" id="{C295B913-5C9C-4BFB-95F7-5DD4526BD05B}"/>
              </a:ext>
            </a:extLst>
          </p:cNvPr>
          <p:cNvSpPr/>
          <p:nvPr/>
        </p:nvSpPr>
        <p:spPr>
          <a:xfrm>
            <a:off x="4171300" y="3936535"/>
            <a:ext cx="4532434" cy="923330"/>
          </a:xfrm>
          <a:prstGeom prst="rect">
            <a:avLst/>
          </a:prstGeom>
        </p:spPr>
        <p:txBody>
          <a:bodyPr wrap="square">
            <a:spAutoFit/>
          </a:bodyPr>
          <a:lstStyle/>
          <a:p>
            <a:r>
              <a:rPr lang="zh-CN" altLang="en-US" dirty="0">
                <a:solidFill>
                  <a:schemeClr val="bg1"/>
                </a:solidFill>
                <a:hlinkClick r:id="rId5">
                  <a:extLst>
                    <a:ext uri="{A12FA001-AC4F-418D-AE19-62706E023703}">
                      <ahyp:hlinkClr xmlns:ahyp="http://schemas.microsoft.com/office/drawing/2018/hyperlinkcolor" xmlns="" val="tx"/>
                    </a:ext>
                  </a:extLst>
                </a:hlinkClick>
              </a:rPr>
              <a:t>下载并安装</a:t>
            </a:r>
            <a:r>
              <a:rPr lang="en-US" altLang="zh-CN" dirty="0">
                <a:solidFill>
                  <a:schemeClr val="bg1"/>
                </a:solidFill>
                <a:hlinkClick r:id="rId5">
                  <a:extLst>
                    <a:ext uri="{A12FA001-AC4F-418D-AE19-62706E023703}">
                      <ahyp:hlinkClr xmlns:ahyp="http://schemas.microsoft.com/office/drawing/2018/hyperlinkcolor" xmlns="" val="tx"/>
                    </a:ext>
                  </a:extLst>
                </a:hlinkClick>
              </a:rPr>
              <a:t>Visual Studio Code</a:t>
            </a:r>
            <a:r>
              <a:rPr lang="zh-CN" altLang="en-US" dirty="0">
                <a:solidFill>
                  <a:schemeClr val="bg1"/>
                </a:solidFill>
              </a:rPr>
              <a:t>添加相关插件（全平台）</a:t>
            </a:r>
            <a:endParaRPr lang="en-US" altLang="zh-CN" dirty="0">
              <a:solidFill>
                <a:schemeClr val="bg1"/>
              </a:solidFill>
            </a:endParaRPr>
          </a:p>
          <a:p>
            <a:endParaRPr lang="en-US" altLang="zh-CN" u="sng" dirty="0">
              <a:solidFill>
                <a:schemeClr val="bg1"/>
              </a:solidFill>
              <a:hlinkClick r:id="rId6">
                <a:extLst>
                  <a:ext uri="{A12FA001-AC4F-418D-AE19-62706E023703}">
                    <ahyp:hlinkClr xmlns:ahyp="http://schemas.microsoft.com/office/drawing/2018/hyperlinkcolor" xmlns="" val="tx"/>
                  </a:ext>
                </a:extLst>
              </a:hlinkClick>
            </a:endParaRPr>
          </a:p>
          <a:p>
            <a:r>
              <a:rPr lang="zh-CN" altLang="en-US" u="sng" dirty="0">
                <a:solidFill>
                  <a:schemeClr val="bg1"/>
                </a:solidFill>
                <a:hlinkClick r:id="rId6">
                  <a:extLst>
                    <a:ext uri="{A12FA001-AC4F-418D-AE19-62706E023703}">
                      <ahyp:hlinkClr xmlns:ahyp="http://schemas.microsoft.com/office/drawing/2018/hyperlinkcolor" xmlns="" val="tx"/>
                    </a:ext>
                  </a:extLst>
                </a:hlinkClick>
              </a:rPr>
              <a:t>下载并安装 </a:t>
            </a:r>
            <a:r>
              <a:rPr lang="en-US" altLang="zh-CN" u="sng" dirty="0">
                <a:solidFill>
                  <a:schemeClr val="bg1"/>
                </a:solidFill>
                <a:hlinkClick r:id="rId6">
                  <a:extLst>
                    <a:ext uri="{A12FA001-AC4F-418D-AE19-62706E023703}">
                      <ahyp:hlinkClr xmlns:ahyp="http://schemas.microsoft.com/office/drawing/2018/hyperlinkcolor" xmlns="" val="tx"/>
                    </a:ext>
                  </a:extLst>
                </a:hlinkClick>
              </a:rPr>
              <a:t>Visual Studio 2017 </a:t>
            </a:r>
            <a:r>
              <a:rPr lang="zh-CN" altLang="en-US" u="sng" dirty="0">
                <a:solidFill>
                  <a:schemeClr val="bg1"/>
                </a:solidFill>
                <a:hlinkClick r:id="rId6">
                  <a:extLst>
                    <a:ext uri="{A12FA001-AC4F-418D-AE19-62706E023703}">
                      <ahyp:hlinkClr xmlns:ahyp="http://schemas.microsoft.com/office/drawing/2018/hyperlinkcolor" xmlns="" val="tx"/>
                    </a:ext>
                  </a:extLst>
                </a:hlinkClick>
              </a:rPr>
              <a:t>版本 </a:t>
            </a:r>
            <a:r>
              <a:rPr lang="en-US" altLang="zh-CN" u="sng" dirty="0">
                <a:solidFill>
                  <a:schemeClr val="bg1"/>
                </a:solidFill>
                <a:hlinkClick r:id="rId6">
                  <a:extLst>
                    <a:ext uri="{A12FA001-AC4F-418D-AE19-62706E023703}">
                      <ahyp:hlinkClr xmlns:ahyp="http://schemas.microsoft.com/office/drawing/2018/hyperlinkcolor" xmlns="" val="tx"/>
                    </a:ext>
                  </a:extLst>
                </a:hlinkClick>
              </a:rPr>
              <a:t>15.9.0 </a:t>
            </a:r>
            <a:r>
              <a:rPr lang="zh-CN" altLang="en-US" u="sng" dirty="0">
                <a:solidFill>
                  <a:schemeClr val="bg1"/>
                </a:solidFill>
                <a:hlinkClick r:id="rId6">
                  <a:extLst>
                    <a:ext uri="{A12FA001-AC4F-418D-AE19-62706E023703}">
                      <ahyp:hlinkClr xmlns:ahyp="http://schemas.microsoft.com/office/drawing/2018/hyperlinkcolor" xmlns="" val="tx"/>
                    </a:ext>
                  </a:extLst>
                </a:hlinkClick>
              </a:rPr>
              <a:t>或更高版本</a:t>
            </a:r>
            <a:r>
              <a:rPr lang="zh-CN" altLang="en-US" u="sng" dirty="0">
                <a:solidFill>
                  <a:schemeClr val="bg1"/>
                </a:solidFill>
              </a:rPr>
              <a:t>（仅</a:t>
            </a:r>
            <a:r>
              <a:rPr lang="en-US" altLang="zh-CN" u="sng" dirty="0">
                <a:solidFill>
                  <a:schemeClr val="bg1"/>
                </a:solidFill>
              </a:rPr>
              <a:t>Windows</a:t>
            </a:r>
            <a:r>
              <a:rPr lang="zh-CN" altLang="en-US" u="sng" dirty="0">
                <a:solidFill>
                  <a:schemeClr val="bg1"/>
                </a:solidFill>
              </a:rPr>
              <a:t>）</a:t>
            </a:r>
            <a:endParaRPr lang="zh-CN" altLang="en-US" sz="1400" dirty="0">
              <a:solidFill>
                <a:schemeClr val="bg1"/>
              </a:solidFill>
            </a:endParaRPr>
          </a:p>
        </p:txBody>
      </p:sp>
      <p:sp>
        <p:nvSpPr>
          <p:cNvPr id="15" name="矩形 14">
            <a:extLst>
              <a:ext uri="{FF2B5EF4-FFF2-40B4-BE49-F238E27FC236}">
                <a16:creationId xmlns:a16="http://schemas.microsoft.com/office/drawing/2014/main" xmlns="" id="{62B4FB51-9A09-4335-B33B-FFB5FA87522F}"/>
              </a:ext>
            </a:extLst>
          </p:cNvPr>
          <p:cNvSpPr/>
          <p:nvPr/>
        </p:nvSpPr>
        <p:spPr>
          <a:xfrm>
            <a:off x="4045570" y="783388"/>
            <a:ext cx="478389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）命令行检测是否成功</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xmlns="" id="{2698F39B-D34A-41A3-8704-E5B4736FEAD1}"/>
              </a:ext>
            </a:extLst>
          </p:cNvPr>
          <p:cNvSpPr/>
          <p:nvPr/>
        </p:nvSpPr>
        <p:spPr>
          <a:xfrm>
            <a:off x="4171299" y="3597981"/>
            <a:ext cx="478389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）安装推荐的开发工具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xmlns="" id="{EDB2A94D-78A6-44A0-9148-66FFB8596D63}"/>
              </a:ext>
            </a:extLst>
          </p:cNvPr>
          <p:cNvPicPr>
            <a:picLocks noChangeAspect="1"/>
          </p:cNvPicPr>
          <p:nvPr/>
        </p:nvPicPr>
        <p:blipFill>
          <a:blip r:embed="rId7"/>
          <a:stretch>
            <a:fillRect/>
          </a:stretch>
        </p:blipFill>
        <p:spPr>
          <a:xfrm>
            <a:off x="4171299" y="1105316"/>
            <a:ext cx="4442223" cy="2543971"/>
          </a:xfrm>
          <a:prstGeom prst="rect">
            <a:avLst/>
          </a:prstGeom>
        </p:spPr>
      </p:pic>
    </p:spTree>
    <p:extLst>
      <p:ext uri="{BB962C8B-B14F-4D97-AF65-F5344CB8AC3E}">
        <p14:creationId xmlns:p14="http://schemas.microsoft.com/office/powerpoint/2010/main" val="475642378"/>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2.2</a:t>
              </a:r>
              <a:r>
                <a:rPr lang="zh-CN" altLang="en-US" sz="2000" dirty="0">
                  <a:solidFill>
                    <a:schemeClr val="bg1"/>
                  </a:solidFill>
                  <a:latin typeface="微软雅黑" panose="020B0503020204020204" pitchFamily="34" charset="-122"/>
                  <a:ea typeface="微软雅黑" panose="020B0503020204020204" pitchFamily="34" charset="-122"/>
                </a:rPr>
                <a:t>创建</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应用</a:t>
              </a:r>
            </a:p>
          </p:txBody>
        </p:sp>
      </p:grpSp>
      <p:sp>
        <p:nvSpPr>
          <p:cNvPr id="5" name="矩形 4">
            <a:extLst>
              <a:ext uri="{FF2B5EF4-FFF2-40B4-BE49-F238E27FC236}">
                <a16:creationId xmlns:a16="http://schemas.microsoft.com/office/drawing/2014/main" xmlns="" id="{21A2648C-78EF-43E7-9490-BB6FEC60EFED}"/>
              </a:ext>
            </a:extLst>
          </p:cNvPr>
          <p:cNvSpPr/>
          <p:nvPr/>
        </p:nvSpPr>
        <p:spPr>
          <a:xfrm>
            <a:off x="203200" y="764675"/>
            <a:ext cx="478389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）通过</a:t>
            </a:r>
            <a:r>
              <a:rPr lang="en-US" altLang="zh-CN" sz="1600" dirty="0">
                <a:solidFill>
                  <a:schemeClr val="bg1"/>
                </a:solidFill>
                <a:latin typeface="微软雅黑" panose="020B0503020204020204" pitchFamily="34" charset="-122"/>
                <a:ea typeface="微软雅黑" panose="020B0503020204020204" pitchFamily="34" charset="-122"/>
              </a:rPr>
              <a:t>VS</a:t>
            </a:r>
            <a:r>
              <a:rPr lang="zh-CN" altLang="en-US" sz="1600" dirty="0">
                <a:solidFill>
                  <a:schemeClr val="bg1"/>
                </a:solidFill>
                <a:latin typeface="微软雅黑" panose="020B0503020204020204" pitchFamily="34" charset="-122"/>
                <a:ea typeface="微软雅黑" panose="020B0503020204020204" pitchFamily="34" charset="-122"/>
              </a:rPr>
              <a:t>创建应用</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62B4FB51-9A09-4335-B33B-FFB5FA87522F}"/>
              </a:ext>
            </a:extLst>
          </p:cNvPr>
          <p:cNvSpPr/>
          <p:nvPr/>
        </p:nvSpPr>
        <p:spPr>
          <a:xfrm>
            <a:off x="4309458" y="600836"/>
            <a:ext cx="478389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）通过命令行创建应用</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F70A4FCE-2A46-4A69-86C4-44390D4BC712}"/>
              </a:ext>
            </a:extLst>
          </p:cNvPr>
          <p:cNvSpPr/>
          <p:nvPr/>
        </p:nvSpPr>
        <p:spPr>
          <a:xfrm>
            <a:off x="4425685" y="900308"/>
            <a:ext cx="3553419" cy="307777"/>
          </a:xfrm>
          <a:prstGeom prst="rect">
            <a:avLst/>
          </a:prstGeom>
        </p:spPr>
        <p:txBody>
          <a:bodyPr wrap="square">
            <a:spAutoFit/>
          </a:bodyPr>
          <a:lstStyle/>
          <a:p>
            <a:r>
              <a:rPr lang="en-US" altLang="zh-CN" sz="1400" dirty="0">
                <a:solidFill>
                  <a:schemeClr val="bg1"/>
                </a:solidFill>
              </a:rPr>
              <a:t>Dotnet  new XXX</a:t>
            </a:r>
            <a:endParaRPr lang="zh-CN" altLang="en-US" sz="1400" dirty="0">
              <a:solidFill>
                <a:schemeClr val="bg1"/>
              </a:solidFill>
            </a:endParaRPr>
          </a:p>
        </p:txBody>
      </p:sp>
      <p:pic>
        <p:nvPicPr>
          <p:cNvPr id="12" name="图片 11">
            <a:extLst>
              <a:ext uri="{FF2B5EF4-FFF2-40B4-BE49-F238E27FC236}">
                <a16:creationId xmlns:a16="http://schemas.microsoft.com/office/drawing/2014/main" xmlns="" id="{1EEC38D4-7160-4C98-AF30-960BDE0624F9}"/>
              </a:ext>
            </a:extLst>
          </p:cNvPr>
          <p:cNvPicPr>
            <a:picLocks noChangeAspect="1"/>
          </p:cNvPicPr>
          <p:nvPr/>
        </p:nvPicPr>
        <p:blipFill>
          <a:blip r:embed="rId3"/>
          <a:stretch>
            <a:fillRect/>
          </a:stretch>
        </p:blipFill>
        <p:spPr>
          <a:xfrm>
            <a:off x="203200" y="1103229"/>
            <a:ext cx="3831194" cy="2633075"/>
          </a:xfrm>
          <a:prstGeom prst="rect">
            <a:avLst/>
          </a:prstGeom>
        </p:spPr>
      </p:pic>
      <p:pic>
        <p:nvPicPr>
          <p:cNvPr id="19" name="图片 18">
            <a:extLst>
              <a:ext uri="{FF2B5EF4-FFF2-40B4-BE49-F238E27FC236}">
                <a16:creationId xmlns:a16="http://schemas.microsoft.com/office/drawing/2014/main" xmlns="" id="{DBBD43D5-A5D4-420D-B3CB-2266C9492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82" y="2495898"/>
            <a:ext cx="3723057" cy="2606140"/>
          </a:xfrm>
          <a:prstGeom prst="rect">
            <a:avLst/>
          </a:prstGeom>
        </p:spPr>
      </p:pic>
      <p:pic>
        <p:nvPicPr>
          <p:cNvPr id="20" name="图片 19">
            <a:extLst>
              <a:ext uri="{FF2B5EF4-FFF2-40B4-BE49-F238E27FC236}">
                <a16:creationId xmlns:a16="http://schemas.microsoft.com/office/drawing/2014/main" xmlns="" id="{7955DA79-2B1C-4EF3-8C5C-9D014F03A15F}"/>
              </a:ext>
            </a:extLst>
          </p:cNvPr>
          <p:cNvPicPr>
            <a:picLocks noChangeAspect="1"/>
          </p:cNvPicPr>
          <p:nvPr/>
        </p:nvPicPr>
        <p:blipFill>
          <a:blip r:embed="rId5"/>
          <a:stretch>
            <a:fillRect/>
          </a:stretch>
        </p:blipFill>
        <p:spPr>
          <a:xfrm>
            <a:off x="4425685" y="1158325"/>
            <a:ext cx="4246336" cy="3943713"/>
          </a:xfrm>
          <a:prstGeom prst="rect">
            <a:avLst/>
          </a:prstGeom>
        </p:spPr>
      </p:pic>
    </p:spTree>
    <p:extLst>
      <p:ext uri="{BB962C8B-B14F-4D97-AF65-F5344CB8AC3E}">
        <p14:creationId xmlns:p14="http://schemas.microsoft.com/office/powerpoint/2010/main" val="3732057619"/>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9" name="Rectangle 5"/>
          <p:cNvSpPr>
            <a:spLocks noChangeArrowheads="1"/>
          </p:cNvSpPr>
          <p:nvPr/>
        </p:nvSpPr>
        <p:spPr bwMode="auto">
          <a:xfrm>
            <a:off x="2885617" y="1878080"/>
            <a:ext cx="3371410" cy="518055"/>
          </a:xfrm>
          <a:prstGeom prst="rect">
            <a:avLst/>
          </a:prstGeom>
          <a:noFill/>
          <a:ln w="6350" cap="flat">
            <a:solidFill>
              <a:schemeClr val="bg1"/>
            </a:solidFill>
            <a:prstDash val="solid"/>
            <a:miter lim="800000"/>
          </a:ln>
          <a:effectLst>
            <a:outerShdw blurRad="203200" sx="102000" sy="102000" algn="ctr" rotWithShape="0">
              <a:prstClr val="black">
                <a:alpha val="40000"/>
              </a:prstClr>
            </a:outerShdw>
          </a:effectLst>
        </p:spPr>
        <p:txBody>
          <a:bodyPr vert="horz" wrap="square" lIns="68553" tIns="34277" rIns="68553" bIns="34277" numCol="1" anchor="t" anchorCtr="0" compatLnSpc="1"/>
          <a:lstStyle/>
          <a:p>
            <a:pPr fontAlgn="base">
              <a:spcBef>
                <a:spcPct val="0"/>
              </a:spcBef>
              <a:spcAft>
                <a:spcPct val="0"/>
              </a:spcAft>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2282971" y="1878080"/>
            <a:ext cx="653155" cy="518055"/>
          </a:xfrm>
          <a:custGeom>
            <a:avLst/>
            <a:gdLst>
              <a:gd name="T0" fmla="*/ 2158 w 2158"/>
              <a:gd name="T1" fmla="*/ 531 h 1996"/>
              <a:gd name="T2" fmla="*/ 1996 w 2158"/>
              <a:gd name="T3" fmla="*/ 397 h 1996"/>
              <a:gd name="T4" fmla="*/ 1996 w 2158"/>
              <a:gd name="T5" fmla="*/ 0 h 1996"/>
              <a:gd name="T6" fmla="*/ 0 w 2158"/>
              <a:gd name="T7" fmla="*/ 0 h 1996"/>
              <a:gd name="T8" fmla="*/ 0 w 2158"/>
              <a:gd name="T9" fmla="*/ 1996 h 1996"/>
              <a:gd name="T10" fmla="*/ 1996 w 2158"/>
              <a:gd name="T11" fmla="*/ 1996 h 1996"/>
              <a:gd name="T12" fmla="*/ 1996 w 2158"/>
              <a:gd name="T13" fmla="*/ 666 h 1996"/>
              <a:gd name="T14" fmla="*/ 2158 w 2158"/>
              <a:gd name="T15" fmla="*/ 531 h 19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996">
                <a:moveTo>
                  <a:pt x="2158" y="531"/>
                </a:moveTo>
                <a:lnTo>
                  <a:pt x="1996" y="397"/>
                </a:lnTo>
                <a:lnTo>
                  <a:pt x="1996" y="0"/>
                </a:lnTo>
                <a:lnTo>
                  <a:pt x="0" y="0"/>
                </a:lnTo>
                <a:lnTo>
                  <a:pt x="0" y="1996"/>
                </a:lnTo>
                <a:lnTo>
                  <a:pt x="1996" y="1996"/>
                </a:lnTo>
                <a:lnTo>
                  <a:pt x="1996" y="666"/>
                </a:lnTo>
                <a:lnTo>
                  <a:pt x="2158" y="531"/>
                </a:lnTo>
                <a:close/>
              </a:path>
            </a:pathLst>
          </a:custGeom>
          <a:solidFill>
            <a:srgbClr val="00B0F0"/>
          </a:solidFill>
          <a:ln w="19050">
            <a:solidFill>
              <a:srgbClr val="F8F8F8"/>
            </a:solidFill>
            <a:round/>
          </a:ln>
        </p:spPr>
        <p:txBody>
          <a:bodyPr vert="horz" wrap="square" lIns="68553" tIns="34277" rIns="68553" bIns="34277" numCol="1" anchor="t" anchorCtr="0" compatLnSpc="1"/>
          <a:lstStyle/>
          <a:p>
            <a:pPr fontAlgn="base">
              <a:spcBef>
                <a:spcPct val="0"/>
              </a:spcBef>
              <a:spcAft>
                <a:spcPct val="0"/>
              </a:spcAft>
            </a:pPr>
            <a:endParaRPr lang="zh-CN" altLang="en-US" kern="0">
              <a:solidFill>
                <a:schemeClr val="bg1"/>
              </a:solidFill>
              <a:ea typeface="宋体" panose="02010600030101010101" pitchFamily="2" charset="-122"/>
            </a:endParaRPr>
          </a:p>
        </p:txBody>
      </p:sp>
      <p:sp>
        <p:nvSpPr>
          <p:cNvPr id="11" name="TextBox 144"/>
          <p:cNvSpPr txBox="1"/>
          <p:nvPr/>
        </p:nvSpPr>
        <p:spPr>
          <a:xfrm>
            <a:off x="2350445" y="1917749"/>
            <a:ext cx="518357" cy="438691"/>
          </a:xfrm>
          <a:prstGeom prst="rect">
            <a:avLst/>
          </a:prstGeom>
          <a:noFill/>
        </p:spPr>
        <p:txBody>
          <a:bodyPr wrap="none" lIns="68553" tIns="34277" rIns="68553" bIns="34277" rtlCol="0">
            <a:spAutoFit/>
          </a:bodyPr>
          <a:lstStyle/>
          <a:p>
            <a:pPr fontAlgn="base">
              <a:spcBef>
                <a:spcPct val="0"/>
              </a:spcBef>
              <a:spcAft>
                <a:spcPct val="0"/>
              </a:spcAft>
              <a:buFont typeface="Arial" panose="020B0604020202020204" pitchFamily="34" charset="0"/>
              <a:buNone/>
            </a:pPr>
            <a:r>
              <a:rPr lang="en-US" altLang="zh-CN" sz="2400" b="1" dirty="0">
                <a:solidFill>
                  <a:schemeClr val="bg1"/>
                </a:solidFill>
                <a:latin typeface="微软雅黑" panose="020B0503020204020204" pitchFamily="34" charset="-122"/>
              </a:rPr>
              <a:t>01</a:t>
            </a:r>
            <a:endParaRPr lang="zh-CN" altLang="en-US" sz="2400" b="1" dirty="0">
              <a:solidFill>
                <a:schemeClr val="bg1"/>
              </a:solidFill>
              <a:latin typeface="微软雅黑" panose="020B0503020204020204" pitchFamily="34" charset="-122"/>
            </a:endParaRPr>
          </a:p>
        </p:txBody>
      </p:sp>
      <p:sp>
        <p:nvSpPr>
          <p:cNvPr id="12" name="TextBox 145"/>
          <p:cNvSpPr txBox="1"/>
          <p:nvPr/>
        </p:nvSpPr>
        <p:spPr>
          <a:xfrm>
            <a:off x="3160802" y="1951216"/>
            <a:ext cx="2013125" cy="392389"/>
          </a:xfrm>
          <a:prstGeom prst="rect">
            <a:avLst/>
          </a:prstGeom>
          <a:noFill/>
        </p:spPr>
        <p:txBody>
          <a:bodyPr wrap="none" lIns="68553" tIns="34277" rIns="68553" bIns="34277" rtlCol="0">
            <a:spAutoFit/>
          </a:bodyPr>
          <a:lstStyle/>
          <a:p>
            <a:pPr fontAlgn="base">
              <a:spcBef>
                <a:spcPct val="0"/>
              </a:spcBef>
              <a:spcAft>
                <a:spcPct val="0"/>
              </a:spcAft>
              <a:buFont typeface="Arial" panose="020B0604020202020204" pitchFamily="34" charset="0"/>
              <a:buNone/>
            </a:pPr>
            <a:r>
              <a:rPr lang="en-US" altLang="zh-CN" sz="2100" b="1" dirty="0">
                <a:solidFill>
                  <a:schemeClr val="bg1"/>
                </a:solidFill>
                <a:latin typeface="微软雅黑" panose="020B0503020204020204" pitchFamily="34" charset="-122"/>
                <a:ea typeface="微软雅黑" panose="020B0503020204020204" pitchFamily="34" charset="-122"/>
              </a:rPr>
              <a:t>.NET Core</a:t>
            </a:r>
            <a:r>
              <a:rPr lang="zh-CN" altLang="en-US" sz="2100" b="1" dirty="0">
                <a:solidFill>
                  <a:schemeClr val="bg1"/>
                </a:solidFill>
                <a:latin typeface="微软雅黑" panose="020B0503020204020204" pitchFamily="34" charset="-122"/>
                <a:ea typeface="微软雅黑" panose="020B0503020204020204" pitchFamily="34" charset="-122"/>
              </a:rPr>
              <a:t>简介</a:t>
            </a:r>
          </a:p>
        </p:txBody>
      </p:sp>
      <p:sp>
        <p:nvSpPr>
          <p:cNvPr id="13" name="Rectangle 5"/>
          <p:cNvSpPr>
            <a:spLocks noChangeArrowheads="1"/>
          </p:cNvSpPr>
          <p:nvPr/>
        </p:nvSpPr>
        <p:spPr bwMode="auto">
          <a:xfrm>
            <a:off x="2885617" y="2492419"/>
            <a:ext cx="3371410" cy="518055"/>
          </a:xfrm>
          <a:prstGeom prst="rect">
            <a:avLst/>
          </a:prstGeom>
          <a:noFill/>
          <a:ln w="6350" cap="flat">
            <a:solidFill>
              <a:schemeClr val="bg1"/>
            </a:solidFill>
            <a:prstDash val="solid"/>
            <a:miter lim="800000"/>
          </a:ln>
          <a:effectLst>
            <a:outerShdw blurRad="203200" sx="102000" sy="102000" algn="ctr" rotWithShape="0">
              <a:prstClr val="black">
                <a:alpha val="40000"/>
              </a:prstClr>
            </a:outerShdw>
          </a:effectLst>
        </p:spPr>
        <p:txBody>
          <a:bodyPr vert="horz" wrap="square" lIns="68553" tIns="34277" rIns="68553" bIns="34277" numCol="1" anchor="t" anchorCtr="0" compatLnSpc="1"/>
          <a:lstStyle/>
          <a:p>
            <a:pPr fontAlgn="base">
              <a:spcBef>
                <a:spcPct val="0"/>
              </a:spcBef>
              <a:spcAft>
                <a:spcPct val="0"/>
              </a:spcAft>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14" name="Freeform 6"/>
          <p:cNvSpPr/>
          <p:nvPr/>
        </p:nvSpPr>
        <p:spPr bwMode="auto">
          <a:xfrm>
            <a:off x="2282971" y="2492419"/>
            <a:ext cx="653155" cy="518055"/>
          </a:xfrm>
          <a:custGeom>
            <a:avLst/>
            <a:gdLst>
              <a:gd name="T0" fmla="*/ 2158 w 2158"/>
              <a:gd name="T1" fmla="*/ 531 h 1996"/>
              <a:gd name="T2" fmla="*/ 1996 w 2158"/>
              <a:gd name="T3" fmla="*/ 397 h 1996"/>
              <a:gd name="T4" fmla="*/ 1996 w 2158"/>
              <a:gd name="T5" fmla="*/ 0 h 1996"/>
              <a:gd name="T6" fmla="*/ 0 w 2158"/>
              <a:gd name="T7" fmla="*/ 0 h 1996"/>
              <a:gd name="T8" fmla="*/ 0 w 2158"/>
              <a:gd name="T9" fmla="*/ 1996 h 1996"/>
              <a:gd name="T10" fmla="*/ 1996 w 2158"/>
              <a:gd name="T11" fmla="*/ 1996 h 1996"/>
              <a:gd name="T12" fmla="*/ 1996 w 2158"/>
              <a:gd name="T13" fmla="*/ 666 h 1996"/>
              <a:gd name="T14" fmla="*/ 2158 w 2158"/>
              <a:gd name="T15" fmla="*/ 531 h 19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996">
                <a:moveTo>
                  <a:pt x="2158" y="531"/>
                </a:moveTo>
                <a:lnTo>
                  <a:pt x="1996" y="397"/>
                </a:lnTo>
                <a:lnTo>
                  <a:pt x="1996" y="0"/>
                </a:lnTo>
                <a:lnTo>
                  <a:pt x="0" y="0"/>
                </a:lnTo>
                <a:lnTo>
                  <a:pt x="0" y="1996"/>
                </a:lnTo>
                <a:lnTo>
                  <a:pt x="1996" y="1996"/>
                </a:lnTo>
                <a:lnTo>
                  <a:pt x="1996" y="666"/>
                </a:lnTo>
                <a:lnTo>
                  <a:pt x="2158" y="531"/>
                </a:lnTo>
                <a:close/>
              </a:path>
            </a:pathLst>
          </a:custGeom>
          <a:solidFill>
            <a:srgbClr val="00B0F0"/>
          </a:solidFill>
          <a:ln w="19050">
            <a:solidFill>
              <a:srgbClr val="F8F8F8"/>
            </a:solidFill>
            <a:round/>
          </a:ln>
        </p:spPr>
        <p:txBody>
          <a:bodyPr vert="horz" wrap="square" lIns="68553" tIns="34277" rIns="68553" bIns="34277" numCol="1" anchor="t" anchorCtr="0" compatLnSpc="1"/>
          <a:lstStyle/>
          <a:p>
            <a:pPr fontAlgn="base">
              <a:spcBef>
                <a:spcPct val="0"/>
              </a:spcBef>
              <a:spcAft>
                <a:spcPct val="0"/>
              </a:spcAft>
            </a:pPr>
            <a:endParaRPr lang="zh-CN" altLang="en-US" kern="0">
              <a:solidFill>
                <a:schemeClr val="bg1"/>
              </a:solidFill>
              <a:ea typeface="宋体" panose="02010600030101010101" pitchFamily="2" charset="-122"/>
            </a:endParaRPr>
          </a:p>
        </p:txBody>
      </p:sp>
      <p:sp>
        <p:nvSpPr>
          <p:cNvPr id="15" name="TextBox 148"/>
          <p:cNvSpPr txBox="1"/>
          <p:nvPr/>
        </p:nvSpPr>
        <p:spPr>
          <a:xfrm>
            <a:off x="2350445" y="2532086"/>
            <a:ext cx="518357" cy="438691"/>
          </a:xfrm>
          <a:prstGeom prst="rect">
            <a:avLst/>
          </a:prstGeom>
          <a:noFill/>
        </p:spPr>
        <p:txBody>
          <a:bodyPr wrap="none" lIns="68553" tIns="34277" rIns="68553" bIns="34277" rtlCol="0">
            <a:spAutoFit/>
          </a:bodyPr>
          <a:lstStyle/>
          <a:p>
            <a:pPr fontAlgn="base">
              <a:spcBef>
                <a:spcPct val="0"/>
              </a:spcBef>
              <a:spcAft>
                <a:spcPct val="0"/>
              </a:spcAft>
              <a:buFont typeface="Arial" panose="020B0604020202020204" pitchFamily="34" charset="0"/>
              <a:buNone/>
            </a:pPr>
            <a:r>
              <a:rPr lang="en-US" altLang="zh-CN" sz="2400" b="1" dirty="0">
                <a:solidFill>
                  <a:schemeClr val="bg1"/>
                </a:solidFill>
                <a:latin typeface="微软雅黑" panose="020B0503020204020204" pitchFamily="34" charset="-122"/>
              </a:rPr>
              <a:t>02</a:t>
            </a:r>
            <a:endParaRPr lang="zh-CN" altLang="en-US" sz="2400" b="1" dirty="0">
              <a:solidFill>
                <a:schemeClr val="bg1"/>
              </a:solidFill>
              <a:latin typeface="微软雅黑" panose="020B0503020204020204" pitchFamily="34" charset="-122"/>
            </a:endParaRPr>
          </a:p>
        </p:txBody>
      </p:sp>
      <p:sp>
        <p:nvSpPr>
          <p:cNvPr id="16" name="TextBox 149"/>
          <p:cNvSpPr txBox="1"/>
          <p:nvPr/>
        </p:nvSpPr>
        <p:spPr>
          <a:xfrm>
            <a:off x="3003600" y="2580329"/>
            <a:ext cx="3166390" cy="346222"/>
          </a:xfrm>
          <a:prstGeom prst="rect">
            <a:avLst/>
          </a:prstGeom>
          <a:noFill/>
        </p:spPr>
        <p:txBody>
          <a:bodyPr wrap="none" lIns="68553" tIns="34277" rIns="68553" bIns="34277" rtlCol="0">
            <a:spAutoFit/>
          </a:bodyPr>
          <a:lstStyle>
            <a:defPPr>
              <a:defRPr lang="zh-CN"/>
            </a:defPPr>
            <a:lvl1pPr fontAlgn="base">
              <a:spcBef>
                <a:spcPct val="0"/>
              </a:spcBef>
              <a:spcAft>
                <a:spcPct val="0"/>
              </a:spcAft>
              <a:buFont typeface="Arial" panose="020B0604020202020204" pitchFamily="34" charset="0"/>
              <a:buNone/>
              <a:defRPr sz="2100" b="1">
                <a:solidFill>
                  <a:schemeClr val="bg1"/>
                </a:solidFill>
                <a:latin typeface="微软雅黑" panose="020B0503020204020204" pitchFamily="34" charset="-122"/>
                <a:ea typeface="微软雅黑" panose="020B0503020204020204" pitchFamily="34" charset="-122"/>
              </a:defRPr>
            </a:lvl1pPr>
          </a:lstStyle>
          <a:p>
            <a:r>
              <a:rPr lang="zh-CN" altLang="en-US" sz="1800" dirty="0"/>
              <a:t>开发 </a:t>
            </a:r>
            <a:r>
              <a:rPr lang="en-US" altLang="zh-CN" sz="1800" dirty="0"/>
              <a:t>ASP.NET Core</a:t>
            </a:r>
            <a:r>
              <a:rPr lang="zh-CN" altLang="en-US" sz="1800" dirty="0"/>
              <a:t>应用程序</a:t>
            </a:r>
          </a:p>
        </p:txBody>
      </p:sp>
      <p:sp>
        <p:nvSpPr>
          <p:cNvPr id="17" name="Rectangle 5"/>
          <p:cNvSpPr>
            <a:spLocks noChangeArrowheads="1"/>
          </p:cNvSpPr>
          <p:nvPr/>
        </p:nvSpPr>
        <p:spPr bwMode="auto">
          <a:xfrm>
            <a:off x="2885617" y="3106757"/>
            <a:ext cx="3371410" cy="518055"/>
          </a:xfrm>
          <a:prstGeom prst="rect">
            <a:avLst/>
          </a:prstGeom>
          <a:noFill/>
          <a:ln w="6350" cap="flat">
            <a:solidFill>
              <a:schemeClr val="bg1"/>
            </a:solidFill>
            <a:prstDash val="solid"/>
            <a:miter lim="800000"/>
          </a:ln>
          <a:effectLst>
            <a:outerShdw blurRad="203200" sx="102000" sy="102000" algn="ctr" rotWithShape="0">
              <a:prstClr val="black">
                <a:alpha val="40000"/>
              </a:prstClr>
            </a:outerShdw>
          </a:effectLst>
        </p:spPr>
        <p:txBody>
          <a:bodyPr vert="horz" wrap="square" lIns="68553" tIns="34277" rIns="68553" bIns="34277" numCol="1" anchor="t" anchorCtr="0" compatLnSpc="1"/>
          <a:lstStyle/>
          <a:p>
            <a:pPr fontAlgn="base">
              <a:spcBef>
                <a:spcPct val="0"/>
              </a:spcBef>
              <a:spcAft>
                <a:spcPct val="0"/>
              </a:spcAft>
            </a:pPr>
            <a:endParaRPr lang="zh-CN" altLang="en-US" kern="0">
              <a:solidFill>
                <a:schemeClr val="bg1"/>
              </a:solidFill>
              <a:latin typeface="微软雅黑" panose="020B0503020204020204" pitchFamily="34" charset="-122"/>
              <a:ea typeface="微软雅黑" panose="020B0503020204020204" pitchFamily="34" charset="-122"/>
            </a:endParaRPr>
          </a:p>
        </p:txBody>
      </p:sp>
      <p:sp>
        <p:nvSpPr>
          <p:cNvPr id="18" name="Freeform 6"/>
          <p:cNvSpPr/>
          <p:nvPr/>
        </p:nvSpPr>
        <p:spPr bwMode="auto">
          <a:xfrm>
            <a:off x="2282971" y="3106757"/>
            <a:ext cx="653155" cy="518055"/>
          </a:xfrm>
          <a:custGeom>
            <a:avLst/>
            <a:gdLst>
              <a:gd name="T0" fmla="*/ 2158 w 2158"/>
              <a:gd name="T1" fmla="*/ 531 h 1996"/>
              <a:gd name="T2" fmla="*/ 1996 w 2158"/>
              <a:gd name="T3" fmla="*/ 397 h 1996"/>
              <a:gd name="T4" fmla="*/ 1996 w 2158"/>
              <a:gd name="T5" fmla="*/ 0 h 1996"/>
              <a:gd name="T6" fmla="*/ 0 w 2158"/>
              <a:gd name="T7" fmla="*/ 0 h 1996"/>
              <a:gd name="T8" fmla="*/ 0 w 2158"/>
              <a:gd name="T9" fmla="*/ 1996 h 1996"/>
              <a:gd name="T10" fmla="*/ 1996 w 2158"/>
              <a:gd name="T11" fmla="*/ 1996 h 1996"/>
              <a:gd name="T12" fmla="*/ 1996 w 2158"/>
              <a:gd name="T13" fmla="*/ 666 h 1996"/>
              <a:gd name="T14" fmla="*/ 2158 w 2158"/>
              <a:gd name="T15" fmla="*/ 531 h 19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996">
                <a:moveTo>
                  <a:pt x="2158" y="531"/>
                </a:moveTo>
                <a:lnTo>
                  <a:pt x="1996" y="397"/>
                </a:lnTo>
                <a:lnTo>
                  <a:pt x="1996" y="0"/>
                </a:lnTo>
                <a:lnTo>
                  <a:pt x="0" y="0"/>
                </a:lnTo>
                <a:lnTo>
                  <a:pt x="0" y="1996"/>
                </a:lnTo>
                <a:lnTo>
                  <a:pt x="1996" y="1996"/>
                </a:lnTo>
                <a:lnTo>
                  <a:pt x="1996" y="666"/>
                </a:lnTo>
                <a:lnTo>
                  <a:pt x="2158" y="531"/>
                </a:lnTo>
                <a:close/>
              </a:path>
            </a:pathLst>
          </a:custGeom>
          <a:solidFill>
            <a:srgbClr val="00B0F0"/>
          </a:solidFill>
          <a:ln w="19050">
            <a:solidFill>
              <a:srgbClr val="F8F8F8"/>
            </a:solidFill>
            <a:round/>
          </a:ln>
        </p:spPr>
        <p:txBody>
          <a:bodyPr vert="horz" wrap="square" lIns="68553" tIns="34277" rIns="68553" bIns="34277" numCol="1" anchor="t" anchorCtr="0" compatLnSpc="1"/>
          <a:lstStyle/>
          <a:p>
            <a:pPr fontAlgn="base">
              <a:spcBef>
                <a:spcPct val="0"/>
              </a:spcBef>
              <a:spcAft>
                <a:spcPct val="0"/>
              </a:spcAft>
            </a:pPr>
            <a:endParaRPr lang="zh-CN" altLang="en-US" kern="0">
              <a:solidFill>
                <a:schemeClr val="bg1"/>
              </a:solidFill>
              <a:ea typeface="宋体" panose="02010600030101010101" pitchFamily="2" charset="-122"/>
            </a:endParaRPr>
          </a:p>
        </p:txBody>
      </p:sp>
      <p:sp>
        <p:nvSpPr>
          <p:cNvPr id="19" name="TextBox 152"/>
          <p:cNvSpPr txBox="1"/>
          <p:nvPr/>
        </p:nvSpPr>
        <p:spPr>
          <a:xfrm>
            <a:off x="2350445" y="3146425"/>
            <a:ext cx="518357" cy="438691"/>
          </a:xfrm>
          <a:prstGeom prst="rect">
            <a:avLst/>
          </a:prstGeom>
          <a:noFill/>
        </p:spPr>
        <p:txBody>
          <a:bodyPr wrap="none" lIns="68553" tIns="34277" rIns="68553" bIns="34277" rtlCol="0">
            <a:spAutoFit/>
          </a:bodyPr>
          <a:lstStyle/>
          <a:p>
            <a:pPr fontAlgn="base">
              <a:spcBef>
                <a:spcPct val="0"/>
              </a:spcBef>
              <a:spcAft>
                <a:spcPct val="0"/>
              </a:spcAft>
              <a:buFont typeface="Arial" panose="020B0604020202020204" pitchFamily="34" charset="0"/>
              <a:buNone/>
            </a:pPr>
            <a:r>
              <a:rPr lang="en-US" altLang="zh-CN" sz="2400" b="1" dirty="0">
                <a:solidFill>
                  <a:schemeClr val="bg1"/>
                </a:solidFill>
                <a:latin typeface="微软雅黑" panose="020B0503020204020204" pitchFamily="34" charset="-122"/>
              </a:rPr>
              <a:t>03</a:t>
            </a:r>
            <a:endParaRPr lang="zh-CN" altLang="en-US" sz="2400" b="1" dirty="0">
              <a:solidFill>
                <a:schemeClr val="bg1"/>
              </a:solidFill>
              <a:latin typeface="微软雅黑" panose="020B0503020204020204" pitchFamily="34" charset="-122"/>
            </a:endParaRPr>
          </a:p>
        </p:txBody>
      </p:sp>
      <p:sp>
        <p:nvSpPr>
          <p:cNvPr id="20" name="TextBox 153"/>
          <p:cNvSpPr txBox="1"/>
          <p:nvPr/>
        </p:nvSpPr>
        <p:spPr>
          <a:xfrm>
            <a:off x="3334190" y="3187651"/>
            <a:ext cx="2292881" cy="392389"/>
          </a:xfrm>
          <a:prstGeom prst="rect">
            <a:avLst/>
          </a:prstGeom>
          <a:noFill/>
        </p:spPr>
        <p:txBody>
          <a:bodyPr wrap="none" lIns="68553" tIns="34277" rIns="68553" bIns="34277" rtlCol="0">
            <a:spAutoFit/>
          </a:bodyPr>
          <a:lstStyle/>
          <a:p>
            <a:pPr fontAlgn="base">
              <a:spcBef>
                <a:spcPct val="0"/>
              </a:spcBef>
              <a:spcAft>
                <a:spcPct val="0"/>
              </a:spcAft>
              <a:buFont typeface="Arial" panose="020B0604020202020204" pitchFamily="34" charset="0"/>
              <a:buNone/>
            </a:pPr>
            <a:r>
              <a:rPr lang="zh-CN" altLang="en-US" sz="2100" b="1" dirty="0">
                <a:solidFill>
                  <a:schemeClr val="bg1"/>
                </a:solidFill>
                <a:latin typeface="微软雅黑" panose="020B0503020204020204" pitchFamily="34" charset="-122"/>
                <a:ea typeface="微软雅黑" panose="020B0503020204020204" pitchFamily="34" charset="-122"/>
              </a:rPr>
              <a:t>项目实际应用展示</a:t>
            </a:r>
          </a:p>
        </p:txBody>
      </p:sp>
      <p:grpSp>
        <p:nvGrpSpPr>
          <p:cNvPr id="25" name="组合 54"/>
          <p:cNvGrpSpPr/>
          <p:nvPr/>
        </p:nvGrpSpPr>
        <p:grpSpPr bwMode="auto">
          <a:xfrm>
            <a:off x="0" y="349949"/>
            <a:ext cx="9142645" cy="841713"/>
            <a:chOff x="256379" y="27271"/>
            <a:chExt cx="7683149" cy="841022"/>
          </a:xfrm>
        </p:grpSpPr>
        <p:grpSp>
          <p:nvGrpSpPr>
            <p:cNvPr id="26" name="组合 55"/>
            <p:cNvGrpSpPr/>
            <p:nvPr/>
          </p:nvGrpSpPr>
          <p:grpSpPr bwMode="auto">
            <a:xfrm>
              <a:off x="256379" y="27271"/>
              <a:ext cx="7683149" cy="837427"/>
              <a:chOff x="256379" y="27271"/>
              <a:chExt cx="7683149" cy="837427"/>
            </a:xfrm>
          </p:grpSpPr>
          <p:sp>
            <p:nvSpPr>
              <p:cNvPr id="28" name="文本框 57"/>
              <p:cNvSpPr txBox="1">
                <a:spLocks noChangeArrowheads="1"/>
              </p:cNvSpPr>
              <p:nvPr/>
            </p:nvSpPr>
            <p:spPr bwMode="auto">
              <a:xfrm>
                <a:off x="439196" y="27271"/>
                <a:ext cx="1432561" cy="584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dirty="0">
                    <a:solidFill>
                      <a:schemeClr val="bg1"/>
                    </a:solidFill>
                    <a:latin typeface="微软雅黑" panose="020B0503020204020204" pitchFamily="34" charset="-122"/>
                    <a:ea typeface="微软雅黑" panose="020B0503020204020204" pitchFamily="34" charset="-122"/>
                  </a:rPr>
                  <a:t>目 录</a:t>
                </a:r>
              </a:p>
            </p:txBody>
          </p:sp>
          <p:cxnSp>
            <p:nvCxnSpPr>
              <p:cNvPr id="29" name="直接连接符 58"/>
              <p:cNvCxnSpPr>
                <a:cxnSpLocks noChangeShapeType="1"/>
              </p:cNvCxnSpPr>
              <p:nvPr/>
            </p:nvCxnSpPr>
            <p:spPr bwMode="auto">
              <a:xfrm flipV="1">
                <a:off x="256379" y="817054"/>
                <a:ext cx="7683149" cy="47644"/>
              </a:xfrm>
              <a:prstGeom prst="line">
                <a:avLst/>
              </a:prstGeom>
              <a:noFill/>
              <a:ln w="6350">
                <a:solidFill>
                  <a:schemeClr val="bg1"/>
                </a:solidFill>
                <a:round/>
              </a:ln>
              <a:extLst>
                <a:ext uri="{909E8E84-426E-40DD-AFC4-6F175D3DCCD1}">
                  <a14:hiddenFill xmlns:a14="http://schemas.microsoft.com/office/drawing/2010/main">
                    <a:noFill/>
                  </a14:hiddenFill>
                </a:ext>
              </a:extLst>
            </p:spPr>
          </p:cxnSp>
        </p:grpSp>
        <p:sp>
          <p:nvSpPr>
            <p:cNvPr id="27" name="文本框 56"/>
            <p:cNvSpPr txBox="1">
              <a:spLocks noChangeArrowheads="1"/>
            </p:cNvSpPr>
            <p:nvPr/>
          </p:nvSpPr>
          <p:spPr bwMode="auto">
            <a:xfrm>
              <a:off x="871257" y="499264"/>
              <a:ext cx="1050505" cy="3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Contents</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994225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P spid="14" grpId="0" animBg="1"/>
      <p:bldP spid="15" grpId="0"/>
      <p:bldP spid="16" grpId="0"/>
      <p:bldP spid="17" grpId="0" animBg="1"/>
      <p:bldP spid="18" grpId="0" animBg="1"/>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2.3</a:t>
              </a:r>
              <a:r>
                <a:rPr lang="zh-CN" altLang="en-US" sz="2000" dirty="0">
                  <a:solidFill>
                    <a:schemeClr val="bg1"/>
                  </a:solidFill>
                  <a:latin typeface="微软雅黑" panose="020B0503020204020204" pitchFamily="34" charset="-122"/>
                  <a:ea typeface="微软雅黑" panose="020B0503020204020204" pitchFamily="34" charset="-122"/>
                </a:rPr>
                <a:t>项目工程结构解析</a:t>
              </a:r>
            </a:p>
          </p:txBody>
        </p:sp>
      </p:grpSp>
      <p:graphicFrame>
        <p:nvGraphicFramePr>
          <p:cNvPr id="10" name="表格 9">
            <a:extLst>
              <a:ext uri="{FF2B5EF4-FFF2-40B4-BE49-F238E27FC236}">
                <a16:creationId xmlns:a16="http://schemas.microsoft.com/office/drawing/2014/main" xmlns="" id="{54850034-CBA9-4C3B-AA69-DC0F735CE64B}"/>
              </a:ext>
            </a:extLst>
          </p:cNvPr>
          <p:cNvGraphicFramePr>
            <a:graphicFrameLocks noGrp="1"/>
          </p:cNvGraphicFramePr>
          <p:nvPr>
            <p:extLst>
              <p:ext uri="{D42A27DB-BD31-4B8C-83A1-F6EECF244321}">
                <p14:modId xmlns:p14="http://schemas.microsoft.com/office/powerpoint/2010/main" val="1104160371"/>
              </p:ext>
            </p:extLst>
          </p:nvPr>
        </p:nvGraphicFramePr>
        <p:xfrm>
          <a:off x="3657600" y="845820"/>
          <a:ext cx="5029200" cy="3451860"/>
        </p:xfrm>
        <a:graphic>
          <a:graphicData uri="http://schemas.openxmlformats.org/drawingml/2006/table">
            <a:tbl>
              <a:tblPr firstRow="1" bandRow="1">
                <a:tableStyleId>{5C22544A-7EE6-4342-B048-85BDC9FD1C3A}</a:tableStyleId>
              </a:tblPr>
              <a:tblGrid>
                <a:gridCol w="1489918">
                  <a:extLst>
                    <a:ext uri="{9D8B030D-6E8A-4147-A177-3AD203B41FA5}">
                      <a16:colId xmlns:a16="http://schemas.microsoft.com/office/drawing/2014/main" xmlns="" val="2722444539"/>
                    </a:ext>
                  </a:extLst>
                </a:gridCol>
                <a:gridCol w="3539282">
                  <a:extLst>
                    <a:ext uri="{9D8B030D-6E8A-4147-A177-3AD203B41FA5}">
                      <a16:colId xmlns:a16="http://schemas.microsoft.com/office/drawing/2014/main" xmlns="" val="3170466368"/>
                    </a:ext>
                  </a:extLst>
                </a:gridCol>
              </a:tblGrid>
              <a:tr h="361973">
                <a:tc>
                  <a:txBody>
                    <a:bodyPr/>
                    <a:lstStyle/>
                    <a:p>
                      <a:r>
                        <a:rPr lang="zh-CN" altLang="en-US" dirty="0"/>
                        <a:t>目录</a:t>
                      </a:r>
                      <a:r>
                        <a:rPr lang="en-US" altLang="zh-CN" dirty="0"/>
                        <a:t>/</a:t>
                      </a:r>
                      <a:r>
                        <a:rPr lang="zh-CN" altLang="en-US" dirty="0"/>
                        <a:t>文件	</a:t>
                      </a:r>
                    </a:p>
                  </a:txBody>
                  <a:tcPr/>
                </a:tc>
                <a:tc>
                  <a:txBody>
                    <a:bodyPr/>
                    <a:lstStyle/>
                    <a:p>
                      <a:r>
                        <a:rPr lang="zh-CN" altLang="en-US" dirty="0"/>
                        <a:t>说明</a:t>
                      </a:r>
                    </a:p>
                  </a:txBody>
                  <a:tcPr/>
                </a:tc>
                <a:extLst>
                  <a:ext uri="{0D108BD9-81ED-4DB2-BD59-A6C34878D82A}">
                    <a16:rowId xmlns:a16="http://schemas.microsoft.com/office/drawing/2014/main" xmlns="" val="3841797064"/>
                  </a:ext>
                </a:extLst>
              </a:tr>
              <a:tr h="361973">
                <a:tc>
                  <a:txBody>
                    <a:bodyPr/>
                    <a:lstStyle/>
                    <a:p>
                      <a:pPr algn="l"/>
                      <a:r>
                        <a:rPr lang="en-US" dirty="0" err="1">
                          <a:effectLst/>
                        </a:rPr>
                        <a:t>Propertics</a:t>
                      </a:r>
                      <a:r>
                        <a:rPr lang="en-US" dirty="0">
                          <a:effectLst/>
                        </a:rPr>
                        <a:t>/</a:t>
                      </a:r>
                      <a:r>
                        <a:rPr lang="en-US" dirty="0" err="1">
                          <a:effectLst/>
                        </a:rPr>
                        <a:t>launchSettings.json</a:t>
                      </a:r>
                      <a:endParaRPr lang="en-US" dirty="0">
                        <a:effectLst/>
                      </a:endParaRPr>
                    </a:p>
                  </a:txBody>
                  <a:tcPr marL="123825" marR="123825" marT="57150" marB="57150" anchor="ctr"/>
                </a:tc>
                <a:tc>
                  <a:txBody>
                    <a:bodyPr/>
                    <a:lstStyle/>
                    <a:p>
                      <a:pPr algn="l"/>
                      <a:r>
                        <a:rPr lang="zh-CN" altLang="en-US" dirty="0">
                          <a:effectLst/>
                        </a:rPr>
                        <a:t>启动配置文件，为一个 </a:t>
                      </a:r>
                      <a:r>
                        <a:rPr lang="en-US" altLang="zh-CN" dirty="0">
                          <a:effectLst/>
                        </a:rPr>
                        <a:t>ASP.NET Core </a:t>
                      </a:r>
                      <a:r>
                        <a:rPr lang="zh-CN" altLang="en-US" dirty="0">
                          <a:effectLst/>
                        </a:rPr>
                        <a:t>应用保存特有的配置标准，用于应用的启动准备工作，包括环境变量，开发端口等</a:t>
                      </a:r>
                    </a:p>
                  </a:txBody>
                  <a:tcPr marL="123825" marR="123825" marT="57150" marB="57150" anchor="ctr"/>
                </a:tc>
                <a:extLst>
                  <a:ext uri="{0D108BD9-81ED-4DB2-BD59-A6C34878D82A}">
                    <a16:rowId xmlns:a16="http://schemas.microsoft.com/office/drawing/2014/main" xmlns="" val="3636223347"/>
                  </a:ext>
                </a:extLst>
              </a:tr>
              <a:tr h="361973">
                <a:tc>
                  <a:txBody>
                    <a:bodyPr/>
                    <a:lstStyle/>
                    <a:p>
                      <a:r>
                        <a:rPr lang="zh-CN" altLang="en-US" dirty="0"/>
                        <a:t>依赖项</a:t>
                      </a:r>
                    </a:p>
                  </a:txBody>
                  <a:tcPr/>
                </a:tc>
                <a:tc>
                  <a:txBody>
                    <a:bodyPr/>
                    <a:lstStyle/>
                    <a:p>
                      <a:r>
                        <a:rPr lang="en-US" altLang="zh-CN" dirty="0"/>
                        <a:t>ASP.NET Core </a:t>
                      </a:r>
                      <a:r>
                        <a:rPr lang="zh-CN" altLang="en-US" dirty="0"/>
                        <a:t>开发、构建和运行过程中的依赖项，一般都是 </a:t>
                      </a:r>
                      <a:r>
                        <a:rPr lang="en-US" altLang="zh-CN" dirty="0"/>
                        <a:t>NuGet </a:t>
                      </a:r>
                      <a:r>
                        <a:rPr lang="zh-CN" altLang="en-US" dirty="0"/>
                        <a:t>包和一些 </a:t>
                      </a:r>
                      <a:r>
                        <a:rPr lang="en-US" altLang="zh-CN" dirty="0"/>
                        <a:t>SDK</a:t>
                      </a:r>
                      <a:endParaRPr lang="zh-CN" altLang="en-US" dirty="0"/>
                    </a:p>
                  </a:txBody>
                  <a:tcPr/>
                </a:tc>
                <a:extLst>
                  <a:ext uri="{0D108BD9-81ED-4DB2-BD59-A6C34878D82A}">
                    <a16:rowId xmlns:a16="http://schemas.microsoft.com/office/drawing/2014/main" xmlns="" val="234519082"/>
                  </a:ext>
                </a:extLst>
              </a:tr>
              <a:tr h="251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350" kern="1200" dirty="0" err="1">
                          <a:solidFill>
                            <a:schemeClr val="dk1"/>
                          </a:solidFill>
                          <a:latin typeface="+mn-lt"/>
                          <a:ea typeface="+mn-ea"/>
                          <a:cs typeface="+mn-cs"/>
                        </a:rPr>
                        <a:t>appsettings.json</a:t>
                      </a:r>
                      <a:endParaRPr lang="en-US" altLang="zh-CN" sz="1350" kern="1200" dirty="0">
                        <a:solidFill>
                          <a:schemeClr val="dk1"/>
                        </a:solidFill>
                        <a:latin typeface="+mn-lt"/>
                        <a:ea typeface="+mn-ea"/>
                        <a:cs typeface="+mn-cs"/>
                      </a:endParaRPr>
                    </a:p>
                  </a:txBody>
                  <a:tcPr/>
                </a:tc>
                <a:tc>
                  <a:txBody>
                    <a:bodyPr/>
                    <a:lstStyle/>
                    <a:p>
                      <a:r>
                        <a:rPr lang="zh-CN" altLang="en-US" dirty="0"/>
                        <a:t>应用配置，类似于</a:t>
                      </a:r>
                      <a:r>
                        <a:rPr lang="en-US" altLang="zh-CN" dirty="0"/>
                        <a:t>.NET Framework</a:t>
                      </a:r>
                      <a:r>
                        <a:rPr lang="zh-CN" altLang="en-US" dirty="0"/>
                        <a:t>上的</a:t>
                      </a:r>
                      <a:r>
                        <a:rPr lang="en-US" altLang="zh-CN" dirty="0" err="1"/>
                        <a:t>Web.Config</a:t>
                      </a:r>
                      <a:r>
                        <a:rPr lang="zh-CN" altLang="en-US" dirty="0"/>
                        <a:t>文件，可以将系统参数通过键值对方式写入。</a:t>
                      </a:r>
                    </a:p>
                  </a:txBody>
                  <a:tcPr/>
                </a:tc>
                <a:extLst>
                  <a:ext uri="{0D108BD9-81ED-4DB2-BD59-A6C34878D82A}">
                    <a16:rowId xmlns:a16="http://schemas.microsoft.com/office/drawing/2014/main" xmlns="" val="4143416968"/>
                  </a:ext>
                </a:extLst>
              </a:tr>
              <a:tr h="251460">
                <a:tc>
                  <a:txBody>
                    <a:bodyPr/>
                    <a:lstStyle/>
                    <a:p>
                      <a:r>
                        <a:rPr lang="en-US" altLang="zh-CN" dirty="0" err="1"/>
                        <a:t>Program.cs</a:t>
                      </a:r>
                      <a:endParaRPr lang="zh-CN" altLang="en-US" dirty="0"/>
                    </a:p>
                  </a:txBody>
                  <a:tcPr/>
                </a:tc>
                <a:tc>
                  <a:txBody>
                    <a:bodyPr/>
                    <a:lstStyle/>
                    <a:p>
                      <a:r>
                        <a:rPr lang="zh-CN" altLang="en-US" dirty="0"/>
                        <a:t>包含了 </a:t>
                      </a:r>
                      <a:r>
                        <a:rPr lang="en-US" altLang="zh-CN" dirty="0"/>
                        <a:t>ASP.NET Core </a:t>
                      </a:r>
                      <a:r>
                        <a:rPr lang="zh-CN" altLang="en-US" dirty="0"/>
                        <a:t>应用的 </a:t>
                      </a:r>
                      <a:r>
                        <a:rPr lang="en-US" altLang="zh-CN" dirty="0"/>
                        <a:t>Main </a:t>
                      </a:r>
                      <a:r>
                        <a:rPr lang="zh-CN" altLang="en-US" dirty="0"/>
                        <a:t>方法，负责配置和启动应用程序</a:t>
                      </a:r>
                    </a:p>
                  </a:txBody>
                  <a:tcPr/>
                </a:tc>
                <a:extLst>
                  <a:ext uri="{0D108BD9-81ED-4DB2-BD59-A6C34878D82A}">
                    <a16:rowId xmlns:a16="http://schemas.microsoft.com/office/drawing/2014/main" xmlns="" val="280064847"/>
                  </a:ext>
                </a:extLst>
              </a:tr>
              <a:tr h="361973">
                <a:tc>
                  <a:txBody>
                    <a:bodyPr/>
                    <a:lstStyle/>
                    <a:p>
                      <a:r>
                        <a:rPr lang="en-US" altLang="zh-CN" dirty="0" err="1"/>
                        <a:t>Startup.cs</a:t>
                      </a:r>
                      <a:endParaRPr lang="zh-CN" altLang="en-US" dirty="0"/>
                    </a:p>
                  </a:txBody>
                  <a:tcPr/>
                </a:tc>
                <a:tc>
                  <a:txBody>
                    <a:bodyPr/>
                    <a:lstStyle/>
                    <a:p>
                      <a:r>
                        <a:rPr lang="en-US" altLang="zh-CN" dirty="0" err="1"/>
                        <a:t>Startup.cs</a:t>
                      </a:r>
                      <a:r>
                        <a:rPr lang="en-US" altLang="zh-CN" dirty="0"/>
                        <a:t> </a:t>
                      </a:r>
                      <a:r>
                        <a:rPr lang="zh-CN" altLang="en-US" dirty="0"/>
                        <a:t>文件是 </a:t>
                      </a:r>
                      <a:r>
                        <a:rPr lang="en-US" altLang="zh-CN" dirty="0"/>
                        <a:t>ASP.NET Core </a:t>
                      </a:r>
                      <a:r>
                        <a:rPr lang="zh-CN" altLang="en-US" dirty="0"/>
                        <a:t>的项目的入口启动文件</a:t>
                      </a:r>
                    </a:p>
                  </a:txBody>
                  <a:tcPr/>
                </a:tc>
                <a:extLst>
                  <a:ext uri="{0D108BD9-81ED-4DB2-BD59-A6C34878D82A}">
                    <a16:rowId xmlns:a16="http://schemas.microsoft.com/office/drawing/2014/main" xmlns="" val="4159095537"/>
                  </a:ext>
                </a:extLst>
              </a:tr>
            </a:tbl>
          </a:graphicData>
        </a:graphic>
      </p:graphicFrame>
      <p:pic>
        <p:nvPicPr>
          <p:cNvPr id="9" name="图片 8">
            <a:extLst>
              <a:ext uri="{FF2B5EF4-FFF2-40B4-BE49-F238E27FC236}">
                <a16:creationId xmlns:a16="http://schemas.microsoft.com/office/drawing/2014/main" xmlns="" id="{32A3C1E5-C12D-441D-BA6D-A9FE2115B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38" y="1184909"/>
            <a:ext cx="1583419" cy="3092904"/>
          </a:xfrm>
          <a:prstGeom prst="rect">
            <a:avLst/>
          </a:prstGeom>
        </p:spPr>
      </p:pic>
      <p:pic>
        <p:nvPicPr>
          <p:cNvPr id="12" name="图片 11">
            <a:extLst>
              <a:ext uri="{FF2B5EF4-FFF2-40B4-BE49-F238E27FC236}">
                <a16:creationId xmlns:a16="http://schemas.microsoft.com/office/drawing/2014/main" xmlns="" id="{EA307739-A77F-4BB6-9310-B589820F2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9989" y="1653268"/>
            <a:ext cx="1632857" cy="1836964"/>
          </a:xfrm>
          <a:prstGeom prst="rect">
            <a:avLst/>
          </a:prstGeom>
        </p:spPr>
      </p:pic>
      <p:sp>
        <p:nvSpPr>
          <p:cNvPr id="13" name="矩形 12">
            <a:extLst>
              <a:ext uri="{FF2B5EF4-FFF2-40B4-BE49-F238E27FC236}">
                <a16:creationId xmlns:a16="http://schemas.microsoft.com/office/drawing/2014/main" xmlns="" id="{180C8F89-CD61-49EA-A1A0-3B6FC3B0BCD7}"/>
              </a:ext>
            </a:extLst>
          </p:cNvPr>
          <p:cNvSpPr/>
          <p:nvPr/>
        </p:nvSpPr>
        <p:spPr>
          <a:xfrm>
            <a:off x="1382758" y="4484007"/>
            <a:ext cx="5965100" cy="300082"/>
          </a:xfrm>
          <a:prstGeom prst="rect">
            <a:avLst/>
          </a:prstGeom>
        </p:spPr>
        <p:txBody>
          <a:bodyPr wrap="square">
            <a:spAutoFit/>
          </a:bodyPr>
          <a:lstStyle/>
          <a:p>
            <a:r>
              <a:rPr lang="zh-CN" altLang="en-US" dirty="0">
                <a:solidFill>
                  <a:schemeClr val="bg1"/>
                </a:solidFill>
              </a:rPr>
              <a:t>取消原</a:t>
            </a:r>
            <a:r>
              <a:rPr lang="en-US" altLang="zh-CN" dirty="0">
                <a:solidFill>
                  <a:schemeClr val="bg1"/>
                </a:solidFill>
              </a:rPr>
              <a:t>ASP.NET</a:t>
            </a:r>
            <a:r>
              <a:rPr lang="zh-CN" altLang="en-US" dirty="0">
                <a:solidFill>
                  <a:schemeClr val="bg1"/>
                </a:solidFill>
              </a:rPr>
              <a:t>中的</a:t>
            </a:r>
            <a:r>
              <a:rPr lang="en-US" altLang="zh-CN" dirty="0" err="1">
                <a:solidFill>
                  <a:schemeClr val="bg1"/>
                </a:solidFill>
              </a:rPr>
              <a:t>Global.asax</a:t>
            </a:r>
            <a:r>
              <a:rPr lang="zh-CN" altLang="en-US" dirty="0">
                <a:solidFill>
                  <a:schemeClr val="bg1"/>
                </a:solidFill>
              </a:rPr>
              <a:t>、</a:t>
            </a:r>
            <a:r>
              <a:rPr lang="en-US" altLang="zh-CN" dirty="0" err="1">
                <a:solidFill>
                  <a:schemeClr val="bg1"/>
                </a:solidFill>
              </a:rPr>
              <a:t>Web.Config</a:t>
            </a:r>
            <a:r>
              <a:rPr lang="zh-CN" altLang="en-US" dirty="0">
                <a:solidFill>
                  <a:schemeClr val="bg1"/>
                </a:solidFill>
              </a:rPr>
              <a:t>文件，以</a:t>
            </a:r>
            <a:r>
              <a:rPr lang="en-US" altLang="zh-CN" dirty="0" err="1">
                <a:solidFill>
                  <a:schemeClr val="bg1"/>
                </a:solidFill>
              </a:rPr>
              <a:t>StartUp.cs</a:t>
            </a:r>
            <a:r>
              <a:rPr lang="zh-CN" altLang="en-US" dirty="0">
                <a:solidFill>
                  <a:schemeClr val="bg1"/>
                </a:solidFill>
              </a:rPr>
              <a:t>取而代之。</a:t>
            </a:r>
          </a:p>
        </p:txBody>
      </p:sp>
    </p:spTree>
    <p:extLst>
      <p:ext uri="{BB962C8B-B14F-4D97-AF65-F5344CB8AC3E}">
        <p14:creationId xmlns:p14="http://schemas.microsoft.com/office/powerpoint/2010/main" val="241655160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200" y="764675"/>
            <a:ext cx="194179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Program</a:t>
            </a:r>
            <a:r>
              <a:rPr lang="zh-CN" altLang="en-US" sz="1600" dirty="0">
                <a:solidFill>
                  <a:schemeClr val="bg1"/>
                </a:solidFill>
                <a:latin typeface="微软雅黑" panose="020B0503020204020204" pitchFamily="34" charset="-122"/>
                <a:ea typeface="微软雅黑" panose="020B0503020204020204" pitchFamily="34" charset="-122"/>
              </a:rPr>
              <a:t>类</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4582187" y="1737460"/>
            <a:ext cx="4012714" cy="1131079"/>
          </a:xfrm>
          <a:prstGeom prst="rect">
            <a:avLst/>
          </a:prstGeom>
        </p:spPr>
        <p:txBody>
          <a:bodyPr wrap="square">
            <a:spAutoFit/>
          </a:bodyPr>
          <a:lstStyle/>
          <a:p>
            <a:r>
              <a:rPr lang="en-US" altLang="zh-CN" dirty="0">
                <a:solidFill>
                  <a:schemeClr val="bg1"/>
                </a:solidFill>
              </a:rPr>
              <a:t>ASP.NET Core </a:t>
            </a:r>
            <a:r>
              <a:rPr lang="zh-CN" altLang="en-US" dirty="0">
                <a:solidFill>
                  <a:schemeClr val="bg1"/>
                </a:solidFill>
              </a:rPr>
              <a:t>应用程序是在</a:t>
            </a:r>
            <a:r>
              <a:rPr lang="en-US" altLang="zh-CN" dirty="0">
                <a:solidFill>
                  <a:schemeClr val="bg1"/>
                </a:solidFill>
              </a:rPr>
              <a:t>.NET Core </a:t>
            </a:r>
            <a:r>
              <a:rPr lang="zh-CN" altLang="en-US" dirty="0">
                <a:solidFill>
                  <a:schemeClr val="bg1"/>
                </a:solidFill>
              </a:rPr>
              <a:t>控制台程序下调用特定的库，这是</a:t>
            </a:r>
            <a:r>
              <a:rPr lang="en-US" altLang="zh-CN" dirty="0">
                <a:solidFill>
                  <a:schemeClr val="bg1"/>
                </a:solidFill>
              </a:rPr>
              <a:t>ASP.NET Core</a:t>
            </a:r>
            <a:r>
              <a:rPr lang="zh-CN" altLang="en-US" dirty="0">
                <a:solidFill>
                  <a:schemeClr val="bg1"/>
                </a:solidFill>
              </a:rPr>
              <a:t>应用程序开发的根本变化。所有的托管库都是从</a:t>
            </a:r>
            <a:r>
              <a:rPr lang="en-US" altLang="zh-CN" dirty="0">
                <a:solidFill>
                  <a:schemeClr val="bg1"/>
                </a:solidFill>
              </a:rPr>
              <a:t>Program</a:t>
            </a:r>
            <a:r>
              <a:rPr lang="zh-CN" altLang="en-US" dirty="0">
                <a:solidFill>
                  <a:schemeClr val="bg1"/>
                </a:solidFill>
              </a:rPr>
              <a:t>开始执行，而不是由</a:t>
            </a:r>
            <a:r>
              <a:rPr lang="en-US" altLang="zh-CN" dirty="0">
                <a:solidFill>
                  <a:schemeClr val="bg1"/>
                </a:solidFill>
              </a:rPr>
              <a:t>IIS</a:t>
            </a:r>
            <a:r>
              <a:rPr lang="zh-CN" altLang="en-US" dirty="0">
                <a:solidFill>
                  <a:schemeClr val="bg1"/>
                </a:solidFill>
              </a:rPr>
              <a:t>托管。相比传统</a:t>
            </a:r>
            <a:r>
              <a:rPr lang="en-US" altLang="zh-CN" dirty="0">
                <a:solidFill>
                  <a:schemeClr val="bg1"/>
                </a:solidFill>
              </a:rPr>
              <a:t>ASP.NET</a:t>
            </a:r>
            <a:r>
              <a:rPr lang="zh-CN" altLang="en-US" dirty="0">
                <a:solidFill>
                  <a:schemeClr val="bg1"/>
                </a:solidFill>
              </a:rPr>
              <a:t>性能更高效也更加灵活。</a:t>
            </a:r>
          </a:p>
        </p:txBody>
      </p:sp>
      <p:pic>
        <p:nvPicPr>
          <p:cNvPr id="15" name="图片 14">
            <a:extLst>
              <a:ext uri="{FF2B5EF4-FFF2-40B4-BE49-F238E27FC236}">
                <a16:creationId xmlns:a16="http://schemas.microsoft.com/office/drawing/2014/main" xmlns="" id="{CEF1C9BF-F267-4934-9A6A-703ED2AF053D}"/>
              </a:ext>
            </a:extLst>
          </p:cNvPr>
          <p:cNvPicPr>
            <a:picLocks noChangeAspect="1"/>
          </p:cNvPicPr>
          <p:nvPr/>
        </p:nvPicPr>
        <p:blipFill>
          <a:blip r:embed="rId3"/>
          <a:stretch>
            <a:fillRect/>
          </a:stretch>
        </p:blipFill>
        <p:spPr>
          <a:xfrm>
            <a:off x="223572" y="1170435"/>
            <a:ext cx="4358615" cy="2310267"/>
          </a:xfrm>
          <a:prstGeom prst="rect">
            <a:avLst/>
          </a:prstGeom>
        </p:spPr>
      </p:pic>
      <p:pic>
        <p:nvPicPr>
          <p:cNvPr id="17" name="Picture 3" descr="2017-09-05-23-09-05">
            <a:extLst>
              <a:ext uri="{FF2B5EF4-FFF2-40B4-BE49-F238E27FC236}">
                <a16:creationId xmlns:a16="http://schemas.microsoft.com/office/drawing/2014/main" xmlns="" id="{94EEC7DE-DA0C-4B1C-8F54-57CA864677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2884" y="2694972"/>
            <a:ext cx="2583070" cy="2287903"/>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xmlns="" id="{21B86CC6-3DB2-4542-ACB2-ECCFC61A9F64}"/>
              </a:ext>
            </a:extLst>
          </p:cNvPr>
          <p:cNvSpPr/>
          <p:nvPr/>
        </p:nvSpPr>
        <p:spPr>
          <a:xfrm>
            <a:off x="4561815" y="553473"/>
            <a:ext cx="4147548" cy="1131079"/>
          </a:xfrm>
          <a:prstGeom prst="rect">
            <a:avLst/>
          </a:prstGeom>
        </p:spPr>
        <p:txBody>
          <a:bodyPr wrap="square">
            <a:spAutoFit/>
          </a:bodyPr>
          <a:lstStyle/>
          <a:p>
            <a:r>
              <a:rPr lang="en-US" altLang="zh-CN" dirty="0">
                <a:solidFill>
                  <a:schemeClr val="bg1"/>
                </a:solidFill>
                <a:latin typeface="Helvetica Neue"/>
              </a:rPr>
              <a:t>ASP.NET Framework</a:t>
            </a:r>
            <a:r>
              <a:rPr lang="zh-CN" altLang="en-US" dirty="0">
                <a:solidFill>
                  <a:schemeClr val="bg1"/>
                </a:solidFill>
                <a:latin typeface="Helvetica Neue"/>
              </a:rPr>
              <a:t>应用程序由</a:t>
            </a:r>
            <a:r>
              <a:rPr lang="en-US" altLang="zh-CN" dirty="0">
                <a:solidFill>
                  <a:schemeClr val="bg1"/>
                </a:solidFill>
                <a:latin typeface="Helvetica Neue"/>
              </a:rPr>
              <a:t>IIS</a:t>
            </a:r>
            <a:r>
              <a:rPr lang="zh-CN" altLang="en-US" dirty="0">
                <a:solidFill>
                  <a:schemeClr val="bg1"/>
                </a:solidFill>
                <a:latin typeface="Helvetica Neue"/>
              </a:rPr>
              <a:t>加载。</a:t>
            </a:r>
            <a:r>
              <a:rPr lang="en-US" altLang="zh-CN" dirty="0">
                <a:solidFill>
                  <a:schemeClr val="bg1"/>
                </a:solidFill>
                <a:latin typeface="Helvetica Neue"/>
              </a:rPr>
              <a:t>Web</a:t>
            </a:r>
            <a:r>
              <a:rPr lang="zh-CN" altLang="en-US" dirty="0">
                <a:solidFill>
                  <a:schemeClr val="bg1"/>
                </a:solidFill>
                <a:latin typeface="Helvetica Neue"/>
              </a:rPr>
              <a:t>应用程序的入口点由</a:t>
            </a:r>
            <a:r>
              <a:rPr lang="en-US" altLang="zh-CN" dirty="0">
                <a:solidFill>
                  <a:schemeClr val="bg1"/>
                </a:solidFill>
                <a:latin typeface="Helvetica Neue"/>
              </a:rPr>
              <a:t>InetMgr.exe</a:t>
            </a:r>
            <a:r>
              <a:rPr lang="zh-CN" altLang="en-US" dirty="0">
                <a:solidFill>
                  <a:schemeClr val="bg1"/>
                </a:solidFill>
                <a:latin typeface="Helvetica Neue"/>
              </a:rPr>
              <a:t>创建并调用托管。以初始化过程中触发</a:t>
            </a:r>
            <a:r>
              <a:rPr lang="en-US" altLang="zh-CN" dirty="0" err="1">
                <a:solidFill>
                  <a:schemeClr val="bg1"/>
                </a:solidFill>
              </a:rPr>
              <a:t>Global.asax</a:t>
            </a:r>
            <a:r>
              <a:rPr lang="zh-CN" altLang="en-US" dirty="0">
                <a:solidFill>
                  <a:schemeClr val="bg1"/>
                </a:solidFill>
              </a:rPr>
              <a:t>中的</a:t>
            </a:r>
            <a:r>
              <a:rPr lang="en-US" altLang="zh-CN" dirty="0" err="1">
                <a:solidFill>
                  <a:schemeClr val="bg1"/>
                </a:solidFill>
                <a:latin typeface="Helvetica Neue"/>
              </a:rPr>
              <a:t>Application_Start</a:t>
            </a:r>
            <a:r>
              <a:rPr lang="en-US" altLang="zh-CN" dirty="0">
                <a:solidFill>
                  <a:schemeClr val="bg1"/>
                </a:solidFill>
                <a:latin typeface="Helvetica Neue"/>
              </a:rPr>
              <a:t>()</a:t>
            </a:r>
            <a:r>
              <a:rPr lang="zh-CN" altLang="en-US" dirty="0">
                <a:solidFill>
                  <a:schemeClr val="bg1"/>
                </a:solidFill>
                <a:latin typeface="Helvetica Neue"/>
              </a:rPr>
              <a:t>事件。在</a:t>
            </a:r>
            <a:r>
              <a:rPr lang="en-US" altLang="zh-CN" dirty="0">
                <a:solidFill>
                  <a:schemeClr val="bg1"/>
                </a:solidFill>
                <a:latin typeface="Helvetica Neue"/>
              </a:rPr>
              <a:t>ASP.NET Core</a:t>
            </a:r>
            <a:r>
              <a:rPr lang="zh-CN" altLang="en-US" dirty="0">
                <a:solidFill>
                  <a:schemeClr val="bg1"/>
                </a:solidFill>
                <a:latin typeface="Helvetica Neue"/>
              </a:rPr>
              <a:t>中，</a:t>
            </a:r>
            <a:r>
              <a:rPr lang="en-US" altLang="zh-CN" dirty="0" err="1">
                <a:solidFill>
                  <a:schemeClr val="bg1"/>
                </a:solidFill>
                <a:latin typeface="Helvetica Neue"/>
              </a:rPr>
              <a:t>Global.asax</a:t>
            </a:r>
            <a:r>
              <a:rPr lang="zh-CN" altLang="en-US" dirty="0">
                <a:solidFill>
                  <a:schemeClr val="bg1"/>
                </a:solidFill>
                <a:latin typeface="Helvetica Neue"/>
              </a:rPr>
              <a:t>文件不再可用，已被新的初始化过程替代。</a:t>
            </a:r>
            <a:endParaRPr lang="zh-CN" altLang="en-US" dirty="0">
              <a:solidFill>
                <a:schemeClr val="bg1"/>
              </a:solidFill>
            </a:endParaRPr>
          </a:p>
        </p:txBody>
      </p:sp>
    </p:spTree>
    <p:extLst>
      <p:ext uri="{BB962C8B-B14F-4D97-AF65-F5344CB8AC3E}">
        <p14:creationId xmlns:p14="http://schemas.microsoft.com/office/powerpoint/2010/main" val="189920074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200" y="764675"/>
            <a:ext cx="1674586"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err="1">
                <a:solidFill>
                  <a:schemeClr val="bg1"/>
                </a:solidFill>
                <a:latin typeface="微软雅黑" panose="020B0503020204020204" pitchFamily="34" charset="-122"/>
                <a:ea typeface="微软雅黑" panose="020B0503020204020204" pitchFamily="34" charset="-122"/>
              </a:rPr>
              <a:t>StartUp</a:t>
            </a:r>
            <a:r>
              <a:rPr lang="zh-CN" altLang="en-US" sz="1600" dirty="0">
                <a:solidFill>
                  <a:schemeClr val="bg1"/>
                </a:solidFill>
                <a:latin typeface="微软雅黑" panose="020B0503020204020204" pitchFamily="34" charset="-122"/>
                <a:ea typeface="微软雅黑" panose="020B0503020204020204" pitchFamily="34" charset="-122"/>
              </a:rPr>
              <a:t>类</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4928086" y="450850"/>
            <a:ext cx="4012714" cy="3831818"/>
          </a:xfrm>
          <a:prstGeom prst="rect">
            <a:avLst/>
          </a:prstGeom>
        </p:spPr>
        <p:txBody>
          <a:bodyPr wrap="square">
            <a:spAutoFit/>
          </a:bodyPr>
          <a:lstStyle/>
          <a:p>
            <a:r>
              <a:rPr lang="en-US" altLang="zh-CN" dirty="0">
                <a:solidFill>
                  <a:schemeClr val="bg1"/>
                </a:solidFill>
              </a:rPr>
              <a:t>Startup </a:t>
            </a:r>
            <a:r>
              <a:rPr lang="zh-CN" altLang="en-US" dirty="0">
                <a:solidFill>
                  <a:schemeClr val="bg1"/>
                </a:solidFill>
              </a:rPr>
              <a:t>类可以用来定义请求处理管道和配置应用程序需要的服务。</a:t>
            </a:r>
          </a:p>
          <a:p>
            <a:r>
              <a:rPr lang="en-US" altLang="zh-CN" dirty="0">
                <a:solidFill>
                  <a:schemeClr val="bg1"/>
                </a:solidFill>
              </a:rPr>
              <a:t>Startup </a:t>
            </a:r>
            <a:r>
              <a:rPr lang="zh-CN" altLang="en-US" dirty="0">
                <a:solidFill>
                  <a:schemeClr val="bg1"/>
                </a:solidFill>
              </a:rPr>
              <a:t>类必须是公开的，且必须包含以下两个方法</a:t>
            </a:r>
          </a:p>
          <a:p>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err="1">
                <a:solidFill>
                  <a:schemeClr val="bg1"/>
                </a:solidFill>
              </a:rPr>
              <a:t>ConfigureServices</a:t>
            </a:r>
            <a:r>
              <a:rPr lang="en-US" altLang="zh-CN" dirty="0">
                <a:solidFill>
                  <a:schemeClr val="bg1"/>
                </a:solidFill>
              </a:rPr>
              <a:t>() </a:t>
            </a:r>
            <a:r>
              <a:rPr lang="zh-CN" altLang="en-US" dirty="0">
                <a:solidFill>
                  <a:schemeClr val="bg1"/>
                </a:solidFill>
              </a:rPr>
              <a:t>方法</a:t>
            </a:r>
          </a:p>
          <a:p>
            <a:r>
              <a:rPr lang="en-US" altLang="zh-CN" dirty="0">
                <a:solidFill>
                  <a:schemeClr val="bg1"/>
                </a:solidFill>
              </a:rPr>
              <a:t>public void </a:t>
            </a:r>
            <a:r>
              <a:rPr lang="en-US" altLang="zh-CN" dirty="0" err="1">
                <a:solidFill>
                  <a:schemeClr val="bg1"/>
                </a:solidFill>
              </a:rPr>
              <a:t>ConfigureServices</a:t>
            </a:r>
            <a:r>
              <a:rPr lang="en-US" altLang="zh-CN" dirty="0">
                <a:solidFill>
                  <a:schemeClr val="bg1"/>
                </a:solidFill>
              </a:rPr>
              <a:t>(</a:t>
            </a:r>
            <a:r>
              <a:rPr lang="en-US" altLang="zh-CN" dirty="0" err="1">
                <a:solidFill>
                  <a:schemeClr val="bg1"/>
                </a:solidFill>
              </a:rPr>
              <a:t>IServiceCollection</a:t>
            </a:r>
            <a:r>
              <a:rPr lang="en-US" altLang="zh-CN" dirty="0">
                <a:solidFill>
                  <a:schemeClr val="bg1"/>
                </a:solidFill>
              </a:rPr>
              <a:t> services){}</a:t>
            </a:r>
          </a:p>
          <a:p>
            <a:r>
              <a:rPr lang="zh-CN" altLang="en-US" dirty="0">
                <a:solidFill>
                  <a:schemeClr val="bg1"/>
                </a:solidFill>
              </a:rPr>
              <a:t>用于定义应用程序所需要的服务添加到容器中，例如 </a:t>
            </a:r>
            <a:r>
              <a:rPr lang="en-US" altLang="zh-CN" dirty="0">
                <a:solidFill>
                  <a:schemeClr val="bg1"/>
                </a:solidFill>
              </a:rPr>
              <a:t>ASP.NET Core MVC </a:t>
            </a:r>
            <a:r>
              <a:rPr lang="zh-CN" altLang="en-US" dirty="0">
                <a:solidFill>
                  <a:schemeClr val="bg1"/>
                </a:solidFill>
              </a:rPr>
              <a:t>、 </a:t>
            </a:r>
            <a:r>
              <a:rPr lang="en-US" altLang="zh-CN" dirty="0">
                <a:solidFill>
                  <a:schemeClr val="bg1"/>
                </a:solidFill>
              </a:rPr>
              <a:t>Entity Framework Core </a:t>
            </a:r>
            <a:r>
              <a:rPr lang="zh-CN" altLang="en-US" dirty="0">
                <a:solidFill>
                  <a:schemeClr val="bg1"/>
                </a:solidFill>
              </a:rPr>
              <a:t>和 </a:t>
            </a:r>
            <a:r>
              <a:rPr lang="en-US" altLang="zh-CN" dirty="0">
                <a:solidFill>
                  <a:schemeClr val="bg1"/>
                </a:solidFill>
              </a:rPr>
              <a:t>Identity </a:t>
            </a:r>
            <a:r>
              <a:rPr lang="zh-CN" altLang="en-US" dirty="0">
                <a:solidFill>
                  <a:schemeClr val="bg1"/>
                </a:solidFill>
              </a:rPr>
              <a:t>等等</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Configure() </a:t>
            </a:r>
            <a:r>
              <a:rPr lang="zh-CN" altLang="en-US" dirty="0">
                <a:solidFill>
                  <a:schemeClr val="bg1"/>
                </a:solidFill>
              </a:rPr>
              <a:t>方法</a:t>
            </a:r>
          </a:p>
          <a:p>
            <a:r>
              <a:rPr lang="en-US" altLang="zh-CN" dirty="0">
                <a:solidFill>
                  <a:schemeClr val="bg1"/>
                </a:solidFill>
              </a:rPr>
              <a:t>public void Configure(</a:t>
            </a:r>
            <a:r>
              <a:rPr lang="en-US" altLang="zh-CN" dirty="0" err="1">
                <a:solidFill>
                  <a:schemeClr val="bg1"/>
                </a:solidFill>
              </a:rPr>
              <a:t>IApplicationBuilder</a:t>
            </a:r>
            <a:r>
              <a:rPr lang="en-US" altLang="zh-CN" dirty="0">
                <a:solidFill>
                  <a:schemeClr val="bg1"/>
                </a:solidFill>
              </a:rPr>
              <a:t> app, </a:t>
            </a:r>
            <a:r>
              <a:rPr lang="en-US" altLang="zh-CN" dirty="0" err="1">
                <a:solidFill>
                  <a:schemeClr val="bg1"/>
                </a:solidFill>
              </a:rPr>
              <a:t>IHostingEnvironment</a:t>
            </a:r>
            <a:r>
              <a:rPr lang="en-US" altLang="zh-CN" dirty="0">
                <a:solidFill>
                  <a:schemeClr val="bg1"/>
                </a:solidFill>
              </a:rPr>
              <a:t> env){}</a:t>
            </a:r>
          </a:p>
          <a:p>
            <a:r>
              <a:rPr lang="zh-CN" altLang="en-US" dirty="0">
                <a:solidFill>
                  <a:schemeClr val="bg1"/>
                </a:solidFill>
              </a:rPr>
              <a:t>用于定义请求管道中的中间件。指定中间件以什么样的形式响应</a:t>
            </a:r>
            <a:r>
              <a:rPr lang="en-US" altLang="zh-CN" dirty="0">
                <a:solidFill>
                  <a:schemeClr val="bg1"/>
                </a:solidFill>
              </a:rPr>
              <a:t>HTTP</a:t>
            </a:r>
            <a:r>
              <a:rPr lang="zh-CN" altLang="en-US" dirty="0">
                <a:solidFill>
                  <a:schemeClr val="bg1"/>
                </a:solidFill>
              </a:rPr>
              <a:t>请求。</a:t>
            </a:r>
            <a:endParaRPr lang="en-US" altLang="zh-CN" dirty="0">
              <a:solidFill>
                <a:schemeClr val="bg1"/>
              </a:solidFill>
            </a:endParaRPr>
          </a:p>
          <a:p>
            <a:r>
              <a:rPr lang="en-US" altLang="zh-CN" dirty="0">
                <a:solidFill>
                  <a:schemeClr val="bg1"/>
                </a:solidFill>
              </a:rPr>
              <a:t>ASP.NET Core</a:t>
            </a:r>
            <a:r>
              <a:rPr lang="zh-CN" altLang="en-US" dirty="0">
                <a:solidFill>
                  <a:schemeClr val="bg1"/>
                </a:solidFill>
              </a:rPr>
              <a:t>是通过对</a:t>
            </a:r>
            <a:r>
              <a:rPr lang="en-US" altLang="zh-CN" dirty="0" err="1">
                <a:solidFill>
                  <a:schemeClr val="bg1"/>
                </a:solidFill>
              </a:rPr>
              <a:t>IApplicationBuilder</a:t>
            </a:r>
            <a:r>
              <a:rPr lang="zh-CN" altLang="en-US" dirty="0">
                <a:solidFill>
                  <a:schemeClr val="bg1"/>
                </a:solidFill>
              </a:rPr>
              <a:t>进行扩展来构建中间件的， 每个</a:t>
            </a:r>
            <a:r>
              <a:rPr lang="en-US" altLang="zh-CN" dirty="0">
                <a:solidFill>
                  <a:schemeClr val="bg1"/>
                </a:solidFill>
              </a:rPr>
              <a:t>use</a:t>
            </a:r>
            <a:r>
              <a:rPr lang="zh-CN" altLang="en-US" dirty="0">
                <a:solidFill>
                  <a:schemeClr val="bg1"/>
                </a:solidFill>
              </a:rPr>
              <a:t>扩展方法都是将中间件添加到请求管道。</a:t>
            </a:r>
          </a:p>
        </p:txBody>
      </p:sp>
      <p:pic>
        <p:nvPicPr>
          <p:cNvPr id="14" name="图片 13">
            <a:extLst>
              <a:ext uri="{FF2B5EF4-FFF2-40B4-BE49-F238E27FC236}">
                <a16:creationId xmlns:a16="http://schemas.microsoft.com/office/drawing/2014/main" xmlns="" id="{6DA6C5F7-57DB-4489-9A8F-1A101C8C5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60" y="1307506"/>
            <a:ext cx="4599376" cy="3632793"/>
          </a:xfrm>
          <a:prstGeom prst="rect">
            <a:avLst/>
          </a:prstGeom>
        </p:spPr>
      </p:pic>
    </p:spTree>
    <p:extLst>
      <p:ext uri="{BB962C8B-B14F-4D97-AF65-F5344CB8AC3E}">
        <p14:creationId xmlns:p14="http://schemas.microsoft.com/office/powerpoint/2010/main" val="110525616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200" y="764675"/>
            <a:ext cx="1674586"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）中间件</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203200" y="1169404"/>
            <a:ext cx="4012714" cy="3000821"/>
          </a:xfrm>
          <a:prstGeom prst="rect">
            <a:avLst/>
          </a:prstGeom>
        </p:spPr>
        <p:txBody>
          <a:bodyPr wrap="square">
            <a:spAutoFit/>
          </a:bodyPr>
          <a:lstStyle/>
          <a:p>
            <a:r>
              <a:rPr lang="zh-CN" altLang="en-US" dirty="0">
                <a:solidFill>
                  <a:schemeClr val="bg1"/>
                </a:solidFill>
              </a:rPr>
              <a:t>中间件是一种装配到应用程序管道以处理请求和响应的组件。</a:t>
            </a:r>
            <a:endParaRPr lang="en-US" altLang="zh-CN" dirty="0">
              <a:solidFill>
                <a:schemeClr val="bg1"/>
              </a:solidFill>
            </a:endParaRPr>
          </a:p>
          <a:p>
            <a:r>
              <a:rPr lang="zh-CN" altLang="en-US" dirty="0">
                <a:solidFill>
                  <a:schemeClr val="bg1"/>
                </a:solidFill>
              </a:rPr>
              <a:t>每个组件：</a:t>
            </a:r>
          </a:p>
          <a:p>
            <a:r>
              <a:rPr lang="zh-CN" altLang="en-US" dirty="0">
                <a:solidFill>
                  <a:schemeClr val="bg1"/>
                </a:solidFill>
              </a:rPr>
              <a:t>可以选择是否将请求传递到管道中的下一个组件。</a:t>
            </a:r>
          </a:p>
          <a:p>
            <a:r>
              <a:rPr lang="zh-CN" altLang="en-US" dirty="0">
                <a:solidFill>
                  <a:schemeClr val="bg1"/>
                </a:solidFill>
              </a:rPr>
              <a:t>可在调用管道中的下一个组件前后执行工作。</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请求委托用于生成请求管道。请求委托处理每个 </a:t>
            </a:r>
            <a:r>
              <a:rPr lang="en-US" altLang="zh-CN" dirty="0">
                <a:solidFill>
                  <a:schemeClr val="bg1"/>
                </a:solidFill>
              </a:rPr>
              <a:t>HTTP </a:t>
            </a:r>
            <a:r>
              <a:rPr lang="zh-CN" altLang="en-US" dirty="0">
                <a:solidFill>
                  <a:schemeClr val="bg1"/>
                </a:solidFill>
              </a:rPr>
              <a:t>请求。可使用 </a:t>
            </a:r>
            <a:r>
              <a:rPr lang="en-US" altLang="zh-CN" dirty="0">
                <a:solidFill>
                  <a:schemeClr val="bg1"/>
                </a:solidFill>
              </a:rPr>
              <a:t>Run</a:t>
            </a:r>
            <a:r>
              <a:rPr lang="zh-CN" altLang="en-US" dirty="0">
                <a:solidFill>
                  <a:schemeClr val="bg1"/>
                </a:solidFill>
              </a:rPr>
              <a:t>、</a:t>
            </a:r>
            <a:r>
              <a:rPr lang="en-US" altLang="zh-CN" dirty="0">
                <a:solidFill>
                  <a:schemeClr val="bg1"/>
                </a:solidFill>
              </a:rPr>
              <a:t>Map </a:t>
            </a:r>
            <a:r>
              <a:rPr lang="zh-CN" altLang="en-US" dirty="0">
                <a:solidFill>
                  <a:schemeClr val="bg1"/>
                </a:solidFill>
              </a:rPr>
              <a:t>和 </a:t>
            </a:r>
            <a:r>
              <a:rPr lang="en-US" altLang="zh-CN" dirty="0">
                <a:solidFill>
                  <a:schemeClr val="bg1"/>
                </a:solidFill>
              </a:rPr>
              <a:t>Use </a:t>
            </a:r>
            <a:r>
              <a:rPr lang="zh-CN" altLang="en-US" dirty="0">
                <a:solidFill>
                  <a:schemeClr val="bg1"/>
                </a:solidFill>
              </a:rPr>
              <a:t>扩展方法来配置请求委托。</a:t>
            </a:r>
            <a:endParaRPr lang="en-US" altLang="zh-CN" dirty="0">
              <a:solidFill>
                <a:schemeClr val="bg1"/>
              </a:solidFill>
            </a:endParaRPr>
          </a:p>
          <a:p>
            <a:r>
              <a:rPr lang="zh-CN" altLang="en-US" dirty="0">
                <a:solidFill>
                  <a:schemeClr val="bg1"/>
                </a:solidFill>
              </a:rPr>
              <a:t>可将一个单独的请求委托并行指定为匿名方法 </a:t>
            </a:r>
            <a:r>
              <a:rPr lang="en-US" altLang="zh-CN" dirty="0">
                <a:solidFill>
                  <a:schemeClr val="bg1"/>
                </a:solidFill>
              </a:rPr>
              <a:t>( </a:t>
            </a:r>
            <a:r>
              <a:rPr lang="zh-CN" altLang="en-US" dirty="0">
                <a:solidFill>
                  <a:schemeClr val="bg1"/>
                </a:solidFill>
              </a:rPr>
              <a:t>称为并行中间件 </a:t>
            </a:r>
            <a:r>
              <a:rPr lang="en-US" altLang="zh-CN" dirty="0">
                <a:solidFill>
                  <a:schemeClr val="bg1"/>
                </a:solidFill>
              </a:rPr>
              <a:t>) </a:t>
            </a:r>
            <a:r>
              <a:rPr lang="zh-CN" altLang="en-US" dirty="0">
                <a:solidFill>
                  <a:schemeClr val="bg1"/>
                </a:solidFill>
              </a:rPr>
              <a:t>，或在可重用的类中对其进行定义。</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请求管道中的每个中间件组件负责调用管道中的下一个组件，或在适当情况下使链发生短路。</a:t>
            </a:r>
          </a:p>
        </p:txBody>
      </p:sp>
      <p:pic>
        <p:nvPicPr>
          <p:cNvPr id="17411" name="Picture 3" descr="https://www.twle.cn/static/i/aspnetcore/aspnetcore_middleware_1.png?1">
            <a:extLst>
              <a:ext uri="{FF2B5EF4-FFF2-40B4-BE49-F238E27FC236}">
                <a16:creationId xmlns:a16="http://schemas.microsoft.com/office/drawing/2014/main" xmlns="" id="{A29F97BA-1DC0-4653-AB60-E00AF684C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114" y="263495"/>
            <a:ext cx="4324520" cy="2767693"/>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xmlns="" id="{A54D7271-18B2-4D0D-93B7-E32A5555C289}"/>
              </a:ext>
            </a:extLst>
          </p:cNvPr>
          <p:cNvSpPr/>
          <p:nvPr/>
        </p:nvSpPr>
        <p:spPr>
          <a:xfrm>
            <a:off x="5556298" y="3031188"/>
            <a:ext cx="2489282" cy="300082"/>
          </a:xfrm>
          <a:prstGeom prst="rect">
            <a:avLst/>
          </a:prstGeom>
        </p:spPr>
        <p:txBody>
          <a:bodyPr wrap="square">
            <a:spAutoFit/>
          </a:bodyPr>
          <a:lstStyle/>
          <a:p>
            <a:r>
              <a:rPr lang="en-US" altLang="zh-CN" dirty="0">
                <a:solidFill>
                  <a:schemeClr val="bg1"/>
                </a:solidFill>
              </a:rPr>
              <a:t>ASP.NET Core </a:t>
            </a:r>
            <a:r>
              <a:rPr lang="zh-CN" altLang="en-US" dirty="0">
                <a:solidFill>
                  <a:schemeClr val="bg1"/>
                </a:solidFill>
              </a:rPr>
              <a:t>请求管道示意图</a:t>
            </a:r>
          </a:p>
        </p:txBody>
      </p:sp>
      <p:pic>
        <p:nvPicPr>
          <p:cNvPr id="17413" name="Picture 5" descr="https://www.twle.cn/static/i/aspnetcore/aspnetcore_middleware_2.jpg?1">
            <a:extLst>
              <a:ext uri="{FF2B5EF4-FFF2-40B4-BE49-F238E27FC236}">
                <a16:creationId xmlns:a16="http://schemas.microsoft.com/office/drawing/2014/main" xmlns="" id="{825EC936-C7C6-4294-B756-E2CF7281C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244" y="3443216"/>
            <a:ext cx="3885390" cy="117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71412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199" y="764675"/>
            <a:ext cx="2172531"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管道配置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203200" y="1169404"/>
            <a:ext cx="4012714" cy="1131079"/>
          </a:xfrm>
          <a:prstGeom prst="rect">
            <a:avLst/>
          </a:prstGeom>
        </p:spPr>
        <p:txBody>
          <a:bodyPr wrap="square">
            <a:spAutoFit/>
          </a:bodyPr>
          <a:lstStyle/>
          <a:p>
            <a:r>
              <a:rPr lang="en-US" altLang="zh-CN" dirty="0">
                <a:solidFill>
                  <a:schemeClr val="bg1"/>
                </a:solidFill>
              </a:rPr>
              <a:t>ASP.NET Core</a:t>
            </a:r>
            <a:r>
              <a:rPr lang="zh-CN" altLang="en-US" dirty="0">
                <a:solidFill>
                  <a:schemeClr val="bg1"/>
                </a:solidFill>
              </a:rPr>
              <a:t>中可以用</a:t>
            </a:r>
            <a:r>
              <a:rPr lang="en-US" altLang="zh-CN" dirty="0">
                <a:solidFill>
                  <a:schemeClr val="bg1"/>
                </a:solidFill>
              </a:rPr>
              <a:t>Run</a:t>
            </a:r>
            <a:r>
              <a:rPr lang="zh-CN" altLang="en-US" dirty="0">
                <a:solidFill>
                  <a:schemeClr val="bg1"/>
                </a:solidFill>
              </a:rPr>
              <a:t>、</a:t>
            </a:r>
            <a:r>
              <a:rPr lang="en-US" altLang="zh-CN" dirty="0">
                <a:solidFill>
                  <a:schemeClr val="bg1"/>
                </a:solidFill>
              </a:rPr>
              <a:t>Map</a:t>
            </a:r>
            <a:r>
              <a:rPr lang="zh-CN" altLang="en-US" dirty="0">
                <a:solidFill>
                  <a:schemeClr val="bg1"/>
                </a:solidFill>
              </a:rPr>
              <a:t>和</a:t>
            </a:r>
            <a:r>
              <a:rPr lang="en-US" altLang="zh-CN" dirty="0">
                <a:solidFill>
                  <a:schemeClr val="bg1"/>
                </a:solidFill>
              </a:rPr>
              <a:t>Use</a:t>
            </a:r>
            <a:r>
              <a:rPr lang="zh-CN" altLang="en-US" dirty="0">
                <a:solidFill>
                  <a:schemeClr val="bg1"/>
                </a:solidFill>
              </a:rPr>
              <a:t>三种方式来配置</a:t>
            </a:r>
            <a:r>
              <a:rPr lang="en-US" altLang="zh-CN" dirty="0">
                <a:solidFill>
                  <a:schemeClr val="bg1"/>
                </a:solidFill>
              </a:rPr>
              <a:t>HTTP</a:t>
            </a:r>
            <a:r>
              <a:rPr lang="zh-CN" altLang="en-US" dirty="0">
                <a:solidFill>
                  <a:schemeClr val="bg1"/>
                </a:solidFill>
              </a:rPr>
              <a:t>管道。</a:t>
            </a:r>
            <a:endParaRPr lang="en-US" altLang="zh-CN" dirty="0">
              <a:solidFill>
                <a:schemeClr val="bg1"/>
              </a:solidFill>
            </a:endParaRPr>
          </a:p>
          <a:p>
            <a:r>
              <a:rPr lang="en-US" altLang="zh-CN" dirty="0">
                <a:solidFill>
                  <a:schemeClr val="bg1"/>
                </a:solidFill>
              </a:rPr>
              <a:t>Run </a:t>
            </a:r>
            <a:r>
              <a:rPr lang="zh-CN" altLang="en-US" dirty="0">
                <a:solidFill>
                  <a:schemeClr val="bg1"/>
                </a:solidFill>
              </a:rPr>
              <a:t>扩展方法称为短路管道（因为它不会调用 </a:t>
            </a:r>
            <a:r>
              <a:rPr lang="en-US" altLang="zh-CN" dirty="0">
                <a:solidFill>
                  <a:schemeClr val="bg1"/>
                </a:solidFill>
              </a:rPr>
              <a:t>next </a:t>
            </a:r>
            <a:r>
              <a:rPr lang="zh-CN" altLang="en-US" dirty="0">
                <a:solidFill>
                  <a:schemeClr val="bg1"/>
                </a:solidFill>
              </a:rPr>
              <a:t>请求委托）。因此，</a:t>
            </a:r>
            <a:r>
              <a:rPr lang="en-US" altLang="zh-CN" dirty="0">
                <a:solidFill>
                  <a:schemeClr val="bg1"/>
                </a:solidFill>
              </a:rPr>
              <a:t>Run</a:t>
            </a:r>
            <a:r>
              <a:rPr lang="zh-CN" altLang="en-US" dirty="0">
                <a:solidFill>
                  <a:schemeClr val="bg1"/>
                </a:solidFill>
              </a:rPr>
              <a:t>方法一般在管道尾部被调用。</a:t>
            </a:r>
          </a:p>
        </p:txBody>
      </p:sp>
      <p:pic>
        <p:nvPicPr>
          <p:cNvPr id="5" name="图片 4">
            <a:extLst>
              <a:ext uri="{FF2B5EF4-FFF2-40B4-BE49-F238E27FC236}">
                <a16:creationId xmlns:a16="http://schemas.microsoft.com/office/drawing/2014/main" xmlns="" id="{B328862A-124A-44F3-A12D-87B4F34F6F93}"/>
              </a:ext>
            </a:extLst>
          </p:cNvPr>
          <p:cNvPicPr>
            <a:picLocks noChangeAspect="1"/>
          </p:cNvPicPr>
          <p:nvPr/>
        </p:nvPicPr>
        <p:blipFill>
          <a:blip r:embed="rId3"/>
          <a:stretch>
            <a:fillRect/>
          </a:stretch>
        </p:blipFill>
        <p:spPr>
          <a:xfrm>
            <a:off x="369560" y="2158909"/>
            <a:ext cx="3476049" cy="1123031"/>
          </a:xfrm>
          <a:prstGeom prst="rect">
            <a:avLst/>
          </a:prstGeom>
        </p:spPr>
      </p:pic>
      <p:sp>
        <p:nvSpPr>
          <p:cNvPr id="7" name="矩形 6">
            <a:extLst>
              <a:ext uri="{FF2B5EF4-FFF2-40B4-BE49-F238E27FC236}">
                <a16:creationId xmlns:a16="http://schemas.microsoft.com/office/drawing/2014/main" xmlns="" id="{D24D37BB-CE23-418C-B3EB-540A4AAE48DD}"/>
              </a:ext>
            </a:extLst>
          </p:cNvPr>
          <p:cNvSpPr/>
          <p:nvPr/>
        </p:nvSpPr>
        <p:spPr>
          <a:xfrm>
            <a:off x="4648913" y="764675"/>
            <a:ext cx="4078244" cy="507831"/>
          </a:xfrm>
          <a:prstGeom prst="rect">
            <a:avLst/>
          </a:prstGeom>
        </p:spPr>
        <p:txBody>
          <a:bodyPr wrap="square">
            <a:spAutoFit/>
          </a:bodyPr>
          <a:lstStyle/>
          <a:p>
            <a:r>
              <a:rPr lang="en-US" altLang="zh-CN" dirty="0">
                <a:solidFill>
                  <a:schemeClr val="bg1"/>
                </a:solidFill>
              </a:rPr>
              <a:t>Map</a:t>
            </a:r>
            <a:r>
              <a:rPr lang="zh-CN" altLang="en-US" dirty="0">
                <a:solidFill>
                  <a:schemeClr val="bg1"/>
                </a:solidFill>
              </a:rPr>
              <a:t>扩展方法用于匹配基于请求路径的请求委托。</a:t>
            </a:r>
            <a:r>
              <a:rPr lang="en-US" altLang="zh-CN" dirty="0">
                <a:solidFill>
                  <a:schemeClr val="bg1"/>
                </a:solidFill>
              </a:rPr>
              <a:t>Map</a:t>
            </a:r>
            <a:r>
              <a:rPr lang="zh-CN" altLang="en-US" dirty="0">
                <a:solidFill>
                  <a:schemeClr val="bg1"/>
                </a:solidFill>
              </a:rPr>
              <a:t>只接受路径，并配置单独的中间件管道的功能。</a:t>
            </a:r>
          </a:p>
        </p:txBody>
      </p:sp>
      <p:sp>
        <p:nvSpPr>
          <p:cNvPr id="9" name="矩形 8">
            <a:extLst>
              <a:ext uri="{FF2B5EF4-FFF2-40B4-BE49-F238E27FC236}">
                <a16:creationId xmlns:a16="http://schemas.microsoft.com/office/drawing/2014/main" xmlns="" id="{892887B8-8700-4B2C-9027-5F02DB847FEC}"/>
              </a:ext>
            </a:extLst>
          </p:cNvPr>
          <p:cNvSpPr/>
          <p:nvPr/>
        </p:nvSpPr>
        <p:spPr>
          <a:xfrm>
            <a:off x="203199" y="3447203"/>
            <a:ext cx="3546164" cy="300082"/>
          </a:xfrm>
          <a:prstGeom prst="rect">
            <a:avLst/>
          </a:prstGeom>
        </p:spPr>
        <p:txBody>
          <a:bodyPr wrap="none">
            <a:spAutoFit/>
          </a:bodyPr>
          <a:lstStyle/>
          <a:p>
            <a:r>
              <a:rPr lang="en-US" altLang="zh-CN" dirty="0">
                <a:solidFill>
                  <a:schemeClr val="bg1"/>
                </a:solidFill>
              </a:rPr>
              <a:t>use</a:t>
            </a:r>
            <a:r>
              <a:rPr lang="zh-CN" altLang="en-US" dirty="0">
                <a:solidFill>
                  <a:schemeClr val="bg1"/>
                </a:solidFill>
              </a:rPr>
              <a:t>扩展方法都是将中间件添加到请求管道。</a:t>
            </a:r>
          </a:p>
        </p:txBody>
      </p:sp>
      <p:pic>
        <p:nvPicPr>
          <p:cNvPr id="10" name="图片 9">
            <a:extLst>
              <a:ext uri="{FF2B5EF4-FFF2-40B4-BE49-F238E27FC236}">
                <a16:creationId xmlns:a16="http://schemas.microsoft.com/office/drawing/2014/main" xmlns="" id="{6B29572E-7B13-42CB-9603-F50579F02AED}"/>
              </a:ext>
            </a:extLst>
          </p:cNvPr>
          <p:cNvPicPr>
            <a:picLocks noChangeAspect="1"/>
          </p:cNvPicPr>
          <p:nvPr/>
        </p:nvPicPr>
        <p:blipFill>
          <a:blip r:embed="rId4"/>
          <a:stretch>
            <a:fillRect/>
          </a:stretch>
        </p:blipFill>
        <p:spPr>
          <a:xfrm>
            <a:off x="287397" y="3795253"/>
            <a:ext cx="3640374" cy="1167143"/>
          </a:xfrm>
          <a:prstGeom prst="rect">
            <a:avLst/>
          </a:prstGeom>
        </p:spPr>
      </p:pic>
      <p:pic>
        <p:nvPicPr>
          <p:cNvPr id="14" name="图片 13">
            <a:extLst>
              <a:ext uri="{FF2B5EF4-FFF2-40B4-BE49-F238E27FC236}">
                <a16:creationId xmlns:a16="http://schemas.microsoft.com/office/drawing/2014/main" xmlns="" id="{8CCA21F5-4682-42B3-AC3F-48FB9165AF36}"/>
              </a:ext>
            </a:extLst>
          </p:cNvPr>
          <p:cNvPicPr>
            <a:picLocks noChangeAspect="1"/>
          </p:cNvPicPr>
          <p:nvPr/>
        </p:nvPicPr>
        <p:blipFill>
          <a:blip r:embed="rId5"/>
          <a:stretch>
            <a:fillRect/>
          </a:stretch>
        </p:blipFill>
        <p:spPr>
          <a:xfrm>
            <a:off x="4572000" y="1272506"/>
            <a:ext cx="4379267" cy="1533894"/>
          </a:xfrm>
          <a:prstGeom prst="rect">
            <a:avLst/>
          </a:prstGeom>
        </p:spPr>
      </p:pic>
      <p:sp>
        <p:nvSpPr>
          <p:cNvPr id="15" name="矩形 14">
            <a:extLst>
              <a:ext uri="{FF2B5EF4-FFF2-40B4-BE49-F238E27FC236}">
                <a16:creationId xmlns:a16="http://schemas.microsoft.com/office/drawing/2014/main" xmlns="" id="{4AF52323-B871-492F-9F82-74E00B961B6A}"/>
              </a:ext>
            </a:extLst>
          </p:cNvPr>
          <p:cNvSpPr/>
          <p:nvPr/>
        </p:nvSpPr>
        <p:spPr>
          <a:xfrm>
            <a:off x="4572000" y="2872886"/>
            <a:ext cx="4572000" cy="507831"/>
          </a:xfrm>
          <a:prstGeom prst="rect">
            <a:avLst/>
          </a:prstGeom>
        </p:spPr>
        <p:txBody>
          <a:bodyPr>
            <a:spAutoFit/>
          </a:bodyPr>
          <a:lstStyle/>
          <a:p>
            <a:r>
              <a:rPr lang="zh-CN" altLang="en-US" dirty="0">
                <a:solidFill>
                  <a:schemeClr val="bg1"/>
                </a:solidFill>
              </a:rPr>
              <a:t>如果想用谓词来进入中间件分支，则要使用</a:t>
            </a:r>
            <a:r>
              <a:rPr lang="en-US" altLang="zh-CN" dirty="0" err="1">
                <a:solidFill>
                  <a:schemeClr val="bg1"/>
                </a:solidFill>
              </a:rPr>
              <a:t>MapThen</a:t>
            </a:r>
            <a:r>
              <a:rPr lang="zh-CN" altLang="en-US" dirty="0">
                <a:solidFill>
                  <a:schemeClr val="bg1"/>
                </a:solidFill>
              </a:rPr>
              <a:t>方法。</a:t>
            </a:r>
            <a:r>
              <a:rPr lang="en-US" altLang="zh-CN" dirty="0" err="1">
                <a:solidFill>
                  <a:schemeClr val="bg1"/>
                </a:solidFill>
              </a:rPr>
              <a:t>MapThen</a:t>
            </a:r>
            <a:r>
              <a:rPr lang="zh-CN" altLang="en-US" dirty="0">
                <a:solidFill>
                  <a:schemeClr val="bg1"/>
                </a:solidFill>
              </a:rPr>
              <a:t>方法允许以一种非常灵活的方式构建中间管道。</a:t>
            </a:r>
          </a:p>
        </p:txBody>
      </p:sp>
      <p:pic>
        <p:nvPicPr>
          <p:cNvPr id="16" name="图片 15">
            <a:extLst>
              <a:ext uri="{FF2B5EF4-FFF2-40B4-BE49-F238E27FC236}">
                <a16:creationId xmlns:a16="http://schemas.microsoft.com/office/drawing/2014/main" xmlns="" id="{715FBEF3-8CE2-4CAB-90E3-742E31DB8464}"/>
              </a:ext>
            </a:extLst>
          </p:cNvPr>
          <p:cNvPicPr>
            <a:picLocks noChangeAspect="1"/>
          </p:cNvPicPr>
          <p:nvPr/>
        </p:nvPicPr>
        <p:blipFill>
          <a:blip r:embed="rId6"/>
          <a:stretch>
            <a:fillRect/>
          </a:stretch>
        </p:blipFill>
        <p:spPr>
          <a:xfrm>
            <a:off x="5216231" y="3447203"/>
            <a:ext cx="2799724" cy="1615225"/>
          </a:xfrm>
          <a:prstGeom prst="rect">
            <a:avLst/>
          </a:prstGeom>
        </p:spPr>
      </p:pic>
    </p:spTree>
    <p:extLst>
      <p:ext uri="{BB962C8B-B14F-4D97-AF65-F5344CB8AC3E}">
        <p14:creationId xmlns:p14="http://schemas.microsoft.com/office/powerpoint/2010/main" val="12354579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199" y="764675"/>
            <a:ext cx="2003105"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）中间件顺序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203200" y="1169404"/>
            <a:ext cx="4012714" cy="715581"/>
          </a:xfrm>
          <a:prstGeom prst="rect">
            <a:avLst/>
          </a:prstGeom>
        </p:spPr>
        <p:txBody>
          <a:bodyPr wrap="square">
            <a:spAutoFit/>
          </a:bodyPr>
          <a:lstStyle/>
          <a:p>
            <a:r>
              <a:rPr lang="zh-CN" altLang="en-US" dirty="0">
                <a:solidFill>
                  <a:schemeClr val="bg1"/>
                </a:solidFill>
              </a:rPr>
              <a:t>在</a:t>
            </a:r>
            <a:r>
              <a:rPr lang="en-US" altLang="zh-CN" dirty="0">
                <a:solidFill>
                  <a:schemeClr val="bg1"/>
                </a:solidFill>
              </a:rPr>
              <a:t>Startup</a:t>
            </a:r>
            <a:r>
              <a:rPr lang="zh-CN" altLang="en-US" dirty="0">
                <a:solidFill>
                  <a:schemeClr val="bg1"/>
                </a:solidFill>
              </a:rPr>
              <a:t>。</a:t>
            </a:r>
            <a:r>
              <a:rPr lang="en-US" altLang="zh-CN" dirty="0">
                <a:solidFill>
                  <a:schemeClr val="bg1"/>
                </a:solidFill>
              </a:rPr>
              <a:t>Configure</a:t>
            </a:r>
            <a:r>
              <a:rPr lang="zh-CN" altLang="en-US" dirty="0">
                <a:solidFill>
                  <a:schemeClr val="bg1"/>
                </a:solidFill>
              </a:rPr>
              <a:t>方法中添加中间件组件的顺序定义了在请求上调用它们的顺序，以及响应的相反顺序。 此排序对于安全性，性能和功能至关重要。</a:t>
            </a:r>
          </a:p>
        </p:txBody>
      </p:sp>
      <p:pic>
        <p:nvPicPr>
          <p:cNvPr id="7" name="图片 6">
            <a:extLst>
              <a:ext uri="{FF2B5EF4-FFF2-40B4-BE49-F238E27FC236}">
                <a16:creationId xmlns:a16="http://schemas.microsoft.com/office/drawing/2014/main" xmlns="" id="{F6C56DA8-BF27-4D31-BDBC-1F5AEA51A839}"/>
              </a:ext>
            </a:extLst>
          </p:cNvPr>
          <p:cNvPicPr>
            <a:picLocks noChangeAspect="1"/>
          </p:cNvPicPr>
          <p:nvPr/>
        </p:nvPicPr>
        <p:blipFill>
          <a:blip r:embed="rId3"/>
          <a:stretch>
            <a:fillRect/>
          </a:stretch>
        </p:blipFill>
        <p:spPr>
          <a:xfrm>
            <a:off x="235105" y="2305494"/>
            <a:ext cx="4336895" cy="1776392"/>
          </a:xfrm>
          <a:prstGeom prst="rect">
            <a:avLst/>
          </a:prstGeom>
        </p:spPr>
      </p:pic>
      <p:sp>
        <p:nvSpPr>
          <p:cNvPr id="9" name="矩形 8">
            <a:extLst>
              <a:ext uri="{FF2B5EF4-FFF2-40B4-BE49-F238E27FC236}">
                <a16:creationId xmlns:a16="http://schemas.microsoft.com/office/drawing/2014/main" xmlns="" id="{DDECEAEA-7E34-4F3B-A2D0-CC098BC875A2}"/>
              </a:ext>
            </a:extLst>
          </p:cNvPr>
          <p:cNvSpPr/>
          <p:nvPr/>
        </p:nvSpPr>
        <p:spPr>
          <a:xfrm>
            <a:off x="4785919" y="698500"/>
            <a:ext cx="2613171" cy="1131079"/>
          </a:xfrm>
          <a:prstGeom prst="rect">
            <a:avLst/>
          </a:prstGeom>
        </p:spPr>
        <p:txBody>
          <a:bodyPr wrap="square">
            <a:spAutoFit/>
          </a:bodyPr>
          <a:lstStyle/>
          <a:p>
            <a:r>
              <a:rPr lang="en-US" altLang="zh-CN" dirty="0">
                <a:solidFill>
                  <a:schemeClr val="bg1"/>
                </a:solidFill>
              </a:rPr>
              <a:t>MVC</a:t>
            </a:r>
            <a:r>
              <a:rPr lang="zh-CN" altLang="en-US" dirty="0">
                <a:solidFill>
                  <a:schemeClr val="bg1"/>
                </a:solidFill>
              </a:rPr>
              <a:t>中默认添加了如下的中间件：</a:t>
            </a:r>
            <a:endParaRPr lang="en-US" altLang="zh-CN" dirty="0">
              <a:solidFill>
                <a:schemeClr val="bg1"/>
              </a:solidFill>
            </a:endParaRPr>
          </a:p>
          <a:p>
            <a:r>
              <a:rPr lang="zh-CN" altLang="en-US" dirty="0">
                <a:solidFill>
                  <a:schemeClr val="bg1"/>
                </a:solidFill>
              </a:rPr>
              <a:t>异常</a:t>
            </a:r>
            <a:r>
              <a:rPr lang="en-US" altLang="zh-CN" dirty="0">
                <a:solidFill>
                  <a:schemeClr val="bg1"/>
                </a:solidFill>
              </a:rPr>
              <a:t>/</a:t>
            </a:r>
            <a:r>
              <a:rPr lang="zh-CN" altLang="en-US" dirty="0">
                <a:solidFill>
                  <a:schemeClr val="bg1"/>
                </a:solidFill>
              </a:rPr>
              <a:t>错误处理</a:t>
            </a:r>
          </a:p>
          <a:p>
            <a:r>
              <a:rPr lang="zh-CN" altLang="en-US" dirty="0">
                <a:solidFill>
                  <a:schemeClr val="bg1"/>
                </a:solidFill>
              </a:rPr>
              <a:t>静态文件服务</a:t>
            </a:r>
          </a:p>
          <a:p>
            <a:r>
              <a:rPr lang="zh-CN" altLang="en-US" dirty="0">
                <a:solidFill>
                  <a:schemeClr val="bg1"/>
                </a:solidFill>
              </a:rPr>
              <a:t>身份认证</a:t>
            </a:r>
          </a:p>
          <a:p>
            <a:r>
              <a:rPr lang="en-US" altLang="zh-CN" dirty="0">
                <a:solidFill>
                  <a:schemeClr val="bg1"/>
                </a:solidFill>
              </a:rPr>
              <a:t>MVC</a:t>
            </a:r>
            <a:endParaRPr lang="zh-CN" altLang="en-US" dirty="0">
              <a:solidFill>
                <a:schemeClr val="bg1"/>
              </a:solidFill>
            </a:endParaRPr>
          </a:p>
        </p:txBody>
      </p:sp>
      <p:pic>
        <p:nvPicPr>
          <p:cNvPr id="10" name="图片 9">
            <a:extLst>
              <a:ext uri="{FF2B5EF4-FFF2-40B4-BE49-F238E27FC236}">
                <a16:creationId xmlns:a16="http://schemas.microsoft.com/office/drawing/2014/main" xmlns="" id="{C8606603-6BD1-4AB9-A55B-F1FE9AE096BE}"/>
              </a:ext>
            </a:extLst>
          </p:cNvPr>
          <p:cNvPicPr>
            <a:picLocks noChangeAspect="1"/>
          </p:cNvPicPr>
          <p:nvPr/>
        </p:nvPicPr>
        <p:blipFill>
          <a:blip r:embed="rId4"/>
          <a:stretch>
            <a:fillRect/>
          </a:stretch>
        </p:blipFill>
        <p:spPr>
          <a:xfrm>
            <a:off x="4884941" y="1968206"/>
            <a:ext cx="2991997" cy="2738018"/>
          </a:xfrm>
          <a:prstGeom prst="rect">
            <a:avLst/>
          </a:prstGeom>
        </p:spPr>
      </p:pic>
    </p:spTree>
    <p:extLst>
      <p:ext uri="{BB962C8B-B14F-4D97-AF65-F5344CB8AC3E}">
        <p14:creationId xmlns:p14="http://schemas.microsoft.com/office/powerpoint/2010/main" val="262710795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199" y="764675"/>
            <a:ext cx="2172531"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6</a:t>
            </a:r>
            <a:r>
              <a:rPr lang="zh-CN" altLang="en-US" sz="1600" dirty="0">
                <a:solidFill>
                  <a:schemeClr val="bg1"/>
                </a:solidFill>
                <a:latin typeface="微软雅黑" panose="020B0503020204020204" pitchFamily="34" charset="-122"/>
                <a:ea typeface="微软雅黑" panose="020B0503020204020204" pitchFamily="34" charset="-122"/>
              </a:rPr>
              <a:t>）异常和错误处理</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203200" y="1169404"/>
            <a:ext cx="3647347" cy="2152636"/>
          </a:xfrm>
          <a:prstGeom prst="rect">
            <a:avLst/>
          </a:prstGeom>
        </p:spPr>
        <p:txBody>
          <a:bodyPr wrap="square">
            <a:spAutoFit/>
          </a:bodyPr>
          <a:lstStyle/>
          <a:p>
            <a:r>
              <a:rPr lang="en-US" altLang="zh-CN" dirty="0" err="1">
                <a:solidFill>
                  <a:schemeClr val="bg1"/>
                </a:solidFill>
              </a:rPr>
              <a:t>app.UseDeveloperExceptionPage</a:t>
            </a:r>
            <a:endParaRPr lang="en-US" altLang="zh-CN" dirty="0">
              <a:solidFill>
                <a:schemeClr val="bg1"/>
              </a:solidFill>
            </a:endParaRPr>
          </a:p>
          <a:p>
            <a:r>
              <a:rPr lang="zh-CN" altLang="en-US" dirty="0">
                <a:solidFill>
                  <a:schemeClr val="bg1"/>
                </a:solidFill>
              </a:rPr>
              <a:t>这个中间件与其它中间件有些不同，其它中间件通常会检查传入的请求并对该请求做出一些响应</a:t>
            </a:r>
          </a:p>
          <a:p>
            <a:r>
              <a:rPr lang="zh-CN" altLang="en-US" dirty="0">
                <a:solidFill>
                  <a:schemeClr val="bg1"/>
                </a:solidFill>
              </a:rPr>
              <a:t>但 </a:t>
            </a:r>
            <a:r>
              <a:rPr lang="en-US" altLang="zh-CN" dirty="0" err="1">
                <a:solidFill>
                  <a:schemeClr val="bg1"/>
                </a:solidFill>
              </a:rPr>
              <a:t>UseDeveloperExceptionPage</a:t>
            </a:r>
            <a:r>
              <a:rPr lang="en-US" altLang="zh-CN" dirty="0">
                <a:solidFill>
                  <a:schemeClr val="bg1"/>
                </a:solidFill>
              </a:rPr>
              <a:t> </a:t>
            </a:r>
            <a:r>
              <a:rPr lang="zh-CN" altLang="en-US" dirty="0">
                <a:solidFill>
                  <a:schemeClr val="bg1"/>
                </a:solidFill>
              </a:rPr>
              <a:t>中间件不关心传入的请求，因为它总是在管道后发生。</a:t>
            </a:r>
          </a:p>
          <a:p>
            <a:r>
              <a:rPr lang="zh-CN" altLang="en-US" dirty="0">
                <a:solidFill>
                  <a:schemeClr val="bg1"/>
                </a:solidFill>
              </a:rPr>
              <a:t>它会调用下一个中间件，然后等待管道后面的任何事情是否会产生异常，如果有异常，这个中间件会给返回一个错误页面，并显示有关该异常的详细信息。</a:t>
            </a:r>
          </a:p>
        </p:txBody>
      </p:sp>
      <p:sp>
        <p:nvSpPr>
          <p:cNvPr id="17" name="矩形 16">
            <a:extLst>
              <a:ext uri="{FF2B5EF4-FFF2-40B4-BE49-F238E27FC236}">
                <a16:creationId xmlns:a16="http://schemas.microsoft.com/office/drawing/2014/main" xmlns="" id="{73B8B1EB-6FD8-4243-B82C-463586336A71}"/>
              </a:ext>
            </a:extLst>
          </p:cNvPr>
          <p:cNvSpPr/>
          <p:nvPr/>
        </p:nvSpPr>
        <p:spPr>
          <a:xfrm>
            <a:off x="4139035" y="764675"/>
            <a:ext cx="2172531"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7</a:t>
            </a:r>
            <a:r>
              <a:rPr lang="zh-CN" altLang="en-US" sz="1600" dirty="0">
                <a:solidFill>
                  <a:schemeClr val="bg1"/>
                </a:solidFill>
                <a:latin typeface="微软雅黑" panose="020B0503020204020204" pitchFamily="34" charset="-122"/>
                <a:ea typeface="微软雅黑" panose="020B0503020204020204" pitchFamily="34" charset="-122"/>
              </a:rPr>
              <a:t>）静态文件</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xmlns="" id="{3B0A8184-4B4D-405F-AAB5-3BC2EBF9CB97}"/>
              </a:ext>
            </a:extLst>
          </p:cNvPr>
          <p:cNvSpPr/>
          <p:nvPr/>
        </p:nvSpPr>
        <p:spPr>
          <a:xfrm>
            <a:off x="4147423" y="1169404"/>
            <a:ext cx="4497043" cy="3000821"/>
          </a:xfrm>
          <a:prstGeom prst="rect">
            <a:avLst/>
          </a:prstGeom>
        </p:spPr>
        <p:txBody>
          <a:bodyPr wrap="square">
            <a:spAutoFit/>
          </a:bodyPr>
          <a:lstStyle/>
          <a:p>
            <a:r>
              <a:rPr lang="en-US" altLang="zh-CN" dirty="0" err="1">
                <a:solidFill>
                  <a:schemeClr val="bg1"/>
                </a:solidFill>
              </a:rPr>
              <a:t>app.UseStaticFiles</a:t>
            </a:r>
            <a:endParaRPr lang="en-US" altLang="zh-CN" dirty="0">
              <a:solidFill>
                <a:schemeClr val="bg1"/>
              </a:solidFill>
            </a:endParaRPr>
          </a:p>
          <a:p>
            <a:r>
              <a:rPr lang="zh-CN" altLang="en-US" dirty="0">
                <a:solidFill>
                  <a:schemeClr val="bg1"/>
                </a:solidFill>
              </a:rPr>
              <a:t>静态文件中间件执行的操作是针对给定的请求查看请求路径，然后将此请求路径与文件系统以及文件系统上的内容进行比较。匹配到可用的静态文件，将返回该文件，而不会尝试调用下一个中间件。如果没有匹配，继续调用下一个中间件。</a:t>
            </a:r>
            <a:endParaRPr lang="en-US" altLang="zh-CN" dirty="0">
              <a:solidFill>
                <a:schemeClr val="bg1"/>
              </a:solidFill>
            </a:endParaRPr>
          </a:p>
          <a:p>
            <a:r>
              <a:rPr lang="en-US" altLang="zh-CN" dirty="0" err="1">
                <a:solidFill>
                  <a:schemeClr val="bg1"/>
                </a:solidFill>
              </a:rPr>
              <a:t>app.UseDefaultFiles</a:t>
            </a:r>
            <a:endParaRPr lang="en-US" altLang="zh-CN" dirty="0">
              <a:solidFill>
                <a:schemeClr val="bg1"/>
              </a:solidFill>
            </a:endParaRPr>
          </a:p>
          <a:p>
            <a:r>
              <a:rPr lang="en-US" altLang="zh-CN" dirty="0" err="1">
                <a:solidFill>
                  <a:schemeClr val="bg1"/>
                </a:solidFill>
              </a:rPr>
              <a:t>UseDefaultFiles</a:t>
            </a:r>
            <a:r>
              <a:rPr lang="en-US" altLang="zh-CN" dirty="0">
                <a:solidFill>
                  <a:schemeClr val="bg1"/>
                </a:solidFill>
              </a:rPr>
              <a:t> </a:t>
            </a:r>
            <a:r>
              <a:rPr lang="zh-CN" altLang="en-US" dirty="0">
                <a:solidFill>
                  <a:schemeClr val="bg1"/>
                </a:solidFill>
              </a:rPr>
              <a:t>中间件会检查传入的请求并检查它是否用于目录的根目录，以及是否有任何匹配的默认文件我们可以覆盖这个中间件的选项来告诉它哪些是要查找的默认文件，但是 </a:t>
            </a:r>
            <a:r>
              <a:rPr lang="en-US" altLang="zh-CN" dirty="0">
                <a:solidFill>
                  <a:schemeClr val="bg1"/>
                </a:solidFill>
              </a:rPr>
              <a:t>Index.html (</a:t>
            </a:r>
            <a:r>
              <a:rPr lang="zh-CN" altLang="en-US" dirty="0">
                <a:solidFill>
                  <a:schemeClr val="bg1"/>
                </a:solidFill>
              </a:rPr>
              <a:t>不区分大小写</a:t>
            </a:r>
            <a:r>
              <a:rPr lang="en-US" altLang="zh-CN" dirty="0">
                <a:solidFill>
                  <a:schemeClr val="bg1"/>
                </a:solidFill>
              </a:rPr>
              <a:t>) </a:t>
            </a:r>
            <a:r>
              <a:rPr lang="zh-CN" altLang="en-US" dirty="0">
                <a:solidFill>
                  <a:schemeClr val="bg1"/>
                </a:solidFill>
              </a:rPr>
              <a:t>默认是默认文件之一。</a:t>
            </a:r>
            <a:endParaRPr lang="en-US" altLang="zh-CN" dirty="0">
              <a:solidFill>
                <a:schemeClr val="bg1"/>
              </a:solidFill>
            </a:endParaRPr>
          </a:p>
          <a:p>
            <a:r>
              <a:rPr lang="en-US" altLang="zh-CN" dirty="0" err="1">
                <a:solidFill>
                  <a:schemeClr val="bg1"/>
                </a:solidFill>
              </a:rPr>
              <a:t>app.UseFileServer</a:t>
            </a:r>
            <a:r>
              <a:rPr lang="en-US" altLang="zh-CN" dirty="0">
                <a:solidFill>
                  <a:schemeClr val="bg1"/>
                </a:solidFill>
              </a:rPr>
              <a:t>();</a:t>
            </a:r>
            <a:endParaRPr lang="zh-CN" altLang="en-US" dirty="0">
              <a:solidFill>
                <a:schemeClr val="bg1"/>
              </a:solidFill>
            </a:endParaRPr>
          </a:p>
          <a:p>
            <a:r>
              <a:rPr lang="en-US" altLang="zh-CN" dirty="0" err="1">
                <a:solidFill>
                  <a:schemeClr val="bg1"/>
                </a:solidFill>
              </a:rPr>
              <a:t>UseFileServer</a:t>
            </a:r>
            <a:r>
              <a:rPr lang="en-US" altLang="zh-CN" dirty="0">
                <a:solidFill>
                  <a:schemeClr val="bg1"/>
                </a:solidFill>
              </a:rPr>
              <a:t> </a:t>
            </a:r>
            <a:r>
              <a:rPr lang="zh-CN" altLang="en-US" dirty="0">
                <a:solidFill>
                  <a:schemeClr val="bg1"/>
                </a:solidFill>
              </a:rPr>
              <a:t>中间件，这个中间件是对上面两个的封装。</a:t>
            </a:r>
          </a:p>
          <a:p>
            <a:endParaRPr lang="zh-CN" altLang="en-US" dirty="0">
              <a:solidFill>
                <a:schemeClr val="bg1"/>
              </a:solidFill>
            </a:endParaRPr>
          </a:p>
        </p:txBody>
      </p:sp>
    </p:spTree>
    <p:extLst>
      <p:ext uri="{BB962C8B-B14F-4D97-AF65-F5344CB8AC3E}">
        <p14:creationId xmlns:p14="http://schemas.microsoft.com/office/powerpoint/2010/main" val="3603552382"/>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200" y="733481"/>
            <a:ext cx="2172531"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8</a:t>
            </a:r>
            <a:r>
              <a:rPr lang="zh-CN" altLang="en-US" sz="1600" dirty="0">
                <a:solidFill>
                  <a:schemeClr val="bg1"/>
                </a:solidFill>
                <a:latin typeface="微软雅黑" panose="020B0503020204020204" pitchFamily="34" charset="-122"/>
                <a:ea typeface="微软雅黑" panose="020B0503020204020204" pitchFamily="34" charset="-122"/>
              </a:rPr>
              <a:t>）配置</a:t>
            </a:r>
            <a:r>
              <a:rPr lang="en-US" altLang="zh-CN" sz="1600" dirty="0">
                <a:solidFill>
                  <a:schemeClr val="bg1"/>
                </a:solidFill>
                <a:latin typeface="微软雅黑" panose="020B0503020204020204" pitchFamily="34" charset="-122"/>
                <a:ea typeface="微软雅黑" panose="020B0503020204020204" pitchFamily="34" charset="-122"/>
              </a:rPr>
              <a:t>MVC</a:t>
            </a:r>
          </a:p>
        </p:txBody>
      </p:sp>
      <p:sp>
        <p:nvSpPr>
          <p:cNvPr id="6" name="矩形 5">
            <a:extLst>
              <a:ext uri="{FF2B5EF4-FFF2-40B4-BE49-F238E27FC236}">
                <a16:creationId xmlns:a16="http://schemas.microsoft.com/office/drawing/2014/main" xmlns="" id="{F92AAE20-1377-4050-87E9-3A804803AF0E}"/>
              </a:ext>
            </a:extLst>
          </p:cNvPr>
          <p:cNvSpPr/>
          <p:nvPr/>
        </p:nvSpPr>
        <p:spPr>
          <a:xfrm>
            <a:off x="203200" y="1027590"/>
            <a:ext cx="3647347" cy="1384995"/>
          </a:xfrm>
          <a:prstGeom prst="rect">
            <a:avLst/>
          </a:prstGeom>
        </p:spPr>
        <p:txBody>
          <a:bodyPr wrap="square">
            <a:spAutoFit/>
          </a:bodyPr>
          <a:lstStyle/>
          <a:p>
            <a:pPr marL="285750" indent="-285750">
              <a:buFont typeface="Arial" panose="020B0604020202020204" pitchFamily="34" charset="0"/>
              <a:buChar char="•"/>
            </a:pPr>
            <a:r>
              <a:rPr lang="zh-CN" altLang="en-US" sz="1400" dirty="0">
                <a:solidFill>
                  <a:schemeClr val="bg1"/>
                </a:solidFill>
              </a:rPr>
              <a:t>注册</a:t>
            </a:r>
            <a:r>
              <a:rPr lang="en-US" altLang="zh-CN" sz="1400" dirty="0">
                <a:solidFill>
                  <a:schemeClr val="bg1"/>
                </a:solidFill>
              </a:rPr>
              <a:t>MVC</a:t>
            </a:r>
            <a:r>
              <a:rPr lang="zh-CN" altLang="en-US" sz="1400" dirty="0">
                <a:solidFill>
                  <a:schemeClr val="bg1"/>
                </a:solidFill>
              </a:rPr>
              <a:t>服务</a:t>
            </a:r>
            <a:endParaRPr lang="en-US" altLang="zh-CN" sz="1400" dirty="0">
              <a:solidFill>
                <a:schemeClr val="bg1"/>
              </a:solidFill>
            </a:endParaRPr>
          </a:p>
          <a:p>
            <a:r>
              <a:rPr lang="zh-CN" altLang="en-US" sz="1400" dirty="0">
                <a:solidFill>
                  <a:schemeClr val="bg1"/>
                </a:solidFill>
              </a:rPr>
              <a:t>在 </a:t>
            </a:r>
            <a:r>
              <a:rPr lang="en-US" altLang="zh-CN" sz="1400" dirty="0">
                <a:solidFill>
                  <a:schemeClr val="bg1"/>
                </a:solidFill>
              </a:rPr>
              <a:t>Startup </a:t>
            </a:r>
            <a:r>
              <a:rPr lang="zh-CN" altLang="en-US" sz="1400" dirty="0">
                <a:solidFill>
                  <a:schemeClr val="bg1"/>
                </a:solidFill>
              </a:rPr>
              <a:t>类中的 </a:t>
            </a:r>
            <a:r>
              <a:rPr lang="en-US" altLang="zh-CN" sz="1400" dirty="0" err="1">
                <a:solidFill>
                  <a:schemeClr val="bg1"/>
                </a:solidFill>
              </a:rPr>
              <a:t>ConfigureServices</a:t>
            </a:r>
            <a:r>
              <a:rPr lang="en-US" altLang="zh-CN" sz="1400" dirty="0">
                <a:solidFill>
                  <a:schemeClr val="bg1"/>
                </a:solidFill>
              </a:rPr>
              <a:t> </a:t>
            </a:r>
            <a:r>
              <a:rPr lang="zh-CN" altLang="en-US" sz="1400" dirty="0">
                <a:solidFill>
                  <a:schemeClr val="bg1"/>
                </a:solidFill>
              </a:rPr>
              <a:t>方法中添加 </a:t>
            </a:r>
            <a:r>
              <a:rPr lang="en-US" altLang="zh-CN" sz="1400" dirty="0" err="1">
                <a:solidFill>
                  <a:schemeClr val="bg1"/>
                </a:solidFill>
              </a:rPr>
              <a:t>AddMvc</a:t>
            </a:r>
            <a:r>
              <a:rPr lang="en-US" altLang="zh-CN" sz="1400" dirty="0">
                <a:solidFill>
                  <a:schemeClr val="bg1"/>
                </a:solidFill>
              </a:rPr>
              <a:t> </a:t>
            </a:r>
            <a:r>
              <a:rPr lang="zh-CN" altLang="en-US" sz="1400" dirty="0">
                <a:solidFill>
                  <a:schemeClr val="bg1"/>
                </a:solidFill>
              </a:rPr>
              <a:t>服务。</a:t>
            </a:r>
            <a:endParaRPr lang="en-US" altLang="zh-CN" sz="1400" dirty="0">
              <a:solidFill>
                <a:schemeClr val="bg1"/>
              </a:solidFill>
            </a:endParaRPr>
          </a:p>
          <a:p>
            <a:pPr marL="285750" indent="-285750">
              <a:buFont typeface="Arial" panose="020B0604020202020204" pitchFamily="34" charset="0"/>
              <a:buChar char="•"/>
            </a:pPr>
            <a:r>
              <a:rPr lang="zh-CN" altLang="en-US" sz="1400" dirty="0">
                <a:solidFill>
                  <a:schemeClr val="bg1"/>
                </a:solidFill>
              </a:rPr>
              <a:t>配置 </a:t>
            </a:r>
            <a:r>
              <a:rPr lang="en-US" altLang="zh-CN" sz="1400" dirty="0">
                <a:solidFill>
                  <a:schemeClr val="bg1"/>
                </a:solidFill>
              </a:rPr>
              <a:t>MVC</a:t>
            </a:r>
          </a:p>
          <a:p>
            <a:r>
              <a:rPr lang="zh-CN" altLang="en-US" sz="1400" dirty="0">
                <a:solidFill>
                  <a:schemeClr val="bg1"/>
                </a:solidFill>
              </a:rPr>
              <a:t>在 </a:t>
            </a:r>
            <a:r>
              <a:rPr lang="en-US" altLang="zh-CN" sz="1400" dirty="0">
                <a:solidFill>
                  <a:schemeClr val="bg1"/>
                </a:solidFill>
              </a:rPr>
              <a:t>Startup </a:t>
            </a:r>
            <a:r>
              <a:rPr lang="zh-CN" altLang="en-US" sz="1400" dirty="0">
                <a:solidFill>
                  <a:schemeClr val="bg1"/>
                </a:solidFill>
              </a:rPr>
              <a:t>类中的 </a:t>
            </a:r>
            <a:r>
              <a:rPr lang="en-US" altLang="zh-CN" sz="1400" dirty="0" err="1">
                <a:solidFill>
                  <a:schemeClr val="bg1"/>
                </a:solidFill>
              </a:rPr>
              <a:t>ConfigureServices</a:t>
            </a:r>
            <a:r>
              <a:rPr lang="en-US" altLang="zh-CN" sz="1400" dirty="0">
                <a:solidFill>
                  <a:schemeClr val="bg1"/>
                </a:solidFill>
              </a:rPr>
              <a:t>() </a:t>
            </a:r>
            <a:r>
              <a:rPr lang="zh-CN" altLang="en-US" sz="1400" dirty="0">
                <a:solidFill>
                  <a:schemeClr val="bg1"/>
                </a:solidFill>
              </a:rPr>
              <a:t>方法中添加</a:t>
            </a:r>
            <a:r>
              <a:rPr lang="en-US" altLang="zh-CN" sz="1400" dirty="0" err="1">
                <a:solidFill>
                  <a:schemeClr val="bg1"/>
                </a:solidFill>
              </a:rPr>
              <a:t>app.UseMvc</a:t>
            </a:r>
            <a:r>
              <a:rPr lang="zh-CN" altLang="en-US" sz="1400" dirty="0">
                <a:solidFill>
                  <a:schemeClr val="bg1"/>
                </a:solidFill>
              </a:rPr>
              <a:t>服务。</a:t>
            </a:r>
            <a:endParaRPr lang="en-US" altLang="zh-CN" sz="1400" dirty="0">
              <a:solidFill>
                <a:schemeClr val="bg1"/>
              </a:solidFill>
            </a:endParaRPr>
          </a:p>
        </p:txBody>
      </p:sp>
      <p:pic>
        <p:nvPicPr>
          <p:cNvPr id="7" name="图片 6">
            <a:extLst>
              <a:ext uri="{FF2B5EF4-FFF2-40B4-BE49-F238E27FC236}">
                <a16:creationId xmlns:a16="http://schemas.microsoft.com/office/drawing/2014/main" xmlns="" id="{DCEB80CF-E2E1-4079-83D9-1352E91F434A}"/>
              </a:ext>
            </a:extLst>
          </p:cNvPr>
          <p:cNvPicPr>
            <a:picLocks noChangeAspect="1"/>
          </p:cNvPicPr>
          <p:nvPr/>
        </p:nvPicPr>
        <p:blipFill>
          <a:blip r:embed="rId3"/>
          <a:stretch>
            <a:fillRect/>
          </a:stretch>
        </p:blipFill>
        <p:spPr>
          <a:xfrm>
            <a:off x="203200" y="2383749"/>
            <a:ext cx="3591715" cy="935977"/>
          </a:xfrm>
          <a:prstGeom prst="rect">
            <a:avLst/>
          </a:prstGeom>
        </p:spPr>
      </p:pic>
      <p:pic>
        <p:nvPicPr>
          <p:cNvPr id="9" name="图片 8">
            <a:extLst>
              <a:ext uri="{FF2B5EF4-FFF2-40B4-BE49-F238E27FC236}">
                <a16:creationId xmlns:a16="http://schemas.microsoft.com/office/drawing/2014/main" xmlns="" id="{8767FCD2-D53E-437D-9EC7-622030B92880}"/>
              </a:ext>
            </a:extLst>
          </p:cNvPr>
          <p:cNvPicPr>
            <a:picLocks noChangeAspect="1"/>
          </p:cNvPicPr>
          <p:nvPr/>
        </p:nvPicPr>
        <p:blipFill>
          <a:blip r:embed="rId4"/>
          <a:stretch>
            <a:fillRect/>
          </a:stretch>
        </p:blipFill>
        <p:spPr>
          <a:xfrm>
            <a:off x="203199" y="3358632"/>
            <a:ext cx="3591715" cy="1749010"/>
          </a:xfrm>
          <a:prstGeom prst="rect">
            <a:avLst/>
          </a:prstGeom>
        </p:spPr>
      </p:pic>
      <p:sp>
        <p:nvSpPr>
          <p:cNvPr id="12" name="矩形 11">
            <a:extLst>
              <a:ext uri="{FF2B5EF4-FFF2-40B4-BE49-F238E27FC236}">
                <a16:creationId xmlns:a16="http://schemas.microsoft.com/office/drawing/2014/main" xmlns="" id="{7AF66A40-6D86-43A8-9B9D-F5ED046F19D0}"/>
              </a:ext>
            </a:extLst>
          </p:cNvPr>
          <p:cNvSpPr/>
          <p:nvPr/>
        </p:nvSpPr>
        <p:spPr>
          <a:xfrm>
            <a:off x="4157133" y="359946"/>
            <a:ext cx="2172531"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9</a:t>
            </a:r>
            <a:r>
              <a:rPr lang="zh-CN" altLang="en-US" sz="1600" dirty="0">
                <a:solidFill>
                  <a:schemeClr val="bg1"/>
                </a:solidFill>
                <a:latin typeface="微软雅黑" panose="020B0503020204020204" pitchFamily="34" charset="-122"/>
                <a:ea typeface="微软雅黑" panose="020B0503020204020204" pitchFamily="34" charset="-122"/>
              </a:rPr>
              <a:t>）配置路由</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xmlns="" id="{16BFDCED-DA0B-4BA2-ADF4-B9E650277408}"/>
              </a:ext>
            </a:extLst>
          </p:cNvPr>
          <p:cNvSpPr/>
          <p:nvPr/>
        </p:nvSpPr>
        <p:spPr>
          <a:xfrm>
            <a:off x="4157133" y="733481"/>
            <a:ext cx="3647347" cy="715581"/>
          </a:xfrm>
          <a:prstGeom prst="rect">
            <a:avLst/>
          </a:prstGeom>
        </p:spPr>
        <p:txBody>
          <a:bodyPr wrap="square">
            <a:spAutoFit/>
          </a:bodyPr>
          <a:lstStyle/>
          <a:p>
            <a:r>
              <a:rPr lang="zh-CN" altLang="en-US" dirty="0">
                <a:solidFill>
                  <a:schemeClr val="bg1"/>
                </a:solidFill>
              </a:rPr>
              <a:t>路由匹配：根据提供的 </a:t>
            </a:r>
            <a:r>
              <a:rPr lang="en-US" altLang="zh-CN" dirty="0">
                <a:solidFill>
                  <a:schemeClr val="bg1"/>
                </a:solidFill>
              </a:rPr>
              <a:t>URL </a:t>
            </a:r>
            <a:r>
              <a:rPr lang="zh-CN" altLang="en-US" dirty="0">
                <a:solidFill>
                  <a:schemeClr val="bg1"/>
                </a:solidFill>
              </a:rPr>
              <a:t>和一些配置信息确定给定的 </a:t>
            </a:r>
            <a:r>
              <a:rPr lang="en-US" altLang="zh-CN" dirty="0">
                <a:solidFill>
                  <a:schemeClr val="bg1"/>
                </a:solidFill>
              </a:rPr>
              <a:t>HTTP </a:t>
            </a:r>
            <a:r>
              <a:rPr lang="zh-CN" altLang="en-US" dirty="0">
                <a:solidFill>
                  <a:schemeClr val="bg1"/>
                </a:solidFill>
              </a:rPr>
              <a:t>请求是否应该发送给控制器进行处理。</a:t>
            </a:r>
            <a:endParaRPr lang="en-US" altLang="zh-CN" sz="1400" dirty="0">
              <a:solidFill>
                <a:schemeClr val="bg1"/>
              </a:solidFill>
            </a:endParaRPr>
          </a:p>
        </p:txBody>
      </p:sp>
      <p:pic>
        <p:nvPicPr>
          <p:cNvPr id="14" name="图片 13">
            <a:extLst>
              <a:ext uri="{FF2B5EF4-FFF2-40B4-BE49-F238E27FC236}">
                <a16:creationId xmlns:a16="http://schemas.microsoft.com/office/drawing/2014/main" xmlns="" id="{8BAA7F5C-8DFA-490A-B9C6-44576AF5BB6A}"/>
              </a:ext>
            </a:extLst>
          </p:cNvPr>
          <p:cNvPicPr>
            <a:picLocks noChangeAspect="1"/>
          </p:cNvPicPr>
          <p:nvPr/>
        </p:nvPicPr>
        <p:blipFill>
          <a:blip r:embed="rId5"/>
          <a:stretch>
            <a:fillRect/>
          </a:stretch>
        </p:blipFill>
        <p:spPr>
          <a:xfrm>
            <a:off x="4241800" y="1484043"/>
            <a:ext cx="4540418" cy="247659"/>
          </a:xfrm>
          <a:prstGeom prst="rect">
            <a:avLst/>
          </a:prstGeom>
        </p:spPr>
      </p:pic>
      <p:pic>
        <p:nvPicPr>
          <p:cNvPr id="15" name="图片 14">
            <a:extLst>
              <a:ext uri="{FF2B5EF4-FFF2-40B4-BE49-F238E27FC236}">
                <a16:creationId xmlns:a16="http://schemas.microsoft.com/office/drawing/2014/main" xmlns="" id="{67D192B8-0353-4367-931B-585099212FC0}"/>
              </a:ext>
            </a:extLst>
          </p:cNvPr>
          <p:cNvPicPr>
            <a:picLocks noChangeAspect="1"/>
          </p:cNvPicPr>
          <p:nvPr/>
        </p:nvPicPr>
        <p:blipFill>
          <a:blip r:embed="rId6"/>
          <a:stretch>
            <a:fillRect/>
          </a:stretch>
        </p:blipFill>
        <p:spPr>
          <a:xfrm>
            <a:off x="4241800" y="1796782"/>
            <a:ext cx="2893274" cy="3310860"/>
          </a:xfrm>
          <a:prstGeom prst="rect">
            <a:avLst/>
          </a:prstGeom>
        </p:spPr>
      </p:pic>
    </p:spTree>
    <p:extLst>
      <p:ext uri="{BB962C8B-B14F-4D97-AF65-F5344CB8AC3E}">
        <p14:creationId xmlns:p14="http://schemas.microsoft.com/office/powerpoint/2010/main" val="19175932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项目配置解析</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200" y="733481"/>
            <a:ext cx="2172531"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）属性路由</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B21DCD7F-4216-4614-8D53-EAB28D508C31}"/>
              </a:ext>
            </a:extLst>
          </p:cNvPr>
          <p:cNvSpPr/>
          <p:nvPr/>
        </p:nvSpPr>
        <p:spPr>
          <a:xfrm>
            <a:off x="4247117" y="365870"/>
            <a:ext cx="4078177"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11</a:t>
            </a:r>
            <a:r>
              <a:rPr lang="zh-CN" altLang="en-US" sz="1600" dirty="0">
                <a:solidFill>
                  <a:schemeClr val="bg1"/>
                </a:solidFill>
                <a:latin typeface="微软雅黑" panose="020B0503020204020204" pitchFamily="34" charset="-122"/>
                <a:ea typeface="微软雅黑" panose="020B0503020204020204" pitchFamily="34" charset="-122"/>
              </a:rPr>
              <a:t>）动作结果（</a:t>
            </a:r>
            <a:r>
              <a:rPr lang="en-US" altLang="zh-CN" sz="1600" dirty="0">
                <a:solidFill>
                  <a:schemeClr val="bg1"/>
                </a:solidFill>
                <a:latin typeface="微软雅黑" panose="020B0503020204020204" pitchFamily="34" charset="-122"/>
                <a:ea typeface="微软雅黑" panose="020B0503020204020204" pitchFamily="34" charset="-122"/>
              </a:rPr>
              <a:t>Action Result</a:t>
            </a:r>
            <a:r>
              <a:rPr lang="zh-CN" altLang="en-US" sz="1600" dirty="0">
                <a:solidFill>
                  <a:schemeClr val="bg1"/>
                </a:solidFill>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Http</a:t>
            </a:r>
            <a:r>
              <a:rPr lang="zh-CN" altLang="en-US" sz="1600" dirty="0">
                <a:solidFill>
                  <a:schemeClr val="bg1"/>
                </a:solidFill>
                <a:latin typeface="微软雅黑" panose="020B0503020204020204" pitchFamily="34" charset="-122"/>
                <a:ea typeface="微软雅黑" panose="020B0503020204020204" pitchFamily="34" charset="-122"/>
              </a:rPr>
              <a:t>请求的结果通常被封装到实现 </a:t>
            </a:r>
            <a:r>
              <a:rPr lang="en-US" altLang="zh-CN" sz="1600" dirty="0" err="1">
                <a:solidFill>
                  <a:schemeClr val="bg1"/>
                </a:solidFill>
                <a:latin typeface="微软雅黑" panose="020B0503020204020204" pitchFamily="34" charset="-122"/>
                <a:ea typeface="微软雅黑" panose="020B0503020204020204" pitchFamily="34" charset="-122"/>
              </a:rPr>
              <a:t>IActionResult</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接口的对象中，有大量的不同类型的结果实现了该接口，这些结果类型可以包含模型或文件的内容以供下载</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xmlns="" id="{EF23A52E-1207-4A1C-A073-6626E58E768B}"/>
              </a:ext>
            </a:extLst>
          </p:cNvPr>
          <p:cNvGraphicFramePr>
            <a:graphicFrameLocks noGrp="1"/>
          </p:cNvGraphicFramePr>
          <p:nvPr>
            <p:extLst>
              <p:ext uri="{D42A27DB-BD31-4B8C-83A1-F6EECF244321}">
                <p14:modId xmlns:p14="http://schemas.microsoft.com/office/powerpoint/2010/main" val="1711920619"/>
              </p:ext>
            </p:extLst>
          </p:nvPr>
        </p:nvGraphicFramePr>
        <p:xfrm>
          <a:off x="4348716" y="1689309"/>
          <a:ext cx="4476308" cy="3344432"/>
        </p:xfrm>
        <a:graphic>
          <a:graphicData uri="http://schemas.openxmlformats.org/drawingml/2006/table">
            <a:tbl>
              <a:tblPr/>
              <a:tblGrid>
                <a:gridCol w="2238154">
                  <a:extLst>
                    <a:ext uri="{9D8B030D-6E8A-4147-A177-3AD203B41FA5}">
                      <a16:colId xmlns:a16="http://schemas.microsoft.com/office/drawing/2014/main" xmlns="" val="341819634"/>
                    </a:ext>
                  </a:extLst>
                </a:gridCol>
                <a:gridCol w="2238154">
                  <a:extLst>
                    <a:ext uri="{9D8B030D-6E8A-4147-A177-3AD203B41FA5}">
                      <a16:colId xmlns:a16="http://schemas.microsoft.com/office/drawing/2014/main" xmlns="" val="3639268909"/>
                    </a:ext>
                  </a:extLst>
                </a:gridCol>
              </a:tblGrid>
              <a:tr h="250947">
                <a:tc>
                  <a:txBody>
                    <a:bodyPr/>
                    <a:lstStyle/>
                    <a:p>
                      <a:pPr algn="l"/>
                      <a:r>
                        <a:rPr lang="zh-CN" altLang="en-US" sz="1100" b="1" dirty="0">
                          <a:effectLst/>
                        </a:rPr>
                        <a:t>动作名称</a:t>
                      </a:r>
                      <a:r>
                        <a:rPr lang="en-US" altLang="zh-CN" sz="1100" b="1" dirty="0">
                          <a:effectLst/>
                        </a:rPr>
                        <a:t>( </a:t>
                      </a:r>
                      <a:r>
                        <a:rPr lang="zh-CN" altLang="en-US" sz="1100" b="1" dirty="0">
                          <a:effectLst/>
                        </a:rPr>
                        <a:t>类 </a:t>
                      </a:r>
                      <a:r>
                        <a:rPr lang="en-US" altLang="zh-CN" sz="1100" b="1" dirty="0">
                          <a:effectLst/>
                        </a:rPr>
                        <a:t>)</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1">
                          <a:effectLst/>
                        </a:rPr>
                        <a:t>行为</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4029903064"/>
                  </a:ext>
                </a:extLst>
              </a:tr>
              <a:tr h="250947">
                <a:tc>
                  <a:txBody>
                    <a:bodyPr/>
                    <a:lstStyle/>
                    <a:p>
                      <a:pPr algn="l"/>
                      <a:r>
                        <a:rPr lang="en-US" sz="1100" dirty="0" err="1">
                          <a:effectLst/>
                        </a:rPr>
                        <a:t>ContentResult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dirty="0">
                          <a:effectLst/>
                        </a:rPr>
                        <a:t>返回一串字符串</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558643287"/>
                  </a:ext>
                </a:extLst>
              </a:tr>
              <a:tr h="250947">
                <a:tc>
                  <a:txBody>
                    <a:bodyPr/>
                    <a:lstStyle/>
                    <a:p>
                      <a:pPr algn="l"/>
                      <a:r>
                        <a:rPr lang="en-US" sz="1100" dirty="0" err="1">
                          <a:effectLst/>
                        </a:rPr>
                        <a:t>FileContentResult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100">
                          <a:effectLst/>
                        </a:rPr>
                        <a:t>返回文件的内容</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457321535"/>
                  </a:ext>
                </a:extLst>
              </a:tr>
              <a:tr h="250947">
                <a:tc>
                  <a:txBody>
                    <a:bodyPr/>
                    <a:lstStyle/>
                    <a:p>
                      <a:pPr algn="l"/>
                      <a:r>
                        <a:rPr lang="en-US" sz="1100" dirty="0" err="1">
                          <a:effectLst/>
                        </a:rPr>
                        <a:t>FilePathResult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a:effectLst/>
                        </a:rPr>
                        <a:t>返回路径文件的内容</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936859879"/>
                  </a:ext>
                </a:extLst>
              </a:tr>
              <a:tr h="250947">
                <a:tc>
                  <a:txBody>
                    <a:bodyPr/>
                    <a:lstStyle/>
                    <a:p>
                      <a:pPr algn="l"/>
                      <a:r>
                        <a:rPr lang="en-US" sz="1100" dirty="0" err="1">
                          <a:effectLst/>
                        </a:rPr>
                        <a:t>FileStreamResult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100">
                          <a:effectLst/>
                        </a:rPr>
                        <a:t>返回流文件的内容</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573923622"/>
                  </a:ext>
                </a:extLst>
              </a:tr>
              <a:tr h="250947">
                <a:tc>
                  <a:txBody>
                    <a:bodyPr/>
                    <a:lstStyle/>
                    <a:p>
                      <a:pPr algn="l"/>
                      <a:r>
                        <a:rPr lang="en-US" sz="1100" dirty="0" err="1">
                          <a:effectLst/>
                        </a:rPr>
                        <a:t>EmptyResult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dirty="0">
                          <a:effectLst/>
                        </a:rPr>
                        <a:t>返回空</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752259973"/>
                  </a:ext>
                </a:extLst>
              </a:tr>
              <a:tr h="250947">
                <a:tc>
                  <a:txBody>
                    <a:bodyPr/>
                    <a:lstStyle/>
                    <a:p>
                      <a:pPr algn="l"/>
                      <a:r>
                        <a:rPr lang="en-US" sz="1100" dirty="0" err="1">
                          <a:effectLst/>
                        </a:rPr>
                        <a:t>JavaScriptResult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100">
                          <a:effectLst/>
                        </a:rPr>
                        <a:t>返回一段 </a:t>
                      </a:r>
                      <a:r>
                        <a:rPr lang="en-US" sz="1100">
                          <a:effectLst/>
                        </a:rPr>
                        <a:t>JavaScript </a:t>
                      </a:r>
                      <a:r>
                        <a:rPr lang="zh-CN" altLang="en-US" sz="1100">
                          <a:effectLst/>
                        </a:rPr>
                        <a:t>代码</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740305408"/>
                  </a:ext>
                </a:extLst>
              </a:tr>
              <a:tr h="250947">
                <a:tc>
                  <a:txBody>
                    <a:bodyPr/>
                    <a:lstStyle/>
                    <a:p>
                      <a:pPr algn="l"/>
                      <a:r>
                        <a:rPr lang="en-US" sz="1100" dirty="0" err="1">
                          <a:effectLst/>
                        </a:rPr>
                        <a:t>JsonResult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a:effectLst/>
                        </a:rPr>
                        <a:t>返回 </a:t>
                      </a:r>
                      <a:r>
                        <a:rPr lang="en-US" sz="1100">
                          <a:effectLst/>
                        </a:rPr>
                        <a:t>JSON </a:t>
                      </a:r>
                      <a:r>
                        <a:rPr lang="zh-CN" altLang="en-US" sz="1100">
                          <a:effectLst/>
                        </a:rPr>
                        <a:t>格式的数据</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99736136"/>
                  </a:ext>
                </a:extLst>
              </a:tr>
              <a:tr h="250947">
                <a:tc>
                  <a:txBody>
                    <a:bodyPr/>
                    <a:lstStyle/>
                    <a:p>
                      <a:pPr algn="l"/>
                      <a:r>
                        <a:rPr lang="en-US" sz="1100" dirty="0" err="1">
                          <a:effectLst/>
                        </a:rPr>
                        <a:t>RedirectToResult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100">
                          <a:effectLst/>
                        </a:rPr>
                        <a:t>重定向到某个 </a:t>
                      </a:r>
                      <a:r>
                        <a:rPr lang="en-US" sz="1100">
                          <a:effectLst/>
                        </a:rPr>
                        <a:t>URL</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655513363"/>
                  </a:ext>
                </a:extLst>
              </a:tr>
              <a:tr h="250947">
                <a:tc>
                  <a:txBody>
                    <a:bodyPr/>
                    <a:lstStyle/>
                    <a:p>
                      <a:pPr algn="l"/>
                      <a:r>
                        <a:rPr lang="en-US" sz="1100" dirty="0" err="1">
                          <a:effectLst/>
                        </a:rPr>
                        <a:t>HttpUnauthorizedResult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a:effectLst/>
                        </a:rPr>
                        <a:t>返回 </a:t>
                      </a:r>
                      <a:r>
                        <a:rPr lang="en-US" altLang="zh-CN" sz="1100">
                          <a:effectLst/>
                        </a:rPr>
                        <a:t>403 </a:t>
                      </a:r>
                      <a:r>
                        <a:rPr lang="zh-CN" altLang="en-US" sz="1100">
                          <a:effectLst/>
                        </a:rPr>
                        <a:t>未授权状态码</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833120802"/>
                  </a:ext>
                </a:extLst>
              </a:tr>
              <a:tr h="250947">
                <a:tc>
                  <a:txBody>
                    <a:bodyPr/>
                    <a:lstStyle/>
                    <a:p>
                      <a:pPr algn="l"/>
                      <a:r>
                        <a:rPr lang="en-US" sz="1100" dirty="0" err="1">
                          <a:effectLst/>
                        </a:rPr>
                        <a:t>RedirectToRouteResult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100">
                          <a:effectLst/>
                        </a:rPr>
                        <a:t>重定向到不同的控制器或方法</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524131743"/>
                  </a:ext>
                </a:extLst>
              </a:tr>
              <a:tr h="250947">
                <a:tc>
                  <a:txBody>
                    <a:bodyPr/>
                    <a:lstStyle/>
                    <a:p>
                      <a:pPr algn="l"/>
                      <a:r>
                        <a:rPr lang="en-US" sz="1100" dirty="0" err="1">
                          <a:effectLst/>
                        </a:rPr>
                        <a:t>ViewResult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a:effectLst/>
                        </a:rPr>
                        <a:t>从视图引擎中返回一个响应</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265040359"/>
                  </a:ext>
                </a:extLst>
              </a:tr>
              <a:tr h="250947">
                <a:tc>
                  <a:txBody>
                    <a:bodyPr/>
                    <a:lstStyle/>
                    <a:p>
                      <a:pPr algn="l"/>
                      <a:r>
                        <a:rPr lang="en-US" sz="1100" dirty="0" err="1">
                          <a:effectLst/>
                        </a:rPr>
                        <a:t>PartialViewResult</a:t>
                      </a:r>
                      <a:endParaRPr lang="en-US" sz="1100" dirty="0">
                        <a:effectLst/>
                      </a:endParaRP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zh-CN" altLang="en-US" sz="1100" dirty="0">
                          <a:effectLst/>
                        </a:rPr>
                        <a:t>从视图引擎中返回一个响应</a:t>
                      </a:r>
                    </a:p>
                  </a:txBody>
                  <a:tcPr marL="97093" marR="97093" marT="44812" marB="4481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3950569"/>
                  </a:ext>
                </a:extLst>
              </a:tr>
            </a:tbl>
          </a:graphicData>
        </a:graphic>
      </p:graphicFrame>
      <p:pic>
        <p:nvPicPr>
          <p:cNvPr id="5" name="图片 4"/>
          <p:cNvPicPr>
            <a:picLocks noChangeAspect="1"/>
          </p:cNvPicPr>
          <p:nvPr/>
        </p:nvPicPr>
        <p:blipFill>
          <a:blip r:embed="rId3"/>
          <a:stretch>
            <a:fillRect/>
          </a:stretch>
        </p:blipFill>
        <p:spPr>
          <a:xfrm>
            <a:off x="665203" y="1192993"/>
            <a:ext cx="2549909" cy="3581616"/>
          </a:xfrm>
          <a:prstGeom prst="rect">
            <a:avLst/>
          </a:prstGeom>
        </p:spPr>
      </p:pic>
    </p:spTree>
    <p:extLst>
      <p:ext uri="{BB962C8B-B14F-4D97-AF65-F5344CB8AC3E}">
        <p14:creationId xmlns:p14="http://schemas.microsoft.com/office/powerpoint/2010/main" val="7757780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2.5</a:t>
              </a:r>
              <a:r>
                <a:rPr lang="zh-CN" altLang="en-US" sz="2000" dirty="0">
                  <a:solidFill>
                    <a:schemeClr val="bg1"/>
                  </a:solidFill>
                  <a:latin typeface="微软雅黑" panose="020B0503020204020204" pitchFamily="34" charset="-122"/>
                  <a:ea typeface="微软雅黑" panose="020B0503020204020204" pitchFamily="34" charset="-122"/>
                </a:rPr>
                <a:t>数据库连接访问</a:t>
              </a: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200" y="733481"/>
            <a:ext cx="2890874" cy="338554"/>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）以</a:t>
            </a:r>
            <a:r>
              <a:rPr lang="en-US" altLang="zh-CN" sz="1600" dirty="0" err="1">
                <a:solidFill>
                  <a:schemeClr val="bg1"/>
                </a:solidFill>
                <a:latin typeface="微软雅黑" panose="020B0503020204020204" pitchFamily="34" charset="-122"/>
                <a:ea typeface="微软雅黑" panose="020B0503020204020204" pitchFamily="34" charset="-122"/>
              </a:rPr>
              <a:t>MySql</a:t>
            </a:r>
            <a:r>
              <a:rPr lang="zh-CN" altLang="en-US" sz="1600" dirty="0">
                <a:solidFill>
                  <a:schemeClr val="bg1"/>
                </a:solidFill>
                <a:latin typeface="微软雅黑" panose="020B0503020204020204" pitchFamily="34" charset="-122"/>
                <a:ea typeface="微软雅黑" panose="020B0503020204020204" pitchFamily="34" charset="-122"/>
              </a:rPr>
              <a:t>数据库为例</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203200" y="1128070"/>
            <a:ext cx="3647347"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bg1"/>
                </a:solidFill>
              </a:rPr>
              <a:t>使用</a:t>
            </a:r>
            <a:r>
              <a:rPr lang="en-US" altLang="zh-CN" sz="1600" dirty="0" err="1">
                <a:solidFill>
                  <a:schemeClr val="bg1"/>
                </a:solidFill>
              </a:rPr>
              <a:t>NuGet</a:t>
            </a:r>
            <a:r>
              <a:rPr lang="zh-CN" altLang="en-US" sz="1600" dirty="0">
                <a:solidFill>
                  <a:schemeClr val="bg1"/>
                </a:solidFill>
              </a:rPr>
              <a:t>引用</a:t>
            </a:r>
            <a:r>
              <a:rPr lang="en-US" altLang="zh-CN" sz="1600" dirty="0" err="1">
                <a:solidFill>
                  <a:schemeClr val="bg1"/>
                </a:solidFill>
              </a:rPr>
              <a:t>MySql.Data</a:t>
            </a:r>
            <a:r>
              <a:rPr lang="zh-CN" altLang="en-US" sz="1600" dirty="0" smtClean="0">
                <a:solidFill>
                  <a:schemeClr val="bg1"/>
                </a:solidFill>
              </a:rPr>
              <a:t>插件</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smtClean="0">
                <a:solidFill>
                  <a:schemeClr val="bg1"/>
                </a:solidFill>
              </a:rPr>
              <a:t>配置文件中添加数据库连接字符串</a:t>
            </a:r>
            <a:endParaRPr lang="en-US" altLang="zh-CN" sz="1600" dirty="0">
              <a:solidFill>
                <a:schemeClr val="bg1"/>
              </a:solidFill>
            </a:endParaRPr>
          </a:p>
          <a:p>
            <a:pPr marL="285750" indent="-285750">
              <a:buFont typeface="Arial" panose="020B0604020202020204" pitchFamily="34" charset="0"/>
              <a:buChar char="•"/>
            </a:pPr>
            <a:r>
              <a:rPr lang="zh-CN" altLang="en-US" sz="1600" dirty="0" smtClean="0">
                <a:solidFill>
                  <a:schemeClr val="bg1"/>
                </a:solidFill>
              </a:rPr>
              <a:t>创建数据库操作类和数据模型</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a:solidFill>
                  <a:schemeClr val="bg1"/>
                </a:solidFill>
              </a:rPr>
              <a:t>将</a:t>
            </a:r>
            <a:r>
              <a:rPr lang="zh-CN" altLang="en-US" sz="1600" dirty="0" smtClean="0">
                <a:solidFill>
                  <a:schemeClr val="bg1"/>
                </a:solidFill>
              </a:rPr>
              <a:t>数据库操作类添加到服务容器内。</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smtClean="0">
                <a:solidFill>
                  <a:schemeClr val="bg1"/>
                </a:solidFill>
              </a:rPr>
              <a:t>在控制器中实现调用。</a:t>
            </a:r>
            <a:endParaRPr lang="en-US" altLang="zh-CN" sz="1600" dirty="0">
              <a:solidFill>
                <a:schemeClr val="bg1"/>
              </a:solidFill>
            </a:endParaRPr>
          </a:p>
        </p:txBody>
      </p:sp>
      <p:sp>
        <p:nvSpPr>
          <p:cNvPr id="9" name="矩形 8">
            <a:extLst>
              <a:ext uri="{FF2B5EF4-FFF2-40B4-BE49-F238E27FC236}">
                <a16:creationId xmlns:a16="http://schemas.microsoft.com/office/drawing/2014/main" xmlns="" id="{45C78724-D978-44A7-8F8B-0F6C7E13E049}"/>
              </a:ext>
            </a:extLst>
          </p:cNvPr>
          <p:cNvSpPr/>
          <p:nvPr/>
        </p:nvSpPr>
        <p:spPr>
          <a:xfrm>
            <a:off x="4151423" y="733481"/>
            <a:ext cx="2890874" cy="1323439"/>
          </a:xfrm>
          <a:prstGeom prst="rect">
            <a:avLst/>
          </a:prstGeom>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ORM</a:t>
            </a:r>
            <a:r>
              <a:rPr lang="zh-CN" altLang="en-US" sz="1600" dirty="0">
                <a:solidFill>
                  <a:schemeClr val="bg1"/>
                </a:solidFill>
                <a:latin typeface="微软雅黑" panose="020B0503020204020204" pitchFamily="34" charset="-122"/>
                <a:ea typeface="微软雅黑" panose="020B0503020204020204" pitchFamily="34" charset="-122"/>
              </a:rPr>
              <a:t>框架</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Dapper</a:t>
            </a:r>
          </a:p>
          <a:p>
            <a:pPr marL="285750" indent="-28575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Entity Framework Core</a:t>
            </a:r>
          </a:p>
          <a:p>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489137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grpSp>
        <p:nvGrpSpPr>
          <p:cNvPr id="32" name="组合 14"/>
          <p:cNvGrpSpPr>
            <a:grpSpLocks/>
          </p:cNvGrpSpPr>
          <p:nvPr/>
        </p:nvGrpSpPr>
        <p:grpSpPr bwMode="auto">
          <a:xfrm>
            <a:off x="3540145" y="2378733"/>
            <a:ext cx="4637337" cy="80987"/>
            <a:chOff x="3649980" y="3375660"/>
            <a:chExt cx="4638285" cy="108000"/>
          </a:xfrm>
        </p:grpSpPr>
        <p:cxnSp>
          <p:nvCxnSpPr>
            <p:cNvPr id="33" name="直接连接符 32"/>
            <p:cNvCxnSpPr/>
            <p:nvPr/>
          </p:nvCxnSpPr>
          <p:spPr>
            <a:xfrm>
              <a:off x="3734134" y="3429660"/>
              <a:ext cx="44951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椭圆 33"/>
            <p:cNvSpPr>
              <a:spLocks/>
            </p:cNvSpPr>
            <p:nvPr/>
          </p:nvSpPr>
          <p:spPr>
            <a:xfrm>
              <a:off x="3649980" y="3375660"/>
              <a:ext cx="82817" cy="10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椭圆 34"/>
            <p:cNvSpPr>
              <a:spLocks/>
            </p:cNvSpPr>
            <p:nvPr/>
          </p:nvSpPr>
          <p:spPr>
            <a:xfrm>
              <a:off x="8205448" y="3375660"/>
              <a:ext cx="82817" cy="10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7" name="文本框 36"/>
          <p:cNvSpPr txBox="1">
            <a:spLocks noChangeArrowheads="1"/>
          </p:cNvSpPr>
          <p:nvPr/>
        </p:nvSpPr>
        <p:spPr bwMode="auto">
          <a:xfrm>
            <a:off x="3576284" y="2543066"/>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en-US" altLang="zh-CN" sz="1200" dirty="0">
                <a:solidFill>
                  <a:schemeClr val="bg1"/>
                </a:solidFill>
                <a:latin typeface="微软雅黑" pitchFamily="34" charset="-122"/>
                <a:ea typeface="微软雅黑" pitchFamily="34" charset="-122"/>
              </a:rPr>
              <a:t>.NET Core</a:t>
            </a:r>
            <a:r>
              <a:rPr lang="zh-CN" altLang="en-US" sz="1200" dirty="0">
                <a:solidFill>
                  <a:schemeClr val="bg1"/>
                </a:solidFill>
                <a:latin typeface="微软雅黑" pitchFamily="34" charset="-122"/>
                <a:ea typeface="微软雅黑" pitchFamily="34" charset="-122"/>
              </a:rPr>
              <a:t>是什么</a:t>
            </a:r>
            <a:endParaRPr lang="zh-CN" altLang="en-US" sz="1200" dirty="0">
              <a:solidFill>
                <a:schemeClr val="bg1"/>
              </a:solidFill>
            </a:endParaRPr>
          </a:p>
        </p:txBody>
      </p:sp>
      <p:sp>
        <p:nvSpPr>
          <p:cNvPr id="39" name="文本框 7"/>
          <p:cNvSpPr txBox="1">
            <a:spLocks noChangeArrowheads="1"/>
          </p:cNvSpPr>
          <p:nvPr/>
        </p:nvSpPr>
        <p:spPr bwMode="auto">
          <a:xfrm>
            <a:off x="5556369" y="2565023"/>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en-US" altLang="zh-CN" sz="1200" dirty="0">
                <a:solidFill>
                  <a:schemeClr val="bg1"/>
                </a:solidFill>
                <a:latin typeface="微软雅黑" pitchFamily="34" charset="-122"/>
                <a:ea typeface="微软雅黑" pitchFamily="34" charset="-122"/>
              </a:rPr>
              <a:t>.NET Core</a:t>
            </a:r>
            <a:r>
              <a:rPr lang="zh-CN" altLang="en-US" sz="1200" dirty="0">
                <a:solidFill>
                  <a:schemeClr val="bg1"/>
                </a:solidFill>
                <a:latin typeface="微软雅黑" pitchFamily="34" charset="-122"/>
                <a:ea typeface="微软雅黑" pitchFamily="34" charset="-122"/>
              </a:rPr>
              <a:t>的特性</a:t>
            </a:r>
            <a:endParaRPr lang="zh-CN" altLang="en-US" sz="1200" dirty="0">
              <a:solidFill>
                <a:schemeClr val="bg1"/>
              </a:solidFill>
            </a:endParaRPr>
          </a:p>
        </p:txBody>
      </p:sp>
      <p:sp>
        <p:nvSpPr>
          <p:cNvPr id="40" name="文本框 7"/>
          <p:cNvSpPr txBox="1">
            <a:spLocks noChangeArrowheads="1"/>
          </p:cNvSpPr>
          <p:nvPr/>
        </p:nvSpPr>
        <p:spPr bwMode="auto">
          <a:xfrm>
            <a:off x="3576283" y="2877556"/>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en-US" altLang="zh-CN" sz="1200" dirty="0">
                <a:solidFill>
                  <a:schemeClr val="bg1"/>
                </a:solidFill>
                <a:latin typeface="微软雅黑" pitchFamily="34" charset="-122"/>
                <a:ea typeface="微软雅黑" pitchFamily="34" charset="-122"/>
              </a:rPr>
              <a:t>.NET Core</a:t>
            </a:r>
            <a:r>
              <a:rPr lang="zh-CN" altLang="en-US" sz="1200" dirty="0">
                <a:solidFill>
                  <a:schemeClr val="bg1"/>
                </a:solidFill>
                <a:latin typeface="微软雅黑" pitchFamily="34" charset="-122"/>
                <a:ea typeface="微软雅黑" pitchFamily="34" charset="-122"/>
              </a:rPr>
              <a:t>的构成</a:t>
            </a:r>
            <a:endParaRPr lang="zh-CN" altLang="en-US" sz="1200" dirty="0">
              <a:solidFill>
                <a:schemeClr val="bg1"/>
              </a:solidFill>
            </a:endParaRPr>
          </a:p>
        </p:txBody>
      </p:sp>
      <p:sp>
        <p:nvSpPr>
          <p:cNvPr id="41" name="文本框 40"/>
          <p:cNvSpPr txBox="1">
            <a:spLocks noChangeArrowheads="1"/>
          </p:cNvSpPr>
          <p:nvPr/>
        </p:nvSpPr>
        <p:spPr bwMode="auto">
          <a:xfrm>
            <a:off x="932913" y="694835"/>
            <a:ext cx="2866020" cy="3770263"/>
          </a:xfrm>
          <a:prstGeom prst="rect">
            <a:avLst/>
          </a:prstGeom>
          <a:noFill/>
          <a:ln w="9525">
            <a:noFill/>
            <a:miter lim="800000"/>
            <a:headEnd/>
            <a:tailEnd/>
          </a:ln>
        </p:spPr>
        <p:txBody>
          <a:bodyPr wrap="square">
            <a:spAutoFit/>
          </a:bodyPr>
          <a:lstStyle/>
          <a:p>
            <a:pPr algn="ctr"/>
            <a:r>
              <a:rPr lang="en-US" altLang="zh-CN" sz="23900" dirty="0">
                <a:solidFill>
                  <a:srgbClr val="00B0F0"/>
                </a:solidFill>
                <a:latin typeface="IrisUPC" pitchFamily="34" charset="-34"/>
                <a:cs typeface="IrisUPC" pitchFamily="34" charset="-34"/>
              </a:rPr>
              <a:t>01</a:t>
            </a:r>
            <a:endParaRPr lang="zh-CN" altLang="en-US" sz="23900" dirty="0">
              <a:solidFill>
                <a:srgbClr val="00B0F0"/>
              </a:solidFill>
              <a:latin typeface="IrisUPC" pitchFamily="34" charset="-34"/>
              <a:cs typeface="IrisUPC" pitchFamily="34" charset="-34"/>
            </a:endParaRPr>
          </a:p>
        </p:txBody>
      </p:sp>
      <p:sp>
        <p:nvSpPr>
          <p:cNvPr id="13" name="文本框 12">
            <a:extLst>
              <a:ext uri="{FF2B5EF4-FFF2-40B4-BE49-F238E27FC236}">
                <a16:creationId xmlns:a16="http://schemas.microsoft.com/office/drawing/2014/main" xmlns="" id="{C732F2BE-567F-4F83-8F16-C45447C8D85D}"/>
              </a:ext>
            </a:extLst>
          </p:cNvPr>
          <p:cNvSpPr txBox="1"/>
          <p:nvPr/>
        </p:nvSpPr>
        <p:spPr>
          <a:xfrm>
            <a:off x="3594182" y="1752139"/>
            <a:ext cx="3851647" cy="646331"/>
          </a:xfrm>
          <a:prstGeom prst="rect">
            <a:avLst/>
          </a:prstGeom>
          <a:noFill/>
        </p:spPr>
        <p:txBody>
          <a:bodyPr wrap="square">
            <a:spAutoFit/>
          </a:bodyPr>
          <a:lstStyle/>
          <a:p>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.NET Core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IrisUPC" pitchFamily="34" charset="-34"/>
              </a:rPr>
              <a:t>简介</a:t>
            </a:r>
            <a:endPar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IrisUPC" pitchFamily="34" charset="-34"/>
            </a:endParaRPr>
          </a:p>
        </p:txBody>
      </p:sp>
      <p:sp>
        <p:nvSpPr>
          <p:cNvPr id="14" name="文本框 7">
            <a:extLst>
              <a:ext uri="{FF2B5EF4-FFF2-40B4-BE49-F238E27FC236}">
                <a16:creationId xmlns:a16="http://schemas.microsoft.com/office/drawing/2014/main" xmlns="" id="{26BE8CC0-8B08-44C0-A908-967A91E97C3A}"/>
              </a:ext>
            </a:extLst>
          </p:cNvPr>
          <p:cNvSpPr txBox="1">
            <a:spLocks noChangeArrowheads="1"/>
          </p:cNvSpPr>
          <p:nvPr/>
        </p:nvSpPr>
        <p:spPr bwMode="auto">
          <a:xfrm>
            <a:off x="5556369" y="2877556"/>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latin typeface="微软雅黑" pitchFamily="34" charset="-122"/>
                <a:ea typeface="微软雅黑" pitchFamily="34" charset="-122"/>
              </a:rPr>
              <a:t>为什么选择</a:t>
            </a:r>
            <a:r>
              <a:rPr lang="en-US" altLang="zh-CN" sz="1200" dirty="0">
                <a:solidFill>
                  <a:schemeClr val="bg1"/>
                </a:solidFill>
                <a:latin typeface="微软雅黑" pitchFamily="34" charset="-122"/>
                <a:ea typeface="微软雅黑" pitchFamily="34" charset="-122"/>
              </a:rPr>
              <a:t>.NET Core</a:t>
            </a:r>
            <a:endParaRPr lang="zh-CN" altLang="en-US" sz="1200" dirty="0">
              <a:solidFill>
                <a:schemeClr val="bg1"/>
              </a:solidFill>
            </a:endParaRPr>
          </a:p>
        </p:txBody>
      </p:sp>
    </p:spTree>
    <p:extLst>
      <p:ext uri="{BB962C8B-B14F-4D97-AF65-F5344CB8AC3E}">
        <p14:creationId xmlns:p14="http://schemas.microsoft.com/office/powerpoint/2010/main" val="17991163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40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1" fill="hold" grpId="0" nodeType="withEffect">
                                  <p:stCondLst>
                                    <p:cond delay="20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p:tgtEl>
                                          <p:spTgt spid="37"/>
                                        </p:tgtEl>
                                        <p:attrNameLst>
                                          <p:attrName>ppt_y</p:attrName>
                                        </p:attrNameLst>
                                      </p:cBhvr>
                                      <p:tavLst>
                                        <p:tav tm="0">
                                          <p:val>
                                            <p:strVal val="#ppt_y-#ppt_h*1.125000"/>
                                          </p:val>
                                        </p:tav>
                                        <p:tav tm="100000">
                                          <p:val>
                                            <p:strVal val="#ppt_y"/>
                                          </p:val>
                                        </p:tav>
                                      </p:tavLst>
                                    </p:anim>
                                    <p:animEffect transition="in" filter="wipe(down)">
                                      <p:cBhvr>
                                        <p:cTn id="11" dur="500"/>
                                        <p:tgtEl>
                                          <p:spTgt spid="37"/>
                                        </p:tgtEl>
                                      </p:cBhvr>
                                    </p:animEffect>
                                  </p:childTnLst>
                                </p:cTn>
                              </p:par>
                              <p:par>
                                <p:cTn id="12" presetID="12" presetClass="entr" presetSubtype="1" fill="hold" grpId="0" nodeType="withEffect">
                                  <p:stCondLst>
                                    <p:cond delay="40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p:tgtEl>
                                          <p:spTgt spid="39"/>
                                        </p:tgtEl>
                                        <p:attrNameLst>
                                          <p:attrName>ppt_y</p:attrName>
                                        </p:attrNameLst>
                                      </p:cBhvr>
                                      <p:tavLst>
                                        <p:tav tm="0">
                                          <p:val>
                                            <p:strVal val="#ppt_y-#ppt_h*1.125000"/>
                                          </p:val>
                                        </p:tav>
                                        <p:tav tm="100000">
                                          <p:val>
                                            <p:strVal val="#ppt_y"/>
                                          </p:val>
                                        </p:tav>
                                      </p:tavLst>
                                    </p:anim>
                                    <p:animEffect transition="in" filter="wipe(down)">
                                      <p:cBhvr>
                                        <p:cTn id="15" dur="500"/>
                                        <p:tgtEl>
                                          <p:spTgt spid="39"/>
                                        </p:tgtEl>
                                      </p:cBhvr>
                                    </p:animEffect>
                                  </p:childTnLst>
                                </p:cTn>
                              </p:par>
                              <p:par>
                                <p:cTn id="16" presetID="12" presetClass="entr" presetSubtype="1" fill="hold" grpId="0" nodeType="withEffect">
                                  <p:stCondLst>
                                    <p:cond delay="60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p:tgtEl>
                                          <p:spTgt spid="40"/>
                                        </p:tgtEl>
                                        <p:attrNameLst>
                                          <p:attrName>ppt_y</p:attrName>
                                        </p:attrNameLst>
                                      </p:cBhvr>
                                      <p:tavLst>
                                        <p:tav tm="0">
                                          <p:val>
                                            <p:strVal val="#ppt_y-#ppt_h*1.125000"/>
                                          </p:val>
                                        </p:tav>
                                        <p:tav tm="100000">
                                          <p:val>
                                            <p:strVal val="#ppt_y"/>
                                          </p:val>
                                        </p:tav>
                                      </p:tavLst>
                                    </p:anim>
                                    <p:animEffect transition="in" filter="wipe(down)">
                                      <p:cBhvr>
                                        <p:cTn id="19" dur="500"/>
                                        <p:tgtEl>
                                          <p:spTgt spid="40"/>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0-#ppt_w/2"/>
                                          </p:val>
                                        </p:tav>
                                        <p:tav tm="100000">
                                          <p:val>
                                            <p:strVal val="#ppt_x"/>
                                          </p:val>
                                        </p:tav>
                                      </p:tavLst>
                                    </p:anim>
                                    <p:anim calcmode="lin" valueType="num">
                                      <p:cBhvr additive="base">
                                        <p:cTn id="23" dur="500" fill="hold"/>
                                        <p:tgtEl>
                                          <p:spTgt spid="41"/>
                                        </p:tgtEl>
                                        <p:attrNameLst>
                                          <p:attrName>ppt_y</p:attrName>
                                        </p:attrNameLst>
                                      </p:cBhvr>
                                      <p:tavLst>
                                        <p:tav tm="0">
                                          <p:val>
                                            <p:strVal val="#ppt_y"/>
                                          </p:val>
                                        </p:tav>
                                        <p:tav tm="100000">
                                          <p:val>
                                            <p:strVal val="#ppt_y"/>
                                          </p:val>
                                        </p:tav>
                                      </p:tavLst>
                                    </p:anim>
                                  </p:childTnLst>
                                </p:cTn>
                              </p:par>
                            </p:childTnLst>
                          </p:cTn>
                        </p:par>
                        <p:par>
                          <p:cTn id="24" fill="hold">
                            <p:stCondLst>
                              <p:cond delay="1100"/>
                            </p:stCondLst>
                            <p:childTnLst>
                              <p:par>
                                <p:cTn id="25" presetID="1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ppt_y</p:attrName>
                                        </p:attrNameLst>
                                      </p:cBhvr>
                                      <p:tavLst>
                                        <p:tav tm="0">
                                          <p:val>
                                            <p:strVal val="#ppt_y+#ppt_h*1.125000"/>
                                          </p:val>
                                        </p:tav>
                                        <p:tav tm="100000">
                                          <p:val>
                                            <p:strVal val="#ppt_y"/>
                                          </p:val>
                                        </p:tav>
                                      </p:tavLst>
                                    </p:anim>
                                    <p:animEffect transition="in" filter="wipe(up)">
                                      <p:cBhvr>
                                        <p:cTn id="28" dur="500"/>
                                        <p:tgtEl>
                                          <p:spTgt spid="13"/>
                                        </p:tgtEl>
                                      </p:cBhvr>
                                    </p:animEffect>
                                  </p:childTnLst>
                                </p:cTn>
                              </p:par>
                              <p:par>
                                <p:cTn id="29" presetID="12" presetClass="entr" presetSubtype="1" fill="hold" grpId="0" nodeType="withEffect">
                                  <p:stCondLst>
                                    <p:cond delay="6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ppt_y</p:attrName>
                                        </p:attrNameLst>
                                      </p:cBhvr>
                                      <p:tavLst>
                                        <p:tav tm="0">
                                          <p:val>
                                            <p:strVal val="#ppt_y-#ppt_h*1.125000"/>
                                          </p:val>
                                        </p:tav>
                                        <p:tav tm="100000">
                                          <p:val>
                                            <p:strVal val="#ppt_y"/>
                                          </p:val>
                                        </p:tav>
                                      </p:tavLst>
                                    </p:anim>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41"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41291" cy="5143500"/>
          </a:xfrm>
          <a:prstGeom prst="rect">
            <a:avLst/>
          </a:prstGeom>
        </p:spPr>
      </p:pic>
      <p:grpSp>
        <p:nvGrpSpPr>
          <p:cNvPr id="32" name="组合 14"/>
          <p:cNvGrpSpPr>
            <a:grpSpLocks/>
          </p:cNvGrpSpPr>
          <p:nvPr/>
        </p:nvGrpSpPr>
        <p:grpSpPr bwMode="auto">
          <a:xfrm>
            <a:off x="3540145" y="2378733"/>
            <a:ext cx="4637337" cy="80987"/>
            <a:chOff x="3649980" y="3375660"/>
            <a:chExt cx="4638285" cy="108000"/>
          </a:xfrm>
        </p:grpSpPr>
        <p:cxnSp>
          <p:nvCxnSpPr>
            <p:cNvPr id="33" name="直接连接符 32"/>
            <p:cNvCxnSpPr/>
            <p:nvPr/>
          </p:nvCxnSpPr>
          <p:spPr>
            <a:xfrm>
              <a:off x="3734134" y="3429660"/>
              <a:ext cx="44951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椭圆 33"/>
            <p:cNvSpPr>
              <a:spLocks/>
            </p:cNvSpPr>
            <p:nvPr/>
          </p:nvSpPr>
          <p:spPr>
            <a:xfrm>
              <a:off x="3649980" y="3375660"/>
              <a:ext cx="82817" cy="10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椭圆 34"/>
            <p:cNvSpPr>
              <a:spLocks/>
            </p:cNvSpPr>
            <p:nvPr/>
          </p:nvSpPr>
          <p:spPr>
            <a:xfrm>
              <a:off x="8205448" y="3375660"/>
              <a:ext cx="82817" cy="10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6" name="文本框 35"/>
          <p:cNvSpPr txBox="1"/>
          <p:nvPr/>
        </p:nvSpPr>
        <p:spPr>
          <a:xfrm>
            <a:off x="3594182" y="1752139"/>
            <a:ext cx="3851647" cy="646331"/>
          </a:xfrm>
          <a:prstGeom prst="rect">
            <a:avLst/>
          </a:prstGeom>
          <a:noFill/>
        </p:spPr>
        <p:txBody>
          <a:bodyPr wrap="square">
            <a:spAutoFit/>
          </a:bodyPr>
          <a:lstStyle/>
          <a:p>
            <a:r>
              <a:rPr lang="zh-CN" altLang="en-US" sz="3600" b="1" dirty="0">
                <a:solidFill>
                  <a:schemeClr val="bg1"/>
                </a:solidFill>
                <a:effectLst>
                  <a:outerShdw blurRad="38100" dist="38100" dir="2700000" algn="tl">
                    <a:srgbClr val="000000">
                      <a:alpha val="43137"/>
                    </a:srgbClr>
                  </a:outerShdw>
                </a:effectLst>
                <a:latin typeface="IrisUPC" pitchFamily="34" charset="-34"/>
                <a:ea typeface="微软雅黑" pitchFamily="34" charset="-122"/>
                <a:cs typeface="IrisUPC" pitchFamily="34" charset="-34"/>
              </a:rPr>
              <a:t>项目应用实例介绍</a:t>
            </a:r>
            <a:endParaRPr lang="en-US" altLang="zh-CN" sz="3600" b="1" dirty="0">
              <a:solidFill>
                <a:schemeClr val="bg1"/>
              </a:solidFill>
              <a:effectLst>
                <a:outerShdw blurRad="38100" dist="38100" dir="2700000" algn="tl">
                  <a:srgbClr val="000000">
                    <a:alpha val="43137"/>
                  </a:srgbClr>
                </a:outerShdw>
              </a:effectLst>
              <a:latin typeface="IrisUPC" pitchFamily="34" charset="-34"/>
              <a:ea typeface="微软雅黑" pitchFamily="34" charset="-122"/>
              <a:cs typeface="IrisUPC" pitchFamily="34" charset="-34"/>
            </a:endParaRPr>
          </a:p>
        </p:txBody>
      </p:sp>
      <p:sp>
        <p:nvSpPr>
          <p:cNvPr id="37" name="文本框 36"/>
          <p:cNvSpPr txBox="1">
            <a:spLocks noChangeArrowheads="1"/>
          </p:cNvSpPr>
          <p:nvPr/>
        </p:nvSpPr>
        <p:spPr bwMode="auto">
          <a:xfrm>
            <a:off x="3633468" y="2836163"/>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zh-CN" altLang="en-US" sz="1200" dirty="0">
                <a:solidFill>
                  <a:schemeClr val="bg1"/>
                </a:solidFill>
                <a:latin typeface="微软雅黑" pitchFamily="34" charset="-122"/>
                <a:ea typeface="微软雅黑" pitchFamily="34" charset="-122"/>
              </a:rPr>
              <a:t>影像发布平台改造</a:t>
            </a:r>
            <a:endParaRPr lang="zh-CN" altLang="en-US" sz="1200" dirty="0">
              <a:solidFill>
                <a:schemeClr val="bg1"/>
              </a:solidFill>
            </a:endParaRPr>
          </a:p>
        </p:txBody>
      </p:sp>
      <p:sp>
        <p:nvSpPr>
          <p:cNvPr id="39" name="文本框 7"/>
          <p:cNvSpPr txBox="1">
            <a:spLocks noChangeArrowheads="1"/>
          </p:cNvSpPr>
          <p:nvPr/>
        </p:nvSpPr>
        <p:spPr bwMode="auto">
          <a:xfrm>
            <a:off x="5520005" y="2562320"/>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en-US" altLang="zh-CN" sz="1200" dirty="0">
                <a:solidFill>
                  <a:schemeClr val="bg1"/>
                </a:solidFill>
                <a:latin typeface="微软雅黑" pitchFamily="34" charset="-122"/>
                <a:ea typeface="微软雅黑" pitchFamily="34" charset="-122"/>
              </a:rPr>
              <a:t>NET Core+Hprose3.0</a:t>
            </a:r>
            <a:endParaRPr lang="zh-CN" altLang="en-US" sz="1200" dirty="0">
              <a:solidFill>
                <a:schemeClr val="bg1"/>
              </a:solidFill>
            </a:endParaRPr>
          </a:p>
        </p:txBody>
      </p:sp>
      <p:sp>
        <p:nvSpPr>
          <p:cNvPr id="40" name="文本框 7"/>
          <p:cNvSpPr txBox="1">
            <a:spLocks noChangeArrowheads="1"/>
          </p:cNvSpPr>
          <p:nvPr/>
        </p:nvSpPr>
        <p:spPr bwMode="auto">
          <a:xfrm>
            <a:off x="3622945" y="2520135"/>
            <a:ext cx="2088367" cy="276999"/>
          </a:xfrm>
          <a:prstGeom prst="rect">
            <a:avLst/>
          </a:prstGeom>
          <a:noFill/>
          <a:ln w="9525">
            <a:noFill/>
            <a:miter lim="800000"/>
            <a:headEnd/>
            <a:tailEnd/>
          </a:ln>
        </p:spPr>
        <p:txBody>
          <a:bodyPr wrap="square">
            <a:spAutoFit/>
          </a:bodyPr>
          <a:lstStyle/>
          <a:p>
            <a:pPr>
              <a:buFont typeface="Wingdings" pitchFamily="2" charset="2"/>
              <a:buChar char="Ø"/>
            </a:pPr>
            <a:r>
              <a:rPr lang="en-US" altLang="zh-CN" sz="1200" dirty="0">
                <a:solidFill>
                  <a:schemeClr val="bg1"/>
                </a:solidFill>
                <a:latin typeface="微软雅黑" pitchFamily="34" charset="-122"/>
                <a:ea typeface="微软雅黑" pitchFamily="34" charset="-122"/>
              </a:rPr>
              <a:t>MVC DEMO</a:t>
            </a:r>
            <a:endParaRPr lang="zh-CN" altLang="en-US" sz="1200" dirty="0">
              <a:solidFill>
                <a:schemeClr val="bg1"/>
              </a:solidFill>
            </a:endParaRPr>
          </a:p>
        </p:txBody>
      </p:sp>
      <p:sp>
        <p:nvSpPr>
          <p:cNvPr id="41" name="文本框 40"/>
          <p:cNvSpPr txBox="1">
            <a:spLocks noChangeArrowheads="1"/>
          </p:cNvSpPr>
          <p:nvPr/>
        </p:nvSpPr>
        <p:spPr bwMode="auto">
          <a:xfrm>
            <a:off x="896549" y="686618"/>
            <a:ext cx="2866020" cy="3770263"/>
          </a:xfrm>
          <a:prstGeom prst="rect">
            <a:avLst/>
          </a:prstGeom>
          <a:noFill/>
          <a:ln w="9525">
            <a:noFill/>
            <a:miter lim="800000"/>
            <a:headEnd/>
            <a:tailEnd/>
          </a:ln>
        </p:spPr>
        <p:txBody>
          <a:bodyPr wrap="square">
            <a:spAutoFit/>
          </a:bodyPr>
          <a:lstStyle/>
          <a:p>
            <a:pPr algn="ctr"/>
            <a:r>
              <a:rPr lang="en-US" altLang="zh-CN" sz="23900" dirty="0">
                <a:solidFill>
                  <a:srgbClr val="00B0F0"/>
                </a:solidFill>
                <a:latin typeface="IrisUPC" pitchFamily="34" charset="-34"/>
                <a:cs typeface="IrisUPC" pitchFamily="34" charset="-34"/>
              </a:rPr>
              <a:t>03</a:t>
            </a:r>
            <a:endParaRPr lang="zh-CN" altLang="en-US" sz="23900" dirty="0">
              <a:solidFill>
                <a:srgbClr val="00B0F0"/>
              </a:solidFill>
              <a:latin typeface="IrisUPC" pitchFamily="34" charset="-34"/>
              <a:cs typeface="IrisUPC" pitchFamily="34" charset="-34"/>
            </a:endParaRPr>
          </a:p>
        </p:txBody>
      </p:sp>
    </p:spTree>
    <p:extLst>
      <p:ext uri="{BB962C8B-B14F-4D97-AF65-F5344CB8AC3E}">
        <p14:creationId xmlns:p14="http://schemas.microsoft.com/office/powerpoint/2010/main" val="31773432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40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900"/>
                            </p:stCondLst>
                            <p:childTnLst>
                              <p:par>
                                <p:cTn id="9" presetID="1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p:tgtEl>
                                          <p:spTgt spid="36"/>
                                        </p:tgtEl>
                                        <p:attrNameLst>
                                          <p:attrName>ppt_y</p:attrName>
                                        </p:attrNameLst>
                                      </p:cBhvr>
                                      <p:tavLst>
                                        <p:tav tm="0">
                                          <p:val>
                                            <p:strVal val="#ppt_y+#ppt_h*1.125000"/>
                                          </p:val>
                                        </p:tav>
                                        <p:tav tm="100000">
                                          <p:val>
                                            <p:strVal val="#ppt_y"/>
                                          </p:val>
                                        </p:tav>
                                      </p:tavLst>
                                    </p:anim>
                                    <p:animEffect transition="in" filter="wipe(up)">
                                      <p:cBhvr>
                                        <p:cTn id="12" dur="500"/>
                                        <p:tgtEl>
                                          <p:spTgt spid="36"/>
                                        </p:tgtEl>
                                      </p:cBhvr>
                                    </p:animEffect>
                                  </p:childTnLst>
                                </p:cTn>
                              </p:par>
                              <p:par>
                                <p:cTn id="13" presetID="12" presetClass="entr" presetSubtype="1" fill="hold" grpId="0" nodeType="withEffect">
                                  <p:stCondLst>
                                    <p:cond delay="2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ppt_y</p:attrName>
                                        </p:attrNameLst>
                                      </p:cBhvr>
                                      <p:tavLst>
                                        <p:tav tm="0">
                                          <p:val>
                                            <p:strVal val="#ppt_y-#ppt_h*1.125000"/>
                                          </p:val>
                                        </p:tav>
                                        <p:tav tm="100000">
                                          <p:val>
                                            <p:strVal val="#ppt_y"/>
                                          </p:val>
                                        </p:tav>
                                      </p:tavLst>
                                    </p:anim>
                                    <p:animEffect transition="in" filter="wipe(down)">
                                      <p:cBhvr>
                                        <p:cTn id="16" dur="500"/>
                                        <p:tgtEl>
                                          <p:spTgt spid="37"/>
                                        </p:tgtEl>
                                      </p:cBhvr>
                                    </p:animEffect>
                                  </p:childTnLst>
                                </p:cTn>
                              </p:par>
                              <p:par>
                                <p:cTn id="17" presetID="12" presetClass="entr" presetSubtype="1" fill="hold" grpId="0" nodeType="withEffect">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ppt_y</p:attrName>
                                        </p:attrNameLst>
                                      </p:cBhvr>
                                      <p:tavLst>
                                        <p:tav tm="0">
                                          <p:val>
                                            <p:strVal val="#ppt_y-#ppt_h*1.125000"/>
                                          </p:val>
                                        </p:tav>
                                        <p:tav tm="100000">
                                          <p:val>
                                            <p:strVal val="#ppt_y"/>
                                          </p:val>
                                        </p:tav>
                                      </p:tavLst>
                                    </p:anim>
                                    <p:animEffect transition="in" filter="wipe(down)">
                                      <p:cBhvr>
                                        <p:cTn id="20" dur="500"/>
                                        <p:tgtEl>
                                          <p:spTgt spid="39"/>
                                        </p:tgtEl>
                                      </p:cBhvr>
                                    </p:animEffect>
                                  </p:childTnLst>
                                </p:cTn>
                              </p:par>
                              <p:par>
                                <p:cTn id="21" presetID="12" presetClass="entr" presetSubtype="1" fill="hold" grpId="0" nodeType="withEffect">
                                  <p:stCondLst>
                                    <p:cond delay="60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p:tgtEl>
                                          <p:spTgt spid="40"/>
                                        </p:tgtEl>
                                        <p:attrNameLst>
                                          <p:attrName>ppt_y</p:attrName>
                                        </p:attrNameLst>
                                      </p:cBhvr>
                                      <p:tavLst>
                                        <p:tav tm="0">
                                          <p:val>
                                            <p:strVal val="#ppt_y-#ppt_h*1.125000"/>
                                          </p:val>
                                        </p:tav>
                                        <p:tav tm="100000">
                                          <p:val>
                                            <p:strVal val="#ppt_y"/>
                                          </p:val>
                                        </p:tav>
                                      </p:tavLst>
                                    </p:anim>
                                    <p:animEffect transition="in" filter="wipe(down)">
                                      <p:cBhvr>
                                        <p:cTn id="24" dur="500"/>
                                        <p:tgtEl>
                                          <p:spTgt spid="40"/>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9" grpId="0"/>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项目应用实例介绍</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xmlns="" id="{E930E25A-829E-43C9-8603-D489B782A065}"/>
              </a:ext>
            </a:extLst>
          </p:cNvPr>
          <p:cNvSpPr/>
          <p:nvPr/>
        </p:nvSpPr>
        <p:spPr>
          <a:xfrm>
            <a:off x="203199" y="733481"/>
            <a:ext cx="3229113" cy="830997"/>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err="1" smtClean="0">
                <a:solidFill>
                  <a:schemeClr val="bg1"/>
                </a:solidFill>
                <a:latin typeface="微软雅黑" panose="020B0503020204020204" pitchFamily="34" charset="-122"/>
                <a:ea typeface="微软雅黑" panose="020B0503020204020204" pitchFamily="34" charset="-122"/>
              </a:rPr>
              <a:t>MVCDemo</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（基于</a:t>
            </a:r>
            <a:r>
              <a:rPr lang="en-US" altLang="zh-CN" sz="1600" dirty="0" smtClean="0">
                <a:solidFill>
                  <a:schemeClr val="bg1"/>
                </a:solidFill>
                <a:latin typeface="微软雅黑" panose="020B0503020204020204" pitchFamily="34" charset="-122"/>
                <a:ea typeface="微软雅黑" panose="020B0503020204020204" pitchFamily="34" charset="-122"/>
              </a:rPr>
              <a:t>MVC</a:t>
            </a:r>
            <a:r>
              <a:rPr lang="zh-CN" altLang="en-US" sz="1600" dirty="0" smtClean="0">
                <a:solidFill>
                  <a:schemeClr val="bg1"/>
                </a:solidFill>
                <a:latin typeface="微软雅黑" panose="020B0503020204020204" pitchFamily="34" charset="-122"/>
                <a:ea typeface="微软雅黑" panose="020B0503020204020204" pitchFamily="34" charset="-122"/>
              </a:rPr>
              <a:t>模式实现待办事项列表功能）</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F92AAE20-1377-4050-87E9-3A804803AF0E}"/>
              </a:ext>
            </a:extLst>
          </p:cNvPr>
          <p:cNvSpPr/>
          <p:nvPr/>
        </p:nvSpPr>
        <p:spPr>
          <a:xfrm>
            <a:off x="203199" y="1564478"/>
            <a:ext cx="3647347" cy="1077218"/>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chemeClr val="bg1"/>
                </a:solidFill>
              </a:rPr>
              <a:t>创建控制器</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smtClean="0">
                <a:solidFill>
                  <a:schemeClr val="bg1"/>
                </a:solidFill>
              </a:rPr>
              <a:t>创建模型</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smtClean="0">
                <a:solidFill>
                  <a:schemeClr val="bg1"/>
                </a:solidFill>
              </a:rPr>
              <a:t>创建视图</a:t>
            </a:r>
            <a:endParaRPr lang="en-US" altLang="zh-CN" sz="1600" dirty="0" smtClean="0">
              <a:solidFill>
                <a:schemeClr val="bg1"/>
              </a:solidFill>
            </a:endParaRPr>
          </a:p>
          <a:p>
            <a:pPr marL="285750" indent="-285750">
              <a:buFont typeface="Arial" panose="020B0604020202020204" pitchFamily="34" charset="0"/>
              <a:buChar char="•"/>
            </a:pPr>
            <a:r>
              <a:rPr lang="zh-CN" altLang="en-US" sz="1600" dirty="0" smtClean="0">
                <a:solidFill>
                  <a:schemeClr val="bg1"/>
                </a:solidFill>
              </a:rPr>
              <a:t>添加服务类</a:t>
            </a:r>
            <a:endParaRPr lang="en-US" altLang="zh-CN" sz="1600" dirty="0" smtClean="0">
              <a:solidFill>
                <a:schemeClr val="bg1"/>
              </a:solidFill>
            </a:endParaRPr>
          </a:p>
        </p:txBody>
      </p:sp>
      <p:sp>
        <p:nvSpPr>
          <p:cNvPr id="10" name="矩形 9">
            <a:extLst>
              <a:ext uri="{FF2B5EF4-FFF2-40B4-BE49-F238E27FC236}">
                <a16:creationId xmlns:a16="http://schemas.microsoft.com/office/drawing/2014/main" xmlns="" id="{E930E25A-829E-43C9-8603-D489B782A065}"/>
              </a:ext>
            </a:extLst>
          </p:cNvPr>
          <p:cNvSpPr/>
          <p:nvPr/>
        </p:nvSpPr>
        <p:spPr>
          <a:xfrm>
            <a:off x="4264990" y="733481"/>
            <a:ext cx="3229113" cy="1569660"/>
          </a:xfrm>
          <a:prstGeom prst="rect">
            <a:avLst/>
          </a:prstGeom>
        </p:spPr>
        <p:txBody>
          <a:bodyPr wrap="squar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smtClean="0">
                <a:solidFill>
                  <a:schemeClr val="bg1"/>
                </a:solidFill>
                <a:latin typeface="微软雅黑" panose="020B0503020204020204" pitchFamily="34" charset="-122"/>
                <a:ea typeface="微软雅黑" panose="020B0503020204020204" pitchFamily="34" charset="-122"/>
              </a:rPr>
              <a:t>2</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smtClean="0">
                <a:solidFill>
                  <a:schemeClr val="bg1"/>
                </a:solidFill>
                <a:latin typeface="微软雅黑" panose="020B0503020204020204" pitchFamily="34" charset="-122"/>
                <a:ea typeface="微软雅黑" panose="020B0503020204020204" pitchFamily="34" charset="-122"/>
              </a:rPr>
              <a:t>ASP</a:t>
            </a:r>
            <a:r>
              <a:rPr lang="en-US" altLang="zh-CN"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smtClean="0">
                <a:solidFill>
                  <a:schemeClr val="bg1"/>
                </a:solidFill>
                <a:latin typeface="微软雅黑" panose="020B0503020204020204" pitchFamily="34" charset="-122"/>
                <a:ea typeface="微软雅黑" panose="020B0503020204020204" pitchFamily="34" charset="-122"/>
              </a:rPr>
              <a:t>NET Core + Hprose3.0</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bg1"/>
                </a:solidFill>
                <a:latin typeface="微软雅黑" panose="020B0503020204020204" pitchFamily="34" charset="-122"/>
                <a:ea typeface="微软雅黑" panose="020B0503020204020204" pitchFamily="34" charset="-122"/>
              </a:rPr>
              <a:t>Hprose3.0 for </a:t>
            </a:r>
            <a:r>
              <a:rPr lang="en-US" altLang="zh-CN" sz="1600" dirty="0" smtClean="0">
                <a:solidFill>
                  <a:schemeClr val="bg1"/>
                </a:solidFill>
                <a:latin typeface="微软雅黑" panose="020B0503020204020204" pitchFamily="34" charset="-122"/>
                <a:ea typeface="微软雅黑" panose="020B0503020204020204" pitchFamily="34" charset="-122"/>
              </a:rPr>
              <a:t>.NET</a:t>
            </a:r>
            <a:r>
              <a:rPr lang="zh-CN" altLang="en-US" sz="1600" dirty="0" smtClean="0">
                <a:solidFill>
                  <a:schemeClr val="bg1"/>
                </a:solidFill>
                <a:latin typeface="微软雅黑" panose="020B0503020204020204" pitchFamily="34" charset="-122"/>
                <a:ea typeface="微软雅黑" panose="020B0503020204020204" pitchFamily="34" charset="-122"/>
              </a:rPr>
              <a:t>的重大升级</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ASP.NET </a:t>
            </a:r>
            <a:r>
              <a:rPr lang="en-US" altLang="zh-CN" sz="1600" dirty="0" smtClean="0">
                <a:solidFill>
                  <a:schemeClr val="bg1"/>
                </a:solidFill>
                <a:latin typeface="微软雅黑" panose="020B0503020204020204" pitchFamily="34" charset="-122"/>
                <a:ea typeface="微软雅黑" panose="020B0503020204020204" pitchFamily="34" charset="-122"/>
              </a:rPr>
              <a:t>Core</a:t>
            </a:r>
            <a:r>
              <a:rPr lang="zh-CN" altLang="en-US" sz="1600" dirty="0" smtClean="0">
                <a:solidFill>
                  <a:schemeClr val="bg1"/>
                </a:solidFill>
                <a:latin typeface="微软雅黑" panose="020B0503020204020204" pitchFamily="34" charset="-122"/>
                <a:ea typeface="微软雅黑" panose="020B0503020204020204" pitchFamily="34" charset="-122"/>
              </a:rPr>
              <a:t>中配置</a:t>
            </a:r>
            <a:r>
              <a:rPr lang="en-US" altLang="zh-CN" sz="1600" dirty="0" err="1" smtClean="0">
                <a:solidFill>
                  <a:schemeClr val="bg1"/>
                </a:solidFill>
                <a:latin typeface="微软雅黑" panose="020B0503020204020204" pitchFamily="34" charset="-122"/>
                <a:ea typeface="微软雅黑" panose="020B0503020204020204" pitchFamily="34" charset="-122"/>
              </a:rPr>
              <a:t>Hprose</a:t>
            </a:r>
            <a:r>
              <a:rPr lang="zh-CN" altLang="en-US" sz="1600" dirty="0" smtClean="0">
                <a:solidFill>
                  <a:schemeClr val="bg1"/>
                </a:solidFill>
                <a:latin typeface="微软雅黑" panose="020B0503020204020204" pitchFamily="34" charset="-122"/>
                <a:ea typeface="微软雅黑" panose="020B0503020204020204" pitchFamily="34" charset="-122"/>
              </a:rPr>
              <a:t>服务端</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xmlns="" id="{E930E25A-829E-43C9-8603-D489B782A065}"/>
              </a:ext>
            </a:extLst>
          </p:cNvPr>
          <p:cNvSpPr/>
          <p:nvPr/>
        </p:nvSpPr>
        <p:spPr>
          <a:xfrm>
            <a:off x="2400299" y="2854381"/>
            <a:ext cx="3229113" cy="1815882"/>
          </a:xfrm>
          <a:prstGeom prst="rect">
            <a:avLst/>
          </a:prstGeom>
        </p:spPr>
        <p:txBody>
          <a:bodyPr wrap="squar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smtClean="0">
                <a:solidFill>
                  <a:schemeClr val="bg1"/>
                </a:solidFill>
                <a:latin typeface="微软雅黑" panose="020B0503020204020204" pitchFamily="34" charset="-122"/>
                <a:ea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rPr>
              <a:t>）影像发布平台</a:t>
            </a:r>
            <a:r>
              <a:rPr lang="zh-CN" altLang="en-US" sz="1600" b="1" dirty="0" smtClean="0">
                <a:solidFill>
                  <a:schemeClr val="bg1"/>
                </a:solidFill>
                <a:latin typeface="微软雅黑" panose="020B0503020204020204" pitchFamily="34" charset="-122"/>
                <a:ea typeface="微软雅黑" panose="020B0503020204020204" pitchFamily="34" charset="-122"/>
              </a:rPr>
              <a:t>改造</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将原</a:t>
            </a:r>
            <a:r>
              <a:rPr lang="en-US" altLang="zh-CN" sz="1600" dirty="0" smtClean="0">
                <a:solidFill>
                  <a:schemeClr val="bg1"/>
                </a:solidFill>
                <a:latin typeface="微软雅黑" panose="020B0503020204020204" pitchFamily="34" charset="-122"/>
                <a:ea typeface="微软雅黑" panose="020B0503020204020204" pitchFamily="34" charset="-122"/>
              </a:rPr>
              <a:t>ASP.NET</a:t>
            </a:r>
            <a:r>
              <a:rPr lang="zh-CN" altLang="en-US" sz="1600" dirty="0" smtClean="0">
                <a:solidFill>
                  <a:schemeClr val="bg1"/>
                </a:solidFill>
                <a:latin typeface="微软雅黑" panose="020B0503020204020204" pitchFamily="34" charset="-122"/>
                <a:ea typeface="微软雅黑" panose="020B0503020204020204" pitchFamily="34" charset="-122"/>
              </a:rPr>
              <a:t>项目</a:t>
            </a:r>
            <a:r>
              <a:rPr lang="zh-CN" altLang="en-US" sz="1600" dirty="0">
                <a:solidFill>
                  <a:schemeClr val="bg1"/>
                </a:solidFill>
                <a:latin typeface="微软雅黑" panose="020B0503020204020204" pitchFamily="34" charset="-122"/>
                <a:ea typeface="微软雅黑" panose="020B0503020204020204" pitchFamily="34" charset="-122"/>
              </a:rPr>
              <a:t>完整</a:t>
            </a:r>
            <a:r>
              <a:rPr lang="zh-CN" altLang="en-US" sz="1600" dirty="0" smtClean="0">
                <a:solidFill>
                  <a:schemeClr val="bg1"/>
                </a:solidFill>
                <a:latin typeface="微软雅黑" panose="020B0503020204020204" pitchFamily="34" charset="-122"/>
                <a:ea typeface="微软雅黑" panose="020B0503020204020204" pitchFamily="34" charset="-122"/>
              </a:rPr>
              <a:t>迁移到</a:t>
            </a:r>
            <a:r>
              <a:rPr lang="en-US" altLang="zh-CN" sz="1600" dirty="0" smtClean="0">
                <a:solidFill>
                  <a:schemeClr val="bg1"/>
                </a:solidFill>
                <a:latin typeface="微软雅黑" panose="020B0503020204020204" pitchFamily="34" charset="-122"/>
                <a:ea typeface="微软雅黑" panose="020B0503020204020204" pitchFamily="34" charset="-122"/>
              </a:rPr>
              <a:t>ASP.NET Core</a:t>
            </a:r>
          </a:p>
          <a:p>
            <a:r>
              <a:rPr lang="zh-CN" altLang="en-US" sz="1600" dirty="0" smtClean="0">
                <a:solidFill>
                  <a:schemeClr val="bg1"/>
                </a:solidFill>
                <a:latin typeface="微软雅黑" panose="020B0503020204020204" pitchFamily="34" charset="-122"/>
                <a:ea typeface="微软雅黑" panose="020B0503020204020204" pitchFamily="34" charset="-122"/>
              </a:rPr>
              <a:t>配置文件</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zh-CN" altLang="en-US" sz="1600" dirty="0" smtClean="0">
                <a:solidFill>
                  <a:schemeClr val="bg1"/>
                </a:solidFill>
                <a:latin typeface="微软雅黑" panose="020B0503020204020204" pitchFamily="34" charset="-122"/>
                <a:ea typeface="微软雅黑" panose="020B0503020204020204" pitchFamily="34" charset="-122"/>
              </a:rPr>
              <a:t>依赖注入</a:t>
            </a:r>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en-US" altLang="zh-CN" sz="1600" dirty="0" err="1">
                <a:solidFill>
                  <a:schemeClr val="bg1"/>
                </a:solidFill>
              </a:rPr>
              <a:t>Nuget</a:t>
            </a:r>
            <a:r>
              <a:rPr lang="en-US" altLang="zh-CN" sz="1600" dirty="0">
                <a:solidFill>
                  <a:schemeClr val="bg1"/>
                </a:solidFill>
              </a:rPr>
              <a:t> Package</a:t>
            </a:r>
          </a:p>
          <a:p>
            <a:r>
              <a:rPr lang="zh-CN" altLang="en-US" sz="1600" dirty="0">
                <a:solidFill>
                  <a:schemeClr val="bg1"/>
                </a:solidFill>
              </a:rPr>
              <a:t>项目部署</a:t>
            </a:r>
            <a:r>
              <a:rPr lang="en-US" altLang="zh-CN" sz="1600" dirty="0">
                <a:solidFill>
                  <a:schemeClr val="bg1"/>
                </a:solidFill>
              </a:rPr>
              <a:t>/</a:t>
            </a:r>
            <a:r>
              <a:rPr lang="zh-CN" altLang="en-US" sz="1600" dirty="0" smtClean="0">
                <a:solidFill>
                  <a:schemeClr val="bg1"/>
                </a:solidFill>
              </a:rPr>
              <a:t>运行</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32341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2698" y="4816947"/>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63873" y="1026542"/>
            <a:ext cx="6016254" cy="309041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441962" y="417200"/>
            <a:ext cx="6260074" cy="4522858"/>
          </a:xfrm>
          <a:prstGeom prst="rect">
            <a:avLst/>
          </a:prstGeom>
        </p:spPr>
      </p:pic>
      <p:sp>
        <p:nvSpPr>
          <p:cNvPr id="5" name="文本框 4"/>
          <p:cNvSpPr txBox="1"/>
          <p:nvPr/>
        </p:nvSpPr>
        <p:spPr>
          <a:xfrm>
            <a:off x="2031535" y="2323677"/>
            <a:ext cx="5061001"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感谢观看 </a:t>
            </a:r>
            <a:r>
              <a:rPr lang="en-US" altLang="zh-CN" sz="4400" b="1" dirty="0">
                <a:solidFill>
                  <a:schemeClr val="bg1"/>
                </a:solidFill>
                <a:latin typeface="微软雅黑" panose="020B0503020204020204" pitchFamily="34" charset="-122"/>
                <a:ea typeface="微软雅黑" panose="020B0503020204020204" pitchFamily="34" charset="-122"/>
              </a:rPr>
              <a:t>THANKS</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4704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10" presetClass="entr" presetSubtype="0" fill="hold" grpId="0" nodeType="afterEffect">
                                  <p:stCondLst>
                                    <p:cond delay="0"/>
                                  </p:stCondLst>
                                  <p:iterate type="lt">
                                    <p:tmPct val="14000"/>
                                  </p:iterate>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xmlns="" id="{255C75F1-5C4D-493F-AE1E-7100B3B227D1}"/>
              </a:ext>
            </a:extLst>
          </p:cNvPr>
          <p:cNvGrpSpPr/>
          <p:nvPr/>
        </p:nvGrpSpPr>
        <p:grpSpPr>
          <a:xfrm>
            <a:off x="0" y="203200"/>
            <a:ext cx="3302000" cy="495300"/>
            <a:chOff x="0" y="190500"/>
            <a:chExt cx="3302000" cy="495300"/>
          </a:xfrm>
        </p:grpSpPr>
        <p:sp>
          <p:nvSpPr>
            <p:cNvPr id="5" name="箭头: 五边形 4">
              <a:extLst>
                <a:ext uri="{FF2B5EF4-FFF2-40B4-BE49-F238E27FC236}">
                  <a16:creationId xmlns:a16="http://schemas.microsoft.com/office/drawing/2014/main" xmlns="" id="{94F58132-83F2-4738-99BD-8931DF7E5F53}"/>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6" name="文本框 5">
              <a:extLst>
                <a:ext uri="{FF2B5EF4-FFF2-40B4-BE49-F238E27FC236}">
                  <a16:creationId xmlns:a16="http://schemas.microsoft.com/office/drawing/2014/main" xmlns="" id="{7C21AE16-6B32-438B-BC28-12D4F00BCF76}"/>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1.1.NET Core</a:t>
              </a:r>
              <a:r>
                <a:rPr lang="zh-CN" altLang="en-US" sz="2000" dirty="0">
                  <a:solidFill>
                    <a:schemeClr val="bg1"/>
                  </a:solidFill>
                  <a:latin typeface="微软雅黑" panose="020B0503020204020204" pitchFamily="34" charset="-122"/>
                  <a:ea typeface="微软雅黑" panose="020B0503020204020204" pitchFamily="34" charset="-122"/>
                </a:rPr>
                <a:t>是什么</a:t>
              </a:r>
            </a:p>
          </p:txBody>
        </p:sp>
      </p:grpSp>
      <p:sp>
        <p:nvSpPr>
          <p:cNvPr id="9" name="矩形 8">
            <a:extLst>
              <a:ext uri="{FF2B5EF4-FFF2-40B4-BE49-F238E27FC236}">
                <a16:creationId xmlns:a16="http://schemas.microsoft.com/office/drawing/2014/main" xmlns="" id="{7C8CDDC1-FDD4-456E-8C3F-3F1DD232AA05}"/>
              </a:ext>
            </a:extLst>
          </p:cNvPr>
          <p:cNvSpPr/>
          <p:nvPr/>
        </p:nvSpPr>
        <p:spPr>
          <a:xfrm>
            <a:off x="469900" y="888611"/>
            <a:ext cx="8229600" cy="830997"/>
          </a:xfrm>
          <a:prstGeom prst="rect">
            <a:avLst/>
          </a:prstGeom>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.NET Core</a:t>
            </a:r>
            <a:r>
              <a:rPr lang="zh-CN" altLang="en-US" sz="1600" dirty="0">
                <a:solidFill>
                  <a:schemeClr val="bg1"/>
                </a:solidFill>
                <a:latin typeface="微软雅黑" panose="020B0503020204020204" pitchFamily="34" charset="-122"/>
                <a:ea typeface="微软雅黑" panose="020B0503020204020204" pitchFamily="34" charset="-122"/>
              </a:rPr>
              <a:t>是一个开源通用的开发框架，支持跨平台，即支持在</a:t>
            </a:r>
            <a:r>
              <a:rPr lang="en-US" altLang="zh-CN" sz="1600" dirty="0">
                <a:solidFill>
                  <a:schemeClr val="bg1"/>
                </a:solidFill>
                <a:latin typeface="微软雅黑" panose="020B0503020204020204" pitchFamily="34" charset="-122"/>
                <a:ea typeface="微软雅黑" panose="020B0503020204020204" pitchFamily="34" charset="-122"/>
              </a:rPr>
              <a:t>Window</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macOS</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Linux</a:t>
            </a:r>
            <a:r>
              <a:rPr lang="zh-CN" altLang="en-US" sz="1600" dirty="0">
                <a:solidFill>
                  <a:schemeClr val="bg1"/>
                </a:solidFill>
                <a:latin typeface="微软雅黑" panose="020B0503020204020204" pitchFamily="34" charset="-122"/>
                <a:ea typeface="微软雅黑" panose="020B0503020204020204" pitchFamily="34" charset="-122"/>
              </a:rPr>
              <a:t>等系统上的开发和部署，并且可以在硬件设备，云服务，和嵌入式</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物联网方案中进行使用。</a:t>
            </a:r>
            <a:r>
              <a:rPr lang="en-US" altLang="zh-CN" sz="1600" dirty="0">
                <a:solidFill>
                  <a:schemeClr val="bg1"/>
                </a:solidFill>
                <a:latin typeface="微软雅黑" panose="020B0503020204020204" pitchFamily="34" charset="-122"/>
                <a:ea typeface="微软雅黑" panose="020B0503020204020204" pitchFamily="34" charset="-122"/>
              </a:rPr>
              <a:t>.NET Core</a:t>
            </a:r>
            <a:r>
              <a:rPr lang="zh-CN" altLang="en-US" sz="1600" dirty="0">
                <a:solidFill>
                  <a:schemeClr val="bg1"/>
                </a:solidFill>
                <a:latin typeface="微软雅黑" panose="020B0503020204020204" pitchFamily="34" charset="-122"/>
                <a:ea typeface="微软雅黑" panose="020B0503020204020204" pitchFamily="34" charset="-122"/>
              </a:rPr>
              <a:t>的源码放在</a:t>
            </a:r>
            <a:r>
              <a:rPr lang="en-US" altLang="zh-CN" sz="1600" dirty="0">
                <a:solidFill>
                  <a:schemeClr val="bg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GitHub</a:t>
            </a:r>
            <a:r>
              <a:rPr lang="zh-CN" altLang="en-US" sz="1600" dirty="0">
                <a:solidFill>
                  <a:schemeClr val="bg1"/>
                </a:solidFill>
                <a:latin typeface="微软雅黑" panose="020B0503020204020204" pitchFamily="34" charset="-122"/>
                <a:ea typeface="微软雅黑" panose="020B0503020204020204" pitchFamily="34" charset="-122"/>
              </a:rPr>
              <a:t>上，由微软官方和社区共同支持。</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xmlns="" id="{0C3C06B3-D96B-4C8B-B6A6-18AAA1B3BC71}"/>
              </a:ext>
            </a:extLst>
          </p:cNvPr>
          <p:cNvSpPr/>
          <p:nvPr/>
        </p:nvSpPr>
        <p:spPr>
          <a:xfrm>
            <a:off x="6386512" y="3018882"/>
            <a:ext cx="2141220" cy="1131079"/>
          </a:xfrm>
          <a:prstGeom prst="rect">
            <a:avLst/>
          </a:prstGeom>
        </p:spPr>
        <p:txBody>
          <a:bodyPr wrap="square">
            <a:spAutoFit/>
          </a:bodyPr>
          <a:lstStyle/>
          <a:p>
            <a:r>
              <a:rPr lang="en-US" altLang="zh-CN" dirty="0">
                <a:solidFill>
                  <a:schemeClr val="bg1"/>
                </a:solidFill>
              </a:rPr>
              <a:t>.NET</a:t>
            </a:r>
            <a:r>
              <a:rPr lang="zh-CN" altLang="en-US" dirty="0">
                <a:solidFill>
                  <a:schemeClr val="bg1"/>
                </a:solidFill>
              </a:rPr>
              <a:t>三架马车</a:t>
            </a:r>
            <a:r>
              <a:rPr lang="en-US" altLang="zh-CN" dirty="0">
                <a:solidFill>
                  <a:schemeClr val="bg1"/>
                </a:solidFill>
              </a:rPr>
              <a:t>.NET Framework</a:t>
            </a:r>
            <a:r>
              <a:rPr lang="zh-CN" altLang="en-US" dirty="0">
                <a:solidFill>
                  <a:schemeClr val="bg1"/>
                </a:solidFill>
              </a:rPr>
              <a:t>、</a:t>
            </a:r>
            <a:r>
              <a:rPr lang="en-US" altLang="zh-CN" dirty="0">
                <a:solidFill>
                  <a:schemeClr val="bg1"/>
                </a:solidFill>
              </a:rPr>
              <a:t>.NET Core</a:t>
            </a:r>
            <a:r>
              <a:rPr lang="zh-CN" altLang="en-US" dirty="0">
                <a:solidFill>
                  <a:schemeClr val="bg1"/>
                </a:solidFill>
              </a:rPr>
              <a:t>和</a:t>
            </a:r>
            <a:r>
              <a:rPr lang="en-US" altLang="zh-CN" dirty="0">
                <a:solidFill>
                  <a:schemeClr val="bg1"/>
                </a:solidFill>
              </a:rPr>
              <a:t>Xamarin</a:t>
            </a:r>
            <a:r>
              <a:rPr lang="zh-CN" altLang="en-US" dirty="0">
                <a:solidFill>
                  <a:schemeClr val="bg1"/>
                </a:solidFill>
              </a:rPr>
              <a:t>都共享一个称为</a:t>
            </a:r>
            <a:r>
              <a:rPr lang="en-US" altLang="zh-CN" dirty="0">
                <a:solidFill>
                  <a:schemeClr val="bg1"/>
                </a:solidFill>
              </a:rPr>
              <a:t>.NET</a:t>
            </a:r>
            <a:r>
              <a:rPr lang="zh-CN" altLang="en-US" dirty="0">
                <a:solidFill>
                  <a:schemeClr val="bg1"/>
                </a:solidFill>
              </a:rPr>
              <a:t>标准库的标准化平台</a:t>
            </a:r>
          </a:p>
        </p:txBody>
      </p:sp>
      <p:pic>
        <p:nvPicPr>
          <p:cNvPr id="14" name="图片 13">
            <a:extLst>
              <a:ext uri="{FF2B5EF4-FFF2-40B4-BE49-F238E27FC236}">
                <a16:creationId xmlns:a16="http://schemas.microsoft.com/office/drawing/2014/main" xmlns="" id="{C8AF894F-4A37-4ABD-A2F8-240C0B1A0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268" y="1726776"/>
            <a:ext cx="5733143" cy="3153229"/>
          </a:xfrm>
          <a:prstGeom prst="rect">
            <a:avLst/>
          </a:prstGeom>
        </p:spPr>
      </p:pic>
      <p:sp>
        <p:nvSpPr>
          <p:cNvPr id="17" name="矩形 16">
            <a:extLst>
              <a:ext uri="{FF2B5EF4-FFF2-40B4-BE49-F238E27FC236}">
                <a16:creationId xmlns:a16="http://schemas.microsoft.com/office/drawing/2014/main" xmlns="" id="{F11A4CA2-78BC-4985-B1F0-FE13823F1974}"/>
              </a:ext>
            </a:extLst>
          </p:cNvPr>
          <p:cNvSpPr/>
          <p:nvPr/>
        </p:nvSpPr>
        <p:spPr>
          <a:xfrm>
            <a:off x="2532198" y="4852076"/>
            <a:ext cx="1539603" cy="276999"/>
          </a:xfrm>
          <a:prstGeom prst="rect">
            <a:avLst/>
          </a:prstGeom>
        </p:spPr>
        <p:txBody>
          <a:bodyPr wrap="square">
            <a:spAutoFit/>
          </a:bodyPr>
          <a:lstStyle/>
          <a:p>
            <a:r>
              <a:rPr lang="en-US" altLang="zh-CN" sz="1200" dirty="0">
                <a:solidFill>
                  <a:schemeClr val="bg1"/>
                </a:solidFill>
              </a:rPr>
              <a:t>.NET</a:t>
            </a:r>
            <a:r>
              <a:rPr lang="zh-CN" altLang="en-US" sz="1200" dirty="0">
                <a:solidFill>
                  <a:schemeClr val="bg1"/>
                </a:solidFill>
              </a:rPr>
              <a:t>生态体系图</a:t>
            </a:r>
          </a:p>
        </p:txBody>
      </p:sp>
    </p:spTree>
    <p:extLst>
      <p:ext uri="{BB962C8B-B14F-4D97-AF65-F5344CB8AC3E}">
        <p14:creationId xmlns:p14="http://schemas.microsoft.com/office/powerpoint/2010/main" val="209217612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A0C908AA-1953-415B-855E-D34849AFE98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FD0A5FBE-6DAA-41F5-91AF-F9ADD7C3DC4C}"/>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95F156D4-F415-43B6-B00D-9AE71FC21C1E}"/>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1.1.NET Core</a:t>
              </a:r>
              <a:r>
                <a:rPr lang="zh-CN" altLang="en-US" sz="2000" dirty="0">
                  <a:solidFill>
                    <a:schemeClr val="bg1"/>
                  </a:solidFill>
                  <a:latin typeface="微软雅黑" panose="020B0503020204020204" pitchFamily="34" charset="-122"/>
                  <a:ea typeface="微软雅黑" panose="020B0503020204020204" pitchFamily="34" charset="-122"/>
                </a:rPr>
                <a:t>是什么</a:t>
              </a:r>
            </a:p>
          </p:txBody>
        </p:sp>
      </p:grpSp>
      <p:sp>
        <p:nvSpPr>
          <p:cNvPr id="5" name="矩形 4">
            <a:extLst>
              <a:ext uri="{FF2B5EF4-FFF2-40B4-BE49-F238E27FC236}">
                <a16:creationId xmlns:a16="http://schemas.microsoft.com/office/drawing/2014/main" xmlns="" id="{D9A2B8F8-1FED-4D47-BEE4-4EE28FBFCC86}"/>
              </a:ext>
            </a:extLst>
          </p:cNvPr>
          <p:cNvSpPr/>
          <p:nvPr/>
        </p:nvSpPr>
        <p:spPr>
          <a:xfrm>
            <a:off x="368300" y="758795"/>
            <a:ext cx="8140700" cy="3785652"/>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与</a:t>
            </a:r>
            <a:r>
              <a:rPr lang="en-US" altLang="zh-CN" sz="1600" b="1" dirty="0">
                <a:solidFill>
                  <a:schemeClr val="bg1"/>
                </a:solidFill>
                <a:latin typeface="微软雅黑" panose="020B0503020204020204" pitchFamily="34" charset="-122"/>
                <a:ea typeface="微软雅黑" panose="020B0503020204020204" pitchFamily="34" charset="-122"/>
              </a:rPr>
              <a:t>.NET </a:t>
            </a:r>
            <a:r>
              <a:rPr lang="en-US" altLang="zh-CN" sz="1600" b="1" dirty="0" err="1">
                <a:solidFill>
                  <a:schemeClr val="bg1"/>
                </a:solidFill>
                <a:latin typeface="微软雅黑" panose="020B0503020204020204" pitchFamily="34" charset="-122"/>
                <a:ea typeface="微软雅黑" panose="020B0503020204020204" pitchFamily="34" charset="-122"/>
              </a:rPr>
              <a:t>FrameWork</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比较：</a:t>
            </a:r>
            <a:endParaRPr lang="en-US" altLang="zh-CN" sz="1600" b="1"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的主要差异在于：</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）应用模型 </a:t>
            </a:r>
            <a:r>
              <a:rPr lang="en-US" altLang="zh-CN" sz="1600" dirty="0">
                <a:solidFill>
                  <a:schemeClr val="bg1"/>
                </a:solidFill>
                <a:latin typeface="微软雅黑" panose="020B0503020204020204" pitchFamily="34" charset="-122"/>
                <a:ea typeface="微软雅黑" panose="020B0503020204020204" pitchFamily="34" charset="-122"/>
              </a:rPr>
              <a:t>-- .NET Core </a:t>
            </a:r>
            <a:r>
              <a:rPr lang="zh-CN" altLang="en-US" sz="1600" dirty="0">
                <a:solidFill>
                  <a:schemeClr val="bg1"/>
                </a:solidFill>
                <a:latin typeface="微软雅黑" panose="020B0503020204020204" pitchFamily="34" charset="-122"/>
                <a:ea typeface="微软雅黑" panose="020B0503020204020204" pitchFamily="34" charset="-122"/>
              </a:rPr>
              <a:t>不支持所有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应用模型，是因为其中许多模型都是基于 </a:t>
            </a:r>
            <a:r>
              <a:rPr lang="en-US" altLang="zh-CN" sz="1600" dirty="0">
                <a:solidFill>
                  <a:schemeClr val="bg1"/>
                </a:solidFill>
                <a:latin typeface="微软雅黑" panose="020B0503020204020204" pitchFamily="34" charset="-122"/>
                <a:ea typeface="微软雅黑" panose="020B0503020204020204" pitchFamily="34" charset="-122"/>
              </a:rPr>
              <a:t>Windows </a:t>
            </a:r>
            <a:r>
              <a:rPr lang="zh-CN" altLang="en-US" sz="1600" dirty="0">
                <a:solidFill>
                  <a:schemeClr val="bg1"/>
                </a:solidFill>
                <a:latin typeface="微软雅黑" panose="020B0503020204020204" pitchFamily="34" charset="-122"/>
                <a:ea typeface="微软雅黑" panose="020B0503020204020204" pitchFamily="34" charset="-122"/>
              </a:rPr>
              <a:t>技术，如 </a:t>
            </a:r>
            <a:r>
              <a:rPr lang="en-US" altLang="zh-CN" sz="1600" dirty="0">
                <a:solidFill>
                  <a:schemeClr val="bg1"/>
                </a:solidFill>
                <a:latin typeface="微软雅黑" panose="020B0503020204020204" pitchFamily="34" charset="-122"/>
                <a:ea typeface="微软雅黑" panose="020B0503020204020204" pitchFamily="34" charset="-122"/>
              </a:rPr>
              <a:t>WPF</a:t>
            </a:r>
            <a:r>
              <a:rPr lang="zh-CN" altLang="en-US" sz="1600" dirty="0">
                <a:solidFill>
                  <a:schemeClr val="bg1"/>
                </a:solidFill>
                <a:latin typeface="微软雅黑" panose="020B0503020204020204" pitchFamily="34" charset="-122"/>
                <a:ea typeface="微软雅黑" panose="020B0503020204020204" pitchFamily="34" charset="-122"/>
              </a:rPr>
              <a:t>（基于 </a:t>
            </a:r>
            <a:r>
              <a:rPr lang="en-US" altLang="zh-CN" sz="1600" dirty="0">
                <a:solidFill>
                  <a:schemeClr val="bg1"/>
                </a:solidFill>
                <a:latin typeface="微软雅黑" panose="020B0503020204020204" pitchFamily="34" charset="-122"/>
                <a:ea typeface="微软雅黑" panose="020B0503020204020204" pitchFamily="34" charset="-122"/>
              </a:rPr>
              <a:t>DirectX </a:t>
            </a:r>
            <a:r>
              <a:rPr lang="zh-CN" altLang="en-US" sz="1600" dirty="0">
                <a:solidFill>
                  <a:schemeClr val="bg1"/>
                </a:solidFill>
                <a:latin typeface="微软雅黑" panose="020B0503020204020204" pitchFamily="34" charset="-122"/>
                <a:ea typeface="微软雅黑" panose="020B0503020204020204" pitchFamily="34" charset="-122"/>
              </a:rPr>
              <a:t>生成）。 但 两者都支持控制台和 </a:t>
            </a:r>
            <a:r>
              <a:rPr lang="en-US" altLang="zh-CN" sz="1600" dirty="0">
                <a:solidFill>
                  <a:schemeClr val="bg1"/>
                </a:solidFill>
                <a:latin typeface="微软雅黑" panose="020B0503020204020204" pitchFamily="34" charset="-122"/>
                <a:ea typeface="微软雅黑" panose="020B0503020204020204" pitchFamily="34" charset="-122"/>
              </a:rPr>
              <a:t>ASP.NET Core </a:t>
            </a:r>
            <a:r>
              <a:rPr lang="zh-CN" altLang="en-US" sz="1600" dirty="0">
                <a:solidFill>
                  <a:schemeClr val="bg1"/>
                </a:solidFill>
                <a:latin typeface="微软雅黑" panose="020B0503020204020204" pitchFamily="34" charset="-122"/>
                <a:ea typeface="微软雅黑" panose="020B0503020204020204" pitchFamily="34" charset="-122"/>
              </a:rPr>
              <a:t>应用模型。</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API -- .NET Core </a:t>
            </a:r>
            <a:r>
              <a:rPr lang="zh-CN" altLang="en-US" sz="1600" dirty="0">
                <a:solidFill>
                  <a:schemeClr val="bg1"/>
                </a:solidFill>
                <a:latin typeface="微软雅黑" panose="020B0503020204020204" pitchFamily="34" charset="-122"/>
                <a:ea typeface="微软雅黑" panose="020B0503020204020204" pitchFamily="34" charset="-122"/>
              </a:rPr>
              <a:t>包含很多与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相同，但数量较少的 </a:t>
            </a:r>
            <a:r>
              <a:rPr lang="en-US" altLang="zh-CN" sz="1600" dirty="0">
                <a:solidFill>
                  <a:schemeClr val="bg1"/>
                </a:solidFill>
                <a:latin typeface="微软雅黑" panose="020B0503020204020204" pitchFamily="34" charset="-122"/>
                <a:ea typeface="微软雅黑" panose="020B0503020204020204" pitchFamily="34" charset="-122"/>
              </a:rPr>
              <a:t>API</a:t>
            </a:r>
            <a:r>
              <a:rPr lang="zh-CN" altLang="en-US" sz="1600" dirty="0">
                <a:solidFill>
                  <a:schemeClr val="bg1"/>
                </a:solidFill>
                <a:latin typeface="微软雅黑" panose="020B0503020204020204" pitchFamily="34" charset="-122"/>
                <a:ea typeface="微软雅黑" panose="020B0503020204020204" pitchFamily="34" charset="-122"/>
              </a:rPr>
              <a:t>，并且具有不同的组成</a:t>
            </a:r>
            <a:r>
              <a:rPr lang="zh-CN" altLang="en-US" sz="1600" dirty="0" smtClean="0">
                <a:solidFill>
                  <a:schemeClr val="bg1"/>
                </a:solidFill>
                <a:latin typeface="微软雅黑" panose="020B0503020204020204" pitchFamily="34" charset="-122"/>
                <a:ea typeface="微软雅黑" panose="020B0503020204020204" pitchFamily="34" charset="-122"/>
              </a:rPr>
              <a:t>要素）</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实现 </a:t>
            </a:r>
            <a:r>
              <a:rPr lang="en-US" altLang="zh-CN" sz="1600" dirty="0">
                <a:solidFill>
                  <a:schemeClr val="bg1"/>
                </a:solidFill>
                <a:latin typeface="微软雅黑" panose="020B0503020204020204" pitchFamily="34" charset="-122"/>
                <a:ea typeface="微软雅黑" panose="020B0503020204020204" pitchFamily="34" charset="-122"/>
              </a:rPr>
              <a:t>.NET </a:t>
            </a:r>
            <a:r>
              <a:rPr lang="zh-CN" altLang="en-US" sz="1600" dirty="0">
                <a:solidFill>
                  <a:schemeClr val="bg1"/>
                </a:solidFill>
                <a:latin typeface="微软雅黑" panose="020B0503020204020204" pitchFamily="34" charset="-122"/>
                <a:ea typeface="微软雅黑" panose="020B0503020204020204" pitchFamily="34" charset="-122"/>
              </a:rPr>
              <a:t>标准库 </a:t>
            </a:r>
            <a:r>
              <a:rPr lang="en-US" altLang="zh-CN" sz="1600" dirty="0">
                <a:solidFill>
                  <a:schemeClr val="bg1"/>
                </a:solidFill>
                <a:latin typeface="微软雅黑" panose="020B0503020204020204" pitchFamily="34" charset="-122"/>
                <a:ea typeface="微软雅黑" panose="020B0503020204020204" pitchFamily="34" charset="-122"/>
              </a:rPr>
              <a:t>API</a:t>
            </a:r>
            <a:r>
              <a:rPr lang="zh-CN" altLang="en-US" sz="1600" dirty="0">
                <a:solidFill>
                  <a:schemeClr val="bg1"/>
                </a:solidFill>
                <a:latin typeface="微软雅黑" panose="020B0503020204020204" pitchFamily="34" charset="-122"/>
                <a:ea typeface="微软雅黑" panose="020B0503020204020204" pitchFamily="34" charset="-122"/>
              </a:rPr>
              <a:t>，该 </a:t>
            </a:r>
            <a:r>
              <a:rPr lang="en-US" altLang="zh-CN" sz="1600" dirty="0">
                <a:solidFill>
                  <a:schemeClr val="bg1"/>
                </a:solidFill>
                <a:latin typeface="微软雅黑" panose="020B0503020204020204" pitchFamily="34" charset="-122"/>
                <a:ea typeface="微软雅黑" panose="020B0503020204020204" pitchFamily="34" charset="-122"/>
              </a:rPr>
              <a:t>API </a:t>
            </a:r>
            <a:r>
              <a:rPr lang="zh-CN" altLang="en-US" sz="1600" dirty="0">
                <a:solidFill>
                  <a:schemeClr val="bg1"/>
                </a:solidFill>
                <a:latin typeface="微软雅黑" panose="020B0503020204020204" pitchFamily="34" charset="-122"/>
                <a:ea typeface="微软雅黑" panose="020B0503020204020204" pitchFamily="34" charset="-122"/>
              </a:rPr>
              <a:t>将随着时间推移而增长，以便包含更多 </a:t>
            </a:r>
            <a:r>
              <a:rPr lang="en-US" altLang="zh-CN" sz="1600" dirty="0">
                <a:solidFill>
                  <a:schemeClr val="bg1"/>
                </a:solidFill>
                <a:latin typeface="微软雅黑" panose="020B0503020204020204" pitchFamily="34" charset="-122"/>
                <a:ea typeface="微软雅黑" panose="020B0503020204020204" pitchFamily="34" charset="-122"/>
              </a:rPr>
              <a:t>.NET Framework BCL API</a:t>
            </a:r>
            <a:r>
              <a:rPr lang="zh-CN" altLang="en-US" sz="1600" dirty="0">
                <a:solidFill>
                  <a:schemeClr val="bg1"/>
                </a:solidFill>
                <a:latin typeface="微软雅黑" panose="020B0503020204020204" pitchFamily="34" charset="-122"/>
                <a:ea typeface="微软雅黑" panose="020B0503020204020204" pitchFamily="34" charset="-122"/>
              </a:rPr>
              <a:t>。</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）子系统 </a:t>
            </a:r>
            <a:r>
              <a:rPr lang="en-US" altLang="zh-CN" sz="1600" dirty="0">
                <a:solidFill>
                  <a:schemeClr val="bg1"/>
                </a:solidFill>
                <a:latin typeface="微软雅黑" panose="020B0503020204020204" pitchFamily="34" charset="-122"/>
                <a:ea typeface="微软雅黑" panose="020B0503020204020204" pitchFamily="34" charset="-122"/>
              </a:rPr>
              <a:t>-- .NET Core </a:t>
            </a:r>
            <a:r>
              <a:rPr lang="zh-CN" altLang="en-US" sz="1600" dirty="0">
                <a:solidFill>
                  <a:schemeClr val="bg1"/>
                </a:solidFill>
                <a:latin typeface="微软雅黑" panose="020B0503020204020204" pitchFamily="34" charset="-122"/>
                <a:ea typeface="微软雅黑" panose="020B0503020204020204" pitchFamily="34" charset="-122"/>
              </a:rPr>
              <a:t>实现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中子系统的子级，目的是实现更简单的实现和编程模型。 例如，不支持代码访问安全性 </a:t>
            </a:r>
            <a:r>
              <a:rPr lang="en-US" altLang="zh-CN" sz="1600" dirty="0">
                <a:solidFill>
                  <a:schemeClr val="bg1"/>
                </a:solidFill>
                <a:latin typeface="微软雅黑" panose="020B0503020204020204" pitchFamily="34" charset="-122"/>
                <a:ea typeface="微软雅黑" panose="020B0503020204020204" pitchFamily="34" charset="-122"/>
              </a:rPr>
              <a:t>(CAS)</a:t>
            </a:r>
            <a:r>
              <a:rPr lang="zh-CN" altLang="en-US" sz="1600" dirty="0">
                <a:solidFill>
                  <a:schemeClr val="bg1"/>
                </a:solidFill>
                <a:latin typeface="微软雅黑" panose="020B0503020204020204" pitchFamily="34" charset="-122"/>
                <a:ea typeface="微软雅黑" panose="020B0503020204020204" pitchFamily="34" charset="-122"/>
              </a:rPr>
              <a:t>，但支持反射。</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）平台 </a:t>
            </a:r>
            <a:r>
              <a:rPr lang="en-US" altLang="zh-CN" sz="1600" dirty="0">
                <a:solidFill>
                  <a:schemeClr val="bg1"/>
                </a:solidFill>
                <a:latin typeface="微软雅黑" panose="020B0503020204020204" pitchFamily="34" charset="-122"/>
                <a:ea typeface="微软雅黑" panose="020B0503020204020204" pitchFamily="34" charset="-122"/>
              </a:rPr>
              <a:t>-- .NET Framework </a:t>
            </a:r>
            <a:r>
              <a:rPr lang="zh-CN" altLang="en-US" sz="1600" dirty="0">
                <a:solidFill>
                  <a:schemeClr val="bg1"/>
                </a:solidFill>
                <a:latin typeface="微软雅黑" panose="020B0503020204020204" pitchFamily="34" charset="-122"/>
                <a:ea typeface="微软雅黑" panose="020B0503020204020204" pitchFamily="34" charset="-122"/>
              </a:rPr>
              <a:t>支持 </a:t>
            </a:r>
            <a:r>
              <a:rPr lang="en-US" altLang="zh-CN" sz="1600" dirty="0">
                <a:solidFill>
                  <a:schemeClr val="bg1"/>
                </a:solidFill>
                <a:latin typeface="微软雅黑" panose="020B0503020204020204" pitchFamily="34" charset="-122"/>
                <a:ea typeface="微软雅黑" panose="020B0503020204020204" pitchFamily="34" charset="-122"/>
              </a:rPr>
              <a:t>Windows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Windows Server</a:t>
            </a:r>
            <a:r>
              <a:rPr lang="zh-CN" altLang="en-US" sz="1600" dirty="0">
                <a:solidFill>
                  <a:schemeClr val="bg1"/>
                </a:solidFill>
                <a:latin typeface="微软雅黑" panose="020B0503020204020204" pitchFamily="34" charset="-122"/>
                <a:ea typeface="微软雅黑" panose="020B0503020204020204" pitchFamily="34" charset="-122"/>
              </a:rPr>
              <a:t>，而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还支持 </a:t>
            </a:r>
            <a:r>
              <a:rPr lang="en-US" altLang="zh-CN" sz="1600" dirty="0">
                <a:solidFill>
                  <a:schemeClr val="bg1"/>
                </a:solidFill>
                <a:latin typeface="微软雅黑" panose="020B0503020204020204" pitchFamily="34" charset="-122"/>
                <a:ea typeface="微软雅黑" panose="020B0503020204020204" pitchFamily="34" charset="-122"/>
              </a:rPr>
              <a:t>macOS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Linux</a:t>
            </a:r>
            <a:r>
              <a:rPr lang="zh-CN" altLang="en-US" sz="1600" dirty="0">
                <a:solidFill>
                  <a:schemeClr val="bg1"/>
                </a:solidFill>
                <a:latin typeface="微软雅黑" panose="020B0503020204020204" pitchFamily="34" charset="-122"/>
                <a:ea typeface="微软雅黑" panose="020B0503020204020204" pitchFamily="34" charset="-122"/>
              </a:rPr>
              <a:t>。</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）开放源 </a:t>
            </a:r>
            <a:r>
              <a:rPr lang="en-US" altLang="zh-CN" sz="1600" dirty="0">
                <a:solidFill>
                  <a:schemeClr val="bg1"/>
                </a:solidFill>
                <a:latin typeface="微软雅黑" panose="020B0503020204020204" pitchFamily="34" charset="-122"/>
                <a:ea typeface="微软雅黑" panose="020B0503020204020204" pitchFamily="34" charset="-122"/>
              </a:rPr>
              <a:t>-- .NET Core </a:t>
            </a:r>
            <a:r>
              <a:rPr lang="zh-CN" altLang="en-US" sz="1600" dirty="0">
                <a:solidFill>
                  <a:schemeClr val="bg1"/>
                </a:solidFill>
                <a:latin typeface="微软雅黑" panose="020B0503020204020204" pitchFamily="34" charset="-122"/>
                <a:ea typeface="微软雅黑" panose="020B0503020204020204" pitchFamily="34" charset="-122"/>
              </a:rPr>
              <a:t>属于开放源，而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的只读子集属于开放源。</a:t>
            </a:r>
          </a:p>
          <a:p>
            <a:r>
              <a:rPr lang="zh-CN" altLang="en-US" sz="1600" dirty="0">
                <a:solidFill>
                  <a:schemeClr val="bg1"/>
                </a:solidFill>
                <a:latin typeface="微软雅黑" panose="020B0503020204020204" pitchFamily="34" charset="-122"/>
                <a:ea typeface="微软雅黑" panose="020B0503020204020204" pitchFamily="34" charset="-122"/>
              </a:rPr>
              <a:t>虽然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是唯一的且与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和其他 </a:t>
            </a:r>
            <a:r>
              <a:rPr lang="en-US" altLang="zh-CN" sz="1600" dirty="0">
                <a:solidFill>
                  <a:schemeClr val="bg1"/>
                </a:solidFill>
                <a:latin typeface="微软雅黑" panose="020B0503020204020204" pitchFamily="34" charset="-122"/>
                <a:ea typeface="微软雅黑" panose="020B0503020204020204" pitchFamily="34" charset="-122"/>
              </a:rPr>
              <a:t>.NET </a:t>
            </a:r>
            <a:r>
              <a:rPr lang="zh-CN" altLang="en-US" sz="1600" dirty="0">
                <a:solidFill>
                  <a:schemeClr val="bg1"/>
                </a:solidFill>
                <a:latin typeface="微软雅黑" panose="020B0503020204020204" pitchFamily="34" charset="-122"/>
                <a:ea typeface="微软雅黑" panose="020B0503020204020204" pitchFamily="34" charset="-122"/>
              </a:rPr>
              <a:t>平台大不相同，但使用源或二进制共享技术分享代码仍很简单。</a:t>
            </a:r>
          </a:p>
        </p:txBody>
      </p:sp>
    </p:spTree>
    <p:extLst>
      <p:ext uri="{BB962C8B-B14F-4D97-AF65-F5344CB8AC3E}">
        <p14:creationId xmlns:p14="http://schemas.microsoft.com/office/powerpoint/2010/main" val="147402953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A0C908AA-1953-415B-855E-D34849AFE98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FD0A5FBE-6DAA-41F5-91AF-F9ADD7C3DC4C}"/>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95F156D4-F415-43B6-B00D-9AE71FC21C1E}"/>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1.1.NET Core</a:t>
              </a:r>
              <a:r>
                <a:rPr lang="zh-CN" altLang="en-US" sz="2000" dirty="0">
                  <a:solidFill>
                    <a:schemeClr val="bg1"/>
                  </a:solidFill>
                  <a:latin typeface="微软雅黑" panose="020B0503020204020204" pitchFamily="34" charset="-122"/>
                  <a:ea typeface="微软雅黑" panose="020B0503020204020204" pitchFamily="34" charset="-122"/>
                </a:rPr>
                <a:t>是什么</a:t>
              </a:r>
            </a:p>
          </p:txBody>
        </p:sp>
      </p:grpSp>
      <p:sp>
        <p:nvSpPr>
          <p:cNvPr id="5" name="矩形 4">
            <a:extLst>
              <a:ext uri="{FF2B5EF4-FFF2-40B4-BE49-F238E27FC236}">
                <a16:creationId xmlns:a16="http://schemas.microsoft.com/office/drawing/2014/main" xmlns="" id="{D9A2B8F8-1FED-4D47-BEE4-4EE28FBFCC86}"/>
              </a:ext>
            </a:extLst>
          </p:cNvPr>
          <p:cNvSpPr/>
          <p:nvPr/>
        </p:nvSpPr>
        <p:spPr>
          <a:xfrm>
            <a:off x="368300" y="758795"/>
            <a:ext cx="8140700" cy="3046988"/>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与</a:t>
            </a:r>
            <a:r>
              <a:rPr lang="en-US" altLang="zh-CN" sz="1600" b="1" dirty="0">
                <a:solidFill>
                  <a:schemeClr val="bg1"/>
                </a:solidFill>
                <a:latin typeface="微软雅黑" panose="020B0503020204020204" pitchFamily="34" charset="-122"/>
                <a:ea typeface="微软雅黑" panose="020B0503020204020204" pitchFamily="34" charset="-122"/>
              </a:rPr>
              <a:t>Mono</a:t>
            </a:r>
            <a:r>
              <a:rPr lang="zh-CN" altLang="en-US" sz="1600" b="1" dirty="0">
                <a:solidFill>
                  <a:schemeClr val="bg1"/>
                </a:solidFill>
                <a:latin typeface="微软雅黑" panose="020B0503020204020204" pitchFamily="34" charset="-122"/>
                <a:ea typeface="微软雅黑" panose="020B0503020204020204" pitchFamily="34" charset="-122"/>
              </a:rPr>
              <a:t>比较：</a:t>
            </a:r>
            <a:endParaRPr lang="en-US" altLang="zh-CN" sz="1600" b="1"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Mono</a:t>
            </a:r>
            <a:r>
              <a:rPr lang="zh-CN" altLang="en-US" sz="1600" dirty="0">
                <a:solidFill>
                  <a:schemeClr val="bg1"/>
                </a:solidFill>
                <a:latin typeface="微软雅黑" panose="020B0503020204020204" pitchFamily="34" charset="-122"/>
                <a:ea typeface="微软雅黑" panose="020B0503020204020204" pitchFamily="34" charset="-122"/>
              </a:rPr>
              <a:t>的主要异同在于：</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）应用模型 </a:t>
            </a:r>
            <a:r>
              <a:rPr lang="en-US" altLang="zh-CN" sz="1600" dirty="0">
                <a:solidFill>
                  <a:schemeClr val="bg1"/>
                </a:solidFill>
                <a:latin typeface="微软雅黑" panose="020B0503020204020204" pitchFamily="34" charset="-122"/>
                <a:ea typeface="微软雅黑" panose="020B0503020204020204" pitchFamily="34" charset="-122"/>
              </a:rPr>
              <a:t>-- Mono </a:t>
            </a:r>
            <a:r>
              <a:rPr lang="zh-CN" altLang="en-US" sz="1600" dirty="0">
                <a:solidFill>
                  <a:schemeClr val="bg1"/>
                </a:solidFill>
                <a:latin typeface="微软雅黑" panose="020B0503020204020204" pitchFamily="34" charset="-122"/>
                <a:ea typeface="微软雅黑" panose="020B0503020204020204" pitchFamily="34" charset="-122"/>
              </a:rPr>
              <a:t>通过 </a:t>
            </a:r>
            <a:r>
              <a:rPr lang="en-US" altLang="zh-CN" sz="1600" dirty="0">
                <a:solidFill>
                  <a:schemeClr val="bg1"/>
                </a:solidFill>
                <a:latin typeface="微软雅黑" panose="020B0503020204020204" pitchFamily="34" charset="-122"/>
                <a:ea typeface="微软雅黑" panose="020B0503020204020204" pitchFamily="34" charset="-122"/>
              </a:rPr>
              <a:t>Xamarin </a:t>
            </a:r>
            <a:r>
              <a:rPr lang="zh-CN" altLang="en-US" sz="1600" dirty="0">
                <a:solidFill>
                  <a:schemeClr val="bg1"/>
                </a:solidFill>
                <a:latin typeface="微软雅黑" panose="020B0503020204020204" pitchFamily="34" charset="-122"/>
                <a:ea typeface="微软雅黑" panose="020B0503020204020204" pitchFamily="34" charset="-122"/>
              </a:rPr>
              <a:t>产品支持 </a:t>
            </a:r>
            <a:r>
              <a:rPr lang="en-US" altLang="zh-CN" sz="1600" dirty="0">
                <a:solidFill>
                  <a:schemeClr val="bg1"/>
                </a:solidFill>
                <a:latin typeface="微软雅黑" panose="020B0503020204020204" pitchFamily="34" charset="-122"/>
                <a:ea typeface="微软雅黑" panose="020B0503020204020204" pitchFamily="34" charset="-122"/>
              </a:rPr>
              <a:t>.NET Framework </a:t>
            </a:r>
            <a:r>
              <a:rPr lang="zh-CN" altLang="en-US" sz="1600" dirty="0">
                <a:solidFill>
                  <a:schemeClr val="bg1"/>
                </a:solidFill>
                <a:latin typeface="微软雅黑" panose="020B0503020204020204" pitchFamily="34" charset="-122"/>
                <a:ea typeface="微软雅黑" panose="020B0503020204020204" pitchFamily="34" charset="-122"/>
              </a:rPr>
              <a:t>应用模型（例如，</a:t>
            </a:r>
            <a:r>
              <a:rPr lang="en-US" altLang="zh-CN" sz="1600" dirty="0">
                <a:solidFill>
                  <a:schemeClr val="bg1"/>
                </a:solidFill>
                <a:latin typeface="微软雅黑" panose="020B0503020204020204" pitchFamily="34" charset="-122"/>
                <a:ea typeface="微软雅黑" panose="020B0503020204020204" pitchFamily="34" charset="-122"/>
              </a:rPr>
              <a:t>Windows Forms</a:t>
            </a:r>
            <a:r>
              <a:rPr lang="zh-CN" altLang="en-US" sz="1600" dirty="0">
                <a:solidFill>
                  <a:schemeClr val="bg1"/>
                </a:solidFill>
                <a:latin typeface="微软雅黑" panose="020B0503020204020204" pitchFamily="34" charset="-122"/>
                <a:ea typeface="微软雅黑" panose="020B0503020204020204" pitchFamily="34" charset="-122"/>
              </a:rPr>
              <a:t>）和其他应用模型（例如，</a:t>
            </a:r>
            <a:r>
              <a:rPr lang="en-US" altLang="zh-CN" sz="1600" dirty="0" err="1">
                <a:solidFill>
                  <a:schemeClr val="bg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Xamarin.iOS</a:t>
            </a:r>
            <a:r>
              <a:rPr lang="zh-CN" altLang="en-US" sz="1600" dirty="0">
                <a:solidFill>
                  <a:schemeClr val="bg1"/>
                </a:solidFill>
                <a:latin typeface="微软雅黑" panose="020B0503020204020204" pitchFamily="34" charset="-122"/>
                <a:ea typeface="微软雅黑" panose="020B0503020204020204" pitchFamily="34" charset="-122"/>
              </a:rPr>
              <a:t>）的子集。 而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不支持这些内容。</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API -- Mono </a:t>
            </a:r>
            <a:r>
              <a:rPr lang="zh-CN" altLang="en-US" sz="1600" dirty="0">
                <a:solidFill>
                  <a:schemeClr val="bg1"/>
                </a:solidFill>
                <a:latin typeface="微软雅黑" panose="020B0503020204020204" pitchFamily="34" charset="-122"/>
                <a:ea typeface="微软雅黑" panose="020B0503020204020204" pitchFamily="34" charset="-122"/>
              </a:rPr>
              <a:t>使用相同程序集名称和组成要素支持 </a:t>
            </a:r>
            <a:r>
              <a:rPr lang="en-US" altLang="zh-CN" sz="1600" dirty="0">
                <a:solidFill>
                  <a:schemeClr val="bg1"/>
                </a:solidFill>
                <a:latin typeface="微软雅黑" panose="020B0503020204020204" pitchFamily="34" charset="-122"/>
                <a:ea typeface="微软雅黑" panose="020B0503020204020204" pitchFamily="34" charset="-122"/>
              </a:rPr>
              <a:t>.NET Framework API </a:t>
            </a:r>
            <a:r>
              <a:rPr lang="zh-CN" altLang="en-US" sz="1600" dirty="0">
                <a:solidFill>
                  <a:schemeClr val="bg1"/>
                </a:solidFill>
                <a:latin typeface="微软雅黑" panose="020B0503020204020204" pitchFamily="34" charset="-122"/>
                <a:ea typeface="微软雅黑" panose="020B0503020204020204" pitchFamily="34" charset="-122"/>
              </a:rPr>
              <a:t>的 </a:t>
            </a:r>
            <a:r>
              <a:rPr lang="zh-CN" altLang="en-US" sz="1600" dirty="0">
                <a:solidFill>
                  <a:schemeClr val="bg1"/>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xmlns="" val="tx"/>
                    </a:ext>
                  </a:extLst>
                </a:hlinkClick>
              </a:rPr>
              <a:t>大型子集</a:t>
            </a:r>
            <a:r>
              <a:rPr lang="zh-CN" altLang="en-US" sz="1600" dirty="0">
                <a:solidFill>
                  <a:schemeClr val="bg1"/>
                </a:solidFill>
                <a:latin typeface="微软雅黑" panose="020B0503020204020204" pitchFamily="34" charset="-122"/>
                <a:ea typeface="微软雅黑" panose="020B0503020204020204" pitchFamily="34" charset="-122"/>
              </a:rPr>
              <a:t>。</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）平台 </a:t>
            </a:r>
            <a:r>
              <a:rPr lang="en-US" altLang="zh-CN" sz="1600" dirty="0">
                <a:solidFill>
                  <a:schemeClr val="bg1"/>
                </a:solidFill>
                <a:latin typeface="微软雅黑" panose="020B0503020204020204" pitchFamily="34" charset="-122"/>
                <a:ea typeface="微软雅黑" panose="020B0503020204020204" pitchFamily="34" charset="-122"/>
              </a:rPr>
              <a:t>-- Mono </a:t>
            </a:r>
            <a:r>
              <a:rPr lang="zh-CN" altLang="en-US" sz="1600" dirty="0">
                <a:solidFill>
                  <a:schemeClr val="bg1"/>
                </a:solidFill>
                <a:latin typeface="微软雅黑" panose="020B0503020204020204" pitchFamily="34" charset="-122"/>
                <a:ea typeface="微软雅黑" panose="020B0503020204020204" pitchFamily="34" charset="-122"/>
              </a:rPr>
              <a:t>支持很多平台和 </a:t>
            </a:r>
            <a:r>
              <a:rPr lang="en-US" altLang="zh-CN" sz="1600" dirty="0">
                <a:solidFill>
                  <a:schemeClr val="bg1"/>
                </a:solidFill>
                <a:latin typeface="微软雅黑" panose="020B0503020204020204" pitchFamily="34" charset="-122"/>
                <a:ea typeface="微软雅黑" panose="020B0503020204020204" pitchFamily="34" charset="-122"/>
              </a:rPr>
              <a:t>CPU</a:t>
            </a:r>
            <a:r>
              <a:rPr lang="zh-CN" altLang="en-US" sz="1600" dirty="0">
                <a:solidFill>
                  <a:schemeClr val="bg1"/>
                </a:solidFill>
                <a:latin typeface="微软雅黑" panose="020B0503020204020204" pitchFamily="34" charset="-122"/>
                <a:ea typeface="微软雅黑" panose="020B0503020204020204" pitchFamily="34" charset="-122"/>
              </a:rPr>
              <a:t>。</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4</a:t>
            </a:r>
            <a:r>
              <a:rPr lang="zh-CN" altLang="en-US" sz="1600" dirty="0">
                <a:solidFill>
                  <a:schemeClr val="bg1"/>
                </a:solidFill>
                <a:latin typeface="微软雅黑" panose="020B0503020204020204" pitchFamily="34" charset="-122"/>
                <a:ea typeface="微软雅黑" panose="020B0503020204020204" pitchFamily="34" charset="-122"/>
              </a:rPr>
              <a:t>）开放源 </a:t>
            </a:r>
            <a:r>
              <a:rPr lang="en-US" altLang="zh-CN" sz="1600" dirty="0">
                <a:solidFill>
                  <a:schemeClr val="bg1"/>
                </a:solidFill>
                <a:latin typeface="微软雅黑" panose="020B0503020204020204" pitchFamily="34" charset="-122"/>
                <a:ea typeface="微软雅黑" panose="020B0503020204020204" pitchFamily="34" charset="-122"/>
              </a:rPr>
              <a:t>-- Mono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两者都使用 </a:t>
            </a:r>
            <a:r>
              <a:rPr lang="en-US" altLang="zh-CN" sz="1600" dirty="0">
                <a:solidFill>
                  <a:schemeClr val="bg1"/>
                </a:solidFill>
                <a:latin typeface="微软雅黑" panose="020B0503020204020204" pitchFamily="34" charset="-122"/>
                <a:ea typeface="微软雅黑" panose="020B0503020204020204" pitchFamily="34" charset="-122"/>
              </a:rPr>
              <a:t>MIT </a:t>
            </a:r>
            <a:r>
              <a:rPr lang="zh-CN" altLang="en-US" sz="1600" dirty="0">
                <a:solidFill>
                  <a:schemeClr val="bg1"/>
                </a:solidFill>
                <a:latin typeface="微软雅黑" panose="020B0503020204020204" pitchFamily="34" charset="-122"/>
                <a:ea typeface="微软雅黑" panose="020B0503020204020204" pitchFamily="34" charset="-122"/>
              </a:rPr>
              <a:t>许可证，且都属于 </a:t>
            </a:r>
            <a:r>
              <a:rPr lang="en-US" altLang="zh-CN" sz="1600" dirty="0">
                <a:solidFill>
                  <a:schemeClr val="bg1"/>
                </a:solidFill>
                <a:latin typeface="微软雅黑" panose="020B0503020204020204" pitchFamily="34" charset="-122"/>
                <a:ea typeface="微软雅黑" panose="020B0503020204020204" pitchFamily="34" charset="-122"/>
              </a:rPr>
              <a:t>.NET Foundation </a:t>
            </a:r>
            <a:r>
              <a:rPr lang="zh-CN" altLang="en-US" sz="1600" dirty="0">
                <a:solidFill>
                  <a:schemeClr val="bg1"/>
                </a:solidFill>
                <a:latin typeface="微软雅黑" panose="020B0503020204020204" pitchFamily="34" charset="-122"/>
                <a:ea typeface="微软雅黑" panose="020B0503020204020204" pitchFamily="34" charset="-122"/>
              </a:rPr>
              <a:t>项目。</a:t>
            </a:r>
          </a:p>
          <a:p>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）焦点 </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最近几年，</a:t>
            </a:r>
            <a:r>
              <a:rPr lang="en-US" altLang="zh-CN" sz="1600" dirty="0">
                <a:solidFill>
                  <a:schemeClr val="bg1"/>
                </a:solidFill>
                <a:latin typeface="微软雅黑" panose="020B0503020204020204" pitchFamily="34" charset="-122"/>
                <a:ea typeface="微软雅黑" panose="020B0503020204020204" pitchFamily="34" charset="-122"/>
              </a:rPr>
              <a:t>Mono </a:t>
            </a:r>
            <a:r>
              <a:rPr lang="zh-CN" altLang="en-US" sz="1600" dirty="0">
                <a:solidFill>
                  <a:schemeClr val="bg1"/>
                </a:solidFill>
                <a:latin typeface="微软雅黑" panose="020B0503020204020204" pitchFamily="34" charset="-122"/>
                <a:ea typeface="微软雅黑" panose="020B0503020204020204" pitchFamily="34" charset="-122"/>
              </a:rPr>
              <a:t>的主要焦点是移动平台，而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的焦点是云工作负荷。</a:t>
            </a:r>
          </a:p>
        </p:txBody>
      </p:sp>
    </p:spTree>
    <p:extLst>
      <p:ext uri="{BB962C8B-B14F-4D97-AF65-F5344CB8AC3E}">
        <p14:creationId xmlns:p14="http://schemas.microsoft.com/office/powerpoint/2010/main" val="5925166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1.2.NET Core</a:t>
              </a:r>
              <a:r>
                <a:rPr lang="zh-CN" altLang="en-US" sz="2000" dirty="0">
                  <a:solidFill>
                    <a:schemeClr val="bg1"/>
                  </a:solidFill>
                  <a:latin typeface="微软雅黑" panose="020B0503020204020204" pitchFamily="34" charset="-122"/>
                  <a:ea typeface="微软雅黑" panose="020B0503020204020204" pitchFamily="34" charset="-122"/>
                </a:rPr>
                <a:t>特性</a:t>
              </a:r>
            </a:p>
          </p:txBody>
        </p:sp>
      </p:grpSp>
      <p:sp>
        <p:nvSpPr>
          <p:cNvPr id="5" name="矩形 4">
            <a:extLst>
              <a:ext uri="{FF2B5EF4-FFF2-40B4-BE49-F238E27FC236}">
                <a16:creationId xmlns:a16="http://schemas.microsoft.com/office/drawing/2014/main" xmlns="" id="{0DE962B2-6719-49E1-A50C-E85DD4D8A4D0}"/>
              </a:ext>
            </a:extLst>
          </p:cNvPr>
          <p:cNvSpPr/>
          <p:nvPr/>
        </p:nvSpPr>
        <p:spPr>
          <a:xfrm>
            <a:off x="454025" y="758795"/>
            <a:ext cx="8140700" cy="3539430"/>
          </a:xfrm>
          <a:prstGeom prst="rect">
            <a:avLst/>
          </a:prstGeom>
        </p:spPr>
        <p:txBody>
          <a:bodyPr wrap="square">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.NET Core </a:t>
            </a:r>
            <a:r>
              <a:rPr lang="zh-CN" altLang="en-US" sz="1600" b="1" dirty="0">
                <a:solidFill>
                  <a:schemeClr val="bg1"/>
                </a:solidFill>
                <a:latin typeface="微软雅黑" panose="020B0503020204020204" pitchFamily="34" charset="-122"/>
                <a:ea typeface="微软雅黑" panose="020B0503020204020204" pitchFamily="34" charset="-122"/>
              </a:rPr>
              <a:t>具有以下特性：</a:t>
            </a:r>
          </a:p>
          <a:p>
            <a:r>
              <a:rPr lang="zh-CN" altLang="en-US" sz="1600" b="1" dirty="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）跨平台</a:t>
            </a:r>
            <a:r>
              <a:rPr lang="zh-CN" altLang="en-US" sz="1600" dirty="0">
                <a:solidFill>
                  <a:schemeClr val="bg1"/>
                </a:solidFill>
                <a:latin typeface="微软雅黑" panose="020B0503020204020204" pitchFamily="34" charset="-122"/>
                <a:ea typeface="微软雅黑" panose="020B0503020204020204" pitchFamily="34" charset="-122"/>
              </a:rPr>
              <a:t>： 可以在 </a:t>
            </a:r>
            <a:r>
              <a:rPr lang="en-US" altLang="zh-CN" sz="1600" dirty="0">
                <a:solidFill>
                  <a:schemeClr val="bg1"/>
                </a:solidFill>
                <a:latin typeface="微软雅黑" panose="020B0503020204020204" pitchFamily="34" charset="-122"/>
                <a:ea typeface="微软雅黑" panose="020B0503020204020204" pitchFamily="34" charset="-122"/>
              </a:rPr>
              <a:t>Windows</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macOS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Linux </a:t>
            </a:r>
            <a:r>
              <a:rPr lang="zh-CN" altLang="en-US" sz="1600" dirty="0">
                <a:solidFill>
                  <a:schemeClr val="bg1"/>
                </a:solidFill>
                <a:latin typeface="微软雅黑" panose="020B0503020204020204" pitchFamily="34" charset="-122"/>
                <a:ea typeface="微软雅黑" panose="020B0503020204020204" pitchFamily="34" charset="-122"/>
              </a:rPr>
              <a:t>操作系统上运行。</a:t>
            </a: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smtClean="0">
                <a:solidFill>
                  <a:schemeClr val="bg1"/>
                </a:solidFill>
                <a:latin typeface="微软雅黑" panose="020B0503020204020204" pitchFamily="34" charset="-122"/>
                <a:ea typeface="微软雅黑" panose="020B0503020204020204" pitchFamily="34" charset="-122"/>
              </a:rPr>
              <a:t>2</a:t>
            </a:r>
            <a:r>
              <a:rPr lang="zh-CN" altLang="en-US" sz="1600" b="1" dirty="0" smtClean="0">
                <a:solidFill>
                  <a:schemeClr val="bg1"/>
                </a:solidFill>
                <a:latin typeface="微软雅黑" panose="020B0503020204020204" pitchFamily="34" charset="-122"/>
                <a:ea typeface="微软雅黑" panose="020B0503020204020204" pitchFamily="34" charset="-122"/>
              </a:rPr>
              <a:t>）跨</a:t>
            </a:r>
            <a:r>
              <a:rPr lang="zh-CN" altLang="en-US" sz="1600" b="1" dirty="0">
                <a:solidFill>
                  <a:schemeClr val="bg1"/>
                </a:solidFill>
                <a:latin typeface="微软雅黑" panose="020B0503020204020204" pitchFamily="34" charset="-122"/>
                <a:ea typeface="微软雅黑" panose="020B0503020204020204" pitchFamily="34" charset="-122"/>
              </a:rPr>
              <a:t>体系结构一致</a:t>
            </a:r>
            <a:r>
              <a:rPr lang="en-US" altLang="zh-CN" sz="1600" b="1" dirty="0">
                <a:solidFill>
                  <a:schemeClr val="bg1"/>
                </a:solidFill>
                <a:latin typeface="微软雅黑" panose="020B0503020204020204" pitchFamily="34" charset="-122"/>
                <a:ea typeface="微软雅黑" panose="020B0503020204020204" pitchFamily="34" charset="-122"/>
              </a:rPr>
              <a:t>API</a:t>
            </a:r>
            <a:r>
              <a:rPr lang="zh-CN" altLang="en-US" sz="1600" dirty="0">
                <a:solidFill>
                  <a:schemeClr val="bg1"/>
                </a:solidFill>
                <a:latin typeface="微软雅黑" panose="020B0503020204020204" pitchFamily="34" charset="-122"/>
                <a:ea typeface="微软雅黑" panose="020B0503020204020204" pitchFamily="34" charset="-122"/>
              </a:rPr>
              <a:t>： 在多个体系结构（包括 </a:t>
            </a:r>
            <a:r>
              <a:rPr lang="en-US" altLang="zh-CN" sz="1600" dirty="0">
                <a:solidFill>
                  <a:schemeClr val="bg1"/>
                </a:solidFill>
                <a:latin typeface="微软雅黑" panose="020B0503020204020204" pitchFamily="34" charset="-122"/>
                <a:ea typeface="微软雅黑" panose="020B0503020204020204" pitchFamily="34" charset="-122"/>
              </a:rPr>
              <a:t>x64</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x86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ARM</a:t>
            </a:r>
            <a:r>
              <a:rPr lang="zh-CN" altLang="en-US" sz="1600" dirty="0">
                <a:solidFill>
                  <a:schemeClr val="bg1"/>
                </a:solidFill>
                <a:latin typeface="微软雅黑" panose="020B0503020204020204" pitchFamily="34" charset="-122"/>
                <a:ea typeface="微软雅黑" panose="020B0503020204020204" pitchFamily="34" charset="-122"/>
              </a:rPr>
              <a:t>）上以相同的行为运行代码。</a:t>
            </a: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3</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命令行工具</a:t>
            </a:r>
            <a:r>
              <a:rPr lang="zh-CN" altLang="en-US" sz="1600" dirty="0">
                <a:solidFill>
                  <a:schemeClr val="bg1"/>
                </a:solidFill>
                <a:latin typeface="微软雅黑" panose="020B0503020204020204" pitchFamily="34" charset="-122"/>
                <a:ea typeface="微软雅黑" panose="020B0503020204020204" pitchFamily="34" charset="-122"/>
              </a:rPr>
              <a:t>： 包括可用于本地开发和持续集成方案中的易于使用的命令行工具执行所有操作。</a:t>
            </a: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4</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部署灵活</a:t>
            </a:r>
            <a:r>
              <a:rPr lang="zh-CN" altLang="en-US" sz="1600" dirty="0">
                <a:solidFill>
                  <a:schemeClr val="bg1"/>
                </a:solidFill>
                <a:latin typeface="微软雅黑" panose="020B0503020204020204" pitchFamily="34" charset="-122"/>
                <a:ea typeface="微软雅黑" panose="020B0503020204020204" pitchFamily="34" charset="-122"/>
              </a:rPr>
              <a:t>： 可以包含在应用或已安装的并行用户或计算机范围中。 可搭配 </a:t>
            </a:r>
            <a:r>
              <a:rPr lang="en-US" altLang="zh-CN" sz="1600" dirty="0">
                <a:solidFill>
                  <a:schemeClr val="bg1"/>
                </a:solidFill>
                <a:latin typeface="微软雅黑" panose="020B0503020204020204" pitchFamily="34" charset="-122"/>
                <a:ea typeface="微软雅黑" panose="020B0503020204020204" pitchFamily="34" charset="-122"/>
              </a:rPr>
              <a:t>Docker </a:t>
            </a:r>
            <a:r>
              <a:rPr lang="zh-CN" altLang="en-US" sz="1600" dirty="0">
                <a:solidFill>
                  <a:schemeClr val="bg1"/>
                </a:solidFill>
                <a:latin typeface="微软雅黑" panose="020B0503020204020204" pitchFamily="34" charset="-122"/>
                <a:ea typeface="微软雅黑" panose="020B0503020204020204" pitchFamily="34" charset="-122"/>
              </a:rPr>
              <a:t>容器使用。</a:t>
            </a: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5</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兼容性</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通过 </a:t>
            </a:r>
            <a:r>
              <a:rPr lang="en-US" altLang="zh-CN" sz="1600" dirty="0">
                <a:solidFill>
                  <a:schemeClr val="bg1"/>
                </a:solidFill>
                <a:latin typeface="微软雅黑" panose="020B0503020204020204" pitchFamily="34" charset="-122"/>
                <a:ea typeface="微软雅黑" panose="020B0503020204020204" pitchFamily="34" charset="-122"/>
              </a:rPr>
              <a:t>.NET Standard</a:t>
            </a:r>
            <a:r>
              <a:rPr lang="zh-CN" altLang="en-US" sz="1600" dirty="0">
                <a:solidFill>
                  <a:schemeClr val="bg1"/>
                </a:solidFill>
                <a:latin typeface="微软雅黑" panose="020B0503020204020204" pitchFamily="34" charset="-122"/>
                <a:ea typeface="微软雅黑" panose="020B0503020204020204" pitchFamily="34" charset="-122"/>
              </a:rPr>
              <a:t>与 </a:t>
            </a:r>
            <a:r>
              <a:rPr lang="en-US" altLang="zh-CN" sz="1600" dirty="0">
                <a:solidFill>
                  <a:schemeClr val="bg1"/>
                </a:solidFill>
                <a:latin typeface="微软雅黑" panose="020B0503020204020204" pitchFamily="34" charset="-122"/>
                <a:ea typeface="微软雅黑" panose="020B0503020204020204" pitchFamily="34" charset="-122"/>
              </a:rPr>
              <a:t>.NET Framework</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Xamarin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Mono </a:t>
            </a:r>
            <a:r>
              <a:rPr lang="zh-CN" altLang="en-US" sz="1600" dirty="0">
                <a:solidFill>
                  <a:schemeClr val="bg1"/>
                </a:solidFill>
                <a:latin typeface="微软雅黑" panose="020B0503020204020204" pitchFamily="34" charset="-122"/>
                <a:ea typeface="微软雅黑" panose="020B0503020204020204" pitchFamily="34" charset="-122"/>
              </a:rPr>
              <a:t>兼容。</a:t>
            </a: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6</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开源：</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平台是开放源代码，使用 </a:t>
            </a:r>
            <a:r>
              <a:rPr lang="en-US" altLang="zh-CN" sz="1600" dirty="0">
                <a:solidFill>
                  <a:schemeClr val="bg1"/>
                </a:solidFill>
                <a:latin typeface="微软雅黑" panose="020B0503020204020204" pitchFamily="34" charset="-122"/>
                <a:ea typeface="微软雅黑" panose="020B0503020204020204" pitchFamily="34" charset="-122"/>
              </a:rPr>
              <a:t>MIT </a:t>
            </a:r>
            <a:r>
              <a:rPr lang="zh-CN" altLang="en-US" sz="1600" dirty="0">
                <a:solidFill>
                  <a:schemeClr val="bg1"/>
                </a:solidFill>
                <a:latin typeface="微软雅黑" panose="020B0503020204020204" pitchFamily="34" charset="-122"/>
                <a:ea typeface="微软雅黑" panose="020B0503020204020204" pitchFamily="34" charset="-122"/>
              </a:rPr>
              <a:t>和 </a:t>
            </a:r>
            <a:r>
              <a:rPr lang="en-US" altLang="zh-CN" sz="1600" dirty="0">
                <a:solidFill>
                  <a:schemeClr val="bg1"/>
                </a:solidFill>
                <a:latin typeface="微软雅黑" panose="020B0503020204020204" pitchFamily="34" charset="-122"/>
                <a:ea typeface="微软雅黑" panose="020B0503020204020204" pitchFamily="34" charset="-122"/>
              </a:rPr>
              <a:t>Apache 2 </a:t>
            </a:r>
            <a:r>
              <a:rPr lang="zh-CN" altLang="en-US" sz="1600" dirty="0">
                <a:solidFill>
                  <a:schemeClr val="bg1"/>
                </a:solidFill>
                <a:latin typeface="微软雅黑" panose="020B0503020204020204" pitchFamily="34" charset="-122"/>
                <a:ea typeface="微软雅黑" panose="020B0503020204020204" pitchFamily="34" charset="-122"/>
              </a:rPr>
              <a:t>许可证。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是一个 </a:t>
            </a:r>
            <a:r>
              <a:rPr lang="en-US" altLang="zh-CN" sz="1600" dirty="0">
                <a:solidFill>
                  <a:schemeClr val="bg1"/>
                </a:solidFill>
                <a:latin typeface="微软雅黑" panose="020B0503020204020204" pitchFamily="34" charset="-122"/>
                <a:ea typeface="微软雅黑" panose="020B0503020204020204" pitchFamily="34" charset="-122"/>
              </a:rPr>
              <a:t>.NET Foundation </a:t>
            </a:r>
            <a:r>
              <a:rPr lang="zh-CN" altLang="en-US" sz="1600" dirty="0">
                <a:solidFill>
                  <a:schemeClr val="bg1"/>
                </a:solidFill>
                <a:latin typeface="微软雅黑" panose="020B0503020204020204" pitchFamily="34" charset="-122"/>
                <a:ea typeface="微软雅黑" panose="020B0503020204020204" pitchFamily="34" charset="-122"/>
              </a:rPr>
              <a:t>项目。</a:t>
            </a: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7</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由 </a:t>
            </a:r>
            <a:r>
              <a:rPr lang="en-US" altLang="zh-CN" sz="1600" b="1" dirty="0">
                <a:solidFill>
                  <a:schemeClr val="bg1"/>
                </a:solidFill>
                <a:latin typeface="微软雅黑" panose="020B0503020204020204" pitchFamily="34" charset="-122"/>
                <a:ea typeface="微软雅黑" panose="020B0503020204020204" pitchFamily="34" charset="-122"/>
              </a:rPr>
              <a:t>Microsoft </a:t>
            </a:r>
            <a:r>
              <a:rPr lang="zh-CN" altLang="en-US" sz="1600" b="1" dirty="0">
                <a:solidFill>
                  <a:schemeClr val="bg1"/>
                </a:solidFill>
                <a:latin typeface="微软雅黑" panose="020B0503020204020204" pitchFamily="34" charset="-122"/>
                <a:ea typeface="微软雅黑" panose="020B0503020204020204" pitchFamily="34" charset="-122"/>
              </a:rPr>
              <a:t>支持</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由 </a:t>
            </a:r>
            <a:r>
              <a:rPr lang="en-US" altLang="zh-CN" sz="1600" dirty="0">
                <a:solidFill>
                  <a:schemeClr val="bg1"/>
                </a:solidFill>
                <a:latin typeface="微软雅黑" panose="020B0503020204020204" pitchFamily="34" charset="-122"/>
                <a:ea typeface="微软雅黑" panose="020B0503020204020204" pitchFamily="34" charset="-122"/>
              </a:rPr>
              <a:t>Microsoft </a:t>
            </a:r>
            <a:r>
              <a:rPr lang="zh-CN" altLang="en-US" sz="1600" dirty="0">
                <a:solidFill>
                  <a:schemeClr val="bg1"/>
                </a:solidFill>
                <a:latin typeface="微软雅黑" panose="020B0503020204020204" pitchFamily="34" charset="-122"/>
                <a:ea typeface="微软雅黑" panose="020B0503020204020204" pitchFamily="34" charset="-122"/>
              </a:rPr>
              <a:t>依据 </a:t>
            </a:r>
            <a:r>
              <a:rPr lang="en-US" altLang="zh-CN" sz="1600" dirty="0">
                <a:solidFill>
                  <a:schemeClr val="bg1"/>
                </a:solidFill>
                <a:latin typeface="微软雅黑" panose="020B0503020204020204" pitchFamily="34" charset="-122"/>
                <a:ea typeface="微软雅黑" panose="020B0503020204020204" pitchFamily="34" charset="-122"/>
              </a:rPr>
              <a:t>.NET Core </a:t>
            </a:r>
            <a:r>
              <a:rPr lang="zh-CN" altLang="en-US" sz="1600" dirty="0">
                <a:solidFill>
                  <a:schemeClr val="bg1"/>
                </a:solidFill>
                <a:latin typeface="微软雅黑" panose="020B0503020204020204" pitchFamily="34" charset="-122"/>
                <a:ea typeface="微软雅黑" panose="020B0503020204020204" pitchFamily="34" charset="-122"/>
              </a:rPr>
              <a:t>支持提供支持。</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8</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强劲性能：</a:t>
            </a:r>
            <a:r>
              <a:rPr lang="zh-CN" altLang="en-US" sz="1600" dirty="0">
                <a:solidFill>
                  <a:schemeClr val="bg1"/>
                </a:solidFill>
                <a:latin typeface="微软雅黑" panose="020B0503020204020204" pitchFamily="34" charset="-122"/>
                <a:ea typeface="微软雅黑" panose="020B0503020204020204" pitchFamily="34" charset="-122"/>
              </a:rPr>
              <a:t>具有出色的性能和低内存占用，性能与顶级</a:t>
            </a:r>
            <a:r>
              <a:rPr lang="en-US" altLang="zh-CN" sz="1600" dirty="0">
                <a:solidFill>
                  <a:schemeClr val="bg1"/>
                </a:solidFill>
                <a:latin typeface="微软雅黑" panose="020B0503020204020204" pitchFamily="34" charset="-122"/>
                <a:ea typeface="微软雅黑" panose="020B0503020204020204" pitchFamily="34" charset="-122"/>
              </a:rPr>
              <a:t>Web</a:t>
            </a:r>
            <a:r>
              <a:rPr lang="zh-CN" altLang="en-US" sz="1600" dirty="0">
                <a:solidFill>
                  <a:schemeClr val="bg1"/>
                </a:solidFill>
                <a:latin typeface="微软雅黑" panose="020B0503020204020204" pitchFamily="34" charset="-122"/>
                <a:ea typeface="微软雅黑" panose="020B0503020204020204" pitchFamily="34" charset="-122"/>
              </a:rPr>
              <a:t>平台相当。</a:t>
            </a:r>
          </a:p>
        </p:txBody>
      </p:sp>
    </p:spTree>
    <p:extLst>
      <p:ext uri="{BB962C8B-B14F-4D97-AF65-F5344CB8AC3E}">
        <p14:creationId xmlns:p14="http://schemas.microsoft.com/office/powerpoint/2010/main" val="145694314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1.3.NET Core</a:t>
              </a:r>
              <a:r>
                <a:rPr lang="zh-CN" altLang="en-US" sz="2000" dirty="0">
                  <a:solidFill>
                    <a:schemeClr val="bg1"/>
                  </a:solidFill>
                  <a:latin typeface="微软雅黑" panose="020B0503020204020204" pitchFamily="34" charset="-122"/>
                  <a:ea typeface="微软雅黑" panose="020B0503020204020204" pitchFamily="34" charset="-122"/>
                </a:rPr>
                <a:t>的构成</a:t>
              </a:r>
            </a:p>
          </p:txBody>
        </p:sp>
      </p:grpSp>
      <p:sp>
        <p:nvSpPr>
          <p:cNvPr id="5" name="矩形 4">
            <a:extLst>
              <a:ext uri="{FF2B5EF4-FFF2-40B4-BE49-F238E27FC236}">
                <a16:creationId xmlns:a16="http://schemas.microsoft.com/office/drawing/2014/main" xmlns="" id="{0DE962B2-6719-49E1-A50C-E85DD4D8A4D0}"/>
              </a:ext>
            </a:extLst>
          </p:cNvPr>
          <p:cNvSpPr/>
          <p:nvPr/>
        </p:nvSpPr>
        <p:spPr>
          <a:xfrm>
            <a:off x="4306503" y="898426"/>
            <a:ext cx="4588328" cy="3754874"/>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）应用层：开发基于</a:t>
            </a:r>
            <a:r>
              <a:rPr lang="en-US" altLang="zh-CN" sz="1400" dirty="0">
                <a:solidFill>
                  <a:schemeClr val="bg1"/>
                </a:solidFill>
                <a:latin typeface="微软雅黑" panose="020B0503020204020204" pitchFamily="34" charset="-122"/>
                <a:ea typeface="微软雅黑" panose="020B0503020204020204" pitchFamily="34" charset="-122"/>
              </a:rPr>
              <a:t>UI</a:t>
            </a:r>
            <a:r>
              <a:rPr lang="zh-CN" altLang="en-US" sz="1400" dirty="0">
                <a:solidFill>
                  <a:schemeClr val="bg1"/>
                </a:solidFill>
                <a:latin typeface="微软雅黑" panose="020B0503020204020204" pitchFamily="34" charset="-122"/>
                <a:ea typeface="微软雅黑" panose="020B0503020204020204" pitchFamily="34" charset="-122"/>
              </a:rPr>
              <a:t>应用的框架集，包括了</a:t>
            </a:r>
            <a:r>
              <a:rPr lang="en-US" altLang="zh-CN" sz="1400" dirty="0">
                <a:solidFill>
                  <a:schemeClr val="bg1"/>
                </a:solidFill>
                <a:latin typeface="微软雅黑" panose="020B0503020204020204" pitchFamily="34" charset="-122"/>
                <a:ea typeface="微软雅黑" panose="020B0503020204020204" pitchFamily="34" charset="-122"/>
              </a:rPr>
              <a:t>ASP.NET Core(</a:t>
            </a:r>
            <a:r>
              <a:rPr lang="zh-CN" altLang="en-US" sz="1400" dirty="0">
                <a:solidFill>
                  <a:schemeClr val="bg1"/>
                </a:solidFill>
                <a:latin typeface="微软雅黑" panose="020B0503020204020204" pitchFamily="34" charset="-122"/>
                <a:ea typeface="微软雅黑" panose="020B0503020204020204" pitchFamily="34" charset="-122"/>
              </a:rPr>
              <a:t>用于创建</a:t>
            </a:r>
            <a:r>
              <a:rPr lang="en-US" altLang="zh-CN" sz="1400" dirty="0">
                <a:solidFill>
                  <a:schemeClr val="bg1"/>
                </a:solidFill>
                <a:latin typeface="微软雅黑" panose="020B0503020204020204" pitchFamily="34" charset="-122"/>
                <a:ea typeface="微软雅黑" panose="020B0503020204020204" pitchFamily="34" charset="-122"/>
              </a:rPr>
              <a:t>web app)</a:t>
            </a:r>
            <a:r>
              <a:rPr lang="zh-CN" altLang="en-US" sz="1400" dirty="0">
                <a:solidFill>
                  <a:schemeClr val="bg1"/>
                </a:solidFill>
                <a:latin typeface="微软雅黑" panose="020B0503020204020204" pitchFamily="34" charset="-122"/>
                <a:ea typeface="微软雅黑" panose="020B0503020204020204" pitchFamily="34" charset="-122"/>
              </a:rPr>
              <a:t> 和 </a:t>
            </a:r>
            <a:r>
              <a:rPr lang="en-US" altLang="zh-CN" sz="1400" dirty="0">
                <a:solidFill>
                  <a:schemeClr val="bg1"/>
                </a:solidFill>
                <a:latin typeface="微软雅黑" panose="020B0503020204020204" pitchFamily="34" charset="-122"/>
                <a:ea typeface="微软雅黑" panose="020B0503020204020204" pitchFamily="34" charset="-122"/>
              </a:rPr>
              <a:t>UWP(</a:t>
            </a:r>
            <a:r>
              <a:rPr lang="zh-CN" altLang="en-US" sz="1400" dirty="0">
                <a:solidFill>
                  <a:schemeClr val="bg1"/>
                </a:solidFill>
                <a:latin typeface="微软雅黑" panose="020B0503020204020204" pitchFamily="34" charset="-122"/>
                <a:ea typeface="微软雅黑" panose="020B0503020204020204" pitchFamily="34" charset="-122"/>
              </a:rPr>
              <a:t>用于创建</a:t>
            </a:r>
            <a:r>
              <a:rPr lang="en-US" altLang="zh-CN" sz="1400" dirty="0">
                <a:solidFill>
                  <a:schemeClr val="bg1"/>
                </a:solidFill>
                <a:latin typeface="微软雅黑" panose="020B0503020204020204" pitchFamily="34" charset="-122"/>
                <a:ea typeface="微软雅黑" panose="020B0503020204020204" pitchFamily="34" charset="-122"/>
              </a:rPr>
              <a:t>Windows10 app)</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）公共库</a:t>
            </a:r>
            <a:r>
              <a:rPr lang="en-US" altLang="zh-CN" sz="1400" dirty="0">
                <a:solidFill>
                  <a:schemeClr val="bg1"/>
                </a:solidFill>
                <a:latin typeface="微软雅黑" panose="020B0503020204020204" pitchFamily="34" charset="-122"/>
                <a:ea typeface="微软雅黑" panose="020B0503020204020204" pitchFamily="34" charset="-122"/>
              </a:rPr>
              <a:t>(</a:t>
            </a:r>
            <a:r>
              <a:rPr lang="en-US" altLang="zh-CN" sz="1400" dirty="0" err="1">
                <a:solidFill>
                  <a:schemeClr val="bg1"/>
                </a:solidFill>
                <a:latin typeface="微软雅黑" panose="020B0503020204020204" pitchFamily="34" charset="-122"/>
                <a:ea typeface="微软雅黑" panose="020B0503020204020204" pitchFamily="34" charset="-122"/>
              </a:rPr>
              <a:t>CoreFX</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：实现了</a:t>
            </a:r>
            <a:r>
              <a:rPr lang="en-US" altLang="zh-CN" sz="1400" dirty="0">
                <a:solidFill>
                  <a:schemeClr val="bg1"/>
                </a:solidFill>
                <a:latin typeface="微软雅黑" panose="020B0503020204020204" pitchFamily="34" charset="-122"/>
                <a:ea typeface="微软雅黑" panose="020B0503020204020204" pitchFamily="34" charset="-122"/>
              </a:rPr>
              <a:t>.NET Standard Library ,</a:t>
            </a:r>
            <a:r>
              <a:rPr lang="zh-CN" altLang="en-US" sz="1400" dirty="0">
                <a:solidFill>
                  <a:schemeClr val="bg1"/>
                </a:solidFill>
                <a:latin typeface="微软雅黑" panose="020B0503020204020204" pitchFamily="34" charset="-122"/>
                <a:ea typeface="微软雅黑" panose="020B0503020204020204" pitchFamily="34" charset="-122"/>
              </a:rPr>
              <a:t>囊括了常用系统级操作例如（文件、网络等）。</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）运行时环境：包含了两种运行时。</a:t>
            </a:r>
            <a:r>
              <a:rPr lang="en-US" altLang="zh-CN" sz="1400" dirty="0" err="1">
                <a:solidFill>
                  <a:schemeClr val="bg1"/>
                </a:solidFill>
                <a:latin typeface="微软雅黑" panose="020B0503020204020204" pitchFamily="34" charset="-122"/>
                <a:ea typeface="微软雅黑" panose="020B0503020204020204" pitchFamily="34" charset="-122"/>
              </a:rPr>
              <a:t>CoreCLR</a:t>
            </a:r>
            <a:r>
              <a:rPr lang="zh-CN" altLang="en-US" sz="1400" dirty="0">
                <a:solidFill>
                  <a:schemeClr val="bg1"/>
                </a:solidFill>
                <a:latin typeface="微软雅黑" panose="020B0503020204020204" pitchFamily="34" charset="-122"/>
                <a:ea typeface="微软雅黑" panose="020B0503020204020204" pitchFamily="34" charset="-122"/>
              </a:rPr>
              <a:t>是一种基于即时编译程序</a:t>
            </a:r>
            <a:r>
              <a:rPr lang="en-US" altLang="zh-CN" sz="1400" dirty="0" smtClean="0">
                <a:solidFill>
                  <a:schemeClr val="bg1"/>
                </a:solidFill>
                <a:latin typeface="微软雅黑" panose="020B0503020204020204" pitchFamily="34" charset="-122"/>
                <a:ea typeface="微软雅黑" panose="020B0503020204020204" pitchFamily="34" charset="-122"/>
              </a:rPr>
              <a:t>(JIT</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的运行时</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它使用了跨平台开源的编译器</a:t>
            </a:r>
            <a:r>
              <a:rPr lang="en-US" altLang="zh-CN" sz="1400" dirty="0" err="1" smtClean="0">
                <a:solidFill>
                  <a:schemeClr val="bg1"/>
                </a:solidFill>
                <a:latin typeface="微软雅黑" panose="020B0503020204020204" pitchFamily="34" charset="-122"/>
                <a:ea typeface="微软雅黑" panose="020B0503020204020204" pitchFamily="34" charset="-122"/>
              </a:rPr>
              <a:t>RyuJIT</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而</a:t>
            </a:r>
            <a:r>
              <a:rPr lang="en-US" altLang="zh-CN" sz="1400" dirty="0" err="1" smtClean="0">
                <a:solidFill>
                  <a:schemeClr val="bg1"/>
                </a:solidFill>
                <a:latin typeface="微软雅黑" panose="020B0503020204020204" pitchFamily="34" charset="-122"/>
                <a:ea typeface="微软雅黑" panose="020B0503020204020204" pitchFamily="34" charset="-122"/>
              </a:rPr>
              <a:t>CoreRT</a:t>
            </a:r>
            <a:r>
              <a:rPr lang="zh-CN" altLang="en-US" sz="1400" dirty="0" smtClean="0">
                <a:solidFill>
                  <a:schemeClr val="bg1"/>
                </a:solidFill>
                <a:latin typeface="微软雅黑" panose="020B0503020204020204" pitchFamily="34" charset="-122"/>
                <a:ea typeface="微软雅黑" panose="020B0503020204020204" pitchFamily="34" charset="-122"/>
              </a:rPr>
              <a:t>是使用提前编译器</a:t>
            </a:r>
            <a:r>
              <a:rPr lang="en-US" altLang="zh-CN" sz="1400" dirty="0" smtClean="0">
                <a:solidFill>
                  <a:schemeClr val="bg1"/>
                </a:solidFill>
                <a:latin typeface="微软雅黑" panose="020B0503020204020204" pitchFamily="34" charset="-122"/>
                <a:ea typeface="微软雅黑" panose="020B0503020204020204" pitchFamily="34" charset="-122"/>
              </a:rPr>
              <a:t>(AOT)</a:t>
            </a:r>
            <a:r>
              <a:rPr lang="zh-CN" altLang="en-US" sz="1400" dirty="0">
                <a:solidFill>
                  <a:schemeClr val="bg1"/>
                </a:solidFill>
                <a:latin typeface="微软雅黑" panose="020B0503020204020204" pitchFamily="34" charset="-122"/>
                <a:ea typeface="微软雅黑" panose="020B0503020204020204" pitchFamily="34" charset="-122"/>
              </a:rPr>
              <a:t>的运行时</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它既可以使用</a:t>
            </a:r>
            <a:r>
              <a:rPr lang="en-US" altLang="zh-CN" sz="1400" dirty="0" err="1">
                <a:solidFill>
                  <a:schemeClr val="bg1"/>
                </a:solidFill>
                <a:latin typeface="微软雅黑" panose="020B0503020204020204" pitchFamily="34" charset="-122"/>
                <a:ea typeface="微软雅黑" panose="020B0503020204020204" pitchFamily="34" charset="-122"/>
              </a:rPr>
              <a:t>RyuJIT</a:t>
            </a:r>
            <a:r>
              <a:rPr lang="zh-CN" altLang="en-US" sz="1400" dirty="0">
                <a:solidFill>
                  <a:schemeClr val="bg1"/>
                </a:solidFill>
                <a:latin typeface="微软雅黑" panose="020B0503020204020204" pitchFamily="34" charset="-122"/>
                <a:ea typeface="微软雅黑" panose="020B0503020204020204" pitchFamily="34" charset="-122"/>
              </a:rPr>
              <a:t>来实现</a:t>
            </a:r>
            <a:r>
              <a:rPr lang="en-US" altLang="zh-CN" sz="1400" dirty="0" smtClean="0">
                <a:solidFill>
                  <a:schemeClr val="bg1"/>
                </a:solidFill>
                <a:latin typeface="微软雅黑" panose="020B0503020204020204" pitchFamily="34" charset="-122"/>
                <a:ea typeface="微软雅黑" panose="020B0503020204020204" pitchFamily="34" charset="-122"/>
              </a:rPr>
              <a:t>AOT</a:t>
            </a:r>
            <a:r>
              <a:rPr lang="zh-CN" altLang="en-US" sz="1400" dirty="0">
                <a:solidFill>
                  <a:schemeClr val="bg1"/>
                </a:solidFill>
                <a:latin typeface="微软雅黑" panose="020B0503020204020204" pitchFamily="34" charset="-122"/>
                <a:ea typeface="微软雅黑" panose="020B0503020204020204" pitchFamily="34" charset="-122"/>
              </a:rPr>
              <a:t>编译也可以使用其他的</a:t>
            </a:r>
            <a:r>
              <a:rPr lang="en-US" altLang="zh-CN" sz="1400" dirty="0">
                <a:solidFill>
                  <a:schemeClr val="bg1"/>
                </a:solidFill>
                <a:latin typeface="微软雅黑" panose="020B0503020204020204" pitchFamily="34" charset="-122"/>
                <a:ea typeface="微软雅黑" panose="020B0503020204020204" pitchFamily="34" charset="-122"/>
              </a:rPr>
              <a:t>AOT</a:t>
            </a:r>
            <a:r>
              <a:rPr lang="zh-CN" altLang="en-US" sz="1400" dirty="0">
                <a:solidFill>
                  <a:schemeClr val="bg1"/>
                </a:solidFill>
                <a:latin typeface="微软雅黑" panose="020B0503020204020204" pitchFamily="34" charset="-122"/>
                <a:ea typeface="微软雅黑" panose="020B0503020204020204" pitchFamily="34" charset="-122"/>
              </a:rPr>
              <a:t>编译器。由于</a:t>
            </a:r>
            <a:r>
              <a:rPr lang="en-US" altLang="zh-CN" sz="1400" dirty="0">
                <a:solidFill>
                  <a:schemeClr val="bg1"/>
                </a:solidFill>
                <a:latin typeface="微软雅黑" panose="020B0503020204020204" pitchFamily="34" charset="-122"/>
                <a:ea typeface="微软雅黑" panose="020B0503020204020204" pitchFamily="34" charset="-122"/>
              </a:rPr>
              <a:t>AOT</a:t>
            </a:r>
            <a:r>
              <a:rPr lang="zh-CN" altLang="en-US" sz="1400" dirty="0">
                <a:solidFill>
                  <a:schemeClr val="bg1"/>
                </a:solidFill>
                <a:latin typeface="微软雅黑" panose="020B0503020204020204" pitchFamily="34" charset="-122"/>
                <a:ea typeface="微软雅黑" panose="020B0503020204020204" pitchFamily="34" charset="-122"/>
              </a:rPr>
              <a:t>提前编译</a:t>
            </a:r>
            <a:r>
              <a:rPr lang="en-US" altLang="zh-CN" sz="1400" dirty="0">
                <a:solidFill>
                  <a:schemeClr val="bg1"/>
                </a:solidFill>
                <a:latin typeface="微软雅黑" panose="020B0503020204020204" pitchFamily="34" charset="-122"/>
                <a:ea typeface="微软雅黑" panose="020B0503020204020204" pitchFamily="34" charset="-122"/>
              </a:rPr>
              <a:t>IL</a:t>
            </a:r>
            <a:r>
              <a:rPr lang="zh-CN" altLang="en-US" sz="1400" dirty="0">
                <a:solidFill>
                  <a:schemeClr val="bg1"/>
                </a:solidFill>
                <a:latin typeface="微软雅黑" panose="020B0503020204020204" pitchFamily="34" charset="-122"/>
                <a:ea typeface="微软雅黑" panose="020B0503020204020204" pitchFamily="34" charset="-122"/>
              </a:rPr>
              <a:t>成了机器码，在移动设备上也具有更好的启动速度和节能性。</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）开源的跨平台源代码编译器（</a:t>
            </a:r>
            <a:r>
              <a:rPr lang="en-US" altLang="zh-CN" sz="1400" dirty="0">
                <a:solidFill>
                  <a:schemeClr val="bg1"/>
                </a:solidFill>
                <a:latin typeface="微软雅黑" panose="020B0503020204020204" pitchFamily="34" charset="-122"/>
                <a:ea typeface="微软雅黑" panose="020B0503020204020204" pitchFamily="34" charset="-122"/>
              </a:rPr>
              <a:t>Roslyn</a:t>
            </a:r>
            <a:r>
              <a:rPr lang="zh-CN" altLang="en-US" sz="1400" dirty="0">
                <a:solidFill>
                  <a:schemeClr val="bg1"/>
                </a:solidFill>
                <a:latin typeface="微软雅黑" panose="020B0503020204020204" pitchFamily="34" charset="-122"/>
                <a:ea typeface="微软雅黑" panose="020B0503020204020204" pitchFamily="34" charset="-122"/>
              </a:rPr>
              <a:t>）：有别于刚才两个编译器，</a:t>
            </a:r>
            <a:r>
              <a:rPr lang="en-US" altLang="zh-CN" sz="1400" dirty="0">
                <a:solidFill>
                  <a:schemeClr val="bg1"/>
                </a:solidFill>
                <a:latin typeface="微软雅黑" panose="020B0503020204020204" pitchFamily="34" charset="-122"/>
                <a:ea typeface="微软雅黑" panose="020B0503020204020204" pitchFamily="34" charset="-122"/>
              </a:rPr>
              <a:t>JIT</a:t>
            </a:r>
            <a:r>
              <a:rPr lang="zh-CN" altLang="en-US" sz="1400" dirty="0">
                <a:solidFill>
                  <a:schemeClr val="bg1"/>
                </a:solidFill>
                <a:latin typeface="微软雅黑" panose="020B0503020204020204" pitchFamily="34" charset="-122"/>
                <a:ea typeface="微软雅黑" panose="020B0503020204020204" pitchFamily="34" charset="-122"/>
              </a:rPr>
              <a:t>和</a:t>
            </a:r>
            <a:r>
              <a:rPr lang="en-US" altLang="zh-CN" sz="1400" dirty="0">
                <a:solidFill>
                  <a:schemeClr val="bg1"/>
                </a:solidFill>
                <a:latin typeface="微软雅黑" panose="020B0503020204020204" pitchFamily="34" charset="-122"/>
                <a:ea typeface="微软雅黑" panose="020B0503020204020204" pitchFamily="34" charset="-122"/>
              </a:rPr>
              <a:t>AOT</a:t>
            </a:r>
            <a:r>
              <a:rPr lang="zh-CN" altLang="en-US" sz="1400" dirty="0">
                <a:solidFill>
                  <a:schemeClr val="bg1"/>
                </a:solidFill>
                <a:latin typeface="微软雅黑" panose="020B0503020204020204" pitchFamily="34" charset="-122"/>
                <a:ea typeface="微软雅黑" panose="020B0503020204020204" pitchFamily="34" charset="-122"/>
              </a:rPr>
              <a:t>编译器主要用于将</a:t>
            </a:r>
            <a:r>
              <a:rPr lang="en-US" altLang="zh-CN" sz="1400" dirty="0">
                <a:solidFill>
                  <a:schemeClr val="bg1"/>
                </a:solidFill>
                <a:latin typeface="微软雅黑" panose="020B0503020204020204" pitchFamily="34" charset="-122"/>
                <a:ea typeface="微软雅黑" panose="020B0503020204020204" pitchFamily="34" charset="-122"/>
              </a:rPr>
              <a:t>IL</a:t>
            </a:r>
            <a:r>
              <a:rPr lang="zh-CN" altLang="en-US" sz="1400" dirty="0">
                <a:solidFill>
                  <a:schemeClr val="bg1"/>
                </a:solidFill>
                <a:latin typeface="微软雅黑" panose="020B0503020204020204" pitchFamily="34" charset="-122"/>
                <a:ea typeface="微软雅黑" panose="020B0503020204020204" pitchFamily="34" charset="-122"/>
              </a:rPr>
              <a:t>编译成本机机器码，而</a:t>
            </a:r>
            <a:r>
              <a:rPr lang="en-US" altLang="zh-CN" sz="1400" dirty="0">
                <a:solidFill>
                  <a:schemeClr val="bg1"/>
                </a:solidFill>
                <a:latin typeface="微软雅黑" panose="020B0503020204020204" pitchFamily="34" charset="-122"/>
                <a:ea typeface="微软雅黑" panose="020B0503020204020204" pitchFamily="34" charset="-122"/>
              </a:rPr>
              <a:t>Roslyn</a:t>
            </a:r>
            <a:r>
              <a:rPr lang="zh-CN" altLang="en-US" sz="1400" dirty="0">
                <a:solidFill>
                  <a:schemeClr val="bg1"/>
                </a:solidFill>
                <a:latin typeface="微软雅黑" panose="020B0503020204020204" pitchFamily="34" charset="-122"/>
                <a:ea typeface="微软雅黑" panose="020B0503020204020204" pitchFamily="34" charset="-122"/>
              </a:rPr>
              <a:t>是将</a:t>
            </a:r>
            <a:r>
              <a:rPr lang="en-US" altLang="zh-CN" sz="1400" dirty="0">
                <a:solidFill>
                  <a:schemeClr val="bg1"/>
                </a:solidFill>
                <a:latin typeface="微软雅黑" panose="020B0503020204020204" pitchFamily="34" charset="-122"/>
                <a:ea typeface="微软雅黑" panose="020B0503020204020204" pitchFamily="34" charset="-122"/>
              </a:rPr>
              <a:t>C# </a:t>
            </a:r>
            <a:r>
              <a:rPr lang="zh-CN" altLang="en-US" sz="1400" dirty="0">
                <a:solidFill>
                  <a:schemeClr val="bg1"/>
                </a:solidFill>
                <a:latin typeface="微软雅黑" panose="020B0503020204020204" pitchFamily="34" charset="-122"/>
                <a:ea typeface="微软雅黑" panose="020B0503020204020204" pitchFamily="34" charset="-122"/>
              </a:rPr>
              <a:t>或 </a:t>
            </a:r>
            <a:r>
              <a:rPr lang="en-US" altLang="zh-CN" sz="1400" dirty="0">
                <a:solidFill>
                  <a:schemeClr val="bg1"/>
                </a:solidFill>
                <a:latin typeface="微软雅黑" panose="020B0503020204020204" pitchFamily="34" charset="-122"/>
                <a:ea typeface="微软雅黑" panose="020B0503020204020204" pitchFamily="34" charset="-122"/>
              </a:rPr>
              <a:t>VB.NET </a:t>
            </a:r>
            <a:r>
              <a:rPr lang="zh-CN" altLang="en-US" sz="1400" dirty="0">
                <a:solidFill>
                  <a:schemeClr val="bg1"/>
                </a:solidFill>
                <a:latin typeface="微软雅黑" panose="020B0503020204020204" pitchFamily="34" charset="-122"/>
                <a:ea typeface="微软雅黑" panose="020B0503020204020204" pitchFamily="34" charset="-122"/>
              </a:rPr>
              <a:t>代码编译成程序</a:t>
            </a:r>
            <a:r>
              <a:rPr lang="zh-CN" altLang="en-US" sz="1400" dirty="0" smtClean="0">
                <a:solidFill>
                  <a:schemeClr val="bg1"/>
                </a:solidFill>
                <a:latin typeface="微软雅黑" panose="020B0503020204020204" pitchFamily="34" charset="-122"/>
                <a:ea typeface="微软雅黑" panose="020B0503020204020204" pitchFamily="34" charset="-122"/>
              </a:rPr>
              <a:t>中间语言</a:t>
            </a:r>
            <a:r>
              <a:rPr lang="en-US" altLang="zh-CN" sz="1400" dirty="0">
                <a:solidFill>
                  <a:schemeClr val="bg1"/>
                </a:solidFill>
                <a:latin typeface="微软雅黑" panose="020B0503020204020204" pitchFamily="34" charset="-122"/>
                <a:ea typeface="微软雅黑" panose="020B0503020204020204" pitchFamily="34" charset="-122"/>
              </a:rPr>
              <a:t>IL</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dotnet</a:t>
            </a:r>
            <a:r>
              <a:rPr lang="zh-CN" altLang="en-US" sz="1400" dirty="0">
                <a:solidFill>
                  <a:schemeClr val="bg1"/>
                </a:solidFill>
                <a:latin typeface="微软雅黑" panose="020B0503020204020204" pitchFamily="34" charset="-122"/>
                <a:ea typeface="微软雅黑" panose="020B0503020204020204" pitchFamily="34" charset="-122"/>
              </a:rPr>
              <a:t>工具：用于启动 </a:t>
            </a:r>
            <a:r>
              <a:rPr lang="en-US" altLang="zh-CN" sz="1400" dirty="0">
                <a:solidFill>
                  <a:schemeClr val="bg1"/>
                </a:solidFill>
                <a:latin typeface="微软雅黑" panose="020B0503020204020204" pitchFamily="34" charset="-122"/>
                <a:ea typeface="微软雅黑" panose="020B0503020204020204" pitchFamily="34" charset="-122"/>
              </a:rPr>
              <a:t>.NET Core </a:t>
            </a:r>
            <a:r>
              <a:rPr lang="zh-CN" altLang="en-US" sz="1400" dirty="0">
                <a:solidFill>
                  <a:schemeClr val="bg1"/>
                </a:solidFill>
                <a:latin typeface="微软雅黑" panose="020B0503020204020204" pitchFamily="34" charset="-122"/>
                <a:ea typeface="微软雅黑" panose="020B0503020204020204" pitchFamily="34" charset="-122"/>
              </a:rPr>
              <a:t>应用和 </a:t>
            </a:r>
            <a:r>
              <a:rPr lang="en-US" altLang="zh-CN" sz="1400" dirty="0">
                <a:solidFill>
                  <a:schemeClr val="bg1"/>
                </a:solidFill>
                <a:latin typeface="微软雅黑" panose="020B0503020204020204" pitchFamily="34" charset="-122"/>
                <a:ea typeface="微软雅黑" panose="020B0503020204020204" pitchFamily="34" charset="-122"/>
              </a:rPr>
              <a:t>CLI </a:t>
            </a:r>
            <a:r>
              <a:rPr lang="zh-CN" altLang="en-US" sz="1400" dirty="0">
                <a:solidFill>
                  <a:schemeClr val="bg1"/>
                </a:solidFill>
                <a:latin typeface="微软雅黑" panose="020B0503020204020204" pitchFamily="34" charset="-122"/>
                <a:ea typeface="微软雅黑" panose="020B0503020204020204" pitchFamily="34" charset="-122"/>
              </a:rPr>
              <a:t>工具。提供程序集加载策略并启动应用和工具。</a:t>
            </a:r>
          </a:p>
        </p:txBody>
      </p:sp>
      <p:pic>
        <p:nvPicPr>
          <p:cNvPr id="4098" name="Picture 2" descr="构成体系">
            <a:extLst>
              <a:ext uri="{FF2B5EF4-FFF2-40B4-BE49-F238E27FC236}">
                <a16:creationId xmlns:a16="http://schemas.microsoft.com/office/drawing/2014/main" xmlns="" id="{CB767569-7F45-41F4-A8C0-A6F2E3698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13" y="2958007"/>
            <a:ext cx="3960077" cy="21506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images2015.cnblogs.com/blog/732403/201704/732403-20170416151456665-2114414898.jpg">
            <a:extLst>
              <a:ext uri="{FF2B5EF4-FFF2-40B4-BE49-F238E27FC236}">
                <a16:creationId xmlns:a16="http://schemas.microsoft.com/office/drawing/2014/main" xmlns="" id="{7C3760C8-7605-4BBE-8FA4-709EA907BE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813" y="663605"/>
            <a:ext cx="3960077" cy="2219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396819"/>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C198003-23AF-49AD-982D-5E75F2432C55}"/>
              </a:ext>
            </a:extLst>
          </p:cNvPr>
          <p:cNvGrpSpPr/>
          <p:nvPr/>
        </p:nvGrpSpPr>
        <p:grpSpPr>
          <a:xfrm>
            <a:off x="0" y="203200"/>
            <a:ext cx="3302000" cy="495300"/>
            <a:chOff x="0" y="190500"/>
            <a:chExt cx="3302000" cy="495300"/>
          </a:xfrm>
        </p:grpSpPr>
        <p:sp>
          <p:nvSpPr>
            <p:cNvPr id="3" name="箭头: 五边形 2">
              <a:extLst>
                <a:ext uri="{FF2B5EF4-FFF2-40B4-BE49-F238E27FC236}">
                  <a16:creationId xmlns:a16="http://schemas.microsoft.com/office/drawing/2014/main" xmlns="" id="{E3AEBF83-4813-418C-89AF-D1E0BEFE27E9}"/>
                </a:ext>
              </a:extLst>
            </p:cNvPr>
            <p:cNvSpPr/>
            <p:nvPr/>
          </p:nvSpPr>
          <p:spPr>
            <a:xfrm>
              <a:off x="0" y="190500"/>
              <a:ext cx="3302000" cy="4953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bg1"/>
                </a:solidFill>
              </a:endParaRPr>
            </a:p>
          </p:txBody>
        </p:sp>
        <p:sp>
          <p:nvSpPr>
            <p:cNvPr id="4" name="文本框 3">
              <a:extLst>
                <a:ext uri="{FF2B5EF4-FFF2-40B4-BE49-F238E27FC236}">
                  <a16:creationId xmlns:a16="http://schemas.microsoft.com/office/drawing/2014/main" xmlns="" id="{00709F4E-547C-49D9-8860-76F07C0D11BF}"/>
                </a:ext>
              </a:extLst>
            </p:cNvPr>
            <p:cNvSpPr txBox="1"/>
            <p:nvPr/>
          </p:nvSpPr>
          <p:spPr>
            <a:xfrm>
              <a:off x="203200" y="250795"/>
              <a:ext cx="3073400"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1.3.NET Core</a:t>
              </a:r>
              <a:r>
                <a:rPr lang="zh-CN" altLang="en-US" sz="2000" dirty="0">
                  <a:solidFill>
                    <a:schemeClr val="bg1"/>
                  </a:solidFill>
                  <a:latin typeface="微软雅黑" panose="020B0503020204020204" pitchFamily="34" charset="-122"/>
                  <a:ea typeface="微软雅黑" panose="020B0503020204020204" pitchFamily="34" charset="-122"/>
                </a:rPr>
                <a:t>的构成</a:t>
              </a:r>
            </a:p>
          </p:txBody>
        </p:sp>
      </p:grpSp>
      <p:sp>
        <p:nvSpPr>
          <p:cNvPr id="5" name="矩形 4">
            <a:extLst>
              <a:ext uri="{FF2B5EF4-FFF2-40B4-BE49-F238E27FC236}">
                <a16:creationId xmlns:a16="http://schemas.microsoft.com/office/drawing/2014/main" xmlns="" id="{0DE962B2-6719-49E1-A50C-E85DD4D8A4D0}"/>
              </a:ext>
            </a:extLst>
          </p:cNvPr>
          <p:cNvSpPr/>
          <p:nvPr/>
        </p:nvSpPr>
        <p:spPr>
          <a:xfrm>
            <a:off x="203199" y="1227700"/>
            <a:ext cx="2833615" cy="2462213"/>
          </a:xfrm>
          <a:prstGeom prst="rect">
            <a:avLst/>
          </a:prstGeom>
        </p:spPr>
        <p:txBody>
          <a:bodyPr wrap="square">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.NET Core</a:t>
            </a:r>
            <a:r>
              <a:rPr lang="zh-CN" altLang="en-US" sz="1400" dirty="0">
                <a:solidFill>
                  <a:schemeClr val="bg1"/>
                </a:solidFill>
                <a:latin typeface="微软雅黑" panose="020B0503020204020204" pitchFamily="34" charset="-122"/>
                <a:ea typeface="微软雅黑" panose="020B0503020204020204" pitchFamily="34" charset="-122"/>
              </a:rPr>
              <a:t>构成的组件采用以下方式分布：</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.NET Core </a:t>
            </a:r>
            <a:r>
              <a:rPr lang="zh-CN" altLang="en-US" sz="1400" dirty="0">
                <a:solidFill>
                  <a:schemeClr val="bg1"/>
                </a:solidFill>
                <a:latin typeface="微软雅黑" panose="020B0503020204020204" pitchFamily="34" charset="-122"/>
                <a:ea typeface="微软雅黑" panose="020B0503020204020204" pitchFamily="34" charset="-122"/>
              </a:rPr>
              <a:t>运行时 </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包括 </a:t>
            </a:r>
            <a:r>
              <a:rPr lang="en-US" altLang="zh-CN" sz="1400" dirty="0">
                <a:solidFill>
                  <a:schemeClr val="bg1"/>
                </a:solidFill>
                <a:latin typeface="微软雅黑" panose="020B0503020204020204" pitchFamily="34" charset="-122"/>
                <a:ea typeface="微软雅黑" panose="020B0503020204020204" pitchFamily="34" charset="-122"/>
              </a:rPr>
              <a:t>.NET Core </a:t>
            </a:r>
            <a:r>
              <a:rPr lang="zh-CN" altLang="en-US" sz="1400" dirty="0">
                <a:solidFill>
                  <a:schemeClr val="bg1"/>
                </a:solidFill>
                <a:latin typeface="微软雅黑" panose="020B0503020204020204" pitchFamily="34" charset="-122"/>
                <a:ea typeface="微软雅黑" panose="020B0503020204020204" pitchFamily="34" charset="-122"/>
              </a:rPr>
              <a:t>运行时和框架库。</a:t>
            </a: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ASP.NET Core </a:t>
            </a:r>
            <a:r>
              <a:rPr lang="zh-CN" altLang="en-US" sz="1400" dirty="0">
                <a:solidFill>
                  <a:schemeClr val="bg1"/>
                </a:solidFill>
                <a:latin typeface="微软雅黑" panose="020B0503020204020204" pitchFamily="34" charset="-122"/>
                <a:ea typeface="微软雅黑" panose="020B0503020204020204" pitchFamily="34" charset="-122"/>
              </a:rPr>
              <a:t>运行时 </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包括 </a:t>
            </a:r>
            <a:r>
              <a:rPr lang="en-US" altLang="zh-CN" sz="1400" dirty="0">
                <a:solidFill>
                  <a:schemeClr val="bg1"/>
                </a:solidFill>
                <a:latin typeface="微软雅黑" panose="020B0503020204020204" pitchFamily="34" charset="-122"/>
                <a:ea typeface="微软雅黑" panose="020B0503020204020204" pitchFamily="34" charset="-122"/>
              </a:rPr>
              <a:t>ASP.NET Core </a:t>
            </a:r>
            <a:r>
              <a:rPr lang="zh-CN" altLang="en-US" sz="1400" dirty="0">
                <a:solidFill>
                  <a:schemeClr val="bg1"/>
                </a:solidFill>
                <a:latin typeface="微软雅黑" panose="020B0503020204020204" pitchFamily="34" charset="-122"/>
                <a:ea typeface="微软雅黑" panose="020B0503020204020204" pitchFamily="34" charset="-122"/>
              </a:rPr>
              <a:t>和 </a:t>
            </a:r>
            <a:r>
              <a:rPr lang="en-US" altLang="zh-CN" sz="1400" dirty="0">
                <a:solidFill>
                  <a:schemeClr val="bg1"/>
                </a:solidFill>
                <a:latin typeface="微软雅黑" panose="020B0503020204020204" pitchFamily="34" charset="-122"/>
                <a:ea typeface="微软雅黑" panose="020B0503020204020204" pitchFamily="34" charset="-122"/>
              </a:rPr>
              <a:t>.NET Core </a:t>
            </a:r>
            <a:r>
              <a:rPr lang="zh-CN" altLang="en-US" sz="1400" dirty="0">
                <a:solidFill>
                  <a:schemeClr val="bg1"/>
                </a:solidFill>
                <a:latin typeface="微软雅黑" panose="020B0503020204020204" pitchFamily="34" charset="-122"/>
                <a:ea typeface="微软雅黑" panose="020B0503020204020204" pitchFamily="34" charset="-122"/>
              </a:rPr>
              <a:t>运行时以及框架库。</a:t>
            </a:r>
          </a:p>
          <a:p>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.NET Core SDK -- </a:t>
            </a:r>
            <a:r>
              <a:rPr lang="zh-CN" altLang="en-US" sz="1400" dirty="0">
                <a:solidFill>
                  <a:schemeClr val="bg1"/>
                </a:solidFill>
                <a:latin typeface="微软雅黑" panose="020B0503020204020204" pitchFamily="34" charset="-122"/>
                <a:ea typeface="微软雅黑" panose="020B0503020204020204" pitchFamily="34" charset="-122"/>
              </a:rPr>
              <a:t>包括 </a:t>
            </a:r>
            <a:r>
              <a:rPr lang="en-US" altLang="zh-CN" sz="1400" dirty="0">
                <a:solidFill>
                  <a:schemeClr val="bg1"/>
                </a:solidFill>
                <a:latin typeface="微软雅黑" panose="020B0503020204020204" pitchFamily="34" charset="-122"/>
                <a:ea typeface="微软雅黑" panose="020B0503020204020204" pitchFamily="34" charset="-122"/>
              </a:rPr>
              <a:t>.NET CLI </a:t>
            </a:r>
            <a:r>
              <a:rPr lang="zh-CN" altLang="en-US" sz="1400" dirty="0">
                <a:solidFill>
                  <a:schemeClr val="bg1"/>
                </a:solidFill>
                <a:latin typeface="微软雅黑" panose="020B0503020204020204" pitchFamily="34" charset="-122"/>
                <a:ea typeface="微软雅黑" panose="020B0503020204020204" pitchFamily="34" charset="-122"/>
              </a:rPr>
              <a:t>工具、</a:t>
            </a:r>
            <a:r>
              <a:rPr lang="en-US" altLang="zh-CN" sz="1400" dirty="0">
                <a:solidFill>
                  <a:schemeClr val="bg1"/>
                </a:solidFill>
                <a:latin typeface="微软雅黑" panose="020B0503020204020204" pitchFamily="34" charset="-122"/>
                <a:ea typeface="微软雅黑" panose="020B0503020204020204" pitchFamily="34" charset="-122"/>
              </a:rPr>
              <a:t>ASP.NET Core </a:t>
            </a:r>
            <a:r>
              <a:rPr lang="zh-CN" altLang="en-US" sz="1400" dirty="0">
                <a:solidFill>
                  <a:schemeClr val="bg1"/>
                </a:solidFill>
                <a:latin typeface="微软雅黑" panose="020B0503020204020204" pitchFamily="34" charset="-122"/>
                <a:ea typeface="微软雅黑" panose="020B0503020204020204" pitchFamily="34" charset="-122"/>
              </a:rPr>
              <a:t>运行时以及 </a:t>
            </a:r>
            <a:r>
              <a:rPr lang="en-US" altLang="zh-CN" sz="1400" dirty="0">
                <a:solidFill>
                  <a:schemeClr val="bg1"/>
                </a:solidFill>
                <a:latin typeface="微软雅黑" panose="020B0503020204020204" pitchFamily="34" charset="-122"/>
                <a:ea typeface="微软雅黑" panose="020B0503020204020204" pitchFamily="34" charset="-122"/>
              </a:rPr>
              <a:t>.NET Core </a:t>
            </a:r>
            <a:r>
              <a:rPr lang="zh-CN" altLang="en-US" sz="1400" dirty="0">
                <a:solidFill>
                  <a:schemeClr val="bg1"/>
                </a:solidFill>
                <a:latin typeface="微软雅黑" panose="020B0503020204020204" pitchFamily="34" charset="-122"/>
                <a:ea typeface="微软雅黑" panose="020B0503020204020204" pitchFamily="34" charset="-122"/>
              </a:rPr>
              <a:t>运行时和框架。</a:t>
            </a:r>
          </a:p>
        </p:txBody>
      </p:sp>
      <p:pic>
        <p:nvPicPr>
          <p:cNvPr id="6" name="图片 5">
            <a:extLst>
              <a:ext uri="{FF2B5EF4-FFF2-40B4-BE49-F238E27FC236}">
                <a16:creationId xmlns:a16="http://schemas.microsoft.com/office/drawing/2014/main" xmlns="" id="{5F4280E6-E844-40BF-91F4-07D02FACCD2B}"/>
              </a:ext>
            </a:extLst>
          </p:cNvPr>
          <p:cNvPicPr>
            <a:picLocks noChangeAspect="1"/>
          </p:cNvPicPr>
          <p:nvPr/>
        </p:nvPicPr>
        <p:blipFill>
          <a:blip r:embed="rId3"/>
          <a:stretch>
            <a:fillRect/>
          </a:stretch>
        </p:blipFill>
        <p:spPr>
          <a:xfrm>
            <a:off x="3066941" y="1227700"/>
            <a:ext cx="5873860" cy="2960594"/>
          </a:xfrm>
          <a:prstGeom prst="rect">
            <a:avLst/>
          </a:prstGeom>
        </p:spPr>
      </p:pic>
    </p:spTree>
    <p:extLst>
      <p:ext uri="{BB962C8B-B14F-4D97-AF65-F5344CB8AC3E}">
        <p14:creationId xmlns:p14="http://schemas.microsoft.com/office/powerpoint/2010/main" val="133270121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11">
      <a:dk1>
        <a:sysClr val="windowText" lastClr="000000"/>
      </a:dk1>
      <a:lt1>
        <a:sysClr val="window" lastClr="FFFFFF"/>
      </a:lt1>
      <a:dk2>
        <a:srgbClr val="44546A"/>
      </a:dk2>
      <a:lt2>
        <a:srgbClr val="E7E6E6"/>
      </a:lt2>
      <a:accent1>
        <a:srgbClr val="5B9BD5"/>
      </a:accent1>
      <a:accent2>
        <a:srgbClr val="459BB3"/>
      </a:accent2>
      <a:accent3>
        <a:srgbClr val="00B0F0"/>
      </a:accent3>
      <a:accent4>
        <a:srgbClr val="00B0F0"/>
      </a:accent4>
      <a:accent5>
        <a:srgbClr val="459BB3"/>
      </a:accent5>
      <a:accent6>
        <a:srgbClr val="459BB3"/>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5180</TotalTime>
  <Words>3703</Words>
  <Application>Microsoft Office PowerPoint</Application>
  <PresentationFormat>全屏显示(16:9)</PresentationFormat>
  <Paragraphs>339</Paragraphs>
  <Slides>32</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ArialMT</vt:lpstr>
      <vt:lpstr>Helvetica Neue</vt:lpstr>
      <vt:lpstr>MicrosoftYaHei</vt:lpstr>
      <vt:lpstr>等线</vt:lpstr>
      <vt:lpstr>等线 Light</vt:lpstr>
      <vt:lpstr>宋体</vt:lpstr>
      <vt:lpstr>微软雅黑</vt:lpstr>
      <vt:lpstr>Arial</vt:lpstr>
      <vt:lpstr>Calibri</vt:lpstr>
      <vt:lpstr>Calibri Light</vt:lpstr>
      <vt:lpstr>IrisUPC</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LH</cp:lastModifiedBy>
  <cp:revision>152</cp:revision>
  <dcterms:created xsi:type="dcterms:W3CDTF">2017-03-04T06:55:50Z</dcterms:created>
  <dcterms:modified xsi:type="dcterms:W3CDTF">2019-02-21T10:55:59Z</dcterms:modified>
</cp:coreProperties>
</file>