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259" r:id="rId3"/>
    <p:sldId id="263" r:id="rId4"/>
    <p:sldId id="264" r:id="rId5"/>
    <p:sldId id="265" r:id="rId6"/>
    <p:sldId id="266" r:id="rId7"/>
    <p:sldId id="269" r:id="rId8"/>
    <p:sldId id="285" r:id="rId9"/>
    <p:sldId id="267" r:id="rId10"/>
    <p:sldId id="268" r:id="rId11"/>
    <p:sldId id="270" r:id="rId12"/>
    <p:sldId id="271" r:id="rId13"/>
    <p:sldId id="273" r:id="rId14"/>
    <p:sldId id="274" r:id="rId15"/>
    <p:sldId id="275" r:id="rId16"/>
    <p:sldId id="276" r:id="rId17"/>
    <p:sldId id="277" r:id="rId18"/>
    <p:sldId id="278" r:id="rId19"/>
    <p:sldId id="286" r:id="rId20"/>
    <p:sldId id="281" r:id="rId21"/>
    <p:sldId id="282" r:id="rId22"/>
    <p:sldId id="283" r:id="rId23"/>
    <p:sldId id="284" r:id="rId24"/>
    <p:sldId id="279" r:id="rId25"/>
    <p:sldId id="258" r:id="rId26"/>
    <p:sldId id="260" r:id="rId27"/>
    <p:sldId id="288" r:id="rId28"/>
    <p:sldId id="289" r:id="rId29"/>
    <p:sldId id="290" r:id="rId30"/>
    <p:sldId id="261" r:id="rId31"/>
    <p:sldId id="291" r:id="rId32"/>
    <p:sldId id="296" r:id="rId33"/>
    <p:sldId id="262" r:id="rId34"/>
    <p:sldId id="287" r:id="rId35"/>
    <p:sldId id="293" r:id="rId36"/>
    <p:sldId id="294" r:id="rId37"/>
    <p:sldId id="292" r:id="rId38"/>
    <p:sldId id="295" r:id="rId39"/>
    <p:sldId id="297" r:id="rId40"/>
    <p:sldId id="298" r:id="rId41"/>
    <p:sldId id="299" r:id="rId42"/>
    <p:sldId id="300" r:id="rId43"/>
    <p:sldId id="301" r:id="rId44"/>
    <p:sldId id="302" r:id="rId45"/>
    <p:sldId id="303" r:id="rId46"/>
    <p:sldId id="304" r:id="rId47"/>
    <p:sldId id="305"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120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F2C15A0-D436-4AF7-929E-567CA182CDE5}" type="slidenum">
              <a:rPr lang="en-US" altLang="zh-CN"/>
              <a:pPr>
                <a:defRPr/>
              </a:pPr>
              <a:t>‹#›</a:t>
            </a:fld>
            <a:endParaRPr lang="en-US" altLang="zh-CN"/>
          </a:p>
        </p:txBody>
      </p:sp>
    </p:spTree>
    <p:extLst>
      <p:ext uri="{BB962C8B-B14F-4D97-AF65-F5344CB8AC3E}">
        <p14:creationId xmlns:p14="http://schemas.microsoft.com/office/powerpoint/2010/main" val="2215635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05163C5-8F94-4EFE-BC8B-D1C923079539}" type="slidenum">
              <a:rPr lang="en-US" altLang="zh-CN"/>
              <a:pPr eaLnBrk="1" hangingPunct="1"/>
              <a:t>14</a:t>
            </a:fld>
            <a:endParaRPr lang="en-US" altLang="zh-CN"/>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zh-CN" altLang="en-US" smtClean="0"/>
              <a:t>完整的状态包括如图所示的内容</a:t>
            </a:r>
          </a:p>
          <a:p>
            <a:pPr eaLnBrk="1" hangingPunct="1"/>
            <a:r>
              <a:rPr lang="zh-CN" altLang="en-US" smtClean="0"/>
              <a:t>活动：在处于一个状态的同时，对象作着某些工作，并一直继续直到被某一个事件所中断</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186976 w 546"/>
              <a:gd name="T1" fmla="*/ 32504 h 497"/>
              <a:gd name="T2" fmla="*/ 89423 w 546"/>
              <a:gd name="T3" fmla="*/ 576943 h 497"/>
              <a:gd name="T4" fmla="*/ 203235 w 546"/>
              <a:gd name="T5" fmla="*/ 3193501 h 497"/>
              <a:gd name="T6" fmla="*/ 438987 w 546"/>
              <a:gd name="T7" fmla="*/ 3713562 h 497"/>
              <a:gd name="T8" fmla="*/ 1284445 w 546"/>
              <a:gd name="T9" fmla="*/ 3916711 h 497"/>
              <a:gd name="T10" fmla="*/ 1658397 w 546"/>
              <a:gd name="T11" fmla="*/ 4022348 h 497"/>
              <a:gd name="T12" fmla="*/ 4227286 w 546"/>
              <a:gd name="T13" fmla="*/ 3859829 h 497"/>
              <a:gd name="T14" fmla="*/ 4332968 w 546"/>
              <a:gd name="T15" fmla="*/ 1357035 h 497"/>
              <a:gd name="T16" fmla="*/ 2999747 w 546"/>
              <a:gd name="T17" fmla="*/ 130015 h 497"/>
              <a:gd name="T18" fmla="*/ 2024220 w 546"/>
              <a:gd name="T19" fmla="*/ 235653 h 497"/>
              <a:gd name="T20" fmla="*/ 1609620 w 546"/>
              <a:gd name="T21" fmla="*/ 89386 h 497"/>
              <a:gd name="T22" fmla="*/ 1227539 w 546"/>
              <a:gd name="T23" fmla="*/ 16252 h 497"/>
              <a:gd name="T24" fmla="*/ 186976 w 546"/>
              <a:gd name="T25" fmla="*/ 3250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21667" name="Rectangle 163"/>
          <p:cNvSpPr>
            <a:spLocks noGrp="1" noRot="1" noChangeArrowheads="1"/>
          </p:cNvSpPr>
          <p:nvPr>
            <p:ph type="ctrTitle"/>
          </p:nvPr>
        </p:nvSpPr>
        <p:spPr>
          <a:xfrm>
            <a:off x="685800" y="2057400"/>
            <a:ext cx="7772400" cy="1143000"/>
          </a:xfrm>
          <a:prstGeom prst="rect">
            <a:avLst/>
          </a:prstGeom>
        </p:spPr>
        <p:txBody>
          <a:bodyPr/>
          <a:lstStyle>
            <a:lvl1pPr>
              <a:defRPr/>
            </a:lvl1pPr>
          </a:lstStyle>
          <a:p>
            <a:pPr lvl="0"/>
            <a:r>
              <a:rPr lang="zh-CN" altLang="en-US" noProof="0" smtClean="0"/>
              <a:t>单击此处编辑母版标题样式</a:t>
            </a:r>
          </a:p>
        </p:txBody>
      </p:sp>
      <p:sp>
        <p:nvSpPr>
          <p:cNvPr id="21671"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smtClean="0"/>
            </a:lvl1pPr>
          </a:lstStyle>
          <a:p>
            <a:pPr>
              <a:defRPr/>
            </a:pPr>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smtClean="0"/>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smtClean="0"/>
            </a:lvl1pPr>
          </a:lstStyle>
          <a:p>
            <a:pPr>
              <a:defRPr/>
            </a:pPr>
            <a:fld id="{7AC91C37-C5A9-46BE-A35B-03A19CA25216}" type="slidenum">
              <a:rPr lang="en-US" altLang="zh-CN"/>
              <a:pPr>
                <a:defRPr/>
              </a:pPr>
              <a:t>‹#›</a:t>
            </a:fld>
            <a:endParaRPr lang="en-US" altLang="zh-CN"/>
          </a:p>
        </p:txBody>
      </p:sp>
    </p:spTree>
    <p:extLst>
      <p:ext uri="{BB962C8B-B14F-4D97-AF65-F5344CB8AC3E}">
        <p14:creationId xmlns:p14="http://schemas.microsoft.com/office/powerpoint/2010/main" val="281788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34914912-A9AC-4330-B11B-5BDE9FD57217}" type="slidenum">
              <a:rPr lang="en-US" altLang="zh-CN"/>
              <a:pPr>
                <a:defRPr/>
              </a:pPr>
              <a:t>‹#›</a:t>
            </a:fld>
            <a:endParaRPr lang="en-US" altLang="zh-CN"/>
          </a:p>
        </p:txBody>
      </p:sp>
    </p:spTree>
    <p:extLst>
      <p:ext uri="{BB962C8B-B14F-4D97-AF65-F5344CB8AC3E}">
        <p14:creationId xmlns:p14="http://schemas.microsoft.com/office/powerpoint/2010/main" val="384351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298845DA-F4A9-4AA4-BF16-8BE433CE153F}" type="slidenum">
              <a:rPr lang="en-US" altLang="zh-CN"/>
              <a:pPr>
                <a:defRPr/>
              </a:pPr>
              <a:t>‹#›</a:t>
            </a:fld>
            <a:endParaRPr lang="en-US" altLang="zh-CN"/>
          </a:p>
        </p:txBody>
      </p:sp>
    </p:spTree>
    <p:extLst>
      <p:ext uri="{BB962C8B-B14F-4D97-AF65-F5344CB8AC3E}">
        <p14:creationId xmlns:p14="http://schemas.microsoft.com/office/powerpoint/2010/main" val="389083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228600"/>
            <a:ext cx="8540750" cy="5870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BDBB8941-3763-4F11-9865-B4F9560B3D25}" type="slidenum">
              <a:rPr lang="en-US" altLang="zh-CN"/>
              <a:pPr>
                <a:defRPr/>
              </a:pPr>
              <a:t>‹#›</a:t>
            </a:fld>
            <a:endParaRPr lang="en-US" altLang="zh-CN"/>
          </a:p>
        </p:txBody>
      </p:sp>
    </p:spTree>
    <p:extLst>
      <p:ext uri="{BB962C8B-B14F-4D97-AF65-F5344CB8AC3E}">
        <p14:creationId xmlns:p14="http://schemas.microsoft.com/office/powerpoint/2010/main" val="737891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0D6A1D04-1234-4DD0-B2B1-05838EDE2797}" type="slidenum">
              <a:rPr lang="en-US" altLang="zh-CN"/>
              <a:pPr>
                <a:defRPr/>
              </a:pPr>
              <a:t>‹#›</a:t>
            </a:fld>
            <a:endParaRPr lang="en-US" altLang="zh-CN"/>
          </a:p>
        </p:txBody>
      </p:sp>
    </p:spTree>
    <p:extLst>
      <p:ext uri="{BB962C8B-B14F-4D97-AF65-F5344CB8AC3E}">
        <p14:creationId xmlns:p14="http://schemas.microsoft.com/office/powerpoint/2010/main" val="229189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54799322-CD4C-4517-B591-A9D877904490}" type="slidenum">
              <a:rPr lang="en-US" altLang="zh-CN"/>
              <a:pPr>
                <a:defRPr/>
              </a:pPr>
              <a:t>‹#›</a:t>
            </a:fld>
            <a:endParaRPr lang="en-US" altLang="zh-CN"/>
          </a:p>
        </p:txBody>
      </p:sp>
    </p:spTree>
    <p:extLst>
      <p:ext uri="{BB962C8B-B14F-4D97-AF65-F5344CB8AC3E}">
        <p14:creationId xmlns:p14="http://schemas.microsoft.com/office/powerpoint/2010/main" val="172202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3205ECDD-3A6E-4A8A-BAA6-9826FFC8FCE3}" type="slidenum">
              <a:rPr lang="en-US" altLang="zh-CN"/>
              <a:pPr>
                <a:defRPr/>
              </a:pPr>
              <a:t>‹#›</a:t>
            </a:fld>
            <a:endParaRPr lang="en-US" altLang="zh-CN"/>
          </a:p>
        </p:txBody>
      </p:sp>
    </p:spTree>
    <p:extLst>
      <p:ext uri="{BB962C8B-B14F-4D97-AF65-F5344CB8AC3E}">
        <p14:creationId xmlns:p14="http://schemas.microsoft.com/office/powerpoint/2010/main" val="278081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8309258B-07BA-4DDE-9F7D-FE2891B7CCF5}" type="slidenum">
              <a:rPr lang="en-US" altLang="zh-CN"/>
              <a:pPr>
                <a:defRPr/>
              </a:pPr>
              <a:t>‹#›</a:t>
            </a:fld>
            <a:endParaRPr lang="en-US" altLang="zh-CN"/>
          </a:p>
        </p:txBody>
      </p:sp>
    </p:spTree>
    <p:extLst>
      <p:ext uri="{BB962C8B-B14F-4D97-AF65-F5344CB8AC3E}">
        <p14:creationId xmlns:p14="http://schemas.microsoft.com/office/powerpoint/2010/main" val="416106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845BA5DF-DA99-4867-AC6F-DA496E380086}" type="slidenum">
              <a:rPr lang="en-US" altLang="zh-CN"/>
              <a:pPr>
                <a:defRPr/>
              </a:pPr>
              <a:t>‹#›</a:t>
            </a:fld>
            <a:endParaRPr lang="en-US" altLang="zh-CN"/>
          </a:p>
        </p:txBody>
      </p:sp>
    </p:spTree>
    <p:extLst>
      <p:ext uri="{BB962C8B-B14F-4D97-AF65-F5344CB8AC3E}">
        <p14:creationId xmlns:p14="http://schemas.microsoft.com/office/powerpoint/2010/main" val="377018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F027B333-4061-4609-A8CE-ECE2844651EE}" type="slidenum">
              <a:rPr lang="en-US" altLang="zh-CN"/>
              <a:pPr>
                <a:defRPr/>
              </a:pPr>
              <a:t>‹#›</a:t>
            </a:fld>
            <a:endParaRPr lang="en-US" altLang="zh-CN"/>
          </a:p>
        </p:txBody>
      </p:sp>
    </p:spTree>
    <p:extLst>
      <p:ext uri="{BB962C8B-B14F-4D97-AF65-F5344CB8AC3E}">
        <p14:creationId xmlns:p14="http://schemas.microsoft.com/office/powerpoint/2010/main" val="377549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0359E7B5-90DE-4089-95E4-FB1AE525F696}" type="slidenum">
              <a:rPr lang="en-US" altLang="zh-CN"/>
              <a:pPr>
                <a:defRPr/>
              </a:pPr>
              <a:t>‹#›</a:t>
            </a:fld>
            <a:endParaRPr lang="en-US" altLang="zh-CN"/>
          </a:p>
        </p:txBody>
      </p:sp>
    </p:spTree>
    <p:extLst>
      <p:ext uri="{BB962C8B-B14F-4D97-AF65-F5344CB8AC3E}">
        <p14:creationId xmlns:p14="http://schemas.microsoft.com/office/powerpoint/2010/main" val="344590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5851E7F7-B056-44CE-BA20-3AC8A6CC954E}" type="slidenum">
              <a:rPr lang="en-US" altLang="zh-CN"/>
              <a:pPr>
                <a:defRPr/>
              </a:pPr>
              <a:t>‹#›</a:t>
            </a:fld>
            <a:endParaRPr lang="en-US" altLang="zh-CN"/>
          </a:p>
        </p:txBody>
      </p:sp>
    </p:spTree>
    <p:extLst>
      <p:ext uri="{BB962C8B-B14F-4D97-AF65-F5344CB8AC3E}">
        <p14:creationId xmlns:p14="http://schemas.microsoft.com/office/powerpoint/2010/main" val="154378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126A3BB0-7D9D-491C-BAC1-E03A3CE64E48}" type="slidenum">
              <a:rPr lang="en-US" altLang="zh-CN"/>
              <a:pPr>
                <a:defRPr/>
              </a:pPr>
              <a:t>‹#›</a:t>
            </a:fld>
            <a:endParaRPr lang="en-US" altLang="zh-CN"/>
          </a:p>
        </p:txBody>
      </p:sp>
    </p:spTree>
    <p:extLst>
      <p:ext uri="{BB962C8B-B14F-4D97-AF65-F5344CB8AC3E}">
        <p14:creationId xmlns:p14="http://schemas.microsoft.com/office/powerpoint/2010/main" val="337721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67 w 546"/>
                <a:gd name="T1" fmla="*/ 12 h 497"/>
                <a:gd name="T2" fmla="*/ 32 w 546"/>
                <a:gd name="T3" fmla="*/ 206 h 497"/>
                <a:gd name="T4" fmla="*/ 73 w 546"/>
                <a:gd name="T5" fmla="*/ 1141 h 497"/>
                <a:gd name="T6" fmla="*/ 157 w 546"/>
                <a:gd name="T7" fmla="*/ 1327 h 497"/>
                <a:gd name="T8" fmla="*/ 459 w 546"/>
                <a:gd name="T9" fmla="*/ 1399 h 497"/>
                <a:gd name="T10" fmla="*/ 593 w 546"/>
                <a:gd name="T11" fmla="*/ 1437 h 497"/>
                <a:gd name="T12" fmla="*/ 1510 w 546"/>
                <a:gd name="T13" fmla="*/ 1379 h 497"/>
                <a:gd name="T14" fmla="*/ 1548 w 546"/>
                <a:gd name="T15" fmla="*/ 485 h 497"/>
                <a:gd name="T16" fmla="*/ 1072 w 546"/>
                <a:gd name="T17" fmla="*/ 46 h 497"/>
                <a:gd name="T18" fmla="*/ 723 w 546"/>
                <a:gd name="T19" fmla="*/ 84 h 497"/>
                <a:gd name="T20" fmla="*/ 575 w 546"/>
                <a:gd name="T21" fmla="*/ 32 h 497"/>
                <a:gd name="T22" fmla="*/ 439 w 546"/>
                <a:gd name="T23" fmla="*/ 6 h 497"/>
                <a:gd name="T24" fmla="*/ 67 w 546"/>
                <a:gd name="T25" fmla="*/ 12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73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2073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2073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D2D53499-3266-4396-8E4C-4FD4A83ABFFC}" type="slidenum">
              <a:rPr lang="en-US" altLang="zh-CN"/>
              <a:pPr>
                <a:defRPr/>
              </a:pPr>
              <a:t>‹#›</a:t>
            </a:fld>
            <a:endParaRPr lang="en-US" altLang="zh-CN"/>
          </a:p>
        </p:txBody>
      </p:sp>
      <p:pic>
        <p:nvPicPr>
          <p:cNvPr id="1038" name="图片 25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950" y="98425"/>
            <a:ext cx="15351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7"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file:///E:\agent-se\se\UML\need_reading\&#26631;&#20934;&#24314;&#27169;&#35821;&#35328;UML&#21450;&#20854;&#25903;&#25345;&#29615;&#22659;(&#20116;).files\uml5-1.jpg" TargetMode="External"/><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6.emf"/><Relationship Id="rId5" Type="http://schemas.openxmlformats.org/officeDocument/2006/relationships/oleObject" Target="../embeddings/oleObject2.bin"/><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692275" y="4149725"/>
            <a:ext cx="5791200" cy="87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170000"/>
              </a:lnSpc>
            </a:pPr>
            <a:endParaRPr lang="zh-CN" altLang="zh-CN" sz="4000" b="1">
              <a:solidFill>
                <a:schemeClr val="tx2"/>
              </a:solidFill>
            </a:endParaRPr>
          </a:p>
        </p:txBody>
      </p:sp>
      <p:sp>
        <p:nvSpPr>
          <p:cNvPr id="3075" name="Rectangle 3"/>
          <p:cNvSpPr>
            <a:spLocks noChangeArrowheads="1"/>
          </p:cNvSpPr>
          <p:nvPr/>
        </p:nvSpPr>
        <p:spPr bwMode="auto">
          <a:xfrm>
            <a:off x="360363" y="1916113"/>
            <a:ext cx="8675687"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170000"/>
              </a:lnSpc>
            </a:pPr>
            <a:r>
              <a:rPr lang="zh-CN" altLang="en-US" sz="7200" b="1" dirty="0">
                <a:solidFill>
                  <a:srgbClr val="FF0000"/>
                </a:solidFill>
                <a:latin typeface="黑体" pitchFamily="49" charset="-122"/>
              </a:rPr>
              <a:t>第四章 行为图</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 </a:t>
            </a:r>
            <a:r>
              <a:rPr lang="zh-CN" altLang="en-US" smtClean="0"/>
              <a:t>状态图进一步说明</a:t>
            </a:r>
          </a:p>
        </p:txBody>
      </p:sp>
      <p:sp>
        <p:nvSpPr>
          <p:cNvPr id="12291" name="Rectangle 3"/>
          <p:cNvSpPr>
            <a:spLocks noGrp="1" noRot="1" noChangeArrowheads="1"/>
          </p:cNvSpPr>
          <p:nvPr>
            <p:ph type="body" idx="1"/>
          </p:nvPr>
        </p:nvSpPr>
        <p:spPr/>
        <p:txBody>
          <a:bodyPr/>
          <a:lstStyle/>
          <a:p>
            <a:pPr eaLnBrk="1" hangingPunct="1">
              <a:buFont typeface="Wingdings" pitchFamily="2" charset="2"/>
              <a:buNone/>
            </a:pPr>
            <a:r>
              <a:rPr lang="zh-CN" altLang="en-US" sz="2400" smtClean="0"/>
              <a:t>（</a:t>
            </a:r>
            <a:r>
              <a:rPr lang="en-US" altLang="zh-CN" sz="2400" smtClean="0"/>
              <a:t>1</a:t>
            </a:r>
            <a:r>
              <a:rPr lang="zh-CN" altLang="en-US" sz="2400" smtClean="0"/>
              <a:t>）状态迁移</a:t>
            </a:r>
          </a:p>
          <a:p>
            <a:pPr eaLnBrk="1" hangingPunct="1"/>
            <a:r>
              <a:rPr lang="zh-CN" altLang="en-US" sz="2400" b="1" smtClean="0"/>
              <a:t>是两个状态之间的一种关系，表示处于某状态的对象，在特定事件发生且某特定的条件满足时进入第二个状态。</a:t>
            </a:r>
          </a:p>
          <a:p>
            <a:pPr eaLnBrk="1" hangingPunct="1"/>
            <a:r>
              <a:rPr lang="zh-CN" altLang="en-US" sz="2400" b="1" smtClean="0"/>
              <a:t>描述格式：</a:t>
            </a:r>
          </a:p>
          <a:p>
            <a:pPr lvl="1" eaLnBrk="1" hangingPunct="1">
              <a:buFont typeface="Wingdings" pitchFamily="2" charset="2"/>
              <a:buNone/>
            </a:pPr>
            <a:r>
              <a:rPr lang="en-US" altLang="zh-CN" sz="2400" b="1" smtClean="0"/>
              <a:t>event</a:t>
            </a:r>
            <a:r>
              <a:rPr lang="zh-CN" altLang="en-US" sz="2400" b="1" smtClean="0"/>
              <a:t>（</a:t>
            </a:r>
            <a:r>
              <a:rPr lang="en-US" altLang="zh-CN" sz="2400" b="1" smtClean="0"/>
              <a:t>arg) [guard-condition] /action</a:t>
            </a:r>
          </a:p>
          <a:p>
            <a:pPr lvl="1" eaLnBrk="1" hangingPunct="1"/>
            <a:endParaRPr lang="en-US" altLang="zh-CN" sz="2400" b="1" smtClean="0"/>
          </a:p>
          <a:p>
            <a:pPr eaLnBrk="1" hangingPunct="1">
              <a:buFont typeface="Wingdings" pitchFamily="2" charset="2"/>
              <a:buNone/>
            </a:pPr>
            <a:endParaRPr lang="en-US" altLang="zh-CN"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771900"/>
            <a:ext cx="41910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p:txBody>
          <a:bodyPr/>
          <a:lstStyle/>
          <a:p>
            <a:pPr eaLnBrk="1" hangingPunct="1">
              <a:buFont typeface="Wingdings" pitchFamily="2" charset="2"/>
              <a:buNone/>
            </a:pPr>
            <a:r>
              <a:rPr lang="zh-CN" altLang="en-US" sz="3600" b="1" smtClean="0"/>
              <a:t>状态转换的条件：</a:t>
            </a:r>
            <a:endParaRPr lang="zh-CN" altLang="en-US" b="1" smtClean="0"/>
          </a:p>
          <a:p>
            <a:pPr eaLnBrk="1" hangingPunct="1"/>
            <a:r>
              <a:rPr lang="zh-CN" altLang="en-US" smtClean="0"/>
              <a:t>事件触发状态转换</a:t>
            </a:r>
          </a:p>
          <a:p>
            <a:pPr eaLnBrk="1" hangingPunct="1"/>
            <a:r>
              <a:rPr lang="zh-CN" altLang="en-US" smtClean="0"/>
              <a:t>源状态的内部活动执行完毕自动触发转移</a:t>
            </a:r>
          </a:p>
          <a:p>
            <a:pPr eaLnBrk="1" hangingPunct="1"/>
            <a:r>
              <a:rPr lang="zh-CN" altLang="en-US" smtClean="0"/>
              <a:t>给定的状态只能产生一个转移</a:t>
            </a:r>
          </a:p>
          <a:p>
            <a:pPr eaLnBrk="1" hangingPunct="1">
              <a:buFont typeface="Wingdings" pitchFamily="2" charset="2"/>
              <a:buNone/>
            </a:pPr>
            <a:endParaRPr lang="en-US" altLang="zh-CN"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bwMode="auto">
          <a:xfrm>
            <a:off x="609600" y="30480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smtClean="0">
                <a:ea typeface="隶书" pitchFamily="49" charset="-122"/>
              </a:rPr>
              <a:t>状态图：电梯</a:t>
            </a:r>
          </a:p>
        </p:txBody>
      </p:sp>
      <p:graphicFrame>
        <p:nvGraphicFramePr>
          <p:cNvPr id="14339" name="Object 3"/>
          <p:cNvGraphicFramePr>
            <a:graphicFrameLocks noChangeAspect="1"/>
          </p:cNvGraphicFramePr>
          <p:nvPr/>
        </p:nvGraphicFramePr>
        <p:xfrm>
          <a:off x="381000" y="979488"/>
          <a:ext cx="8305800" cy="5878512"/>
        </p:xfrm>
        <a:graphic>
          <a:graphicData uri="http://schemas.openxmlformats.org/presentationml/2006/ole">
            <mc:AlternateContent xmlns:mc="http://schemas.openxmlformats.org/markup-compatibility/2006">
              <mc:Choice xmlns:v="urn:schemas-microsoft-com:vml" Requires="v">
                <p:oleObj spid="_x0000_s14340" name="图片" r:id="rId3" imgW="7648575" imgH="5876925" progId="Word.Picture.8">
                  <p:embed/>
                </p:oleObj>
              </mc:Choice>
              <mc:Fallback>
                <p:oleObj name="图片" r:id="rId3" imgW="7648575" imgH="5876925"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79488"/>
                        <a:ext cx="8305800" cy="5878512"/>
                      </a:xfrm>
                      <a:prstGeom prst="rect">
                        <a:avLst/>
                      </a:prstGeom>
                      <a:solidFill>
                        <a:srgbClr val="FFFF99"/>
                      </a:solidFill>
                      <a:ln>
                        <a:noFill/>
                      </a:ln>
                      <a:effectLst/>
                      <a:extLst>
                        <a:ext uri="{91240B29-F687-4F45-9708-019B960494DF}">
                          <a14:hiddenLine xmlns:a14="http://schemas.microsoft.com/office/drawing/2010/main" w="1905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bwMode="auto">
          <a:xfrm>
            <a:off x="685800" y="228600"/>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b="1" smtClean="0">
                <a:solidFill>
                  <a:schemeClr val="tx1"/>
                </a:solidFill>
                <a:ea typeface="楷体_GB2312" pitchFamily="49" charset="-122"/>
              </a:rPr>
              <a:t>（</a:t>
            </a:r>
            <a:r>
              <a:rPr lang="en-US" altLang="zh-CN" sz="3600" b="1" smtClean="0">
                <a:solidFill>
                  <a:schemeClr val="tx1"/>
                </a:solidFill>
                <a:ea typeface="楷体_GB2312" pitchFamily="49" charset="-122"/>
              </a:rPr>
              <a:t>2</a:t>
            </a:r>
            <a:r>
              <a:rPr lang="zh-CN" altLang="en-US" sz="3600" b="1" smtClean="0">
                <a:solidFill>
                  <a:schemeClr val="tx1"/>
                </a:solidFill>
                <a:ea typeface="楷体_GB2312" pitchFamily="49" charset="-122"/>
              </a:rPr>
              <a:t>）状态图动作</a:t>
            </a:r>
          </a:p>
        </p:txBody>
      </p:sp>
      <p:sp>
        <p:nvSpPr>
          <p:cNvPr id="15363" name="Rectangle 3"/>
          <p:cNvSpPr>
            <a:spLocks noGrp="1" noRot="1" noChangeArrowheads="1"/>
          </p:cNvSpPr>
          <p:nvPr>
            <p:ph type="body" idx="1"/>
          </p:nvPr>
        </p:nvSpPr>
        <p:spPr>
          <a:xfrm>
            <a:off x="762000" y="1143000"/>
            <a:ext cx="7772400" cy="4114800"/>
          </a:xfrm>
        </p:spPr>
        <p:txBody>
          <a:bodyPr/>
          <a:lstStyle/>
          <a:p>
            <a:pPr eaLnBrk="1" hangingPunct="1"/>
            <a:r>
              <a:rPr lang="zh-CN" altLang="en-US" b="1" smtClean="0">
                <a:ea typeface="楷体_GB2312" pitchFamily="49" charset="-122"/>
              </a:rPr>
              <a:t>发生事件时的处理称为动作。</a:t>
            </a:r>
          </a:p>
          <a:p>
            <a:pPr eaLnBrk="1" hangingPunct="1"/>
            <a:r>
              <a:rPr lang="en-US" altLang="zh-CN" b="1" smtClean="0">
                <a:ea typeface="楷体_GB2312" pitchFamily="49" charset="-122"/>
              </a:rPr>
              <a:t>4</a:t>
            </a:r>
            <a:r>
              <a:rPr lang="zh-CN" altLang="en-US" b="1" smtClean="0">
                <a:ea typeface="楷体_GB2312" pitchFamily="49" charset="-122"/>
              </a:rPr>
              <a:t>种基本的动作类型：</a:t>
            </a:r>
          </a:p>
          <a:p>
            <a:pPr lvl="1" eaLnBrk="1" hangingPunct="1"/>
            <a:r>
              <a:rPr lang="en-US" altLang="zh-CN" b="1" smtClean="0">
                <a:ea typeface="楷体_GB2312" pitchFamily="49" charset="-122"/>
              </a:rPr>
              <a:t>Entry:</a:t>
            </a:r>
            <a:r>
              <a:rPr lang="zh-CN" altLang="en-US" b="1" smtClean="0">
                <a:ea typeface="楷体_GB2312" pitchFamily="49" charset="-122"/>
              </a:rPr>
              <a:t>用来指定进入状态时发生的动作；</a:t>
            </a:r>
          </a:p>
          <a:p>
            <a:pPr lvl="1" eaLnBrk="1" hangingPunct="1"/>
            <a:r>
              <a:rPr lang="en-US" altLang="zh-CN" b="1" smtClean="0">
                <a:ea typeface="楷体_GB2312" pitchFamily="49" charset="-122"/>
              </a:rPr>
              <a:t>Exit</a:t>
            </a:r>
            <a:r>
              <a:rPr lang="zh-CN" altLang="en-US" b="1" smtClean="0">
                <a:ea typeface="楷体_GB2312" pitchFamily="49" charset="-122"/>
              </a:rPr>
              <a:t>：用来指定退出状态时发生的动作；</a:t>
            </a:r>
          </a:p>
          <a:p>
            <a:pPr lvl="1" eaLnBrk="1" hangingPunct="1"/>
            <a:r>
              <a:rPr lang="en-US" altLang="zh-CN" b="1" smtClean="0">
                <a:ea typeface="楷体_GB2312" pitchFamily="49" charset="-122"/>
              </a:rPr>
              <a:t>Do</a:t>
            </a:r>
            <a:r>
              <a:rPr lang="zh-CN" altLang="en-US" b="1" smtClean="0">
                <a:ea typeface="楷体_GB2312" pitchFamily="49" charset="-122"/>
              </a:rPr>
              <a:t>：用来指定处于状态时发生的动作；</a:t>
            </a:r>
          </a:p>
          <a:p>
            <a:pPr lvl="1" eaLnBrk="1" hangingPunct="1"/>
            <a:r>
              <a:rPr lang="en-US" altLang="zh-CN" b="1" smtClean="0">
                <a:ea typeface="楷体_GB2312" pitchFamily="49" charset="-122"/>
              </a:rPr>
              <a:t>Event</a:t>
            </a:r>
            <a:r>
              <a:rPr lang="zh-CN" altLang="en-US" b="1" smtClean="0">
                <a:ea typeface="楷体_GB2312" pitchFamily="49" charset="-122"/>
              </a:rPr>
              <a:t>：用来指定当特定事件触发时发生的动作。</a:t>
            </a:r>
          </a:p>
          <a:p>
            <a:pPr lvl="1" eaLnBrk="1" hangingPunct="1">
              <a:buFont typeface="Wingdings" pitchFamily="2" charset="2"/>
              <a:buNone/>
            </a:pPr>
            <a:endParaRPr lang="en-US" altLang="zh-CN" b="1" smtClean="0">
              <a:ea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增加状态细节</a:t>
            </a:r>
          </a:p>
        </p:txBody>
      </p:sp>
      <p:sp>
        <p:nvSpPr>
          <p:cNvPr id="16387" name="Rectangle 3"/>
          <p:cNvSpPr>
            <a:spLocks noChangeArrowheads="1"/>
          </p:cNvSpPr>
          <p:nvPr/>
        </p:nvSpPr>
        <p:spPr bwMode="auto">
          <a:xfrm>
            <a:off x="3286125" y="277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62200"/>
            <a:ext cx="64008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5"/>
          <p:cNvSpPr txBox="1">
            <a:spLocks noChangeArrowheads="1"/>
          </p:cNvSpPr>
          <p:nvPr/>
        </p:nvSpPr>
        <p:spPr bwMode="auto">
          <a:xfrm>
            <a:off x="6629400" y="16002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a:ea typeface="黑体" pitchFamily="49" charset="-122"/>
              </a:rPr>
              <a:t>状态名</a:t>
            </a:r>
          </a:p>
        </p:txBody>
      </p:sp>
      <p:sp>
        <p:nvSpPr>
          <p:cNvPr id="16390" name="Text Box 6"/>
          <p:cNvSpPr txBox="1">
            <a:spLocks noChangeArrowheads="1"/>
          </p:cNvSpPr>
          <p:nvPr/>
        </p:nvSpPr>
        <p:spPr bwMode="auto">
          <a:xfrm>
            <a:off x="457200" y="3505200"/>
            <a:ext cx="68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a:ea typeface="黑体" pitchFamily="49" charset="-122"/>
              </a:rPr>
              <a:t>退出动作</a:t>
            </a:r>
          </a:p>
        </p:txBody>
      </p:sp>
      <p:sp>
        <p:nvSpPr>
          <p:cNvPr id="16391" name="Text Box 7"/>
          <p:cNvSpPr txBox="1">
            <a:spLocks noChangeArrowheads="1"/>
          </p:cNvSpPr>
          <p:nvPr/>
        </p:nvSpPr>
        <p:spPr bwMode="auto">
          <a:xfrm>
            <a:off x="1066800" y="57912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a:ea typeface="黑体" pitchFamily="49" charset="-122"/>
              </a:rPr>
              <a:t>事件</a:t>
            </a:r>
          </a:p>
        </p:txBody>
      </p:sp>
      <p:sp>
        <p:nvSpPr>
          <p:cNvPr id="16392" name="Line 8"/>
          <p:cNvSpPr>
            <a:spLocks noChangeShapeType="1"/>
          </p:cNvSpPr>
          <p:nvPr/>
        </p:nvSpPr>
        <p:spPr bwMode="auto">
          <a:xfrm flipH="1">
            <a:off x="5257800" y="1981200"/>
            <a:ext cx="1447800" cy="76200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3" name="Line 9"/>
          <p:cNvSpPr>
            <a:spLocks noChangeShapeType="1"/>
          </p:cNvSpPr>
          <p:nvPr/>
        </p:nvSpPr>
        <p:spPr bwMode="auto">
          <a:xfrm flipH="1">
            <a:off x="4343400" y="3352800"/>
            <a:ext cx="3505200" cy="68580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4" name="Text Box 10"/>
          <p:cNvSpPr txBox="1">
            <a:spLocks noChangeArrowheads="1"/>
          </p:cNvSpPr>
          <p:nvPr/>
        </p:nvSpPr>
        <p:spPr bwMode="auto">
          <a:xfrm>
            <a:off x="381000" y="19050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a:ea typeface="黑体" pitchFamily="49" charset="-122"/>
              </a:rPr>
              <a:t>进入动作</a:t>
            </a:r>
          </a:p>
        </p:txBody>
      </p:sp>
      <p:sp>
        <p:nvSpPr>
          <p:cNvPr id="16395" name="Line 11"/>
          <p:cNvSpPr>
            <a:spLocks noChangeShapeType="1"/>
          </p:cNvSpPr>
          <p:nvPr/>
        </p:nvSpPr>
        <p:spPr bwMode="auto">
          <a:xfrm>
            <a:off x="1371600" y="2362200"/>
            <a:ext cx="1143000" cy="114300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6" name="Line 12"/>
          <p:cNvSpPr>
            <a:spLocks noChangeShapeType="1"/>
          </p:cNvSpPr>
          <p:nvPr/>
        </p:nvSpPr>
        <p:spPr bwMode="auto">
          <a:xfrm flipV="1">
            <a:off x="1676400" y="5105400"/>
            <a:ext cx="838200" cy="76200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7" name="Text Box 13"/>
          <p:cNvSpPr txBox="1">
            <a:spLocks noChangeArrowheads="1"/>
          </p:cNvSpPr>
          <p:nvPr/>
        </p:nvSpPr>
        <p:spPr bwMode="auto">
          <a:xfrm>
            <a:off x="7772400" y="30480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a:latin typeface="Tahoma" pitchFamily="34" charset="0"/>
                <a:ea typeface="黑体" pitchFamily="49" charset="-122"/>
              </a:rPr>
              <a:t>活动</a:t>
            </a:r>
          </a:p>
        </p:txBody>
      </p:sp>
      <p:sp>
        <p:nvSpPr>
          <p:cNvPr id="16398" name="Line 14"/>
          <p:cNvSpPr>
            <a:spLocks noChangeShapeType="1"/>
          </p:cNvSpPr>
          <p:nvPr/>
        </p:nvSpPr>
        <p:spPr bwMode="auto">
          <a:xfrm flipV="1">
            <a:off x="1066800" y="4038600"/>
            <a:ext cx="990600" cy="7620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bwMode="auto">
          <a:xfrm>
            <a:off x="609600" y="3048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案例</a:t>
            </a:r>
            <a:r>
              <a:rPr lang="en-US" altLang="zh-CN" smtClean="0"/>
              <a:t>1</a:t>
            </a:r>
            <a:r>
              <a:rPr lang="zh-CN" altLang="en-US" smtClean="0"/>
              <a:t>：订单的状态图</a:t>
            </a:r>
          </a:p>
        </p:txBody>
      </p:sp>
      <p:pic>
        <p:nvPicPr>
          <p:cNvPr id="17411"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3400" y="1358900"/>
            <a:ext cx="8431213" cy="5041900"/>
          </a:xfrm>
          <a:solidFill>
            <a:schemeClr val="tx1"/>
          </a:solid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案例</a:t>
            </a:r>
            <a:r>
              <a:rPr lang="en-US" altLang="zh-CN" smtClean="0"/>
              <a:t>2</a:t>
            </a:r>
            <a:r>
              <a:rPr lang="zh-CN" altLang="en-US" smtClean="0"/>
              <a:t>：</a:t>
            </a:r>
            <a:r>
              <a:rPr lang="zh-CN" altLang="en-US" smtClean="0">
                <a:solidFill>
                  <a:schemeClr val="tx1"/>
                </a:solidFill>
                <a:ea typeface="黑体" pitchFamily="49" charset="-122"/>
              </a:rPr>
              <a:t> </a:t>
            </a:r>
            <a:r>
              <a:rPr lang="en-US" altLang="zh-CN" smtClean="0">
                <a:solidFill>
                  <a:schemeClr val="tx1"/>
                </a:solidFill>
                <a:ea typeface="黑体" pitchFamily="49" charset="-122"/>
              </a:rPr>
              <a:t>Account</a:t>
            </a:r>
            <a:r>
              <a:rPr lang="zh-CN" altLang="en-US" smtClean="0">
                <a:solidFill>
                  <a:schemeClr val="tx1"/>
                </a:solidFill>
                <a:ea typeface="黑体" pitchFamily="49" charset="-122"/>
              </a:rPr>
              <a:t>对象的状态图</a:t>
            </a:r>
          </a:p>
        </p:txBody>
      </p:sp>
      <p:pic>
        <p:nvPicPr>
          <p:cNvPr id="18435" name="Picture 3" descr="Accountstate"/>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22313" y="1600200"/>
            <a:ext cx="7927975" cy="4498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思考与练习</a:t>
            </a:r>
          </a:p>
        </p:txBody>
      </p:sp>
      <p:sp>
        <p:nvSpPr>
          <p:cNvPr id="19459" name="Rectangle 3"/>
          <p:cNvSpPr>
            <a:spLocks noGrp="1" noRot="1" noChangeArrowheads="1"/>
          </p:cNvSpPr>
          <p:nvPr>
            <p:ph type="body" idx="1"/>
          </p:nvPr>
        </p:nvSpPr>
        <p:spPr/>
        <p:txBody>
          <a:bodyPr/>
          <a:lstStyle/>
          <a:p>
            <a:pPr eaLnBrk="1" hangingPunct="1">
              <a:buFont typeface="Wingdings" pitchFamily="2" charset="2"/>
              <a:buNone/>
            </a:pPr>
            <a:r>
              <a:rPr lang="zh-CN" altLang="en-US" b="1" smtClean="0">
                <a:latin typeface="宋体" pitchFamily="2" charset="-122"/>
              </a:rPr>
              <a:t>手机开机时，处于空闲状态；当用户开始呼叫某人时，手机进入拨号状态；如果呼叫成功，进入通话状态；如果呼叫不成功，重新进入空闲状态。在空闲状态被呼叫，进入响铃状态；如果用户接听，进入通话状态；如果一分钟不接听，重新进入空闲状态。</a:t>
            </a:r>
            <a:r>
              <a:rPr lang="zh-CN" altLang="en-US" smtClean="0"/>
              <a:t> </a:t>
            </a:r>
          </a:p>
          <a:p>
            <a:pPr eaLnBrk="1" hangingPunct="1">
              <a:buFont typeface="Wingdings" pitchFamily="2" charset="2"/>
              <a:buNone/>
            </a:pPr>
            <a:endParaRPr lang="en-US" altLang="zh-CN"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bwMode="auto">
          <a:xfrm>
            <a:off x="685800" y="304800"/>
            <a:ext cx="77724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Answer:</a:t>
            </a:r>
          </a:p>
        </p:txBody>
      </p:sp>
      <p:sp>
        <p:nvSpPr>
          <p:cNvPr id="20483" name="AutoShape 3"/>
          <p:cNvSpPr>
            <a:spLocks noChangeAspect="1" noChangeArrowheads="1" noTextEdit="1"/>
          </p:cNvSpPr>
          <p:nvPr/>
        </p:nvSpPr>
        <p:spPr bwMode="auto">
          <a:xfrm>
            <a:off x="381000" y="1447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4" name="Oval 4"/>
          <p:cNvSpPr>
            <a:spLocks noChangeArrowheads="1"/>
          </p:cNvSpPr>
          <p:nvPr/>
        </p:nvSpPr>
        <p:spPr bwMode="auto">
          <a:xfrm>
            <a:off x="838200" y="3048000"/>
            <a:ext cx="279400" cy="277813"/>
          </a:xfrm>
          <a:prstGeom prst="ellipse">
            <a:avLst/>
          </a:prstGeom>
          <a:solidFill>
            <a:srgbClr val="000000"/>
          </a:solidFill>
          <a:ln w="0">
            <a:solidFill>
              <a:srgbClr val="990033"/>
            </a:solidFill>
            <a:round/>
            <a:headEnd/>
            <a:tailEnd/>
          </a:ln>
        </p:spPr>
        <p:txBody>
          <a:bodyPr/>
          <a:lstStyle/>
          <a:p>
            <a:endParaRPr lang="zh-CN" altLang="en-US"/>
          </a:p>
        </p:txBody>
      </p:sp>
      <p:grpSp>
        <p:nvGrpSpPr>
          <p:cNvPr id="97285" name="Group 5"/>
          <p:cNvGrpSpPr>
            <a:grpSpLocks/>
          </p:cNvGrpSpPr>
          <p:nvPr/>
        </p:nvGrpSpPr>
        <p:grpSpPr bwMode="auto">
          <a:xfrm>
            <a:off x="2667000" y="2590800"/>
            <a:ext cx="1422400" cy="639763"/>
            <a:chOff x="1829" y="1796"/>
            <a:chExt cx="896" cy="403"/>
          </a:xfrm>
        </p:grpSpPr>
        <p:sp>
          <p:nvSpPr>
            <p:cNvPr id="20507" name="AutoShape 6"/>
            <p:cNvSpPr>
              <a:spLocks noChangeArrowheads="1"/>
            </p:cNvSpPr>
            <p:nvPr/>
          </p:nvSpPr>
          <p:spPr bwMode="auto">
            <a:xfrm>
              <a:off x="1829" y="1796"/>
              <a:ext cx="896" cy="403"/>
            </a:xfrm>
            <a:prstGeom prst="roundRect">
              <a:avLst>
                <a:gd name="adj" fmla="val 15218"/>
              </a:avLst>
            </a:prstGeom>
            <a:solidFill>
              <a:srgbClr val="FFFFCC"/>
            </a:solidFill>
            <a:ln w="0">
              <a:solidFill>
                <a:srgbClr val="990033"/>
              </a:solidFill>
              <a:round/>
              <a:headEnd/>
              <a:tailEnd/>
            </a:ln>
          </p:spPr>
          <p:txBody>
            <a:bodyPr/>
            <a:lstStyle/>
            <a:p>
              <a:endParaRPr lang="zh-CN" altLang="en-US"/>
            </a:p>
          </p:txBody>
        </p:sp>
        <p:sp>
          <p:nvSpPr>
            <p:cNvPr id="20508" name="Rectangle 7"/>
            <p:cNvSpPr>
              <a:spLocks noChangeArrowheads="1"/>
            </p:cNvSpPr>
            <p:nvPr/>
          </p:nvSpPr>
          <p:spPr bwMode="auto">
            <a:xfrm>
              <a:off x="2171" y="1814"/>
              <a:ext cx="174"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S Sans Serif" charset="0"/>
                </a:rPr>
                <a:t>idle</a:t>
              </a:r>
              <a:endParaRPr lang="en-US" altLang="zh-CN">
                <a:latin typeface="Tahoma" pitchFamily="34" charset="0"/>
              </a:endParaRPr>
            </a:p>
          </p:txBody>
        </p:sp>
      </p:grpSp>
      <p:grpSp>
        <p:nvGrpSpPr>
          <p:cNvPr id="97288" name="Group 8"/>
          <p:cNvGrpSpPr>
            <a:grpSpLocks/>
          </p:cNvGrpSpPr>
          <p:nvPr/>
        </p:nvGrpSpPr>
        <p:grpSpPr bwMode="auto">
          <a:xfrm>
            <a:off x="6324600" y="2590800"/>
            <a:ext cx="1341438" cy="584200"/>
            <a:chOff x="4237" y="1814"/>
            <a:chExt cx="845" cy="368"/>
          </a:xfrm>
        </p:grpSpPr>
        <p:sp>
          <p:nvSpPr>
            <p:cNvPr id="20505" name="AutoShape 9"/>
            <p:cNvSpPr>
              <a:spLocks noChangeArrowheads="1"/>
            </p:cNvSpPr>
            <p:nvPr/>
          </p:nvSpPr>
          <p:spPr bwMode="auto">
            <a:xfrm>
              <a:off x="4237" y="1814"/>
              <a:ext cx="845" cy="368"/>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20506" name="Rectangle 10"/>
            <p:cNvSpPr>
              <a:spLocks noChangeArrowheads="1"/>
            </p:cNvSpPr>
            <p:nvPr/>
          </p:nvSpPr>
          <p:spPr bwMode="auto">
            <a:xfrm>
              <a:off x="4465" y="1822"/>
              <a:ext cx="3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S Sans Serif" charset="0"/>
                </a:rPr>
                <a:t>dialing</a:t>
              </a:r>
              <a:endParaRPr lang="en-US" altLang="zh-CN">
                <a:latin typeface="Tahoma" pitchFamily="34" charset="0"/>
              </a:endParaRPr>
            </a:p>
          </p:txBody>
        </p:sp>
      </p:grpSp>
      <p:grpSp>
        <p:nvGrpSpPr>
          <p:cNvPr id="97291" name="Group 11"/>
          <p:cNvGrpSpPr>
            <a:grpSpLocks/>
          </p:cNvGrpSpPr>
          <p:nvPr/>
        </p:nvGrpSpPr>
        <p:grpSpPr bwMode="auto">
          <a:xfrm>
            <a:off x="6400800" y="5257800"/>
            <a:ext cx="1341438" cy="600075"/>
            <a:chOff x="4237" y="3419"/>
            <a:chExt cx="845" cy="378"/>
          </a:xfrm>
        </p:grpSpPr>
        <p:sp>
          <p:nvSpPr>
            <p:cNvPr id="20503" name="AutoShape 12"/>
            <p:cNvSpPr>
              <a:spLocks noChangeArrowheads="1"/>
            </p:cNvSpPr>
            <p:nvPr/>
          </p:nvSpPr>
          <p:spPr bwMode="auto">
            <a:xfrm>
              <a:off x="4237" y="3419"/>
              <a:ext cx="845" cy="378"/>
            </a:xfrm>
            <a:prstGeom prst="roundRect">
              <a:avLst>
                <a:gd name="adj" fmla="val 16278"/>
              </a:avLst>
            </a:prstGeom>
            <a:solidFill>
              <a:srgbClr val="FFFFCC"/>
            </a:solidFill>
            <a:ln w="0">
              <a:solidFill>
                <a:srgbClr val="990033"/>
              </a:solidFill>
              <a:round/>
              <a:headEnd/>
              <a:tailEnd/>
            </a:ln>
          </p:spPr>
          <p:txBody>
            <a:bodyPr/>
            <a:lstStyle/>
            <a:p>
              <a:endParaRPr lang="zh-CN" altLang="en-US"/>
            </a:p>
          </p:txBody>
        </p:sp>
        <p:sp>
          <p:nvSpPr>
            <p:cNvPr id="20504" name="Rectangle 13"/>
            <p:cNvSpPr>
              <a:spLocks noChangeArrowheads="1"/>
            </p:cNvSpPr>
            <p:nvPr/>
          </p:nvSpPr>
          <p:spPr bwMode="auto">
            <a:xfrm>
              <a:off x="4422" y="3438"/>
              <a:ext cx="3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S Sans Serif" charset="0"/>
                </a:rPr>
                <a:t>working</a:t>
              </a:r>
              <a:endParaRPr lang="en-US" altLang="zh-CN">
                <a:latin typeface="Tahoma" pitchFamily="34" charset="0"/>
              </a:endParaRPr>
            </a:p>
          </p:txBody>
        </p:sp>
      </p:grpSp>
      <p:grpSp>
        <p:nvGrpSpPr>
          <p:cNvPr id="97294" name="Group 14"/>
          <p:cNvGrpSpPr>
            <a:grpSpLocks/>
          </p:cNvGrpSpPr>
          <p:nvPr/>
        </p:nvGrpSpPr>
        <p:grpSpPr bwMode="auto">
          <a:xfrm>
            <a:off x="2667000" y="5257800"/>
            <a:ext cx="1341438" cy="600075"/>
            <a:chOff x="1920" y="3408"/>
            <a:chExt cx="845" cy="378"/>
          </a:xfrm>
        </p:grpSpPr>
        <p:sp>
          <p:nvSpPr>
            <p:cNvPr id="20501" name="AutoShape 15"/>
            <p:cNvSpPr>
              <a:spLocks noChangeArrowheads="1"/>
            </p:cNvSpPr>
            <p:nvPr/>
          </p:nvSpPr>
          <p:spPr bwMode="auto">
            <a:xfrm>
              <a:off x="1920" y="3408"/>
              <a:ext cx="845" cy="378"/>
            </a:xfrm>
            <a:prstGeom prst="roundRect">
              <a:avLst>
                <a:gd name="adj" fmla="val 16278"/>
              </a:avLst>
            </a:prstGeom>
            <a:solidFill>
              <a:srgbClr val="FFFFCC"/>
            </a:solidFill>
            <a:ln w="0">
              <a:solidFill>
                <a:srgbClr val="990033"/>
              </a:solidFill>
              <a:round/>
              <a:headEnd/>
              <a:tailEnd/>
            </a:ln>
          </p:spPr>
          <p:txBody>
            <a:bodyPr/>
            <a:lstStyle/>
            <a:p>
              <a:endParaRPr lang="zh-CN" altLang="en-US"/>
            </a:p>
          </p:txBody>
        </p:sp>
        <p:sp>
          <p:nvSpPr>
            <p:cNvPr id="20502" name="Rectangle 16"/>
            <p:cNvSpPr>
              <a:spLocks noChangeArrowheads="1"/>
            </p:cNvSpPr>
            <p:nvPr/>
          </p:nvSpPr>
          <p:spPr bwMode="auto">
            <a:xfrm>
              <a:off x="2162" y="3438"/>
              <a:ext cx="33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S Sans Serif" charset="0"/>
                </a:rPr>
                <a:t>ringing</a:t>
              </a:r>
              <a:endParaRPr lang="en-US" altLang="zh-CN">
                <a:latin typeface="Tahoma" pitchFamily="34" charset="0"/>
              </a:endParaRPr>
            </a:p>
          </p:txBody>
        </p:sp>
      </p:grpSp>
      <p:pic>
        <p:nvPicPr>
          <p:cNvPr id="97297"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133600"/>
            <a:ext cx="2209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895600"/>
            <a:ext cx="22098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9"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200400"/>
            <a:ext cx="179546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30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276600"/>
            <a:ext cx="15478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301"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276600"/>
            <a:ext cx="990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4" name="Rectangle 22"/>
          <p:cNvSpPr>
            <a:spLocks noChangeArrowheads="1"/>
          </p:cNvSpPr>
          <p:nvPr/>
        </p:nvSpPr>
        <p:spPr bwMode="auto">
          <a:xfrm>
            <a:off x="3886200" y="3276600"/>
            <a:ext cx="3810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97303"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648200"/>
            <a:ext cx="563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304"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4724400"/>
            <a:ext cx="10001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305"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5181600"/>
            <a:ext cx="23622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6" name="Line 26"/>
          <p:cNvSpPr>
            <a:spLocks noChangeShapeType="1"/>
          </p:cNvSpPr>
          <p:nvPr/>
        </p:nvSpPr>
        <p:spPr bwMode="auto">
          <a:xfrm flipV="1">
            <a:off x="1066800" y="2971800"/>
            <a:ext cx="1600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7" name="Line 27"/>
          <p:cNvSpPr>
            <a:spLocks noChangeShapeType="1"/>
          </p:cNvSpPr>
          <p:nvPr/>
        </p:nvSpPr>
        <p:spPr bwMode="auto">
          <a:xfrm flipH="1" flipV="1">
            <a:off x="4038600" y="3276600"/>
            <a:ext cx="2438400" cy="1981200"/>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8" name="Text Box 28"/>
          <p:cNvSpPr txBox="1">
            <a:spLocks noChangeArrowheads="1"/>
          </p:cNvSpPr>
          <p:nvPr/>
        </p:nvSpPr>
        <p:spPr bwMode="auto">
          <a:xfrm>
            <a:off x="4800600" y="39624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a:latin typeface="Tahoma" pitchFamily="34" charset="0"/>
              </a:rPr>
              <a:t>finish connection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7284"/>
                                        </p:tgtEl>
                                        <p:attrNameLst>
                                          <p:attrName>style.visibility</p:attrName>
                                        </p:attrNameLst>
                                      </p:cBhvr>
                                      <p:to>
                                        <p:strVal val="visible"/>
                                      </p:to>
                                    </p:set>
                                    <p:anim to="" calcmode="lin" valueType="num">
                                      <p:cBhvr>
                                        <p:cTn id="7" dur="1" fill="hold"/>
                                        <p:tgtEl>
                                          <p:spTgt spid="9728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97285"/>
                                        </p:tgtEl>
                                        <p:attrNameLst>
                                          <p:attrName>style.visibility</p:attrName>
                                        </p:attrNameLst>
                                      </p:cBhvr>
                                      <p:to>
                                        <p:strVal val="visible"/>
                                      </p:to>
                                    </p:set>
                                    <p:anim to="" calcmode="lin" valueType="num">
                                      <p:cBhvr>
                                        <p:cTn id="12" dur="1" fill="hold"/>
                                        <p:tgtEl>
                                          <p:spTgt spid="97285"/>
                                        </p:tgtEl>
                                        <p:attrNameLst>
                                          <p:attrName/>
                                        </p:attrNameLst>
                                      </p:cBhvr>
                                    </p:anim>
                                  </p:childTnLst>
                                </p:cTn>
                              </p:par>
                            </p:childTnLst>
                          </p:cTn>
                        </p:par>
                        <p:par>
                          <p:cTn id="13" fill="hold" nodeType="afterGroup">
                            <p:stCondLst>
                              <p:cond delay="500"/>
                            </p:stCondLst>
                            <p:childTnLst>
                              <p:par>
                                <p:cTn id="14" presetID="24" presetClass="entr" presetSubtype="0" fill="hold" nodeType="afterEffect">
                                  <p:stCondLst>
                                    <p:cond delay="0"/>
                                  </p:stCondLst>
                                  <p:childTnLst>
                                    <p:set>
                                      <p:cBhvr>
                                        <p:cTn id="15" dur="1" fill="hold">
                                          <p:stCondLst>
                                            <p:cond delay="499"/>
                                          </p:stCondLst>
                                        </p:cTn>
                                        <p:tgtEl>
                                          <p:spTgt spid="97288"/>
                                        </p:tgtEl>
                                        <p:attrNameLst>
                                          <p:attrName>style.visibility</p:attrName>
                                        </p:attrNameLst>
                                      </p:cBhvr>
                                      <p:to>
                                        <p:strVal val="visible"/>
                                      </p:to>
                                    </p:set>
                                    <p:anim to="" calcmode="lin" valueType="num">
                                      <p:cBhvr>
                                        <p:cTn id="16" dur="1" fill="hold"/>
                                        <p:tgtEl>
                                          <p:spTgt spid="97288"/>
                                        </p:tgtEl>
                                        <p:attrNameLst>
                                          <p:attrName/>
                                        </p:attrNameLst>
                                      </p:cBhvr>
                                    </p:anim>
                                  </p:childTnLst>
                                </p:cTn>
                              </p:par>
                            </p:childTnLst>
                          </p:cTn>
                        </p:par>
                        <p:par>
                          <p:cTn id="17" fill="hold" nodeType="afterGroup">
                            <p:stCondLst>
                              <p:cond delay="1000"/>
                            </p:stCondLst>
                            <p:childTnLst>
                              <p:par>
                                <p:cTn id="18" presetID="24" presetClass="entr" presetSubtype="0" fill="hold" nodeType="afterEffect">
                                  <p:stCondLst>
                                    <p:cond delay="0"/>
                                  </p:stCondLst>
                                  <p:childTnLst>
                                    <p:set>
                                      <p:cBhvr>
                                        <p:cTn id="19" dur="1" fill="hold">
                                          <p:stCondLst>
                                            <p:cond delay="499"/>
                                          </p:stCondLst>
                                        </p:cTn>
                                        <p:tgtEl>
                                          <p:spTgt spid="97294"/>
                                        </p:tgtEl>
                                        <p:attrNameLst>
                                          <p:attrName>style.visibility</p:attrName>
                                        </p:attrNameLst>
                                      </p:cBhvr>
                                      <p:to>
                                        <p:strVal val="visible"/>
                                      </p:to>
                                    </p:set>
                                    <p:anim to="" calcmode="lin" valueType="num">
                                      <p:cBhvr>
                                        <p:cTn id="20" dur="1" fill="hold"/>
                                        <p:tgtEl>
                                          <p:spTgt spid="97294"/>
                                        </p:tgtEl>
                                        <p:attrNameLst>
                                          <p:attrName/>
                                        </p:attrNameLst>
                                      </p:cBhvr>
                                    </p:anim>
                                  </p:childTnLst>
                                </p:cTn>
                              </p:par>
                            </p:childTnLst>
                          </p:cTn>
                        </p:par>
                        <p:par>
                          <p:cTn id="21" fill="hold" nodeType="afterGroup">
                            <p:stCondLst>
                              <p:cond delay="1500"/>
                            </p:stCondLst>
                            <p:childTnLst>
                              <p:par>
                                <p:cTn id="22" presetID="24" presetClass="entr" presetSubtype="0" fill="hold" nodeType="afterEffect">
                                  <p:stCondLst>
                                    <p:cond delay="0"/>
                                  </p:stCondLst>
                                  <p:childTnLst>
                                    <p:set>
                                      <p:cBhvr>
                                        <p:cTn id="23" dur="1" fill="hold">
                                          <p:stCondLst>
                                            <p:cond delay="499"/>
                                          </p:stCondLst>
                                        </p:cTn>
                                        <p:tgtEl>
                                          <p:spTgt spid="97291"/>
                                        </p:tgtEl>
                                        <p:attrNameLst>
                                          <p:attrName>style.visibility</p:attrName>
                                        </p:attrNameLst>
                                      </p:cBhvr>
                                      <p:to>
                                        <p:strVal val="visible"/>
                                      </p:to>
                                    </p:set>
                                    <p:anim to="" calcmode="lin" valueType="num">
                                      <p:cBhvr>
                                        <p:cTn id="24" dur="1" fill="hold"/>
                                        <p:tgtEl>
                                          <p:spTgt spid="97291"/>
                                        </p:tgtEl>
                                        <p:attrNameLst>
                                          <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grpId="0" nodeType="clickEffect">
                                  <p:stCondLst>
                                    <p:cond delay="0"/>
                                  </p:stCondLst>
                                  <p:childTnLst>
                                    <p:set>
                                      <p:cBhvr>
                                        <p:cTn id="28" dur="1" fill="hold">
                                          <p:stCondLst>
                                            <p:cond delay="499"/>
                                          </p:stCondLst>
                                        </p:cTn>
                                        <p:tgtEl>
                                          <p:spTgt spid="97306"/>
                                        </p:tgtEl>
                                        <p:attrNameLst>
                                          <p:attrName>style.visibility</p:attrName>
                                        </p:attrNameLst>
                                      </p:cBhvr>
                                      <p:to>
                                        <p:strVal val="visible"/>
                                      </p:to>
                                    </p:set>
                                    <p:anim to="" calcmode="lin" valueType="num">
                                      <p:cBhvr>
                                        <p:cTn id="29" dur="1" fill="hold"/>
                                        <p:tgtEl>
                                          <p:spTgt spid="97306"/>
                                        </p:tgtEl>
                                        <p:attrNameLst>
                                          <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nodeType="clickEffect">
                                  <p:stCondLst>
                                    <p:cond delay="0"/>
                                  </p:stCondLst>
                                  <p:childTnLst>
                                    <p:set>
                                      <p:cBhvr>
                                        <p:cTn id="33" dur="1" fill="hold">
                                          <p:stCondLst>
                                            <p:cond delay="499"/>
                                          </p:stCondLst>
                                        </p:cTn>
                                        <p:tgtEl>
                                          <p:spTgt spid="97297"/>
                                        </p:tgtEl>
                                        <p:attrNameLst>
                                          <p:attrName>style.visibility</p:attrName>
                                        </p:attrNameLst>
                                      </p:cBhvr>
                                      <p:to>
                                        <p:strVal val="visible"/>
                                      </p:to>
                                    </p:set>
                                    <p:anim to="" calcmode="lin" valueType="num">
                                      <p:cBhvr>
                                        <p:cTn id="34" dur="1" fill="hold"/>
                                        <p:tgtEl>
                                          <p:spTgt spid="97297"/>
                                        </p:tgtEl>
                                        <p:attrNameLst>
                                          <p:attrName/>
                                        </p:attrNameLst>
                                      </p:cBhvr>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4" presetClass="entr" presetSubtype="0" fill="hold" nodeType="clickEffect">
                                  <p:stCondLst>
                                    <p:cond delay="0"/>
                                  </p:stCondLst>
                                  <p:childTnLst>
                                    <p:set>
                                      <p:cBhvr>
                                        <p:cTn id="38" dur="1" fill="hold">
                                          <p:stCondLst>
                                            <p:cond delay="499"/>
                                          </p:stCondLst>
                                        </p:cTn>
                                        <p:tgtEl>
                                          <p:spTgt spid="97298"/>
                                        </p:tgtEl>
                                        <p:attrNameLst>
                                          <p:attrName>style.visibility</p:attrName>
                                        </p:attrNameLst>
                                      </p:cBhvr>
                                      <p:to>
                                        <p:strVal val="visible"/>
                                      </p:to>
                                    </p:set>
                                    <p:anim to="" calcmode="lin" valueType="num">
                                      <p:cBhvr>
                                        <p:cTn id="39" dur="1" fill="hold"/>
                                        <p:tgtEl>
                                          <p:spTgt spid="97298"/>
                                        </p:tgtEl>
                                        <p:attrNameLst>
                                          <p:attrName/>
                                        </p:attrNameLst>
                                      </p:cBhvr>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4" presetClass="entr" presetSubtype="0" fill="hold" nodeType="clickEffect">
                                  <p:stCondLst>
                                    <p:cond delay="0"/>
                                  </p:stCondLst>
                                  <p:childTnLst>
                                    <p:set>
                                      <p:cBhvr>
                                        <p:cTn id="43" dur="1" fill="hold">
                                          <p:stCondLst>
                                            <p:cond delay="499"/>
                                          </p:stCondLst>
                                        </p:cTn>
                                        <p:tgtEl>
                                          <p:spTgt spid="97299"/>
                                        </p:tgtEl>
                                        <p:attrNameLst>
                                          <p:attrName>style.visibility</p:attrName>
                                        </p:attrNameLst>
                                      </p:cBhvr>
                                      <p:to>
                                        <p:strVal val="visible"/>
                                      </p:to>
                                    </p:set>
                                    <p:anim to="" calcmode="lin" valueType="num">
                                      <p:cBhvr>
                                        <p:cTn id="44" dur="1" fill="hold"/>
                                        <p:tgtEl>
                                          <p:spTgt spid="97299"/>
                                        </p:tgtEl>
                                        <p:attrNameLst>
                                          <p:attrName/>
                                        </p:attrNameLst>
                                      </p:cBhvr>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4" presetClass="entr" presetSubtype="0" fill="hold" nodeType="clickEffect">
                                  <p:stCondLst>
                                    <p:cond delay="0"/>
                                  </p:stCondLst>
                                  <p:childTnLst>
                                    <p:set>
                                      <p:cBhvr>
                                        <p:cTn id="48" dur="1" fill="hold">
                                          <p:stCondLst>
                                            <p:cond delay="499"/>
                                          </p:stCondLst>
                                        </p:cTn>
                                        <p:tgtEl>
                                          <p:spTgt spid="97300"/>
                                        </p:tgtEl>
                                        <p:attrNameLst>
                                          <p:attrName>style.visibility</p:attrName>
                                        </p:attrNameLst>
                                      </p:cBhvr>
                                      <p:to>
                                        <p:strVal val="visible"/>
                                      </p:to>
                                    </p:set>
                                    <p:anim to="" calcmode="lin" valueType="num">
                                      <p:cBhvr>
                                        <p:cTn id="49" dur="1" fill="hold"/>
                                        <p:tgtEl>
                                          <p:spTgt spid="97300"/>
                                        </p:tgtEl>
                                        <p:attrNameLst>
                                          <p:attrName/>
                                        </p:attrNameLst>
                                      </p:cBhvr>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4" presetClass="entr" presetSubtype="0" fill="hold" nodeType="clickEffect">
                                  <p:stCondLst>
                                    <p:cond delay="0"/>
                                  </p:stCondLst>
                                  <p:childTnLst>
                                    <p:set>
                                      <p:cBhvr>
                                        <p:cTn id="53" dur="1" fill="hold">
                                          <p:stCondLst>
                                            <p:cond delay="499"/>
                                          </p:stCondLst>
                                        </p:cTn>
                                        <p:tgtEl>
                                          <p:spTgt spid="97301"/>
                                        </p:tgtEl>
                                        <p:attrNameLst>
                                          <p:attrName>style.visibility</p:attrName>
                                        </p:attrNameLst>
                                      </p:cBhvr>
                                      <p:to>
                                        <p:strVal val="visible"/>
                                      </p:to>
                                    </p:set>
                                    <p:anim to="" calcmode="lin" valueType="num">
                                      <p:cBhvr>
                                        <p:cTn id="54" dur="1" fill="hold"/>
                                        <p:tgtEl>
                                          <p:spTgt spid="97301"/>
                                        </p:tgtEl>
                                        <p:attrNameLst>
                                          <p:attrName/>
                                        </p:attrNameLst>
                                      </p:cBhvr>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4" presetClass="entr" presetSubtype="0" fill="hold" nodeType="clickEffect">
                                  <p:stCondLst>
                                    <p:cond delay="0"/>
                                  </p:stCondLst>
                                  <p:childTnLst>
                                    <p:set>
                                      <p:cBhvr>
                                        <p:cTn id="58" dur="1" fill="hold">
                                          <p:stCondLst>
                                            <p:cond delay="499"/>
                                          </p:stCondLst>
                                        </p:cTn>
                                        <p:tgtEl>
                                          <p:spTgt spid="97303"/>
                                        </p:tgtEl>
                                        <p:attrNameLst>
                                          <p:attrName>style.visibility</p:attrName>
                                        </p:attrNameLst>
                                      </p:cBhvr>
                                      <p:to>
                                        <p:strVal val="visible"/>
                                      </p:to>
                                    </p:set>
                                    <p:anim to="" calcmode="lin" valueType="num">
                                      <p:cBhvr>
                                        <p:cTn id="59" dur="1" fill="hold"/>
                                        <p:tgtEl>
                                          <p:spTgt spid="97303"/>
                                        </p:tgtEl>
                                        <p:attrNameLst>
                                          <p:attrName/>
                                        </p:attrNameLst>
                                      </p:cBhvr>
                                    </p:anim>
                                  </p:childTnLst>
                                </p:cTn>
                              </p:par>
                            </p:childTnLst>
                          </p:cTn>
                        </p:par>
                        <p:par>
                          <p:cTn id="60" fill="hold" nodeType="afterGroup">
                            <p:stCondLst>
                              <p:cond delay="500"/>
                            </p:stCondLst>
                            <p:childTnLst>
                              <p:par>
                                <p:cTn id="61" presetID="24" presetClass="entr" presetSubtype="0" fill="hold" nodeType="afterEffect">
                                  <p:stCondLst>
                                    <p:cond delay="0"/>
                                  </p:stCondLst>
                                  <p:childTnLst>
                                    <p:set>
                                      <p:cBhvr>
                                        <p:cTn id="62" dur="1" fill="hold">
                                          <p:stCondLst>
                                            <p:cond delay="499"/>
                                          </p:stCondLst>
                                        </p:cTn>
                                        <p:tgtEl>
                                          <p:spTgt spid="97304"/>
                                        </p:tgtEl>
                                        <p:attrNameLst>
                                          <p:attrName>style.visibility</p:attrName>
                                        </p:attrNameLst>
                                      </p:cBhvr>
                                      <p:to>
                                        <p:strVal val="visible"/>
                                      </p:to>
                                    </p:set>
                                    <p:anim to="" calcmode="lin" valueType="num">
                                      <p:cBhvr>
                                        <p:cTn id="63" dur="1" fill="hold"/>
                                        <p:tgtEl>
                                          <p:spTgt spid="97304"/>
                                        </p:tgtEl>
                                        <p:attrNameLst>
                                          <p:attrName/>
                                        </p:attrNameLst>
                                      </p:cBhvr>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4" presetClass="entr" presetSubtype="0" fill="hold" nodeType="clickEffect">
                                  <p:stCondLst>
                                    <p:cond delay="0"/>
                                  </p:stCondLst>
                                  <p:childTnLst>
                                    <p:set>
                                      <p:cBhvr>
                                        <p:cTn id="67" dur="1" fill="hold">
                                          <p:stCondLst>
                                            <p:cond delay="499"/>
                                          </p:stCondLst>
                                        </p:cTn>
                                        <p:tgtEl>
                                          <p:spTgt spid="97305"/>
                                        </p:tgtEl>
                                        <p:attrNameLst>
                                          <p:attrName>style.visibility</p:attrName>
                                        </p:attrNameLst>
                                      </p:cBhvr>
                                      <p:to>
                                        <p:strVal val="visible"/>
                                      </p:to>
                                    </p:set>
                                    <p:anim to="" calcmode="lin" valueType="num">
                                      <p:cBhvr>
                                        <p:cTn id="68" dur="1" fill="hold"/>
                                        <p:tgtEl>
                                          <p:spTgt spid="97305"/>
                                        </p:tgtEl>
                                        <p:attrNameLst>
                                          <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4" presetClass="entr" presetSubtype="0" fill="hold" grpId="0" nodeType="clickEffect">
                                  <p:stCondLst>
                                    <p:cond delay="0"/>
                                  </p:stCondLst>
                                  <p:childTnLst>
                                    <p:set>
                                      <p:cBhvr>
                                        <p:cTn id="72" dur="1" fill="hold">
                                          <p:stCondLst>
                                            <p:cond delay="499"/>
                                          </p:stCondLst>
                                        </p:cTn>
                                        <p:tgtEl>
                                          <p:spTgt spid="97307"/>
                                        </p:tgtEl>
                                        <p:attrNameLst>
                                          <p:attrName>style.visibility</p:attrName>
                                        </p:attrNameLst>
                                      </p:cBhvr>
                                      <p:to>
                                        <p:strVal val="visible"/>
                                      </p:to>
                                    </p:set>
                                    <p:anim to="" calcmode="lin" valueType="num">
                                      <p:cBhvr>
                                        <p:cTn id="73" dur="1" fill="hold"/>
                                        <p:tgtEl>
                                          <p:spTgt spid="97307"/>
                                        </p:tgtEl>
                                        <p:attrNameLst>
                                          <p:attrName/>
                                        </p:attrNameLst>
                                      </p:cBhvr>
                                    </p:anim>
                                  </p:childTnLst>
                                </p:cTn>
                              </p:par>
                            </p:childTnLst>
                          </p:cTn>
                        </p:par>
                        <p:par>
                          <p:cTn id="74" fill="hold" nodeType="afterGroup">
                            <p:stCondLst>
                              <p:cond delay="500"/>
                            </p:stCondLst>
                            <p:childTnLst>
                              <p:par>
                                <p:cTn id="75" presetID="24" presetClass="entr" presetSubtype="0" fill="hold" grpId="0" nodeType="afterEffect">
                                  <p:stCondLst>
                                    <p:cond delay="0"/>
                                  </p:stCondLst>
                                  <p:childTnLst>
                                    <p:set>
                                      <p:cBhvr>
                                        <p:cTn id="76" dur="1" fill="hold">
                                          <p:stCondLst>
                                            <p:cond delay="499"/>
                                          </p:stCondLst>
                                        </p:cTn>
                                        <p:tgtEl>
                                          <p:spTgt spid="97308"/>
                                        </p:tgtEl>
                                        <p:attrNameLst>
                                          <p:attrName>style.visibility</p:attrName>
                                        </p:attrNameLst>
                                      </p:cBhvr>
                                      <p:to>
                                        <p:strVal val="visible"/>
                                      </p:to>
                                    </p:set>
                                    <p:anim to="" calcmode="lin" valueType="num">
                                      <p:cBhvr>
                                        <p:cTn id="77" dur="1" fill="hold"/>
                                        <p:tgtEl>
                                          <p:spTgt spid="9730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P spid="97306" grpId="0" animBg="1"/>
      <p:bldP spid="97307" grpId="0" animBg="1"/>
      <p:bldP spid="9730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3. </a:t>
            </a:r>
            <a:r>
              <a:rPr lang="zh-CN" altLang="en-US" smtClean="0"/>
              <a:t>如何绘制状态图</a:t>
            </a:r>
          </a:p>
        </p:txBody>
      </p:sp>
      <p:sp>
        <p:nvSpPr>
          <p:cNvPr id="21507" name="Rectangle 3"/>
          <p:cNvSpPr>
            <a:spLocks noGrp="1" noRot="1" noChangeArrowheads="1"/>
          </p:cNvSpPr>
          <p:nvPr>
            <p:ph type="body" idx="1"/>
          </p:nvPr>
        </p:nvSpPr>
        <p:spPr/>
        <p:txBody>
          <a:bodyPr/>
          <a:lstStyle/>
          <a:p>
            <a:pPr eaLnBrk="1" hangingPunct="1"/>
            <a:r>
              <a:rPr lang="zh-CN" altLang="en-US" smtClean="0"/>
              <a:t>建模步骤：</a:t>
            </a:r>
          </a:p>
          <a:p>
            <a:pPr eaLnBrk="1" hangingPunct="1">
              <a:buFont typeface="Wingdings" pitchFamily="2" charset="2"/>
              <a:buAutoNum type="circleNumDbPlain"/>
            </a:pPr>
            <a:r>
              <a:rPr lang="zh-CN" altLang="en-US" smtClean="0"/>
              <a:t>找出适合用模型描述其行为的类。</a:t>
            </a:r>
          </a:p>
          <a:p>
            <a:pPr eaLnBrk="1" hangingPunct="1">
              <a:buFont typeface="Wingdings" pitchFamily="2" charset="2"/>
              <a:buAutoNum type="circleNumDbPlain"/>
            </a:pPr>
            <a:r>
              <a:rPr lang="zh-CN" altLang="en-US" smtClean="0"/>
              <a:t>确定对象可能存在的状态。</a:t>
            </a:r>
          </a:p>
          <a:p>
            <a:pPr eaLnBrk="1" hangingPunct="1">
              <a:buFont typeface="Wingdings" pitchFamily="2" charset="2"/>
              <a:buAutoNum type="circleNumDbPlain"/>
            </a:pPr>
            <a:r>
              <a:rPr lang="zh-CN" altLang="en-US" smtClean="0"/>
              <a:t>确定引起状态转换的事件。</a:t>
            </a:r>
          </a:p>
          <a:p>
            <a:pPr eaLnBrk="1" hangingPunct="1">
              <a:buFont typeface="Wingdings" pitchFamily="2" charset="2"/>
              <a:buAutoNum type="circleNumDbPlain"/>
            </a:pPr>
            <a:r>
              <a:rPr lang="zh-CN" altLang="en-US" smtClean="0"/>
              <a:t>确定转换进行时对象执行的相应动作。</a:t>
            </a:r>
          </a:p>
          <a:p>
            <a:pPr eaLnBrk="1" hangingPunct="1">
              <a:buFont typeface="Wingdings" pitchFamily="2" charset="2"/>
              <a:buAutoNum type="circleNumDbPlain"/>
            </a:pPr>
            <a:r>
              <a:rPr lang="zh-CN" altLang="en-US" smtClean="0"/>
              <a:t>对建模的结果进行相应的精化和细化。</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Rot="1" noChangeArrowheads="1"/>
          </p:cNvSpPr>
          <p:nvPr>
            <p:ph type="body" idx="1"/>
          </p:nvPr>
        </p:nvSpPr>
        <p:spPr>
          <a:xfrm>
            <a:off x="609600" y="908050"/>
            <a:ext cx="8153400" cy="5191125"/>
          </a:xfrm>
        </p:spPr>
        <p:txBody>
          <a:bodyPr/>
          <a:lstStyle/>
          <a:p>
            <a:pPr eaLnBrk="1" hangingPunct="1">
              <a:buFont typeface="Wingdings" pitchFamily="2" charset="2"/>
              <a:buNone/>
            </a:pPr>
            <a:r>
              <a:rPr lang="en-US" altLang="zh-CN" smtClean="0"/>
              <a:t>        </a:t>
            </a:r>
            <a:r>
              <a:rPr lang="zh-CN" altLang="en-US" smtClean="0"/>
              <a:t>为了能更好地使用</a:t>
            </a:r>
            <a:r>
              <a:rPr lang="en-US" altLang="zh-CN" smtClean="0"/>
              <a:t>UML</a:t>
            </a:r>
            <a:r>
              <a:rPr lang="zh-CN" altLang="en-US" smtClean="0"/>
              <a:t>对软件系统建模，需要从系统的结构和行为两个方面来描述。其中系统的行为是通过行为图和交互图来描述的。</a:t>
            </a:r>
            <a:r>
              <a:rPr lang="en-US" altLang="zh-CN" smtClean="0"/>
              <a:t>UML</a:t>
            </a:r>
            <a:r>
              <a:rPr lang="zh-CN" altLang="en-US" smtClean="0"/>
              <a:t>中的行为图包括两种图：状态图和活动图。其中状态图描述了一个特定对象的所有可能状态及由于各种事件的发生而引起的状态之间的转移</a:t>
            </a:r>
            <a:r>
              <a:rPr lang="en-US" altLang="zh-CN" smtClean="0"/>
              <a:t>;</a:t>
            </a:r>
            <a:r>
              <a:rPr lang="zh-CN" altLang="en-US" smtClean="0"/>
              <a:t>活动图与流程图十分相似，用来对系统的动态行为建模；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绘制状态机图的理想步骤是：寻找主要的状态，确定状态之间的转换，细化状态内的活动与转换，用复合状态来展开细节</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寻找主要状态：对于航班机票预订系统而言，显然包括的状态主要有</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 </a:t>
            </a:r>
            <a:r>
              <a:rPr kumimoji="1" lang="en-US" altLang="zh-CN" sz="2400" b="1">
                <a:latin typeface="Times New Roman" pitchFamily="18" charset="0"/>
                <a:ea typeface="楷体_GB2312" pitchFamily="49" charset="-122"/>
              </a:rPr>
              <a:t>--  </a:t>
            </a:r>
            <a:r>
              <a:rPr kumimoji="1" lang="zh-CN" altLang="en-US" sz="2400" b="1">
                <a:latin typeface="Times New Roman" pitchFamily="18" charset="0"/>
                <a:ea typeface="楷体_GB2312" pitchFamily="49" charset="-122"/>
              </a:rPr>
              <a:t>在刚确定飞机计划时，显然是没有任何预订的，并且在有人预订机票之前都将处于这种“无预订”状态</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 </a:t>
            </a:r>
            <a:r>
              <a:rPr kumimoji="1" lang="en-US" altLang="zh-CN" sz="2400" b="1">
                <a:latin typeface="Times New Roman" pitchFamily="18" charset="0"/>
                <a:ea typeface="楷体_GB2312" pitchFamily="49" charset="-122"/>
              </a:rPr>
              <a:t>--  </a:t>
            </a:r>
            <a:r>
              <a:rPr kumimoji="1" lang="zh-CN" altLang="en-US" sz="2400" b="1">
                <a:latin typeface="Times New Roman" pitchFamily="18" charset="0"/>
                <a:ea typeface="楷体_GB2312" pitchFamily="49" charset="-122"/>
              </a:rPr>
              <a:t>对订座而言显然有“部分预订”和“预订完”两种状态</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 </a:t>
            </a:r>
            <a:r>
              <a:rPr kumimoji="1" lang="en-US" altLang="zh-CN" sz="2400" b="1">
                <a:latin typeface="Times New Roman" pitchFamily="18" charset="0"/>
                <a:ea typeface="楷体_GB2312" pitchFamily="49" charset="-122"/>
              </a:rPr>
              <a:t>-- </a:t>
            </a:r>
            <a:r>
              <a:rPr kumimoji="1" lang="zh-CN" altLang="en-US" sz="2400" b="1">
                <a:latin typeface="Times New Roman" pitchFamily="18" charset="0"/>
                <a:ea typeface="楷体_GB2312" pitchFamily="49" charset="-122"/>
              </a:rPr>
              <a:t>而当航班快要起飞时，显然要“预订关闭”</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总结一下，主要有四种状态：无预订、部分预订、预订完以及预订关闭 </a:t>
            </a:r>
          </a:p>
        </p:txBody>
      </p:sp>
      <p:sp>
        <p:nvSpPr>
          <p:cNvPr id="22531" name="Rectangle 4"/>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案例：</a:t>
            </a:r>
            <a:r>
              <a:rPr kumimoji="1" lang="zh-CN" altLang="en-US" b="1" smtClean="0">
                <a:solidFill>
                  <a:schemeClr val="tx1"/>
                </a:solidFill>
              </a:rPr>
              <a:t>航班机票预订系统</a:t>
            </a:r>
          </a:p>
        </p:txBody>
      </p:sp>
      <p:sp>
        <p:nvSpPr>
          <p:cNvPr id="22532" name="Rectangle 5"/>
          <p:cNvSpPr>
            <a:spLocks noGrp="1" noRot="1" noChangeArrowheads="1"/>
          </p:cNvSpPr>
          <p:nvPr>
            <p:ph type="body" idx="1"/>
          </p:nvPr>
        </p:nvSpPr>
        <p:spPr/>
        <p:txBody>
          <a:bodyPr/>
          <a:lstStyle/>
          <a:p>
            <a:pPr eaLnBrk="1" hangingPunct="1"/>
            <a:endParaRPr lang="zh-CN" altLang="zh-CN"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绘制状态图</a:t>
            </a:r>
          </a:p>
        </p:txBody>
      </p:sp>
      <p:sp>
        <p:nvSpPr>
          <p:cNvPr id="23555"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确定状态间转换</a:t>
            </a:r>
          </a:p>
        </p:txBody>
      </p:sp>
      <p:graphicFrame>
        <p:nvGraphicFramePr>
          <p:cNvPr id="101420" name="Group 44"/>
          <p:cNvGraphicFramePr>
            <a:graphicFrameLocks noGrp="1"/>
          </p:cNvGraphicFramePr>
          <p:nvPr>
            <p:ph/>
          </p:nvPr>
        </p:nvGraphicFramePr>
        <p:xfrm>
          <a:off x="971550" y="2060575"/>
          <a:ext cx="7305675" cy="1828800"/>
        </p:xfrm>
        <a:graphic>
          <a:graphicData uri="http://schemas.openxmlformats.org/drawingml/2006/table">
            <a:tbl>
              <a:tblPr/>
              <a:tblGrid>
                <a:gridCol w="1189038"/>
                <a:gridCol w="2130425"/>
                <a:gridCol w="1174750"/>
                <a:gridCol w="1636712"/>
                <a:gridCol w="1174750"/>
              </a:tblGrid>
              <a:tr h="320675">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源目标</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无预订</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部分预订</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预订完</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预订关闭</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无预订</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预订</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不直接转换</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关闭</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部分预订</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退订</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使预订人</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预订</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无空座</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关闭</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预订完</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不直接转换</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退订</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关闭</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预订关闭</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无转换</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无转换</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无转换</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3594"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076700"/>
            <a:ext cx="41417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绘制状态图</a:t>
            </a:r>
          </a:p>
        </p:txBody>
      </p:sp>
      <p:sp>
        <p:nvSpPr>
          <p:cNvPr id="24579"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细化状态内的活动与转换</a:t>
            </a: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73437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绘制状态图</a:t>
            </a:r>
          </a:p>
        </p:txBody>
      </p:sp>
      <p:sp>
        <p:nvSpPr>
          <p:cNvPr id="25603"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使用复合状态</a:t>
            </a: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276475"/>
            <a:ext cx="6846887"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4. </a:t>
            </a:r>
            <a:r>
              <a:rPr lang="zh-CN" altLang="en-US" smtClean="0"/>
              <a:t>状态图的应用说明</a:t>
            </a:r>
          </a:p>
        </p:txBody>
      </p:sp>
      <p:sp>
        <p:nvSpPr>
          <p:cNvPr id="26627" name="Rectangle 3"/>
          <p:cNvSpPr>
            <a:spLocks noGrp="1" noRot="1" noChangeArrowheads="1"/>
          </p:cNvSpPr>
          <p:nvPr>
            <p:ph type="body" idx="1"/>
          </p:nvPr>
        </p:nvSpPr>
        <p:spPr/>
        <p:txBody>
          <a:bodyPr/>
          <a:lstStyle/>
          <a:p>
            <a:pPr>
              <a:lnSpc>
                <a:spcPct val="110000"/>
              </a:lnSpc>
              <a:buClr>
                <a:schemeClr val="tx1"/>
              </a:buClr>
              <a:buFont typeface="Wingdings" pitchFamily="2" charset="2"/>
              <a:buNone/>
            </a:pPr>
            <a:r>
              <a:rPr lang="zh-CN" altLang="en-US" sz="2800" b="1" smtClean="0"/>
              <a:t>（</a:t>
            </a:r>
            <a:r>
              <a:rPr lang="en-US" altLang="zh-CN" sz="2800" b="1" smtClean="0">
                <a:latin typeface="ˎ̥"/>
              </a:rPr>
              <a:t>1</a:t>
            </a:r>
            <a:r>
              <a:rPr lang="zh-CN" altLang="en-US" sz="2800" b="1" smtClean="0"/>
              <a:t>）不要对系统中的每个类都画状态图。尽管这样做很完美，但太浪费精力，其实你可能只关心某些类的行为。正确的做法是：为帮助理解类而画它的状态图。</a:t>
            </a:r>
            <a:endParaRPr lang="zh-CN" altLang="en-US" sz="2800" b="1" smtClean="0">
              <a:latin typeface="ˎ̥"/>
            </a:endParaRPr>
          </a:p>
          <a:p>
            <a:pPr>
              <a:lnSpc>
                <a:spcPct val="110000"/>
              </a:lnSpc>
              <a:buClr>
                <a:schemeClr val="tx1"/>
              </a:buClr>
              <a:buFont typeface="Wingdings" pitchFamily="2" charset="2"/>
              <a:buNone/>
            </a:pPr>
            <a:r>
              <a:rPr lang="zh-CN" altLang="en-US" sz="2800" b="1" smtClean="0"/>
              <a:t>（</a:t>
            </a:r>
            <a:r>
              <a:rPr lang="en-US" altLang="zh-CN" sz="2800" b="1" smtClean="0">
                <a:latin typeface="ˎ̥"/>
              </a:rPr>
              <a:t>2</a:t>
            </a:r>
            <a:r>
              <a:rPr lang="zh-CN" altLang="en-US" sz="2800" b="1" smtClean="0"/>
              <a:t>）状态图描述跨越多个用例的单个对象的行为，而不适合描述多个对象间的行为合作。为此，常将状态图与其它技术</a:t>
            </a:r>
            <a:r>
              <a:rPr lang="en-US" altLang="zh-CN" sz="2800" b="1" smtClean="0">
                <a:latin typeface="ˎ̥"/>
              </a:rPr>
              <a:t>(</a:t>
            </a:r>
            <a:r>
              <a:rPr lang="zh-CN" altLang="en-US" sz="2800" b="1" smtClean="0"/>
              <a:t>如顺序图、合作图和活动图</a:t>
            </a:r>
            <a:r>
              <a:rPr lang="en-US" altLang="zh-CN" sz="2800" b="1" smtClean="0">
                <a:latin typeface="ˎ̥"/>
              </a:rPr>
              <a:t>)</a:t>
            </a:r>
            <a:r>
              <a:rPr lang="zh-CN" altLang="en-US" sz="2800" b="1" smtClean="0"/>
              <a:t>组合使用。</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4.2 </a:t>
            </a:r>
            <a:r>
              <a:rPr lang="zh-CN" altLang="en-US" smtClean="0"/>
              <a:t>活动图 </a:t>
            </a:r>
          </a:p>
        </p:txBody>
      </p:sp>
      <p:sp>
        <p:nvSpPr>
          <p:cNvPr id="27651" name="Rectangle 3"/>
          <p:cNvSpPr>
            <a:spLocks noGrp="1" noRot="1" noChangeArrowheads="1"/>
          </p:cNvSpPr>
          <p:nvPr>
            <p:ph type="body" idx="1"/>
          </p:nvPr>
        </p:nvSpPr>
        <p:spPr/>
        <p:txBody>
          <a:bodyPr/>
          <a:lstStyle/>
          <a:p>
            <a:pPr eaLnBrk="1" hangingPunct="1"/>
            <a:r>
              <a:rPr lang="zh-CN" altLang="en-US" smtClean="0"/>
              <a:t>活动是某件事情正在进行的状态。</a:t>
            </a:r>
          </a:p>
          <a:p>
            <a:pPr eaLnBrk="1" hangingPunct="1"/>
            <a:r>
              <a:rPr lang="zh-CN" altLang="en-US" smtClean="0"/>
              <a:t>活动在状态机中表现为一个由一系列动作组成的非原子的执行过程。 </a:t>
            </a:r>
          </a:p>
          <a:p>
            <a:pPr eaLnBrk="1" hangingPunct="1"/>
            <a:r>
              <a:rPr lang="zh-CN" altLang="en-US" smtClean="0"/>
              <a:t>活动图是一种描述系统行为的图，它用于展现参与行为的类所进行的各种活动的顺序关系。 </a:t>
            </a:r>
          </a:p>
          <a:p>
            <a:pPr lvl="1" algn="just"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Rot="1" noChangeArrowheads="1"/>
          </p:cNvSpPr>
          <p:nvPr>
            <p:ph type="body" idx="1"/>
          </p:nvPr>
        </p:nvSpPr>
        <p:spPr/>
        <p:txBody>
          <a:bodyPr/>
          <a:lstStyle/>
          <a:p>
            <a:pPr algn="just" eaLnBrk="1" hangingPunct="1">
              <a:lnSpc>
                <a:spcPct val="90000"/>
              </a:lnSpc>
              <a:spcBef>
                <a:spcPct val="50000"/>
              </a:spcBef>
            </a:pPr>
            <a:r>
              <a:rPr lang="zh-CN" altLang="en-US" sz="2400" b="1" smtClean="0">
                <a:ea typeface="楷体_GB2312" pitchFamily="49" charset="-122"/>
              </a:rPr>
              <a:t>一般学习过</a:t>
            </a:r>
            <a:r>
              <a:rPr lang="en-US" altLang="zh-CN" sz="2400" b="1" smtClean="0">
                <a:ea typeface="楷体_GB2312" pitchFamily="49" charset="-122"/>
              </a:rPr>
              <a:t>C</a:t>
            </a:r>
            <a:r>
              <a:rPr lang="zh-CN" altLang="en-US" sz="2400" b="1" smtClean="0">
                <a:ea typeface="楷体_GB2312" pitchFamily="49" charset="-122"/>
              </a:rPr>
              <a:t>语言或别的程序设计语言的读者一定接触过流程图，因为流程图清晰的表达了程序的每一个步骤序列、过程、判定点和分支。</a:t>
            </a:r>
          </a:p>
          <a:p>
            <a:pPr algn="just" eaLnBrk="1" hangingPunct="1">
              <a:lnSpc>
                <a:spcPct val="90000"/>
              </a:lnSpc>
              <a:spcBef>
                <a:spcPct val="50000"/>
              </a:spcBef>
            </a:pPr>
            <a:r>
              <a:rPr lang="zh-CN" altLang="en-US" sz="2400" b="1" smtClean="0">
                <a:ea typeface="楷体_GB2312" pitchFamily="49" charset="-122"/>
              </a:rPr>
              <a:t>在</a:t>
            </a:r>
            <a:r>
              <a:rPr lang="en-US" altLang="zh-CN" sz="2400" b="1" smtClean="0">
                <a:ea typeface="楷体_GB2312" pitchFamily="49" charset="-122"/>
              </a:rPr>
              <a:t>UML</a:t>
            </a:r>
            <a:r>
              <a:rPr lang="zh-CN" altLang="en-US" sz="2400" b="1" smtClean="0">
                <a:ea typeface="楷体_GB2312" pitchFamily="49" charset="-122"/>
              </a:rPr>
              <a:t>里，活动图就类似于流程图，它描述系统的活动、判定点、分支等，可用于对系统的业务需求建模，因此它对于开发人员来说是一种重要的工具。</a:t>
            </a:r>
          </a:p>
          <a:p>
            <a:pPr eaLnBrk="1" hangingPunct="1">
              <a:lnSpc>
                <a:spcPct val="90000"/>
              </a:lnSpc>
              <a:spcBef>
                <a:spcPct val="50000"/>
              </a:spcBef>
            </a:pPr>
            <a:r>
              <a:rPr lang="en-US" altLang="zh-CN" sz="2400" b="1" smtClean="0">
                <a:latin typeface="楷体_GB2312" pitchFamily="49" charset="-122"/>
                <a:ea typeface="楷体_GB2312" pitchFamily="49" charset="-122"/>
              </a:rPr>
              <a:t>UML </a:t>
            </a:r>
            <a:r>
              <a:rPr lang="zh-CN" altLang="en-US" sz="2400" b="1" smtClean="0">
                <a:latin typeface="楷体_GB2312" pitchFamily="49" charset="-122"/>
                <a:ea typeface="楷体_GB2312" pitchFamily="49" charset="-122"/>
              </a:rPr>
              <a:t>活动图记录了单个操作或方法的逻辑，单个用户案例或者单个业务流程的逻辑。</a:t>
            </a:r>
          </a:p>
          <a:p>
            <a:pPr algn="just" eaLnBrk="1" hangingPunct="1">
              <a:lnSpc>
                <a:spcPct val="90000"/>
              </a:lnSpc>
              <a:spcBef>
                <a:spcPct val="50000"/>
              </a:spcBef>
            </a:pPr>
            <a:r>
              <a:rPr lang="zh-CN" altLang="en-US" sz="2400" b="1" smtClean="0">
                <a:ea typeface="楷体_GB2312" pitchFamily="49" charset="-122"/>
              </a:rPr>
              <a:t>也可以说，活动图是用图形化的方式描述事件流（即描述用例图中某个用例</a:t>
            </a:r>
            <a:r>
              <a:rPr lang="zh-CN" altLang="en-US" sz="2800" b="1" smtClean="0">
                <a:ea typeface="楷体_GB2312" pitchFamily="49" charset="-122"/>
              </a:rPr>
              <a:t>的</a:t>
            </a:r>
            <a:r>
              <a:rPr lang="zh-CN" altLang="en-US" sz="2400" b="1" smtClean="0">
                <a:ea typeface="楷体_GB2312" pitchFamily="49" charset="-122"/>
              </a:rPr>
              <a:t>逻辑流程</a:t>
            </a:r>
            <a:r>
              <a:rPr lang="zh-CN" altLang="en-US" sz="2800" b="1" smtClean="0">
                <a:ea typeface="楷体_GB2312" pitchFamily="49" charset="-122"/>
              </a:rPr>
              <a:t>）</a:t>
            </a:r>
          </a:p>
          <a:p>
            <a:pPr eaLnBrk="1" hangingPunct="1">
              <a:lnSpc>
                <a:spcPct val="90000"/>
              </a:lnSpc>
              <a:buFont typeface="Wingdings" pitchFamily="2" charset="2"/>
              <a:buNone/>
            </a:pPr>
            <a:endParaRPr lang="en-US" altLang="zh-CN"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1. </a:t>
            </a:r>
            <a:r>
              <a:rPr lang="zh-CN" altLang="en-US" smtClean="0"/>
              <a:t>活动图的应用</a:t>
            </a:r>
          </a:p>
        </p:txBody>
      </p:sp>
      <p:sp>
        <p:nvSpPr>
          <p:cNvPr id="29699" name="Rectangle 3"/>
          <p:cNvSpPr>
            <a:spLocks noGrp="1" noRot="1" noChangeArrowheads="1"/>
          </p:cNvSpPr>
          <p:nvPr>
            <p:ph type="body" idx="1"/>
          </p:nvPr>
        </p:nvSpPr>
        <p:spPr/>
        <p:txBody>
          <a:bodyPr/>
          <a:lstStyle/>
          <a:p>
            <a:pPr eaLnBrk="1" hangingPunct="1"/>
            <a:r>
              <a:rPr lang="zh-CN" altLang="en-US" b="1" smtClean="0"/>
              <a:t>活动图最适合支持描述并行行为，这使之成为支持工作流建模的最好工具。</a:t>
            </a:r>
          </a:p>
          <a:p>
            <a:pPr eaLnBrk="1" hangingPunct="1"/>
            <a:endParaRPr lang="zh-CN" altLang="en-US" b="1" smtClean="0"/>
          </a:p>
          <a:p>
            <a:pPr eaLnBrk="1" hangingPunct="1"/>
            <a:r>
              <a:rPr lang="zh-CN" altLang="en-US" b="1" smtClean="0"/>
              <a:t>活动图最大的缺点是很难清楚地描述动作与对象之间的关系。</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活动图的用途</a:t>
            </a:r>
          </a:p>
        </p:txBody>
      </p:sp>
      <p:sp>
        <p:nvSpPr>
          <p:cNvPr id="30723" name="Rectangle 3"/>
          <p:cNvSpPr>
            <a:spLocks noGrp="1" noRot="1" noChangeArrowheads="1"/>
          </p:cNvSpPr>
          <p:nvPr>
            <p:ph type="body" idx="1"/>
          </p:nvPr>
        </p:nvSpPr>
        <p:spPr/>
        <p:txBody>
          <a:bodyPr/>
          <a:lstStyle/>
          <a:p>
            <a:pPr algn="just" eaLnBrk="1" hangingPunct="1">
              <a:lnSpc>
                <a:spcPct val="90000"/>
              </a:lnSpc>
              <a:buFont typeface="Wingdings" pitchFamily="2" charset="2"/>
              <a:buNone/>
            </a:pPr>
            <a:r>
              <a:rPr lang="zh-CN" altLang="en-US" sz="2400" b="1" smtClean="0">
                <a:ea typeface="楷体_GB2312" pitchFamily="49" charset="-122"/>
              </a:rPr>
              <a:t>活动图用于对系统的动态行为建模。活动图描述了从活动到活动的流。</a:t>
            </a:r>
          </a:p>
          <a:p>
            <a:pPr algn="just" eaLnBrk="1" hangingPunct="1">
              <a:lnSpc>
                <a:spcPct val="90000"/>
              </a:lnSpc>
              <a:buFont typeface="Wingdings" pitchFamily="2" charset="2"/>
              <a:buNone/>
            </a:pPr>
            <a:r>
              <a:rPr lang="zh-CN" altLang="en-US" sz="2400" b="1" smtClean="0">
                <a:ea typeface="楷体_GB2312" pitchFamily="49" charset="-122"/>
              </a:rPr>
              <a:t>    在对一个系统建模时，通常有两种使用活动图的方式：</a:t>
            </a:r>
          </a:p>
          <a:p>
            <a:pPr algn="just" eaLnBrk="1" hangingPunct="1">
              <a:lnSpc>
                <a:spcPct val="90000"/>
              </a:lnSpc>
              <a:buFont typeface="Wingdings" pitchFamily="2" charset="2"/>
              <a:buNone/>
            </a:pPr>
            <a:r>
              <a:rPr lang="zh-CN" altLang="en-US" sz="2400" b="1" smtClean="0">
                <a:ea typeface="楷体_GB2312" pitchFamily="49" charset="-122"/>
              </a:rPr>
              <a:t>（</a:t>
            </a:r>
            <a:r>
              <a:rPr lang="en-US" altLang="zh-CN" sz="2400" b="1" smtClean="0">
                <a:ea typeface="楷体_GB2312" pitchFamily="49" charset="-122"/>
              </a:rPr>
              <a:t>1</a:t>
            </a:r>
            <a:r>
              <a:rPr lang="zh-CN" altLang="en-US" sz="2400" b="1" smtClean="0">
                <a:ea typeface="楷体_GB2312" pitchFamily="49" charset="-122"/>
              </a:rPr>
              <a:t>）为工作流建模</a:t>
            </a:r>
          </a:p>
          <a:p>
            <a:pPr algn="just" eaLnBrk="1" hangingPunct="1">
              <a:lnSpc>
                <a:spcPct val="90000"/>
              </a:lnSpc>
              <a:buFont typeface="Wingdings" pitchFamily="2" charset="2"/>
              <a:buNone/>
            </a:pPr>
            <a:r>
              <a:rPr lang="zh-CN" altLang="en-US" sz="2400" b="1" smtClean="0">
                <a:ea typeface="楷体_GB2312" pitchFamily="49" charset="-122"/>
              </a:rPr>
              <a:t>   对工作流建模强调与系统进行交互的对象所观察到的活动。用于可视化、详述、构造和文档化开发系统所涉及的业务流程。</a:t>
            </a:r>
          </a:p>
          <a:p>
            <a:pPr algn="just" eaLnBrk="1" hangingPunct="1">
              <a:lnSpc>
                <a:spcPct val="90000"/>
              </a:lnSpc>
              <a:buFont typeface="Wingdings" pitchFamily="2" charset="2"/>
              <a:buNone/>
            </a:pPr>
            <a:r>
              <a:rPr lang="zh-CN" altLang="en-US" sz="2400" b="1" smtClean="0">
                <a:ea typeface="楷体_GB2312" pitchFamily="49" charset="-122"/>
              </a:rPr>
              <a:t>（</a:t>
            </a:r>
            <a:r>
              <a:rPr lang="en-US" altLang="zh-CN" sz="2400" b="1" smtClean="0">
                <a:ea typeface="楷体_GB2312" pitchFamily="49" charset="-122"/>
              </a:rPr>
              <a:t>2</a:t>
            </a:r>
            <a:r>
              <a:rPr lang="zh-CN" altLang="en-US" sz="2400" b="1" smtClean="0">
                <a:ea typeface="楷体_GB2312" pitchFamily="49" charset="-122"/>
              </a:rPr>
              <a:t>）为对象的操作建模</a:t>
            </a:r>
          </a:p>
          <a:p>
            <a:pPr algn="just" eaLnBrk="1" hangingPunct="1">
              <a:lnSpc>
                <a:spcPct val="90000"/>
              </a:lnSpc>
              <a:buFont typeface="Wingdings" pitchFamily="2" charset="2"/>
              <a:buNone/>
            </a:pPr>
            <a:r>
              <a:rPr lang="zh-CN" altLang="en-US" sz="2400" b="1" smtClean="0">
                <a:ea typeface="楷体_GB2312" pitchFamily="49" charset="-122"/>
              </a:rPr>
              <a:t>    活动图类似于流程图，他描述系统的活动、判定点、分支等部分。因此，在</a:t>
            </a:r>
            <a:r>
              <a:rPr lang="en-US" altLang="zh-CN" sz="2400" b="1" smtClean="0">
                <a:ea typeface="楷体_GB2312" pitchFamily="49" charset="-122"/>
              </a:rPr>
              <a:t>UML</a:t>
            </a:r>
            <a:r>
              <a:rPr lang="zh-CN" altLang="en-US" sz="2400" b="1" smtClean="0">
                <a:ea typeface="楷体_GB2312" pitchFamily="49" charset="-122"/>
              </a:rPr>
              <a:t>中，可以把活动图作为类流程图来使用，用于对系统的操作建模。 </a:t>
            </a:r>
          </a:p>
          <a:p>
            <a:pPr eaLnBrk="1" hangingPunct="1">
              <a:lnSpc>
                <a:spcPct val="90000"/>
              </a:lnSpc>
              <a:buFont typeface="Wingdings" pitchFamily="2" charset="2"/>
              <a:buNone/>
            </a:pPr>
            <a:endParaRPr lang="en-US" altLang="zh-CN" sz="24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800" b="1" smtClean="0">
                <a:ea typeface="楷体_GB2312" pitchFamily="49" charset="-122"/>
              </a:rPr>
              <a:t>活动图的适用范围</a:t>
            </a:r>
          </a:p>
        </p:txBody>
      </p:sp>
      <p:sp>
        <p:nvSpPr>
          <p:cNvPr id="31747" name="Rectangle 3"/>
          <p:cNvSpPr>
            <a:spLocks noGrp="1" noRot="1" noChangeArrowheads="1"/>
          </p:cNvSpPr>
          <p:nvPr>
            <p:ph type="body" idx="1"/>
          </p:nvPr>
        </p:nvSpPr>
        <p:spPr/>
        <p:txBody>
          <a:bodyPr/>
          <a:lstStyle/>
          <a:p>
            <a:pPr eaLnBrk="1" hangingPunct="1"/>
            <a:r>
              <a:rPr lang="zh-CN" altLang="en-US" sz="3600" b="1" smtClean="0">
                <a:latin typeface="宋体" pitchFamily="2" charset="-122"/>
              </a:rPr>
              <a:t>对于以下情况可以使用活动图：</a:t>
            </a:r>
          </a:p>
          <a:p>
            <a:pPr eaLnBrk="1" hangingPunct="1">
              <a:buFont typeface="Wingdings" pitchFamily="2" charset="2"/>
              <a:buNone/>
            </a:pPr>
            <a:r>
              <a:rPr lang="zh-CN" altLang="en-US" b="1" smtClean="0">
                <a:latin typeface="宋体" pitchFamily="2" charset="-122"/>
              </a:rPr>
              <a:t>（</a:t>
            </a:r>
            <a:r>
              <a:rPr lang="en-US" altLang="zh-CN" b="1" smtClean="0">
                <a:latin typeface="宋体" pitchFamily="2" charset="-122"/>
              </a:rPr>
              <a:t>1</a:t>
            </a:r>
            <a:r>
              <a:rPr lang="zh-CN" altLang="en-US" b="1" smtClean="0">
                <a:latin typeface="宋体" pitchFamily="2" charset="-122"/>
              </a:rPr>
              <a:t>）分析用例，即用图形化的方式描述用例的事件流；</a:t>
            </a:r>
          </a:p>
          <a:p>
            <a:pPr eaLnBrk="1" hangingPunct="1">
              <a:buFont typeface="Wingdings" pitchFamily="2" charset="2"/>
              <a:buNone/>
            </a:pPr>
            <a:r>
              <a:rPr lang="zh-CN" altLang="en-US" b="1" smtClean="0">
                <a:latin typeface="宋体" pitchFamily="2" charset="-122"/>
              </a:rPr>
              <a:t>（</a:t>
            </a:r>
            <a:r>
              <a:rPr lang="en-US" altLang="zh-CN" b="1" smtClean="0">
                <a:latin typeface="宋体" pitchFamily="2" charset="-122"/>
              </a:rPr>
              <a:t>2</a:t>
            </a:r>
            <a:r>
              <a:rPr lang="zh-CN" altLang="en-US" b="1" smtClean="0">
                <a:latin typeface="宋体" pitchFamily="2" charset="-122"/>
              </a:rPr>
              <a:t>）理解牵涉多个用例的工作流，即描述</a:t>
            </a:r>
            <a:r>
              <a:rPr lang="zh-CN" altLang="en-US" b="1" smtClean="0"/>
              <a:t>系统的业务流程</a:t>
            </a:r>
            <a:r>
              <a:rPr lang="zh-CN" altLang="en-US" b="1" smtClean="0">
                <a:latin typeface="宋体" pitchFamily="2" charset="-122"/>
              </a:rPr>
              <a:t>；</a:t>
            </a:r>
          </a:p>
          <a:p>
            <a:pPr eaLnBrk="1" hangingPunct="1">
              <a:buFont typeface="Wingdings" pitchFamily="2" charset="2"/>
              <a:buNone/>
            </a:pPr>
            <a:r>
              <a:rPr lang="zh-CN" altLang="en-US" b="1" smtClean="0">
                <a:latin typeface="宋体" pitchFamily="2" charset="-122"/>
              </a:rPr>
              <a:t>（</a:t>
            </a:r>
            <a:r>
              <a:rPr lang="en-US" altLang="zh-CN" b="1" smtClean="0">
                <a:latin typeface="宋体" pitchFamily="2" charset="-122"/>
              </a:rPr>
              <a:t>3</a:t>
            </a:r>
            <a:r>
              <a:rPr lang="zh-CN" altLang="en-US" b="1" smtClean="0">
                <a:latin typeface="宋体" pitchFamily="2" charset="-122"/>
              </a:rPr>
              <a:t>）处理多线程应用。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4.1 </a:t>
            </a:r>
            <a:r>
              <a:rPr lang="zh-CN" altLang="en-US" smtClean="0"/>
              <a:t>状态图</a:t>
            </a:r>
          </a:p>
        </p:txBody>
      </p:sp>
      <p:sp>
        <p:nvSpPr>
          <p:cNvPr id="5123" name="Rectangle 3"/>
          <p:cNvSpPr>
            <a:spLocks noGrp="1" noRot="1" noChangeArrowheads="1"/>
          </p:cNvSpPr>
          <p:nvPr>
            <p:ph type="body" idx="1"/>
          </p:nvPr>
        </p:nvSpPr>
        <p:spPr/>
        <p:txBody>
          <a:bodyPr/>
          <a:lstStyle/>
          <a:p>
            <a:pPr eaLnBrk="1" hangingPunct="1"/>
            <a:r>
              <a:rPr kumimoji="1" lang="zh-CN" altLang="en-US" sz="2800" b="1" smtClean="0"/>
              <a:t>状态是指在对象生命周期中满足某些条件、执行某些活动或等待某些事件的一个条件和状况 </a:t>
            </a:r>
          </a:p>
          <a:p>
            <a:pPr eaLnBrk="1" hangingPunct="1"/>
            <a:r>
              <a:rPr kumimoji="1" lang="zh-CN" altLang="en-US" sz="2800" b="1" smtClean="0"/>
              <a:t>一个状态通常包括名称、进入</a:t>
            </a:r>
            <a:r>
              <a:rPr kumimoji="1" lang="en-US" altLang="zh-CN" sz="2800" b="1" smtClean="0"/>
              <a:t>/</a:t>
            </a:r>
            <a:r>
              <a:rPr kumimoji="1" lang="zh-CN" altLang="en-US" sz="2800" b="1" smtClean="0"/>
              <a:t>退出活动、内部转换、子状态和延迟事件等五个部分组成。</a:t>
            </a:r>
          </a:p>
          <a:p>
            <a:pPr eaLnBrk="1" hangingPunct="1"/>
            <a:r>
              <a:rPr kumimoji="1" lang="zh-CN" altLang="en-US" sz="2800" b="1" smtClean="0"/>
              <a:t>状态机是计算机科学理论的一部分，但</a:t>
            </a:r>
            <a:r>
              <a:rPr kumimoji="1" lang="en-US" altLang="zh-CN" sz="2800" b="1" smtClean="0"/>
              <a:t>UML</a:t>
            </a:r>
            <a:r>
              <a:rPr kumimoji="1" lang="zh-CN" altLang="en-US" sz="2800" b="1" smtClean="0"/>
              <a:t>中的状态机模型主要是基于</a:t>
            </a:r>
            <a:r>
              <a:rPr kumimoji="1" lang="en-US" altLang="zh-CN" sz="2800" b="1" smtClean="0"/>
              <a:t>David Harel</a:t>
            </a:r>
            <a:r>
              <a:rPr kumimoji="1" lang="zh-CN" altLang="en-US" sz="2800" b="1" smtClean="0"/>
              <a:t>所做的扩展，是用来展示状态与状态之间转换的图  </a:t>
            </a:r>
          </a:p>
          <a:p>
            <a:pPr eaLnBrk="1" hangingPunct="1">
              <a:buFont typeface="Wingdings" pitchFamily="2" charset="2"/>
              <a:buNone/>
            </a:pPr>
            <a:endParaRPr lang="en-US" altLang="zh-CN" sz="28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bwMode="auto">
          <a:xfrm>
            <a:off x="323850" y="0"/>
            <a:ext cx="8540750" cy="908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smtClean="0"/>
              <a:t>2.</a:t>
            </a:r>
            <a:r>
              <a:rPr lang="zh-CN" altLang="en-US" sz="2800" b="1" smtClean="0">
                <a:ea typeface="楷体_GB2312" pitchFamily="49" charset="-122"/>
              </a:rPr>
              <a:t>活动图的基本概念和组成</a:t>
            </a:r>
            <a:r>
              <a:rPr lang="zh-CN" altLang="en-US" sz="4800" b="1" smtClean="0">
                <a:ea typeface="楷体_GB2312" pitchFamily="49" charset="-122"/>
              </a:rPr>
              <a:t> </a:t>
            </a:r>
          </a:p>
        </p:txBody>
      </p:sp>
      <p:sp>
        <p:nvSpPr>
          <p:cNvPr id="32771" name="Rectangle 3"/>
          <p:cNvSpPr>
            <a:spLocks noGrp="1" noRot="1" noChangeArrowheads="1"/>
          </p:cNvSpPr>
          <p:nvPr>
            <p:ph type="body" idx="1"/>
          </p:nvPr>
        </p:nvSpPr>
        <p:spPr>
          <a:xfrm>
            <a:off x="468313" y="692150"/>
            <a:ext cx="8153400" cy="4498975"/>
          </a:xfrm>
        </p:spPr>
        <p:txBody>
          <a:bodyPr/>
          <a:lstStyle/>
          <a:p>
            <a:pPr algn="just" eaLnBrk="1" hangingPunct="1">
              <a:spcBef>
                <a:spcPct val="50000"/>
              </a:spcBef>
              <a:buFont typeface="Wingdings" pitchFamily="2" charset="2"/>
              <a:buNone/>
            </a:pPr>
            <a:r>
              <a:rPr lang="zh-CN" altLang="en-US" b="1" smtClean="0">
                <a:latin typeface="楷体_GB2312" pitchFamily="49" charset="-122"/>
                <a:ea typeface="楷体_GB2312" pitchFamily="49" charset="-122"/>
              </a:rPr>
              <a:t>从系统内部视角来看，</a:t>
            </a:r>
            <a:r>
              <a:rPr lang="zh-CN" altLang="en-US" b="1" smtClean="0">
                <a:ea typeface="楷体_GB2312" pitchFamily="49" charset="-122"/>
              </a:rPr>
              <a:t>活动图</a:t>
            </a:r>
            <a:r>
              <a:rPr lang="zh-CN" altLang="en-US" b="1" smtClean="0">
                <a:latin typeface="楷体_GB2312" pitchFamily="49" charset="-122"/>
                <a:ea typeface="楷体_GB2312" pitchFamily="49" charset="-122"/>
              </a:rPr>
              <a:t>反映的是系统功能所要完成的动作过程</a:t>
            </a:r>
            <a:r>
              <a:rPr lang="zh-CN" altLang="en-US" smtClean="0">
                <a:latin typeface="楷体_GB2312" pitchFamily="49" charset="-122"/>
                <a:ea typeface="楷体_GB2312" pitchFamily="49" charset="-122"/>
              </a:rPr>
              <a:t> 。</a:t>
            </a:r>
            <a:r>
              <a:rPr lang="zh-CN" altLang="en-US" b="1" smtClean="0">
                <a:solidFill>
                  <a:srgbClr val="000000"/>
                </a:solidFill>
                <a:latin typeface="楷体_GB2312" pitchFamily="49" charset="-122"/>
                <a:ea typeface="楷体_GB2312" pitchFamily="49" charset="-122"/>
              </a:rPr>
              <a:t>它定义了工作流从何时开始、哪里开始、按什么顺序发生、最终在哪结束</a:t>
            </a:r>
            <a:r>
              <a:rPr lang="zh-CN" altLang="en-US" smtClean="0">
                <a:solidFill>
                  <a:srgbClr val="000000"/>
                </a:solidFill>
                <a:latin typeface="楷体_GB2312" pitchFamily="49" charset="-122"/>
                <a:ea typeface="楷体_GB2312" pitchFamily="49" charset="-122"/>
              </a:rPr>
              <a:t>。</a:t>
            </a:r>
            <a:endParaRPr lang="zh-CN" altLang="en-US" b="1" smtClean="0">
              <a:latin typeface="楷体_GB2312" pitchFamily="49" charset="-122"/>
              <a:ea typeface="楷体_GB2312" pitchFamily="49" charset="-122"/>
            </a:endParaRPr>
          </a:p>
          <a:p>
            <a:pPr algn="just" eaLnBrk="1" hangingPunct="1">
              <a:spcBef>
                <a:spcPct val="50000"/>
              </a:spcBef>
              <a:buFont typeface="Wingdings" pitchFamily="2" charset="2"/>
              <a:buNone/>
            </a:pPr>
            <a:r>
              <a:rPr lang="zh-CN" altLang="en-US" b="1" smtClean="0">
                <a:ea typeface="楷体_GB2312" pitchFamily="49" charset="-122"/>
              </a:rPr>
              <a:t>活动图由起始状态、终止状态、活动、状态转移、决策、守护条件、同步棒和泳道组成。</a:t>
            </a:r>
          </a:p>
          <a:p>
            <a:pPr algn="just" eaLnBrk="1" hangingPunct="1">
              <a:spcBef>
                <a:spcPct val="50000"/>
              </a:spcBef>
              <a:buFont typeface="Wingdings" pitchFamily="2" charset="2"/>
              <a:buNone/>
            </a:pPr>
            <a:r>
              <a:rPr lang="zh-CN" altLang="en-US" b="1" smtClean="0">
                <a:ea typeface="楷体_GB2312" pitchFamily="49" charset="-122"/>
              </a:rPr>
              <a:t>下面分别介绍：</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Rot="1" noChangeArrowheads="1"/>
          </p:cNvSpPr>
          <p:nvPr>
            <p:ph type="body" idx="1"/>
          </p:nvPr>
        </p:nvSpPr>
        <p:spPr>
          <a:xfrm>
            <a:off x="631825" y="773113"/>
            <a:ext cx="8512175" cy="4498975"/>
          </a:xfrm>
        </p:spPr>
        <p:txBody>
          <a:bodyPr/>
          <a:lstStyle/>
          <a:p>
            <a:pPr algn="just" eaLnBrk="1" hangingPunct="1">
              <a:spcBef>
                <a:spcPct val="50000"/>
              </a:spcBef>
              <a:buFont typeface="Wingdings" pitchFamily="2" charset="2"/>
              <a:buNone/>
            </a:pPr>
            <a:r>
              <a:rPr lang="zh-CN" altLang="en-US" b="1" smtClean="0">
                <a:ea typeface="楷体_GB2312" pitchFamily="49" charset="-122"/>
              </a:rPr>
              <a:t>（</a:t>
            </a:r>
            <a:r>
              <a:rPr lang="en-US" altLang="zh-CN" b="1" smtClean="0">
                <a:ea typeface="楷体_GB2312" pitchFamily="49" charset="-122"/>
              </a:rPr>
              <a:t>1</a:t>
            </a:r>
            <a:r>
              <a:rPr lang="zh-CN" altLang="en-US" b="1" smtClean="0">
                <a:ea typeface="楷体_GB2312" pitchFamily="49" charset="-122"/>
              </a:rPr>
              <a:t>）起始状态、终止状态</a:t>
            </a:r>
          </a:p>
          <a:p>
            <a:pPr algn="just" eaLnBrk="1" hangingPunct="1">
              <a:spcBef>
                <a:spcPct val="50000"/>
              </a:spcBef>
              <a:buFont typeface="Wingdings" pitchFamily="2" charset="2"/>
              <a:buNone/>
            </a:pPr>
            <a:r>
              <a:rPr lang="zh-CN" altLang="en-US" b="1" smtClean="0">
                <a:ea typeface="楷体_GB2312" pitchFamily="49" charset="-122"/>
              </a:rPr>
              <a:t>活动图的起始状态和终止状态的表示同状态图。</a:t>
            </a:r>
          </a:p>
          <a:p>
            <a:pPr algn="just" eaLnBrk="1" hangingPunct="1">
              <a:spcBef>
                <a:spcPct val="50000"/>
              </a:spcBef>
              <a:buFont typeface="Wingdings" pitchFamily="2" charset="2"/>
              <a:buNone/>
            </a:pPr>
            <a:r>
              <a:rPr lang="zh-CN" altLang="en-US" b="1" smtClean="0">
                <a:ea typeface="楷体_GB2312" pitchFamily="49" charset="-122"/>
              </a:rPr>
              <a:t>（</a:t>
            </a:r>
            <a:r>
              <a:rPr lang="en-US" altLang="zh-CN" b="1" smtClean="0">
                <a:ea typeface="楷体_GB2312" pitchFamily="49" charset="-122"/>
              </a:rPr>
              <a:t>2</a:t>
            </a:r>
            <a:r>
              <a:rPr lang="zh-CN" altLang="en-US" b="1" smtClean="0">
                <a:ea typeface="楷体_GB2312" pitchFamily="49" charset="-122"/>
              </a:rPr>
              <a:t>）活动</a:t>
            </a:r>
          </a:p>
          <a:p>
            <a:pPr algn="just" eaLnBrk="1" hangingPunct="1">
              <a:spcBef>
                <a:spcPct val="50000"/>
              </a:spcBef>
              <a:buFont typeface="Wingdings" pitchFamily="2" charset="2"/>
              <a:buNone/>
            </a:pPr>
            <a:r>
              <a:rPr lang="zh-CN" altLang="en-US" b="1" smtClean="0">
                <a:ea typeface="楷体_GB2312" pitchFamily="49" charset="-122"/>
              </a:rPr>
              <a:t>活动图中的活动用圆角四边形表示，内部文字说明采取的动作。动作间的转移用带有箭头的实线表示。</a:t>
            </a:r>
          </a:p>
          <a:p>
            <a:pPr algn="just" eaLnBrk="1" hangingPunct="1">
              <a:spcBef>
                <a:spcPct val="50000"/>
              </a:spcBef>
              <a:buFont typeface="Wingdings" pitchFamily="2" charset="2"/>
              <a:buNone/>
            </a:pPr>
            <a:endParaRPr lang="zh-CN" altLang="en-US" b="1" smtClean="0">
              <a:ea typeface="楷体_GB2312" pitchFamily="49" charset="-122"/>
            </a:endParaRPr>
          </a:p>
          <a:p>
            <a:pPr eaLnBrk="1" hangingPunct="1">
              <a:buFont typeface="Wingdings" pitchFamily="2" charset="2"/>
              <a:buNone/>
            </a:pPr>
            <a:endParaRPr lang="en-US" altLang="zh-CN" smtClean="0"/>
          </a:p>
        </p:txBody>
      </p:sp>
      <p:pic>
        <p:nvPicPr>
          <p:cNvPr id="1126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37063"/>
            <a:ext cx="8610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Line 5"/>
          <p:cNvSpPr>
            <a:spLocks noChangeShapeType="1"/>
          </p:cNvSpPr>
          <p:nvPr/>
        </p:nvSpPr>
        <p:spPr bwMode="auto">
          <a:xfrm>
            <a:off x="2514600" y="5122863"/>
            <a:ext cx="11430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6" name="Line 6"/>
          <p:cNvSpPr>
            <a:spLocks noChangeShapeType="1"/>
          </p:cNvSpPr>
          <p:nvPr/>
        </p:nvSpPr>
        <p:spPr bwMode="auto">
          <a:xfrm flipH="1">
            <a:off x="3962400" y="5122863"/>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7" name="Line 7"/>
          <p:cNvSpPr>
            <a:spLocks noChangeShapeType="1"/>
          </p:cNvSpPr>
          <p:nvPr/>
        </p:nvSpPr>
        <p:spPr bwMode="auto">
          <a:xfrm flipH="1">
            <a:off x="4114800" y="5122863"/>
            <a:ext cx="2320925"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8" name="Text Box 8"/>
          <p:cNvSpPr txBox="1">
            <a:spLocks noChangeArrowheads="1"/>
          </p:cNvSpPr>
          <p:nvPr/>
        </p:nvSpPr>
        <p:spPr bwMode="auto">
          <a:xfrm>
            <a:off x="3429000" y="6113463"/>
            <a:ext cx="719138" cy="366712"/>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t>活动</a:t>
            </a:r>
          </a:p>
        </p:txBody>
      </p:sp>
      <p:sp>
        <p:nvSpPr>
          <p:cNvPr id="112649" name="AutoShape 9"/>
          <p:cNvSpPr>
            <a:spLocks noChangeArrowheads="1"/>
          </p:cNvSpPr>
          <p:nvPr/>
        </p:nvSpPr>
        <p:spPr bwMode="auto">
          <a:xfrm>
            <a:off x="8153400" y="5884863"/>
            <a:ext cx="720725" cy="360362"/>
          </a:xfrm>
          <a:prstGeom prst="wedgeRoundRectCallout">
            <a:avLst>
              <a:gd name="adj1" fmla="val 12556"/>
              <a:gd name="adj2" fmla="val -321366"/>
              <a:gd name="adj3" fmla="val 16667"/>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a:t>结束</a:t>
            </a:r>
          </a:p>
        </p:txBody>
      </p:sp>
      <p:sp>
        <p:nvSpPr>
          <p:cNvPr id="112650" name="AutoShape 10"/>
          <p:cNvSpPr>
            <a:spLocks noChangeArrowheads="1"/>
          </p:cNvSpPr>
          <p:nvPr/>
        </p:nvSpPr>
        <p:spPr bwMode="auto">
          <a:xfrm>
            <a:off x="304800" y="5808663"/>
            <a:ext cx="720725" cy="360362"/>
          </a:xfrm>
          <a:prstGeom prst="wedgeRoundRectCallout">
            <a:avLst>
              <a:gd name="adj1" fmla="val -24449"/>
              <a:gd name="adj2" fmla="val -325773"/>
              <a:gd name="adj3" fmla="val 16667"/>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a:t>开始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checkerboard(across)">
                                      <p:cBhvr>
                                        <p:cTn id="7" dur="500"/>
                                        <p:tgtEl>
                                          <p:spTgt spid="11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50"/>
                                        </p:tgtEl>
                                        <p:attrNameLst>
                                          <p:attrName>style.visibility</p:attrName>
                                        </p:attrNameLst>
                                      </p:cBhvr>
                                      <p:to>
                                        <p:strVal val="visible"/>
                                      </p:to>
                                    </p:set>
                                    <p:animEffect transition="in" filter="box(in)">
                                      <p:cBhvr>
                                        <p:cTn id="12" dur="500"/>
                                        <p:tgtEl>
                                          <p:spTgt spid="1126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2649"/>
                                        </p:tgtEl>
                                        <p:attrNameLst>
                                          <p:attrName>style.visibility</p:attrName>
                                        </p:attrNameLst>
                                      </p:cBhvr>
                                      <p:to>
                                        <p:strVal val="visible"/>
                                      </p:to>
                                    </p:set>
                                    <p:animEffect transition="in" filter="box(in)">
                                      <p:cBhvr>
                                        <p:cTn id="17" dur="500"/>
                                        <p:tgtEl>
                                          <p:spTgt spid="1126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2646"/>
                                        </p:tgtEl>
                                        <p:attrNameLst>
                                          <p:attrName>style.visibility</p:attrName>
                                        </p:attrNameLst>
                                      </p:cBhvr>
                                      <p:to>
                                        <p:strVal val="visible"/>
                                      </p:to>
                                    </p:set>
                                    <p:animEffect transition="in" filter="box(in)">
                                      <p:cBhvr>
                                        <p:cTn id="22" dur="500"/>
                                        <p:tgtEl>
                                          <p:spTgt spid="112646"/>
                                        </p:tgtEl>
                                      </p:cBhvr>
                                    </p:animEffect>
                                  </p:childTnLst>
                                </p:cTn>
                              </p:par>
                            </p:childTnLst>
                          </p:cTn>
                        </p:par>
                        <p:par>
                          <p:cTn id="23" fill="hold" nodeType="afterGroup">
                            <p:stCondLst>
                              <p:cond delay="500"/>
                            </p:stCondLst>
                            <p:childTnLst>
                              <p:par>
                                <p:cTn id="24" presetID="4" presetClass="entr" presetSubtype="16" fill="hold" grpId="0" nodeType="afterEffect">
                                  <p:stCondLst>
                                    <p:cond delay="0"/>
                                  </p:stCondLst>
                                  <p:childTnLst>
                                    <p:set>
                                      <p:cBhvr>
                                        <p:cTn id="25" dur="1" fill="hold">
                                          <p:stCondLst>
                                            <p:cond delay="0"/>
                                          </p:stCondLst>
                                        </p:cTn>
                                        <p:tgtEl>
                                          <p:spTgt spid="112645"/>
                                        </p:tgtEl>
                                        <p:attrNameLst>
                                          <p:attrName>style.visibility</p:attrName>
                                        </p:attrNameLst>
                                      </p:cBhvr>
                                      <p:to>
                                        <p:strVal val="visible"/>
                                      </p:to>
                                    </p:set>
                                    <p:animEffect transition="in" filter="box(in)">
                                      <p:cBhvr>
                                        <p:cTn id="26" dur="500"/>
                                        <p:tgtEl>
                                          <p:spTgt spid="112645"/>
                                        </p:tgtEl>
                                      </p:cBhvr>
                                    </p:animEffect>
                                  </p:childTnLst>
                                </p:cTn>
                              </p:par>
                            </p:childTnLst>
                          </p:cTn>
                        </p:par>
                        <p:par>
                          <p:cTn id="27" fill="hold" nodeType="afterGroup">
                            <p:stCondLst>
                              <p:cond delay="1000"/>
                            </p:stCondLst>
                            <p:childTnLst>
                              <p:par>
                                <p:cTn id="28" presetID="4" presetClass="entr" presetSubtype="16" fill="hold" grpId="0" nodeType="afterEffect">
                                  <p:stCondLst>
                                    <p:cond delay="0"/>
                                  </p:stCondLst>
                                  <p:childTnLst>
                                    <p:set>
                                      <p:cBhvr>
                                        <p:cTn id="29" dur="1" fill="hold">
                                          <p:stCondLst>
                                            <p:cond delay="0"/>
                                          </p:stCondLst>
                                        </p:cTn>
                                        <p:tgtEl>
                                          <p:spTgt spid="112647"/>
                                        </p:tgtEl>
                                        <p:attrNameLst>
                                          <p:attrName>style.visibility</p:attrName>
                                        </p:attrNameLst>
                                      </p:cBhvr>
                                      <p:to>
                                        <p:strVal val="visible"/>
                                      </p:to>
                                    </p:set>
                                    <p:animEffect transition="in" filter="box(in)">
                                      <p:cBhvr>
                                        <p:cTn id="30" dur="500"/>
                                        <p:tgtEl>
                                          <p:spTgt spid="112647"/>
                                        </p:tgtEl>
                                      </p:cBhvr>
                                    </p:animEffect>
                                  </p:childTnLst>
                                </p:cTn>
                              </p:par>
                            </p:childTnLst>
                          </p:cTn>
                        </p:par>
                        <p:par>
                          <p:cTn id="31" fill="hold" nodeType="afterGroup">
                            <p:stCondLst>
                              <p:cond delay="1500"/>
                            </p:stCondLst>
                            <p:childTnLst>
                              <p:par>
                                <p:cTn id="32" presetID="4" presetClass="entr" presetSubtype="16" fill="hold" grpId="0" nodeType="afterEffect">
                                  <p:stCondLst>
                                    <p:cond delay="0"/>
                                  </p:stCondLst>
                                  <p:childTnLst>
                                    <p:set>
                                      <p:cBhvr>
                                        <p:cTn id="33" dur="1" fill="hold">
                                          <p:stCondLst>
                                            <p:cond delay="0"/>
                                          </p:stCondLst>
                                        </p:cTn>
                                        <p:tgtEl>
                                          <p:spTgt spid="112648"/>
                                        </p:tgtEl>
                                        <p:attrNameLst>
                                          <p:attrName>style.visibility</p:attrName>
                                        </p:attrNameLst>
                                      </p:cBhvr>
                                      <p:to>
                                        <p:strVal val="visible"/>
                                      </p:to>
                                    </p:set>
                                    <p:animEffect transition="in" filter="box(in)">
                                      <p:cBhvr>
                                        <p:cTn id="34" dur="500"/>
                                        <p:tgtEl>
                                          <p:spTgt spid="11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p:bldP spid="112646" grpId="0" animBg="1"/>
      <p:bldP spid="112647" grpId="0" animBg="1"/>
      <p:bldP spid="112648" grpId="0" animBg="1" autoUpdateAnimBg="0"/>
      <p:bldP spid="112649" grpId="0" animBg="1" autoUpdateAnimBg="0"/>
      <p:bldP spid="112650"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Rot="1" noChangeArrowheads="1"/>
          </p:cNvSpPr>
          <p:nvPr>
            <p:ph type="body" idx="1"/>
          </p:nvPr>
        </p:nvSpPr>
        <p:spPr/>
        <p:txBody>
          <a:bodyPr/>
          <a:lstStyle/>
          <a:p>
            <a:pPr eaLnBrk="1" hangingPunct="1">
              <a:buFont typeface="Wingdings" pitchFamily="2" charset="2"/>
              <a:buNone/>
            </a:pPr>
            <a:r>
              <a:rPr lang="zh-CN" altLang="en-US" b="1" smtClean="0">
                <a:ea typeface="楷体_GB2312" pitchFamily="49" charset="-122"/>
              </a:rPr>
              <a:t>（</a:t>
            </a:r>
            <a:r>
              <a:rPr lang="en-US" altLang="zh-CN" b="1" smtClean="0">
                <a:ea typeface="楷体_GB2312" pitchFamily="49" charset="-122"/>
              </a:rPr>
              <a:t>3</a:t>
            </a:r>
            <a:r>
              <a:rPr lang="zh-CN" altLang="en-US" b="1" smtClean="0">
                <a:ea typeface="楷体_GB2312" pitchFamily="49" charset="-122"/>
              </a:rPr>
              <a:t>）监护条件</a:t>
            </a:r>
          </a:p>
          <a:p>
            <a:pPr eaLnBrk="1" hangingPunct="1">
              <a:buFont typeface="Wingdings" pitchFamily="2" charset="2"/>
              <a:buNone/>
            </a:pPr>
            <a:r>
              <a:rPr lang="zh-CN" altLang="en-US" b="1" smtClean="0">
                <a:ea typeface="楷体_GB2312" pitchFamily="49" charset="-122"/>
              </a:rPr>
              <a:t>        用来约束转移，监护条件为真时转移才可以开始。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Rot="1" noChangeArrowheads="1"/>
          </p:cNvSpPr>
          <p:nvPr>
            <p:ph type="body" sz="half" idx="1"/>
          </p:nvPr>
        </p:nvSpPr>
        <p:spPr>
          <a:xfrm>
            <a:off x="609600" y="333375"/>
            <a:ext cx="4000500" cy="5765800"/>
          </a:xfrm>
        </p:spPr>
        <p:txBody>
          <a:bodyPr/>
          <a:lstStyle/>
          <a:p>
            <a:pPr eaLnBrk="1" hangingPunct="1">
              <a:buFont typeface="Wingdings" pitchFamily="2" charset="2"/>
              <a:buNone/>
            </a:pPr>
            <a:endParaRPr lang="en-US" altLang="zh-CN" sz="2400" b="1" smtClean="0">
              <a:ea typeface="楷体_GB2312" pitchFamily="49" charset="-122"/>
            </a:endParaRPr>
          </a:p>
          <a:p>
            <a:pPr eaLnBrk="1" hangingPunct="1">
              <a:buFont typeface="Wingdings" pitchFamily="2" charset="2"/>
              <a:buNone/>
            </a:pPr>
            <a:r>
              <a:rPr lang="zh-CN" altLang="en-US" sz="2400" b="1" smtClean="0">
                <a:ea typeface="楷体_GB2312" pitchFamily="49" charset="-122"/>
              </a:rPr>
              <a:t>（</a:t>
            </a:r>
            <a:r>
              <a:rPr lang="en-US" altLang="zh-CN" sz="2400" b="1" smtClean="0">
                <a:ea typeface="楷体_GB2312" pitchFamily="49" charset="-122"/>
              </a:rPr>
              <a:t>4</a:t>
            </a:r>
            <a:r>
              <a:rPr lang="zh-CN" altLang="en-US" sz="2400" b="1" smtClean="0">
                <a:ea typeface="楷体_GB2312" pitchFamily="49" charset="-122"/>
              </a:rPr>
              <a:t>）决策（也叫分支与合并）</a:t>
            </a:r>
          </a:p>
          <a:p>
            <a:pPr eaLnBrk="1" hangingPunct="1">
              <a:buFont typeface="Wingdings" pitchFamily="2" charset="2"/>
              <a:buNone/>
            </a:pPr>
            <a:r>
              <a:rPr lang="zh-CN" altLang="en-US" sz="2400" b="1" smtClean="0">
                <a:ea typeface="楷体_GB2312" pitchFamily="49" charset="-122"/>
              </a:rPr>
              <a:t>    活动图中的决策用一个菱形表示。分支表示一个触发事件在不同的触发条件下引起多个不同的转移。</a:t>
            </a:r>
            <a:br>
              <a:rPr lang="zh-CN" altLang="en-US" sz="2400" b="1" smtClean="0">
                <a:ea typeface="楷体_GB2312" pitchFamily="49" charset="-122"/>
              </a:rPr>
            </a:br>
            <a:r>
              <a:rPr lang="zh-CN" altLang="en-US" sz="2400" b="1" smtClean="0">
                <a:ea typeface="楷体_GB2312" pitchFamily="49" charset="-122"/>
              </a:rPr>
              <a:t>分支可以有一个进入转移和两个或多个输出转移。在每条输出转移上都有守护条件（即一个布尔表达式）保护，当且仅当守护条件的值为真时，该输出路径才有效</a:t>
            </a:r>
            <a:r>
              <a:rPr lang="zh-CN" altLang="en-US" sz="2400" b="1" smtClean="0">
                <a:latin typeface="宋体" pitchFamily="2" charset="-122"/>
              </a:rPr>
              <a:t>。</a:t>
            </a:r>
            <a:r>
              <a:rPr lang="zh-CN" altLang="en-US" sz="2000" b="1" smtClean="0">
                <a:ea typeface="黑体" pitchFamily="49" charset="-122"/>
              </a:rPr>
              <a:t> </a:t>
            </a:r>
          </a:p>
          <a:p>
            <a:pPr eaLnBrk="1" hangingPunct="1">
              <a:buFont typeface="Wingdings" pitchFamily="2" charset="2"/>
              <a:buNone/>
            </a:pPr>
            <a:endParaRPr lang="en-US" altLang="zh-CN" sz="2400" smtClean="0"/>
          </a:p>
        </p:txBody>
      </p:sp>
      <p:sp>
        <p:nvSpPr>
          <p:cNvPr id="35843" name="Rectangle 5"/>
          <p:cNvSpPr>
            <a:spLocks noGrp="1" noRot="1" noChangeArrowheads="1"/>
          </p:cNvSpPr>
          <p:nvPr>
            <p:ph sz="half" idx="2"/>
          </p:nvPr>
        </p:nvSpPr>
        <p:spPr/>
        <p:txBody>
          <a:bodyPr/>
          <a:lstStyle/>
          <a:p>
            <a:pPr eaLnBrk="1" hangingPunct="1">
              <a:lnSpc>
                <a:spcPct val="90000"/>
              </a:lnSpc>
            </a:pPr>
            <a:endParaRPr lang="zh-CN" altLang="zh-CN" sz="2000" smtClean="0"/>
          </a:p>
        </p:txBody>
      </p:sp>
      <p:pic>
        <p:nvPicPr>
          <p:cNvPr id="35844" name="Picture 6" descr="E:\agent-se\se\UML\need_reading\标准建模语言UML及其支持环境(五).files\uml5-1.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292725" y="1916113"/>
            <a:ext cx="312420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Rot="1" noChangeArrowheads="1"/>
          </p:cNvSpPr>
          <p:nvPr>
            <p:ph type="body" idx="1"/>
          </p:nvPr>
        </p:nvSpPr>
        <p:spPr>
          <a:xfrm>
            <a:off x="250825" y="476250"/>
            <a:ext cx="8964613" cy="3922713"/>
          </a:xfrm>
        </p:spPr>
        <p:txBody>
          <a:bodyPr/>
          <a:lstStyle/>
          <a:p>
            <a:pPr eaLnBrk="1" hangingPunct="1">
              <a:buFont typeface="Wingdings" pitchFamily="2" charset="2"/>
              <a:buNone/>
            </a:pPr>
            <a:r>
              <a:rPr lang="zh-CN" altLang="en-US" smtClean="0"/>
              <a:t>（</a:t>
            </a:r>
            <a:r>
              <a:rPr lang="en-US" altLang="zh-CN" smtClean="0"/>
              <a:t>5</a:t>
            </a:r>
            <a:r>
              <a:rPr lang="zh-CN" altLang="en-US" smtClean="0"/>
              <a:t>）</a:t>
            </a:r>
            <a:r>
              <a:rPr lang="zh-CN" altLang="en-US" b="1" smtClean="0">
                <a:ea typeface="楷体_GB2312" pitchFamily="49" charset="-122"/>
              </a:rPr>
              <a:t>同步棒（也叫分岔与汇合）</a:t>
            </a:r>
          </a:p>
          <a:p>
            <a:pPr eaLnBrk="1" hangingPunct="1">
              <a:buFont typeface="Wingdings" pitchFamily="2" charset="2"/>
              <a:buNone/>
            </a:pPr>
            <a:r>
              <a:rPr lang="zh-CN" altLang="en-US" b="1" smtClean="0">
                <a:ea typeface="楷体_GB2312" pitchFamily="49" charset="-122"/>
              </a:rPr>
              <a:t>         在建模过程中，可能会遇到对象在运行时存在两个或多个并发运行的控制流。所有的并行转移在合并前必须被执行。</a:t>
            </a:r>
          </a:p>
          <a:p>
            <a:pPr algn="just" eaLnBrk="1" hangingPunct="1">
              <a:buFont typeface="Wingdings" pitchFamily="2" charset="2"/>
              <a:buNone/>
            </a:pPr>
            <a:r>
              <a:rPr lang="zh-CN" altLang="en-US" b="1" smtClean="0">
                <a:ea typeface="楷体_GB2312" pitchFamily="49" charset="-122"/>
              </a:rPr>
              <a:t>	     在</a:t>
            </a:r>
            <a:r>
              <a:rPr lang="en-US" altLang="zh-CN" b="1" smtClean="0">
                <a:ea typeface="楷体_GB2312" pitchFamily="49" charset="-122"/>
              </a:rPr>
              <a:t>UML</a:t>
            </a:r>
            <a:r>
              <a:rPr lang="zh-CN" altLang="en-US" b="1" smtClean="0">
                <a:ea typeface="楷体_GB2312" pitchFamily="49" charset="-122"/>
              </a:rPr>
              <a:t>中，一条粗黑线表示将转移分解成两个或多个并发流，同样用粗黑线表示分支的合并。粗黑线称为同步棒。</a:t>
            </a:r>
          </a:p>
          <a:p>
            <a:pPr algn="just" eaLnBrk="1" hangingPunct="1">
              <a:buFont typeface="Wingdings" pitchFamily="2" charset="2"/>
              <a:buNone/>
            </a:pPr>
            <a:endParaRPr lang="en-US" altLang="zh-CN" smtClean="0"/>
          </a:p>
        </p:txBody>
      </p:sp>
      <p:pic>
        <p:nvPicPr>
          <p:cNvPr id="36867" name="Picture 4" descr="Snap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114800"/>
            <a:ext cx="7924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ChangeArrowheads="1"/>
          </p:cNvSpPr>
          <p:nvPr/>
        </p:nvSpPr>
        <p:spPr bwMode="auto">
          <a:xfrm>
            <a:off x="2286000" y="2743200"/>
            <a:ext cx="1295400" cy="533400"/>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Times New Roman" pitchFamily="18" charset="0"/>
              </a:rPr>
              <a:t>加水到容器中</a:t>
            </a:r>
          </a:p>
        </p:txBody>
      </p:sp>
      <p:sp>
        <p:nvSpPr>
          <p:cNvPr id="37891" name="AutoShape 3"/>
          <p:cNvSpPr>
            <a:spLocks noChangeArrowheads="1"/>
          </p:cNvSpPr>
          <p:nvPr/>
        </p:nvSpPr>
        <p:spPr bwMode="auto">
          <a:xfrm>
            <a:off x="685800" y="2743200"/>
            <a:ext cx="1295400" cy="533400"/>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Times New Roman" pitchFamily="18" charset="0"/>
              </a:rPr>
              <a:t>将咖啡放到</a:t>
            </a:r>
          </a:p>
          <a:p>
            <a:pPr algn="ctr"/>
            <a:r>
              <a:rPr kumimoji="1" lang="zh-CN" altLang="en-US" sz="1600">
                <a:latin typeface="Times New Roman" pitchFamily="18" charset="0"/>
              </a:rPr>
              <a:t>过滤器中</a:t>
            </a:r>
          </a:p>
        </p:txBody>
      </p:sp>
      <p:sp>
        <p:nvSpPr>
          <p:cNvPr id="37892" name="AutoShape 4"/>
          <p:cNvSpPr>
            <a:spLocks noChangeArrowheads="1"/>
          </p:cNvSpPr>
          <p:nvPr/>
        </p:nvSpPr>
        <p:spPr bwMode="auto">
          <a:xfrm>
            <a:off x="1524000" y="4343400"/>
            <a:ext cx="1295400" cy="533400"/>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Times New Roman" pitchFamily="18" charset="0"/>
              </a:rPr>
              <a:t>点燃咖啡炉</a:t>
            </a:r>
          </a:p>
        </p:txBody>
      </p:sp>
      <p:sp>
        <p:nvSpPr>
          <p:cNvPr id="37893" name="AutoShape 5"/>
          <p:cNvSpPr>
            <a:spLocks noChangeArrowheads="1"/>
          </p:cNvSpPr>
          <p:nvPr/>
        </p:nvSpPr>
        <p:spPr bwMode="auto">
          <a:xfrm>
            <a:off x="3886200" y="2743200"/>
            <a:ext cx="1295400" cy="533400"/>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Times New Roman" pitchFamily="18" charset="0"/>
              </a:rPr>
              <a:t>取出咖啡杯</a:t>
            </a:r>
          </a:p>
        </p:txBody>
      </p:sp>
      <p:sp>
        <p:nvSpPr>
          <p:cNvPr id="37894" name="AutoShape 6"/>
          <p:cNvSpPr>
            <a:spLocks noChangeArrowheads="1"/>
          </p:cNvSpPr>
          <p:nvPr/>
        </p:nvSpPr>
        <p:spPr bwMode="auto">
          <a:xfrm>
            <a:off x="685800" y="3429000"/>
            <a:ext cx="1295400" cy="533400"/>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Times New Roman" pitchFamily="18" charset="0"/>
              </a:rPr>
              <a:t>把过滤器放</a:t>
            </a:r>
          </a:p>
          <a:p>
            <a:pPr algn="ctr"/>
            <a:r>
              <a:rPr kumimoji="1" lang="zh-CN" altLang="en-US" sz="1600">
                <a:latin typeface="Times New Roman" pitchFamily="18" charset="0"/>
              </a:rPr>
              <a:t>到咖啡炉上</a:t>
            </a:r>
          </a:p>
        </p:txBody>
      </p:sp>
      <p:sp>
        <p:nvSpPr>
          <p:cNvPr id="37895" name="AutoShape 7"/>
          <p:cNvSpPr>
            <a:spLocks noChangeArrowheads="1"/>
          </p:cNvSpPr>
          <p:nvPr/>
        </p:nvSpPr>
        <p:spPr bwMode="auto">
          <a:xfrm>
            <a:off x="1524000" y="5029200"/>
            <a:ext cx="1295400" cy="533400"/>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Times New Roman" pitchFamily="18" charset="0"/>
              </a:rPr>
              <a:t>冲调咖啡</a:t>
            </a:r>
          </a:p>
        </p:txBody>
      </p:sp>
      <p:sp>
        <p:nvSpPr>
          <p:cNvPr id="37896" name="AutoShape 8"/>
          <p:cNvSpPr>
            <a:spLocks noChangeArrowheads="1"/>
          </p:cNvSpPr>
          <p:nvPr/>
        </p:nvSpPr>
        <p:spPr bwMode="auto">
          <a:xfrm>
            <a:off x="3429000" y="6172200"/>
            <a:ext cx="1295400" cy="533400"/>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Times New Roman" pitchFamily="18" charset="0"/>
              </a:rPr>
              <a:t>倒咖啡</a:t>
            </a:r>
          </a:p>
        </p:txBody>
      </p:sp>
      <p:sp>
        <p:nvSpPr>
          <p:cNvPr id="37897" name="AutoShape 9"/>
          <p:cNvSpPr>
            <a:spLocks noChangeArrowheads="1"/>
          </p:cNvSpPr>
          <p:nvPr/>
        </p:nvSpPr>
        <p:spPr bwMode="auto">
          <a:xfrm>
            <a:off x="2286000" y="1600200"/>
            <a:ext cx="1295400" cy="533400"/>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Times New Roman" pitchFamily="18" charset="0"/>
              </a:rPr>
              <a:t>找饮料</a:t>
            </a:r>
          </a:p>
        </p:txBody>
      </p:sp>
      <p:sp>
        <p:nvSpPr>
          <p:cNvPr id="37898" name="AutoShape 10"/>
          <p:cNvSpPr>
            <a:spLocks noChangeArrowheads="1"/>
          </p:cNvSpPr>
          <p:nvPr/>
        </p:nvSpPr>
        <p:spPr bwMode="auto">
          <a:xfrm>
            <a:off x="5486400" y="2743200"/>
            <a:ext cx="1295400" cy="533400"/>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Times New Roman" pitchFamily="18" charset="0"/>
              </a:rPr>
              <a:t>取一听</a:t>
            </a:r>
          </a:p>
          <a:p>
            <a:pPr algn="ctr"/>
            <a:r>
              <a:rPr kumimoji="1" lang="zh-CN" altLang="en-US" sz="1600">
                <a:latin typeface="Times New Roman" pitchFamily="18" charset="0"/>
              </a:rPr>
              <a:t>可口可乐</a:t>
            </a:r>
          </a:p>
        </p:txBody>
      </p:sp>
      <p:sp>
        <p:nvSpPr>
          <p:cNvPr id="37899" name="AutoShape 11"/>
          <p:cNvSpPr>
            <a:spLocks noChangeArrowheads="1"/>
          </p:cNvSpPr>
          <p:nvPr/>
        </p:nvSpPr>
        <p:spPr bwMode="auto">
          <a:xfrm>
            <a:off x="5562600" y="6172200"/>
            <a:ext cx="1295400" cy="533400"/>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Times New Roman" pitchFamily="18" charset="0"/>
              </a:rPr>
              <a:t>喝饮料</a:t>
            </a:r>
          </a:p>
        </p:txBody>
      </p:sp>
      <p:sp>
        <p:nvSpPr>
          <p:cNvPr id="37900" name="Line 12"/>
          <p:cNvSpPr>
            <a:spLocks noChangeShapeType="1"/>
          </p:cNvSpPr>
          <p:nvPr/>
        </p:nvSpPr>
        <p:spPr bwMode="auto">
          <a:xfrm>
            <a:off x="2209800" y="2514600"/>
            <a:ext cx="16002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1" name="Line 13"/>
          <p:cNvSpPr>
            <a:spLocks noChangeShapeType="1"/>
          </p:cNvSpPr>
          <p:nvPr/>
        </p:nvSpPr>
        <p:spPr bwMode="auto">
          <a:xfrm>
            <a:off x="2895600" y="2133600"/>
            <a:ext cx="0" cy="609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Line 14"/>
          <p:cNvSpPr>
            <a:spLocks noChangeShapeType="1"/>
          </p:cNvSpPr>
          <p:nvPr/>
        </p:nvSpPr>
        <p:spPr bwMode="auto">
          <a:xfrm>
            <a:off x="2514600" y="2514600"/>
            <a:ext cx="0" cy="76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Line 15"/>
          <p:cNvSpPr>
            <a:spLocks noChangeShapeType="1"/>
          </p:cNvSpPr>
          <p:nvPr/>
        </p:nvSpPr>
        <p:spPr bwMode="auto">
          <a:xfrm flipH="1">
            <a:off x="1295400" y="2590800"/>
            <a:ext cx="1219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4" name="Line 16"/>
          <p:cNvSpPr>
            <a:spLocks noChangeShapeType="1"/>
          </p:cNvSpPr>
          <p:nvPr/>
        </p:nvSpPr>
        <p:spPr bwMode="auto">
          <a:xfrm>
            <a:off x="1295400" y="2590800"/>
            <a:ext cx="0" cy="152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5" name="Line 17"/>
          <p:cNvSpPr>
            <a:spLocks noChangeShapeType="1"/>
          </p:cNvSpPr>
          <p:nvPr/>
        </p:nvSpPr>
        <p:spPr bwMode="auto">
          <a:xfrm>
            <a:off x="3352800" y="2514600"/>
            <a:ext cx="0" cy="76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6" name="Line 18"/>
          <p:cNvSpPr>
            <a:spLocks noChangeShapeType="1"/>
          </p:cNvSpPr>
          <p:nvPr/>
        </p:nvSpPr>
        <p:spPr bwMode="auto">
          <a:xfrm>
            <a:off x="3352800" y="2590800"/>
            <a:ext cx="1219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7" name="Line 19"/>
          <p:cNvSpPr>
            <a:spLocks noChangeShapeType="1"/>
          </p:cNvSpPr>
          <p:nvPr/>
        </p:nvSpPr>
        <p:spPr bwMode="auto">
          <a:xfrm>
            <a:off x="4572000" y="2590800"/>
            <a:ext cx="0" cy="152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8" name="Line 20"/>
          <p:cNvSpPr>
            <a:spLocks noChangeShapeType="1"/>
          </p:cNvSpPr>
          <p:nvPr/>
        </p:nvSpPr>
        <p:spPr bwMode="auto">
          <a:xfrm>
            <a:off x="1295400" y="3276600"/>
            <a:ext cx="0" cy="152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9" name="Line 21"/>
          <p:cNvSpPr>
            <a:spLocks noChangeShapeType="1"/>
          </p:cNvSpPr>
          <p:nvPr/>
        </p:nvSpPr>
        <p:spPr bwMode="auto">
          <a:xfrm>
            <a:off x="2133600" y="4876800"/>
            <a:ext cx="0" cy="152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0" name="Line 22"/>
          <p:cNvSpPr>
            <a:spLocks noChangeShapeType="1"/>
          </p:cNvSpPr>
          <p:nvPr/>
        </p:nvSpPr>
        <p:spPr bwMode="auto">
          <a:xfrm>
            <a:off x="1143000" y="4114800"/>
            <a:ext cx="1676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1" name="Line 23"/>
          <p:cNvSpPr>
            <a:spLocks noChangeShapeType="1"/>
          </p:cNvSpPr>
          <p:nvPr/>
        </p:nvSpPr>
        <p:spPr bwMode="auto">
          <a:xfrm>
            <a:off x="1295400" y="3962400"/>
            <a:ext cx="0" cy="152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2" name="Line 24"/>
          <p:cNvSpPr>
            <a:spLocks noChangeShapeType="1"/>
          </p:cNvSpPr>
          <p:nvPr/>
        </p:nvSpPr>
        <p:spPr bwMode="auto">
          <a:xfrm>
            <a:off x="2590800" y="3276600"/>
            <a:ext cx="0" cy="8382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3" name="Line 25"/>
          <p:cNvSpPr>
            <a:spLocks noChangeShapeType="1"/>
          </p:cNvSpPr>
          <p:nvPr/>
        </p:nvSpPr>
        <p:spPr bwMode="auto">
          <a:xfrm>
            <a:off x="2133600" y="4114800"/>
            <a:ext cx="0" cy="228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4" name="Line 26"/>
          <p:cNvSpPr>
            <a:spLocks noChangeShapeType="1"/>
          </p:cNvSpPr>
          <p:nvPr/>
        </p:nvSpPr>
        <p:spPr bwMode="auto">
          <a:xfrm>
            <a:off x="3200400" y="5867400"/>
            <a:ext cx="16002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5" name="Line 27"/>
          <p:cNvSpPr>
            <a:spLocks noChangeShapeType="1"/>
          </p:cNvSpPr>
          <p:nvPr/>
        </p:nvSpPr>
        <p:spPr bwMode="auto">
          <a:xfrm>
            <a:off x="2133600" y="5562600"/>
            <a:ext cx="0" cy="76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6" name="Line 28"/>
          <p:cNvSpPr>
            <a:spLocks noChangeShapeType="1"/>
          </p:cNvSpPr>
          <p:nvPr/>
        </p:nvSpPr>
        <p:spPr bwMode="auto">
          <a:xfrm>
            <a:off x="2133600" y="5638800"/>
            <a:ext cx="13716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7" name="Line 29"/>
          <p:cNvSpPr>
            <a:spLocks noChangeShapeType="1"/>
          </p:cNvSpPr>
          <p:nvPr/>
        </p:nvSpPr>
        <p:spPr bwMode="auto">
          <a:xfrm>
            <a:off x="3505200" y="5638800"/>
            <a:ext cx="0" cy="228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8" name="Line 30"/>
          <p:cNvSpPr>
            <a:spLocks noChangeShapeType="1"/>
          </p:cNvSpPr>
          <p:nvPr/>
        </p:nvSpPr>
        <p:spPr bwMode="auto">
          <a:xfrm>
            <a:off x="4572000" y="3276600"/>
            <a:ext cx="0" cy="2590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9" name="Line 31"/>
          <p:cNvSpPr>
            <a:spLocks noChangeShapeType="1"/>
          </p:cNvSpPr>
          <p:nvPr/>
        </p:nvSpPr>
        <p:spPr bwMode="auto">
          <a:xfrm>
            <a:off x="4038600" y="5867400"/>
            <a:ext cx="0" cy="304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0" name="Line 32"/>
          <p:cNvSpPr>
            <a:spLocks noChangeShapeType="1"/>
          </p:cNvSpPr>
          <p:nvPr/>
        </p:nvSpPr>
        <p:spPr bwMode="auto">
          <a:xfrm>
            <a:off x="4724400" y="6477000"/>
            <a:ext cx="838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1" name="Line 33"/>
          <p:cNvSpPr>
            <a:spLocks noChangeShapeType="1"/>
          </p:cNvSpPr>
          <p:nvPr/>
        </p:nvSpPr>
        <p:spPr bwMode="auto">
          <a:xfrm>
            <a:off x="6096000" y="3276600"/>
            <a:ext cx="0" cy="2895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2" name="Oval 34"/>
          <p:cNvSpPr>
            <a:spLocks noChangeArrowheads="1"/>
          </p:cNvSpPr>
          <p:nvPr/>
        </p:nvSpPr>
        <p:spPr bwMode="auto">
          <a:xfrm>
            <a:off x="685800" y="1752600"/>
            <a:ext cx="228600" cy="2286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3" name="Line 35"/>
          <p:cNvSpPr>
            <a:spLocks noChangeShapeType="1"/>
          </p:cNvSpPr>
          <p:nvPr/>
        </p:nvSpPr>
        <p:spPr bwMode="auto">
          <a:xfrm>
            <a:off x="914400" y="1905000"/>
            <a:ext cx="13716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4" name="Line 36"/>
          <p:cNvSpPr>
            <a:spLocks noChangeShapeType="1"/>
          </p:cNvSpPr>
          <p:nvPr/>
        </p:nvSpPr>
        <p:spPr bwMode="auto">
          <a:xfrm>
            <a:off x="3581400" y="1905000"/>
            <a:ext cx="22860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5" name="Line 37"/>
          <p:cNvSpPr>
            <a:spLocks noChangeShapeType="1"/>
          </p:cNvSpPr>
          <p:nvPr/>
        </p:nvSpPr>
        <p:spPr bwMode="auto">
          <a:xfrm flipV="1">
            <a:off x="5867400" y="1828800"/>
            <a:ext cx="152400" cy="76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6" name="Line 38"/>
          <p:cNvSpPr>
            <a:spLocks noChangeShapeType="1"/>
          </p:cNvSpPr>
          <p:nvPr/>
        </p:nvSpPr>
        <p:spPr bwMode="auto">
          <a:xfrm>
            <a:off x="5867400" y="1905000"/>
            <a:ext cx="152400" cy="76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7" name="Line 39"/>
          <p:cNvSpPr>
            <a:spLocks noChangeShapeType="1"/>
          </p:cNvSpPr>
          <p:nvPr/>
        </p:nvSpPr>
        <p:spPr bwMode="auto">
          <a:xfrm flipV="1">
            <a:off x="6019800" y="1905000"/>
            <a:ext cx="152400" cy="76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8" name="Line 40"/>
          <p:cNvSpPr>
            <a:spLocks noChangeShapeType="1"/>
          </p:cNvSpPr>
          <p:nvPr/>
        </p:nvSpPr>
        <p:spPr bwMode="auto">
          <a:xfrm>
            <a:off x="6019800" y="1828800"/>
            <a:ext cx="152400" cy="76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9" name="Line 41"/>
          <p:cNvSpPr>
            <a:spLocks noChangeShapeType="1"/>
          </p:cNvSpPr>
          <p:nvPr/>
        </p:nvSpPr>
        <p:spPr bwMode="auto">
          <a:xfrm>
            <a:off x="6172200" y="1905000"/>
            <a:ext cx="2057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0" name="Line 42"/>
          <p:cNvSpPr>
            <a:spLocks noChangeShapeType="1"/>
          </p:cNvSpPr>
          <p:nvPr/>
        </p:nvSpPr>
        <p:spPr bwMode="auto">
          <a:xfrm>
            <a:off x="6019800" y="1981200"/>
            <a:ext cx="0" cy="762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1" name="Oval 43"/>
          <p:cNvSpPr>
            <a:spLocks noChangeArrowheads="1"/>
          </p:cNvSpPr>
          <p:nvPr/>
        </p:nvSpPr>
        <p:spPr bwMode="auto">
          <a:xfrm>
            <a:off x="8077200" y="6172200"/>
            <a:ext cx="381000" cy="381000"/>
          </a:xfrm>
          <a:prstGeom prst="ellipse">
            <a:avLst/>
          </a:prstGeom>
          <a:solidFill>
            <a:schemeClr val="bg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2" name="Oval 44"/>
          <p:cNvSpPr>
            <a:spLocks noChangeArrowheads="1"/>
          </p:cNvSpPr>
          <p:nvPr/>
        </p:nvSpPr>
        <p:spPr bwMode="auto">
          <a:xfrm>
            <a:off x="8153400" y="6248400"/>
            <a:ext cx="228600" cy="2286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3" name="Line 45"/>
          <p:cNvSpPr>
            <a:spLocks noChangeShapeType="1"/>
          </p:cNvSpPr>
          <p:nvPr/>
        </p:nvSpPr>
        <p:spPr bwMode="auto">
          <a:xfrm>
            <a:off x="6858000" y="6400800"/>
            <a:ext cx="1219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4" name="Line 46"/>
          <p:cNvSpPr>
            <a:spLocks noChangeShapeType="1"/>
          </p:cNvSpPr>
          <p:nvPr/>
        </p:nvSpPr>
        <p:spPr bwMode="auto">
          <a:xfrm>
            <a:off x="8229600" y="1905000"/>
            <a:ext cx="0" cy="42672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5" name="Text Box 47"/>
          <p:cNvSpPr txBox="1">
            <a:spLocks noChangeArrowheads="1"/>
          </p:cNvSpPr>
          <p:nvPr/>
        </p:nvSpPr>
        <p:spPr bwMode="auto">
          <a:xfrm>
            <a:off x="593725" y="195421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a:latin typeface="Times New Roman" pitchFamily="18" charset="0"/>
              </a:rPr>
              <a:t>人</a:t>
            </a:r>
          </a:p>
        </p:txBody>
      </p:sp>
      <p:sp>
        <p:nvSpPr>
          <p:cNvPr id="37936" name="Text Box 48"/>
          <p:cNvSpPr txBox="1">
            <a:spLocks noChangeArrowheads="1"/>
          </p:cNvSpPr>
          <p:nvPr/>
        </p:nvSpPr>
        <p:spPr bwMode="auto">
          <a:xfrm>
            <a:off x="6096000" y="2209800"/>
            <a:ext cx="1539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a:t>
            </a:r>
            <a:r>
              <a:rPr kumimoji="1" lang="zh-CN" altLang="en-US" sz="1600">
                <a:latin typeface="Times New Roman" pitchFamily="18" charset="0"/>
              </a:rPr>
              <a:t>找到可口可乐</a:t>
            </a:r>
            <a:r>
              <a:rPr kumimoji="1" lang="en-US" altLang="zh-CN" sz="1600">
                <a:latin typeface="Times New Roman" pitchFamily="18" charset="0"/>
              </a:rPr>
              <a:t>]</a:t>
            </a:r>
          </a:p>
        </p:txBody>
      </p:sp>
      <p:sp>
        <p:nvSpPr>
          <p:cNvPr id="37937" name="Text Box 49"/>
          <p:cNvSpPr txBox="1">
            <a:spLocks noChangeArrowheads="1"/>
          </p:cNvSpPr>
          <p:nvPr/>
        </p:nvSpPr>
        <p:spPr bwMode="auto">
          <a:xfrm>
            <a:off x="6384925" y="1585913"/>
            <a:ext cx="1539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a:t>
            </a:r>
            <a:r>
              <a:rPr kumimoji="1" lang="zh-CN" altLang="en-US" sz="1600">
                <a:latin typeface="Times New Roman" pitchFamily="18" charset="0"/>
              </a:rPr>
              <a:t>没有可口可乐</a:t>
            </a:r>
            <a:r>
              <a:rPr kumimoji="1" lang="en-US" altLang="zh-CN" sz="1600">
                <a:latin typeface="Times New Roman" pitchFamily="18" charset="0"/>
              </a:rPr>
              <a:t>]</a:t>
            </a:r>
          </a:p>
        </p:txBody>
      </p:sp>
      <p:sp>
        <p:nvSpPr>
          <p:cNvPr id="37938" name="Text Box 50"/>
          <p:cNvSpPr txBox="1">
            <a:spLocks noChangeArrowheads="1"/>
          </p:cNvSpPr>
          <p:nvPr/>
        </p:nvSpPr>
        <p:spPr bwMode="auto">
          <a:xfrm>
            <a:off x="4022725" y="1585913"/>
            <a:ext cx="1133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a:t>
            </a:r>
            <a:r>
              <a:rPr kumimoji="1" lang="zh-CN" altLang="en-US" sz="1600">
                <a:latin typeface="Times New Roman" pitchFamily="18" charset="0"/>
              </a:rPr>
              <a:t>没有咖啡</a:t>
            </a:r>
            <a:r>
              <a:rPr kumimoji="1" lang="en-US" altLang="zh-CN" sz="1600">
                <a:latin typeface="Times New Roman" pitchFamily="18" charset="0"/>
              </a:rPr>
              <a:t>]</a:t>
            </a:r>
          </a:p>
        </p:txBody>
      </p:sp>
      <p:sp>
        <p:nvSpPr>
          <p:cNvPr id="37939" name="Text Box 51"/>
          <p:cNvSpPr txBox="1">
            <a:spLocks noChangeArrowheads="1"/>
          </p:cNvSpPr>
          <p:nvPr/>
        </p:nvSpPr>
        <p:spPr bwMode="auto">
          <a:xfrm>
            <a:off x="2879725" y="2195513"/>
            <a:ext cx="1133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a:t>
            </a:r>
            <a:r>
              <a:rPr kumimoji="1" lang="zh-CN" altLang="en-US" sz="1600">
                <a:latin typeface="Times New Roman" pitchFamily="18" charset="0"/>
              </a:rPr>
              <a:t>找到咖啡</a:t>
            </a:r>
            <a:r>
              <a:rPr kumimoji="1" lang="en-US" altLang="zh-CN" sz="1600">
                <a:latin typeface="Times New Roman" pitchFamily="18" charset="0"/>
              </a:rPr>
              <a:t>]</a:t>
            </a:r>
          </a:p>
        </p:txBody>
      </p:sp>
      <p:sp>
        <p:nvSpPr>
          <p:cNvPr id="37940" name="Text Box 52"/>
          <p:cNvSpPr txBox="1">
            <a:spLocks noChangeArrowheads="1"/>
          </p:cNvSpPr>
          <p:nvPr/>
        </p:nvSpPr>
        <p:spPr bwMode="auto">
          <a:xfrm>
            <a:off x="2803525" y="5307013"/>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a:latin typeface="Times New Roman" pitchFamily="18" charset="0"/>
              </a:rPr>
              <a:t>熄灭咖啡炉</a:t>
            </a:r>
          </a:p>
        </p:txBody>
      </p:sp>
      <p:sp>
        <p:nvSpPr>
          <p:cNvPr id="37941" name="Text Box 53"/>
          <p:cNvSpPr txBox="1">
            <a:spLocks noChangeArrowheads="1"/>
          </p:cNvSpPr>
          <p:nvPr/>
        </p:nvSpPr>
        <p:spPr bwMode="auto">
          <a:xfrm>
            <a:off x="838200" y="228600"/>
            <a:ext cx="274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3200" b="1">
                <a:latin typeface="Times New Roman" pitchFamily="18" charset="0"/>
              </a:rPr>
              <a:t>例</a:t>
            </a:r>
            <a:r>
              <a:rPr kumimoji="1" lang="en-US" altLang="zh-CN" sz="3200" b="1">
                <a:latin typeface="Times New Roman" pitchFamily="18" charset="0"/>
              </a:rPr>
              <a:t>1:</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mtClean="0"/>
              <a:t>例</a:t>
            </a:r>
            <a:r>
              <a:rPr lang="en-US" altLang="zh-CN" smtClean="0"/>
              <a:t>2</a:t>
            </a:r>
            <a:r>
              <a:rPr lang="zh-CN" altLang="en-US" smtClean="0"/>
              <a:t>：</a:t>
            </a:r>
          </a:p>
        </p:txBody>
      </p:sp>
      <p:sp>
        <p:nvSpPr>
          <p:cNvPr id="116739" name="Rectangle 3"/>
          <p:cNvSpPr>
            <a:spLocks noChangeArrowheads="1"/>
          </p:cNvSpPr>
          <p:nvPr/>
        </p:nvSpPr>
        <p:spPr bwMode="auto">
          <a:xfrm>
            <a:off x="457200" y="1600200"/>
            <a:ext cx="4114800" cy="47244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80000"/>
              </a:lnSpc>
              <a:spcBef>
                <a:spcPct val="20000"/>
              </a:spcBef>
              <a:buClr>
                <a:schemeClr val="accent2"/>
              </a:buClr>
              <a:buSzPct val="80000"/>
              <a:buFont typeface="Wingdings" pitchFamily="2" charset="2"/>
              <a:buNone/>
              <a:defRPr/>
            </a:pPr>
            <a:r>
              <a:rPr kumimoji="1" lang="zh-CN" altLang="en-US" sz="2400" b="1" smtClean="0">
                <a:solidFill>
                  <a:srgbClr val="FFFF66"/>
                </a:solidFill>
                <a:effectLst>
                  <a:outerShdw blurRad="38100" dist="38100" dir="2700000" algn="tl">
                    <a:srgbClr val="000000"/>
                  </a:outerShdw>
                </a:effectLst>
                <a:latin typeface="Times New Roman" pitchFamily="18" charset="0"/>
              </a:rPr>
              <a:t>在线购物的事件流：</a:t>
            </a:r>
          </a:p>
          <a:p>
            <a:pPr>
              <a:lnSpc>
                <a:spcPct val="80000"/>
              </a:lnSpc>
              <a:spcBef>
                <a:spcPct val="40000"/>
              </a:spcBef>
              <a:buClr>
                <a:schemeClr val="accent2"/>
              </a:buClr>
              <a:buSzPct val="80000"/>
              <a:buFont typeface="Wingdings" pitchFamily="2" charset="2"/>
              <a:buNone/>
              <a:defRPr/>
            </a:pPr>
            <a:r>
              <a:rPr kumimoji="1" lang="en-US" altLang="zh-CN" sz="1600" b="1" smtClean="0">
                <a:latin typeface="黑体" pitchFamily="49" charset="-122"/>
              </a:rPr>
              <a:t>(A)</a:t>
            </a:r>
            <a:r>
              <a:rPr kumimoji="1" lang="zh-CN" altLang="en-US" sz="1600" b="1" smtClean="0">
                <a:latin typeface="黑体" pitchFamily="49" charset="-122"/>
              </a:rPr>
              <a:t>客户在线输入采购清单</a:t>
            </a:r>
          </a:p>
          <a:p>
            <a:pPr>
              <a:lnSpc>
                <a:spcPct val="80000"/>
              </a:lnSpc>
              <a:spcBef>
                <a:spcPct val="40000"/>
              </a:spcBef>
              <a:buClr>
                <a:schemeClr val="accent2"/>
              </a:buClr>
              <a:buSzPct val="80000"/>
              <a:buFont typeface="Wingdings" pitchFamily="2" charset="2"/>
              <a:buNone/>
              <a:defRPr/>
            </a:pPr>
            <a:r>
              <a:rPr kumimoji="1" lang="en-US" altLang="zh-CN" sz="1600" b="1" smtClean="0">
                <a:latin typeface="黑体" pitchFamily="49" charset="-122"/>
              </a:rPr>
              <a:t>(B)</a:t>
            </a:r>
            <a:r>
              <a:rPr kumimoji="1" lang="zh-CN" altLang="en-US" sz="1600" b="1" smtClean="0">
                <a:latin typeface="黑体" pitchFamily="49" charset="-122"/>
              </a:rPr>
              <a:t>客户服务部接收到订单，</a:t>
            </a:r>
          </a:p>
          <a:p>
            <a:pPr>
              <a:lnSpc>
                <a:spcPct val="80000"/>
              </a:lnSpc>
              <a:spcBef>
                <a:spcPct val="40000"/>
              </a:spcBef>
              <a:buClr>
                <a:schemeClr val="accent2"/>
              </a:buClr>
              <a:buSzPct val="80000"/>
              <a:buFont typeface="Wingdings" pitchFamily="2" charset="2"/>
              <a:buNone/>
              <a:defRPr/>
            </a:pPr>
            <a:r>
              <a:rPr kumimoji="1" lang="zh-CN" altLang="en-US" sz="1600" b="1" smtClean="0">
                <a:latin typeface="黑体" pitchFamily="49" charset="-122"/>
              </a:rPr>
              <a:t>   检查订单是否正确</a:t>
            </a:r>
          </a:p>
          <a:p>
            <a:pPr lvl="2">
              <a:lnSpc>
                <a:spcPct val="80000"/>
              </a:lnSpc>
              <a:spcBef>
                <a:spcPct val="20000"/>
              </a:spcBef>
              <a:buClr>
                <a:schemeClr val="accent1"/>
              </a:buClr>
              <a:buSzPct val="60000"/>
              <a:buFont typeface="Wingdings" pitchFamily="2" charset="2"/>
              <a:buChar char="l"/>
              <a:defRPr/>
            </a:pPr>
            <a:r>
              <a:rPr kumimoji="1" lang="zh-CN" altLang="en-US" sz="1200" b="1" smtClean="0">
                <a:latin typeface="黑体" pitchFamily="49" charset="-122"/>
              </a:rPr>
              <a:t>正确，执行</a:t>
            </a:r>
            <a:r>
              <a:rPr kumimoji="1" lang="en-US" altLang="zh-CN" sz="1200" b="1" smtClean="0">
                <a:latin typeface="黑体" pitchFamily="49" charset="-122"/>
              </a:rPr>
              <a:t>C</a:t>
            </a:r>
          </a:p>
          <a:p>
            <a:pPr lvl="2">
              <a:lnSpc>
                <a:spcPct val="80000"/>
              </a:lnSpc>
              <a:spcBef>
                <a:spcPct val="20000"/>
              </a:spcBef>
              <a:buClr>
                <a:schemeClr val="accent1"/>
              </a:buClr>
              <a:buSzPct val="60000"/>
              <a:buFont typeface="Wingdings" pitchFamily="2" charset="2"/>
              <a:buChar char="l"/>
              <a:defRPr/>
            </a:pPr>
            <a:r>
              <a:rPr kumimoji="1" lang="zh-CN" altLang="en-US" sz="1200" b="1" smtClean="0">
                <a:latin typeface="黑体" pitchFamily="49" charset="-122"/>
              </a:rPr>
              <a:t>不正确，发订购失败</a:t>
            </a:r>
            <a:r>
              <a:rPr kumimoji="1" lang="en-US" altLang="zh-CN" sz="1200" b="1" smtClean="0">
                <a:latin typeface="黑体" pitchFamily="49" charset="-122"/>
              </a:rPr>
              <a:t>Email</a:t>
            </a:r>
            <a:r>
              <a:rPr kumimoji="1" lang="zh-CN" altLang="en-US" sz="1200" b="1" smtClean="0">
                <a:latin typeface="黑体" pitchFamily="49" charset="-122"/>
              </a:rPr>
              <a:t>，结束。</a:t>
            </a:r>
          </a:p>
          <a:p>
            <a:pPr>
              <a:lnSpc>
                <a:spcPct val="80000"/>
              </a:lnSpc>
              <a:spcBef>
                <a:spcPct val="35000"/>
              </a:spcBef>
              <a:buClr>
                <a:schemeClr val="accent2"/>
              </a:buClr>
              <a:buSzPct val="80000"/>
              <a:buFont typeface="Wingdings" pitchFamily="2" charset="2"/>
              <a:buNone/>
              <a:defRPr/>
            </a:pPr>
            <a:r>
              <a:rPr kumimoji="1" lang="en-US" altLang="zh-CN" sz="1600" b="1" smtClean="0">
                <a:latin typeface="黑体" pitchFamily="49" charset="-122"/>
              </a:rPr>
              <a:t>(C)</a:t>
            </a:r>
            <a:r>
              <a:rPr kumimoji="1" lang="zh-CN" altLang="en-US" sz="1600" b="1" smtClean="0">
                <a:latin typeface="黑体" pitchFamily="49" charset="-122"/>
              </a:rPr>
              <a:t>同步：定单转仓管部出货</a:t>
            </a:r>
          </a:p>
          <a:p>
            <a:pPr lvl="2">
              <a:lnSpc>
                <a:spcPct val="80000"/>
              </a:lnSpc>
              <a:spcBef>
                <a:spcPct val="20000"/>
              </a:spcBef>
              <a:buClr>
                <a:schemeClr val="accent1"/>
              </a:buClr>
              <a:buSzPct val="60000"/>
              <a:buFont typeface="Wingdings" pitchFamily="2" charset="2"/>
              <a:buNone/>
              <a:defRPr/>
            </a:pPr>
            <a:r>
              <a:rPr kumimoji="1" lang="zh-CN" altLang="en-US" sz="1600" b="1" smtClean="0">
                <a:latin typeface="黑体" pitchFamily="49" charset="-122"/>
              </a:rPr>
              <a:t>定单转财务部收款</a:t>
            </a:r>
          </a:p>
          <a:p>
            <a:pPr>
              <a:lnSpc>
                <a:spcPct val="80000"/>
              </a:lnSpc>
              <a:spcBef>
                <a:spcPct val="35000"/>
              </a:spcBef>
              <a:buClr>
                <a:schemeClr val="accent2"/>
              </a:buClr>
              <a:buSzPct val="80000"/>
              <a:buFont typeface="Wingdings" pitchFamily="2" charset="2"/>
              <a:buNone/>
              <a:defRPr/>
            </a:pPr>
            <a:r>
              <a:rPr kumimoji="1" lang="en-US" altLang="zh-CN" sz="1600" b="1" smtClean="0">
                <a:latin typeface="黑体" pitchFamily="49" charset="-122"/>
              </a:rPr>
              <a:t>(D)</a:t>
            </a:r>
            <a:r>
              <a:rPr kumimoji="1" lang="zh-CN" altLang="en-US" sz="1600" b="1" smtClean="0">
                <a:latin typeface="黑体" pitchFamily="49" charset="-122"/>
              </a:rPr>
              <a:t>确认客户收到货品</a:t>
            </a:r>
          </a:p>
          <a:p>
            <a:pPr lvl="2">
              <a:lnSpc>
                <a:spcPct val="80000"/>
              </a:lnSpc>
              <a:spcBef>
                <a:spcPct val="20000"/>
              </a:spcBef>
              <a:buClr>
                <a:schemeClr val="accent1"/>
              </a:buClr>
              <a:buSzPct val="60000"/>
              <a:buFont typeface="Wingdings" pitchFamily="2" charset="2"/>
              <a:buChar char="l"/>
              <a:defRPr/>
            </a:pPr>
            <a:r>
              <a:rPr kumimoji="1" lang="zh-CN" altLang="en-US" sz="1200" b="1" smtClean="0">
                <a:latin typeface="黑体" pitchFamily="49" charset="-122"/>
              </a:rPr>
              <a:t>正确，执行</a:t>
            </a:r>
            <a:r>
              <a:rPr kumimoji="1" lang="en-US" altLang="zh-CN" sz="1200" b="1" smtClean="0">
                <a:latin typeface="黑体" pitchFamily="49" charset="-122"/>
              </a:rPr>
              <a:t>E</a:t>
            </a:r>
          </a:p>
          <a:p>
            <a:pPr lvl="2">
              <a:lnSpc>
                <a:spcPct val="80000"/>
              </a:lnSpc>
              <a:spcBef>
                <a:spcPct val="20000"/>
              </a:spcBef>
              <a:buClr>
                <a:schemeClr val="accent1"/>
              </a:buClr>
              <a:buSzPct val="60000"/>
              <a:buFont typeface="Wingdings" pitchFamily="2" charset="2"/>
              <a:buChar char="l"/>
              <a:defRPr/>
            </a:pPr>
            <a:r>
              <a:rPr kumimoji="1" lang="zh-CN" altLang="en-US" sz="1200" b="1" smtClean="0">
                <a:latin typeface="黑体" pitchFamily="49" charset="-122"/>
              </a:rPr>
              <a:t>不正确，执行</a:t>
            </a:r>
            <a:r>
              <a:rPr kumimoji="1" lang="en-US" altLang="zh-CN" sz="1200" b="1" smtClean="0">
                <a:latin typeface="黑体" pitchFamily="49" charset="-122"/>
              </a:rPr>
              <a:t>D</a:t>
            </a:r>
          </a:p>
          <a:p>
            <a:pPr>
              <a:lnSpc>
                <a:spcPct val="80000"/>
              </a:lnSpc>
              <a:spcBef>
                <a:spcPct val="35000"/>
              </a:spcBef>
              <a:buClr>
                <a:schemeClr val="accent2"/>
              </a:buClr>
              <a:buSzPct val="80000"/>
              <a:buFont typeface="Wingdings" pitchFamily="2" charset="2"/>
              <a:buNone/>
              <a:defRPr/>
            </a:pPr>
            <a:r>
              <a:rPr kumimoji="1" lang="en-US" altLang="zh-CN" sz="1600" b="1" smtClean="0">
                <a:latin typeface="黑体" pitchFamily="49" charset="-122"/>
              </a:rPr>
              <a:t>(E)</a:t>
            </a:r>
            <a:r>
              <a:rPr kumimoji="1" lang="zh-CN" altLang="en-US" sz="1600" b="1" smtClean="0">
                <a:latin typeface="黑体" pitchFamily="49" charset="-122"/>
              </a:rPr>
              <a:t>确认客户已完成收货付款</a:t>
            </a:r>
          </a:p>
          <a:p>
            <a:pPr lvl="2">
              <a:lnSpc>
                <a:spcPct val="80000"/>
              </a:lnSpc>
              <a:spcBef>
                <a:spcPct val="20000"/>
              </a:spcBef>
              <a:buClr>
                <a:schemeClr val="accent1"/>
              </a:buClr>
              <a:buSzPct val="60000"/>
              <a:buFont typeface="Wingdings" pitchFamily="2" charset="2"/>
              <a:buChar char="l"/>
              <a:defRPr/>
            </a:pPr>
            <a:r>
              <a:rPr kumimoji="1" lang="zh-CN" altLang="en-US" sz="1200" b="1" smtClean="0">
                <a:latin typeface="黑体" pitchFamily="49" charset="-122"/>
              </a:rPr>
              <a:t>正确，执行</a:t>
            </a:r>
            <a:r>
              <a:rPr kumimoji="1" lang="en-US" altLang="zh-CN" sz="1200" b="1" smtClean="0">
                <a:latin typeface="黑体" pitchFamily="49" charset="-122"/>
              </a:rPr>
              <a:t>F</a:t>
            </a:r>
          </a:p>
          <a:p>
            <a:pPr lvl="2">
              <a:lnSpc>
                <a:spcPct val="80000"/>
              </a:lnSpc>
              <a:spcBef>
                <a:spcPct val="20000"/>
              </a:spcBef>
              <a:buClr>
                <a:schemeClr val="accent1"/>
              </a:buClr>
              <a:buSzPct val="60000"/>
              <a:buFont typeface="Wingdings" pitchFamily="2" charset="2"/>
              <a:buChar char="l"/>
              <a:defRPr/>
            </a:pPr>
            <a:r>
              <a:rPr kumimoji="1" lang="zh-CN" altLang="en-US" sz="1200" b="1" smtClean="0">
                <a:latin typeface="黑体" pitchFamily="49" charset="-122"/>
              </a:rPr>
              <a:t>不正确，执行</a:t>
            </a:r>
            <a:r>
              <a:rPr kumimoji="1" lang="en-US" altLang="zh-CN" sz="1200" b="1" smtClean="0">
                <a:latin typeface="黑体" pitchFamily="49" charset="-122"/>
              </a:rPr>
              <a:t>E</a:t>
            </a:r>
          </a:p>
          <a:p>
            <a:pPr>
              <a:lnSpc>
                <a:spcPct val="80000"/>
              </a:lnSpc>
              <a:spcBef>
                <a:spcPct val="35000"/>
              </a:spcBef>
              <a:buClr>
                <a:schemeClr val="accent2"/>
              </a:buClr>
              <a:buSzPct val="80000"/>
              <a:buFont typeface="Wingdings" pitchFamily="2" charset="2"/>
              <a:buNone/>
              <a:defRPr/>
            </a:pPr>
            <a:r>
              <a:rPr kumimoji="1" lang="en-US" altLang="zh-CN" sz="1600" b="1" smtClean="0">
                <a:latin typeface="黑体" pitchFamily="49" charset="-122"/>
              </a:rPr>
              <a:t>(F)</a:t>
            </a:r>
            <a:r>
              <a:rPr kumimoji="1" lang="zh-CN" altLang="en-US" sz="1600" b="1" smtClean="0">
                <a:latin typeface="黑体" pitchFamily="49" charset="-122"/>
              </a:rPr>
              <a:t>确认送货人将所收款项交财务部</a:t>
            </a:r>
          </a:p>
          <a:p>
            <a:pPr lvl="2">
              <a:lnSpc>
                <a:spcPct val="80000"/>
              </a:lnSpc>
              <a:spcBef>
                <a:spcPct val="20000"/>
              </a:spcBef>
              <a:buClr>
                <a:schemeClr val="accent1"/>
              </a:buClr>
              <a:buSzPct val="60000"/>
              <a:buFont typeface="Wingdings" pitchFamily="2" charset="2"/>
              <a:buChar char="l"/>
              <a:defRPr/>
            </a:pPr>
            <a:r>
              <a:rPr kumimoji="1" lang="zh-CN" altLang="en-US" sz="1200" b="1" smtClean="0">
                <a:latin typeface="黑体" pitchFamily="49" charset="-122"/>
              </a:rPr>
              <a:t>正确，执行</a:t>
            </a:r>
            <a:r>
              <a:rPr kumimoji="1" lang="en-US" altLang="zh-CN" sz="1200" b="1" smtClean="0">
                <a:latin typeface="黑体" pitchFamily="49" charset="-122"/>
              </a:rPr>
              <a:t>G</a:t>
            </a:r>
          </a:p>
          <a:p>
            <a:pPr lvl="2">
              <a:lnSpc>
                <a:spcPct val="80000"/>
              </a:lnSpc>
              <a:spcBef>
                <a:spcPct val="20000"/>
              </a:spcBef>
              <a:buClr>
                <a:schemeClr val="accent1"/>
              </a:buClr>
              <a:buSzPct val="60000"/>
              <a:buFont typeface="Wingdings" pitchFamily="2" charset="2"/>
              <a:buChar char="l"/>
              <a:defRPr/>
            </a:pPr>
            <a:r>
              <a:rPr kumimoji="1" lang="zh-CN" altLang="en-US" sz="1200" b="1" smtClean="0">
                <a:latin typeface="黑体" pitchFamily="49" charset="-122"/>
              </a:rPr>
              <a:t>不正确，执行</a:t>
            </a:r>
            <a:r>
              <a:rPr kumimoji="1" lang="en-US" altLang="zh-CN" sz="1200" b="1" smtClean="0">
                <a:latin typeface="黑体" pitchFamily="49" charset="-122"/>
              </a:rPr>
              <a:t>F</a:t>
            </a:r>
          </a:p>
          <a:p>
            <a:pPr>
              <a:lnSpc>
                <a:spcPct val="80000"/>
              </a:lnSpc>
              <a:spcBef>
                <a:spcPct val="35000"/>
              </a:spcBef>
              <a:buClr>
                <a:schemeClr val="accent2"/>
              </a:buClr>
              <a:buSzPct val="80000"/>
              <a:buFont typeface="Wingdings" pitchFamily="2" charset="2"/>
              <a:buNone/>
              <a:defRPr/>
            </a:pPr>
            <a:r>
              <a:rPr kumimoji="1" lang="en-US" altLang="zh-CN" sz="1600" b="1" smtClean="0">
                <a:latin typeface="黑体" pitchFamily="49" charset="-122"/>
              </a:rPr>
              <a:t>(G)</a:t>
            </a:r>
            <a:r>
              <a:rPr kumimoji="1" lang="zh-CN" altLang="en-US" sz="1600" b="1" smtClean="0">
                <a:latin typeface="黑体" pitchFamily="49" charset="-122"/>
              </a:rPr>
              <a:t>财务部做订单结案处理</a:t>
            </a:r>
          </a:p>
          <a:p>
            <a:pPr>
              <a:lnSpc>
                <a:spcPct val="80000"/>
              </a:lnSpc>
              <a:spcBef>
                <a:spcPct val="35000"/>
              </a:spcBef>
              <a:buClr>
                <a:schemeClr val="accent2"/>
              </a:buClr>
              <a:buSzPct val="80000"/>
              <a:buFont typeface="Wingdings" pitchFamily="2" charset="2"/>
              <a:buNone/>
              <a:defRPr/>
            </a:pPr>
            <a:r>
              <a:rPr kumimoji="1" lang="en-US" altLang="zh-CN" sz="1600" b="1" smtClean="0">
                <a:latin typeface="黑体" pitchFamily="49" charset="-122"/>
              </a:rPr>
              <a:t>(H)</a:t>
            </a:r>
            <a:r>
              <a:rPr kumimoji="1" lang="zh-CN" altLang="en-US" sz="1600" b="1" smtClean="0">
                <a:latin typeface="黑体" pitchFamily="49" charset="-122"/>
              </a:rPr>
              <a:t>结束</a:t>
            </a:r>
            <a:endParaRPr kumimoji="1" lang="zh-CN" altLang="en-US" sz="1600" smtClean="0">
              <a:latin typeface="Times New Roman" pitchFamily="18" charset="0"/>
            </a:endParaRPr>
          </a:p>
        </p:txBody>
      </p:sp>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4800"/>
            <a:ext cx="4194175" cy="655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checkerboard(across)">
                                      <p:cBhvr>
                                        <p:cTn id="7"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rrowheads="1"/>
          </p:cNvSpPr>
          <p:nvPr>
            <p:ph type="body" idx="1"/>
          </p:nvPr>
        </p:nvSpPr>
        <p:spPr>
          <a:xfrm>
            <a:off x="609600" y="836613"/>
            <a:ext cx="8153400" cy="5262562"/>
          </a:xfrm>
        </p:spPr>
        <p:txBody>
          <a:bodyPr/>
          <a:lstStyle/>
          <a:p>
            <a:pPr eaLnBrk="1" hangingPunct="1">
              <a:lnSpc>
                <a:spcPct val="90000"/>
              </a:lnSpc>
              <a:buFont typeface="Wingdings" pitchFamily="2" charset="2"/>
              <a:buNone/>
            </a:pPr>
            <a:r>
              <a:rPr lang="zh-CN" altLang="en-US" smtClean="0"/>
              <a:t>（</a:t>
            </a:r>
            <a:r>
              <a:rPr lang="en-US" altLang="zh-CN" smtClean="0"/>
              <a:t>6</a:t>
            </a:r>
            <a:r>
              <a:rPr lang="zh-CN" altLang="en-US" smtClean="0"/>
              <a:t>）</a:t>
            </a:r>
            <a:r>
              <a:rPr lang="zh-CN" altLang="en-US" b="1" smtClean="0">
                <a:ea typeface="楷体_GB2312" pitchFamily="49" charset="-122"/>
              </a:rPr>
              <a:t>泳道</a:t>
            </a:r>
          </a:p>
          <a:p>
            <a:pPr>
              <a:lnSpc>
                <a:spcPct val="120000"/>
              </a:lnSpc>
              <a:buClr>
                <a:schemeClr val="tx1"/>
              </a:buClr>
              <a:buFont typeface="Wingdings" pitchFamily="2" charset="2"/>
              <a:buNone/>
            </a:pPr>
            <a:r>
              <a:rPr lang="zh-CN" altLang="en-US" sz="2400" b="1" smtClean="0"/>
              <a:t>活动图告诉你发生了什么，但没有告诉你该项活动由</a:t>
            </a:r>
            <a:r>
              <a:rPr lang="zh-CN" altLang="en-US" sz="2400" b="1" smtClean="0">
                <a:solidFill>
                  <a:srgbClr val="CC3300"/>
                </a:solidFill>
              </a:rPr>
              <a:t>谁来完成</a:t>
            </a:r>
            <a:r>
              <a:rPr lang="zh-CN" altLang="en-US" sz="2400" b="1" smtClean="0"/>
              <a:t>。在程序设计中，这意味着活动图没有描述出各个活动由哪个类来完成。泳道解决了这一问题。</a:t>
            </a:r>
          </a:p>
          <a:p>
            <a:pPr>
              <a:lnSpc>
                <a:spcPct val="120000"/>
              </a:lnSpc>
              <a:buClr>
                <a:schemeClr val="tx1"/>
              </a:buClr>
              <a:buFont typeface="Wingdings" pitchFamily="2" charset="2"/>
              <a:buNone/>
            </a:pPr>
            <a:r>
              <a:rPr lang="zh-CN" altLang="en-US" sz="2400" b="1" smtClean="0">
                <a:solidFill>
                  <a:srgbClr val="FF0000"/>
                </a:solidFill>
              </a:rPr>
              <a:t>泳道</a:t>
            </a:r>
            <a:r>
              <a:rPr lang="zh-CN" altLang="en-US" sz="2400" b="1" smtClean="0"/>
              <a:t>：用矩形框来表示，属于某个泳道的活动放在该矩形框内，将对象名放在矩形框的顶部，表示泳道中的活动由该对象负责。</a:t>
            </a:r>
            <a:r>
              <a:rPr lang="zh-CN" altLang="en-US" sz="2400" b="1" smtClean="0">
                <a:latin typeface="ˎ̥"/>
              </a:rPr>
              <a:t> </a:t>
            </a:r>
          </a:p>
          <a:p>
            <a:pPr>
              <a:lnSpc>
                <a:spcPct val="120000"/>
              </a:lnSpc>
              <a:buClr>
                <a:schemeClr val="tx1"/>
              </a:buClr>
              <a:buFont typeface="Wingdings" pitchFamily="2" charset="2"/>
              <a:buNone/>
            </a:pPr>
            <a:r>
              <a:rPr lang="zh-CN" altLang="en-US" sz="2400" b="1" smtClean="0">
                <a:ea typeface="楷体_GB2312" pitchFamily="49" charset="-122"/>
              </a:rPr>
              <a:t>    </a:t>
            </a:r>
            <a:r>
              <a:rPr lang="zh-CN" altLang="en-US" sz="2400" b="1" smtClean="0">
                <a:latin typeface="宋体" pitchFamily="2" charset="-122"/>
              </a:rPr>
              <a:t>泳道可以提高活动图的可读性</a:t>
            </a:r>
            <a:r>
              <a:rPr lang="en-US" altLang="zh-CN" sz="2400" b="1" smtClean="0">
                <a:latin typeface="宋体" pitchFamily="2" charset="-122"/>
              </a:rPr>
              <a:t>,</a:t>
            </a:r>
            <a:r>
              <a:rPr lang="zh-CN" altLang="en-US" sz="2400" b="1" smtClean="0">
                <a:latin typeface="宋体" pitchFamily="2" charset="-122"/>
              </a:rPr>
              <a:t>可用于建模某些复杂的活动图。</a:t>
            </a:r>
          </a:p>
          <a:p>
            <a:pPr eaLnBrk="1" hangingPunct="1">
              <a:lnSpc>
                <a:spcPct val="90000"/>
              </a:lnSpc>
              <a:buFont typeface="Wingdings" pitchFamily="2" charset="2"/>
              <a:buNone/>
            </a:pPr>
            <a:endParaRPr lang="en-US" altLang="zh-CN" b="1" smtClean="0">
              <a:ea typeface="楷体_GB2312"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例</a:t>
            </a:r>
            <a:r>
              <a:rPr lang="en-US" altLang="zh-CN" smtClean="0"/>
              <a:t>3</a:t>
            </a:r>
            <a:r>
              <a:rPr lang="zh-CN" altLang="en-US" smtClean="0"/>
              <a:t>：带泳道的活动图</a:t>
            </a:r>
          </a:p>
        </p:txBody>
      </p:sp>
      <p:pic>
        <p:nvPicPr>
          <p:cNvPr id="409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84313"/>
            <a:ext cx="6048375"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3. </a:t>
            </a:r>
            <a:r>
              <a:rPr lang="zh-CN" altLang="en-US" smtClean="0"/>
              <a:t>活动图与状态图的区别</a:t>
            </a:r>
          </a:p>
        </p:txBody>
      </p:sp>
      <p:sp>
        <p:nvSpPr>
          <p:cNvPr id="41987" name="Rectangle 3"/>
          <p:cNvSpPr>
            <a:spLocks noGrp="1" noRot="1" noChangeArrowheads="1"/>
          </p:cNvSpPr>
          <p:nvPr>
            <p:ph type="body" idx="1"/>
          </p:nvPr>
        </p:nvSpPr>
        <p:spPr/>
        <p:txBody>
          <a:bodyPr/>
          <a:lstStyle/>
          <a:p>
            <a:pPr marL="609600" indent="-609600" eaLnBrk="1" hangingPunct="1">
              <a:buFont typeface="Wingdings" pitchFamily="2" charset="2"/>
              <a:buNone/>
            </a:pPr>
            <a:r>
              <a:rPr lang="zh-CN" altLang="en-US" smtClean="0"/>
              <a:t>（</a:t>
            </a:r>
            <a:r>
              <a:rPr lang="en-US" altLang="zh-CN" smtClean="0"/>
              <a:t>1</a:t>
            </a:r>
            <a:r>
              <a:rPr lang="zh-CN" altLang="en-US" smtClean="0"/>
              <a:t>）活动图着重表现从一个活动到另一个活动的控制流，是内部处理驱动的流程。</a:t>
            </a:r>
          </a:p>
          <a:p>
            <a:pPr marL="609600" indent="-609600" eaLnBrk="1" hangingPunct="1">
              <a:buFont typeface="Wingdings" pitchFamily="2" charset="2"/>
              <a:buNone/>
            </a:pPr>
            <a:r>
              <a:rPr lang="zh-CN" altLang="en-US" smtClean="0"/>
              <a:t>（</a:t>
            </a:r>
            <a:r>
              <a:rPr lang="en-US" altLang="zh-CN" smtClean="0"/>
              <a:t>2</a:t>
            </a:r>
            <a:r>
              <a:rPr lang="zh-CN" altLang="en-US" smtClean="0"/>
              <a:t>）状态图着重描述从一个状态到另一个状态的流程，主要有外部事件的参与。</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1. </a:t>
            </a:r>
            <a:r>
              <a:rPr lang="zh-CN" altLang="en-US" smtClean="0"/>
              <a:t>状态图概念与组成</a:t>
            </a:r>
          </a:p>
        </p:txBody>
      </p:sp>
      <p:sp>
        <p:nvSpPr>
          <p:cNvPr id="6147" name="Rectangle 3"/>
          <p:cNvSpPr>
            <a:spLocks noGrp="1" noRot="1" noChangeArrowheads="1"/>
          </p:cNvSpPr>
          <p:nvPr>
            <p:ph type="body" idx="1"/>
          </p:nvPr>
        </p:nvSpPr>
        <p:spPr/>
        <p:txBody>
          <a:bodyPr/>
          <a:lstStyle/>
          <a:p>
            <a:pPr eaLnBrk="1" hangingPunct="1">
              <a:lnSpc>
                <a:spcPct val="90000"/>
              </a:lnSpc>
              <a:buFont typeface="Wingdings" pitchFamily="2" charset="2"/>
              <a:buNone/>
            </a:pPr>
            <a:r>
              <a:rPr kumimoji="1" lang="zh-CN" altLang="en-US" b="1" smtClean="0"/>
              <a:t>状态图用来描述</a:t>
            </a:r>
            <a:r>
              <a:rPr kumimoji="1" lang="zh-CN" altLang="en-US" b="1" smtClean="0">
                <a:solidFill>
                  <a:srgbClr val="FF0000"/>
                </a:solidFill>
              </a:rPr>
              <a:t>某个对象</a:t>
            </a:r>
            <a:r>
              <a:rPr kumimoji="1" lang="zh-CN" altLang="en-US" b="1" smtClean="0"/>
              <a:t>的所有可能状态及其状态转换信息。通常用于表示单个对象在其生命周期中行为。</a:t>
            </a:r>
          </a:p>
          <a:p>
            <a:pPr eaLnBrk="1" hangingPunct="1">
              <a:lnSpc>
                <a:spcPct val="90000"/>
              </a:lnSpc>
            </a:pPr>
            <a:r>
              <a:rPr kumimoji="1" lang="zh-CN" altLang="en-US" b="1" smtClean="0"/>
              <a:t>一个状态图包括一系列的状态及状态之间的转移。</a:t>
            </a:r>
          </a:p>
          <a:p>
            <a:pPr eaLnBrk="1" hangingPunct="1">
              <a:lnSpc>
                <a:spcPct val="90000"/>
              </a:lnSpc>
            </a:pPr>
            <a:r>
              <a:rPr kumimoji="1" lang="zh-CN" altLang="en-US" b="1" smtClean="0"/>
              <a:t>但不是每个类都应该有一个状态图。只对“感兴趣的”状态的类（也就是说，在系统活动期间具有三个或更多潜在状态的类）才进行状态图描述。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4. </a:t>
            </a:r>
            <a:r>
              <a:rPr lang="zh-CN" altLang="en-US" smtClean="0"/>
              <a:t>活动图与流程图的区别</a:t>
            </a:r>
          </a:p>
        </p:txBody>
      </p:sp>
      <p:sp>
        <p:nvSpPr>
          <p:cNvPr id="43011" name="Rectangle 3"/>
          <p:cNvSpPr>
            <a:spLocks noGrp="1" noRot="1" noChangeArrowheads="1"/>
          </p:cNvSpPr>
          <p:nvPr>
            <p:ph type="body" idx="1"/>
          </p:nvPr>
        </p:nvSpPr>
        <p:spPr/>
        <p:txBody>
          <a:bodyPr/>
          <a:lstStyle/>
          <a:p>
            <a:pPr marL="609600" indent="-609600" eaLnBrk="1" hangingPunct="1">
              <a:buFont typeface="Wingdings" pitchFamily="2" charset="2"/>
              <a:buNone/>
            </a:pPr>
            <a:r>
              <a:rPr lang="zh-CN" altLang="en-US" sz="2800" smtClean="0"/>
              <a:t>（</a:t>
            </a:r>
            <a:r>
              <a:rPr lang="en-US" altLang="zh-CN" sz="2800" smtClean="0"/>
              <a:t>1</a:t>
            </a:r>
            <a:r>
              <a:rPr lang="zh-CN" altLang="en-US" sz="2800" smtClean="0"/>
              <a:t>）流程图着重描述处理过程，它的主要控制结构是顺序、分支和循环，各个处理之间有严格的顺序和时间关系；而活动图描述的则是对象活动的顺序关系所遵循的规则，它着重表现的是系统的行为，而非系统的处理过程。</a:t>
            </a:r>
          </a:p>
          <a:p>
            <a:pPr marL="609600" indent="-609600" eaLnBrk="1" hangingPunct="1">
              <a:buFont typeface="Wingdings" pitchFamily="2" charset="2"/>
              <a:buNone/>
            </a:pPr>
            <a:r>
              <a:rPr lang="zh-CN" altLang="en-US" sz="2800" smtClean="0"/>
              <a:t>（</a:t>
            </a:r>
            <a:r>
              <a:rPr lang="en-US" altLang="zh-CN" sz="2800" smtClean="0"/>
              <a:t>2</a:t>
            </a:r>
            <a:r>
              <a:rPr lang="zh-CN" altLang="en-US" sz="2800" smtClean="0"/>
              <a:t>）活动图能够表示并发活动的情形，而流程图做不到。</a:t>
            </a:r>
          </a:p>
          <a:p>
            <a:pPr marL="609600" indent="-609600" eaLnBrk="1" hangingPunct="1">
              <a:buFont typeface="Wingdings" pitchFamily="2" charset="2"/>
              <a:buNone/>
            </a:pPr>
            <a:r>
              <a:rPr lang="zh-CN" altLang="en-US" sz="2800" smtClean="0"/>
              <a:t>（</a:t>
            </a:r>
            <a:r>
              <a:rPr lang="en-US" altLang="zh-CN" sz="2800" smtClean="0"/>
              <a:t>3</a:t>
            </a:r>
            <a:r>
              <a:rPr lang="zh-CN" altLang="en-US" sz="2800" smtClean="0"/>
              <a:t>）活动图是面向对象的，而流程图是面向过程的。 </a:t>
            </a:r>
          </a:p>
          <a:p>
            <a:pPr marL="609600" indent="-609600" eaLnBrk="1" hangingPunct="1">
              <a:buFont typeface="Wingdings" pitchFamily="2" charset="2"/>
              <a:buNone/>
            </a:pPr>
            <a:endParaRPr lang="en-US" altLang="zh-CN" sz="28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p:txBody>
          <a:bodyPr/>
          <a:lstStyle/>
          <a:p>
            <a:pPr eaLnBrk="1" hangingPunct="1">
              <a:defRPr/>
            </a:pPr>
            <a:r>
              <a:rPr lang="en-US" altLang="zh-CN" smtClean="0"/>
              <a:t>5. </a:t>
            </a:r>
            <a:r>
              <a:rPr kumimoji="1" lang="zh-CN" altLang="en-US" smtClean="0">
                <a:effectLst>
                  <a:outerShdw blurRad="38100" dist="38100" dir="2700000" algn="tl">
                    <a:srgbClr val="C0C0C0"/>
                  </a:outerShdw>
                </a:effectLst>
              </a:rPr>
              <a:t>复杂活动图</a:t>
            </a:r>
          </a:p>
        </p:txBody>
      </p:sp>
      <p:sp>
        <p:nvSpPr>
          <p:cNvPr id="44035" name="Rectangle 3"/>
          <p:cNvSpPr>
            <a:spLocks noGrp="1" noRot="1" noChangeArrowheads="1"/>
          </p:cNvSpPr>
          <p:nvPr>
            <p:ph type="body" idx="1"/>
          </p:nvPr>
        </p:nvSpPr>
        <p:spPr/>
        <p:txBody>
          <a:bodyPr/>
          <a:lstStyle/>
          <a:p>
            <a:pPr eaLnBrk="1" hangingPunct="1">
              <a:buFont typeface="Wingdings" pitchFamily="2" charset="2"/>
              <a:buNone/>
            </a:pPr>
            <a:r>
              <a:rPr kumimoji="1" lang="zh-CN" altLang="en-US" b="1" smtClean="0"/>
              <a:t>（</a:t>
            </a:r>
            <a:r>
              <a:rPr kumimoji="1" lang="en-US" altLang="zh-CN" b="1" smtClean="0"/>
              <a:t>1</a:t>
            </a:r>
            <a:r>
              <a:rPr kumimoji="1" lang="zh-CN" altLang="en-US" b="1" smtClean="0"/>
              <a:t>）发送信号与接收信号</a:t>
            </a:r>
          </a:p>
          <a:p>
            <a:pPr eaLnBrk="1" hangingPunct="1">
              <a:buFont typeface="Wingdings" pitchFamily="2" charset="2"/>
              <a:buNone/>
            </a:pPr>
            <a:endParaRPr lang="en-US" altLang="zh-CN" smtClean="0"/>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3035300"/>
            <a:ext cx="33115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243138"/>
            <a:ext cx="482441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38" name="Object 6"/>
          <p:cNvGraphicFramePr>
            <a:graphicFrameLocks noChangeAspect="1"/>
          </p:cNvGraphicFramePr>
          <p:nvPr/>
        </p:nvGraphicFramePr>
        <p:xfrm>
          <a:off x="3851275" y="5267325"/>
          <a:ext cx="4897438" cy="1401763"/>
        </p:xfrm>
        <a:graphic>
          <a:graphicData uri="http://schemas.openxmlformats.org/presentationml/2006/ole">
            <mc:AlternateContent xmlns:mc="http://schemas.openxmlformats.org/markup-compatibility/2006">
              <mc:Choice xmlns:v="urn:schemas-microsoft-com:vml" Requires="v">
                <p:oleObj spid="_x0000_s44039" name="Visio" r:id="rId5" imgW="4872465" imgH="1393852" progId="Visio.Drawing.11">
                  <p:embed/>
                </p:oleObj>
              </mc:Choice>
              <mc:Fallback>
                <p:oleObj name="Visio" r:id="rId5" imgW="4872465" imgH="1393852" progId="Visio.Drawing.11">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5267325"/>
                        <a:ext cx="4897438" cy="14017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Rot="1" noChangeArrowheads="1"/>
          </p:cNvSpPr>
          <p:nvPr>
            <p:ph type="body" idx="1"/>
          </p:nvPr>
        </p:nvSpPr>
        <p:spPr>
          <a:xfrm>
            <a:off x="468313" y="981075"/>
            <a:ext cx="8153400" cy="4498975"/>
          </a:xfrm>
        </p:spPr>
        <p:txBody>
          <a:bodyPr/>
          <a:lstStyle/>
          <a:p>
            <a:pPr eaLnBrk="1" hangingPunct="1">
              <a:buFont typeface="Wingdings" pitchFamily="2" charset="2"/>
              <a:buNone/>
            </a:pPr>
            <a:r>
              <a:rPr lang="zh-CN" altLang="en-US" smtClean="0"/>
              <a:t>（</a:t>
            </a:r>
            <a:r>
              <a:rPr lang="en-US" altLang="zh-CN" smtClean="0"/>
              <a:t>2</a:t>
            </a:r>
            <a:r>
              <a:rPr lang="zh-CN" altLang="en-US" smtClean="0"/>
              <a:t>）带对象流的活动图</a:t>
            </a:r>
          </a:p>
        </p:txBody>
      </p:sp>
      <p:pic>
        <p:nvPicPr>
          <p:cNvPr id="450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16113"/>
            <a:ext cx="2286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989138"/>
            <a:ext cx="5922963"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6. </a:t>
            </a:r>
            <a:r>
              <a:rPr lang="zh-CN" altLang="en-US" smtClean="0"/>
              <a:t>绘制活动图</a:t>
            </a:r>
          </a:p>
        </p:txBody>
      </p:sp>
      <p:sp>
        <p:nvSpPr>
          <p:cNvPr id="46083" name="Rectangle 3"/>
          <p:cNvSpPr>
            <a:spLocks noGrp="1" noRot="1" noChangeArrowheads="1"/>
          </p:cNvSpPr>
          <p:nvPr>
            <p:ph type="body" idx="1"/>
          </p:nvPr>
        </p:nvSpPr>
        <p:spPr>
          <a:xfrm>
            <a:off x="609600" y="1341438"/>
            <a:ext cx="8153400" cy="5327650"/>
          </a:xfrm>
        </p:spPr>
        <p:txBody>
          <a:bodyPr/>
          <a:lstStyle/>
          <a:p>
            <a:pPr eaLnBrk="1" hangingPunct="1">
              <a:lnSpc>
                <a:spcPct val="90000"/>
              </a:lnSpc>
            </a:pPr>
            <a:r>
              <a:rPr kumimoji="1" lang="en-US" altLang="zh-CN" sz="2800" b="1" smtClean="0"/>
              <a:t>“</a:t>
            </a:r>
            <a:r>
              <a:rPr kumimoji="1" lang="zh-CN" altLang="en-US" sz="2800" b="1" smtClean="0"/>
              <a:t>活动图” 比较直观易懂；与传统的流程图十分的相近，只要能够读懂活动图，就不难画出活动图</a:t>
            </a:r>
          </a:p>
          <a:p>
            <a:pPr eaLnBrk="1" hangingPunct="1">
              <a:lnSpc>
                <a:spcPct val="90000"/>
              </a:lnSpc>
            </a:pPr>
            <a:r>
              <a:rPr kumimoji="1" lang="zh-CN" altLang="en-US" sz="2800" b="1" smtClean="0"/>
              <a:t>绘制时首先决定是否采用泳道：主要根据活动图中是否要体现出活动的不同实施者</a:t>
            </a:r>
          </a:p>
          <a:p>
            <a:pPr eaLnBrk="1" hangingPunct="1">
              <a:lnSpc>
                <a:spcPct val="90000"/>
              </a:lnSpc>
            </a:pPr>
            <a:r>
              <a:rPr kumimoji="1" lang="zh-CN" altLang="en-US" sz="2800" b="1" smtClean="0"/>
              <a:t>然后尽量使用分支、分岔和汇合等基本的建模元素来描述活动控制流程</a:t>
            </a:r>
          </a:p>
          <a:p>
            <a:pPr eaLnBrk="1" hangingPunct="1">
              <a:lnSpc>
                <a:spcPct val="90000"/>
              </a:lnSpc>
            </a:pPr>
            <a:r>
              <a:rPr kumimoji="1" lang="zh-CN" altLang="en-US" sz="2800" b="1" smtClean="0"/>
              <a:t>如果需要，加入对象流以及对象的状态变化，利用一些高级的建模元素（如辅助活动图、汇合描述、发送信号与接收信号、引脚、扩展区）来表示更多的信息</a:t>
            </a:r>
          </a:p>
          <a:p>
            <a:pPr eaLnBrk="1" hangingPunct="1">
              <a:lnSpc>
                <a:spcPct val="90000"/>
              </a:lnSpc>
            </a:pPr>
            <a:r>
              <a:rPr kumimoji="1" lang="zh-CN" altLang="en-US" sz="2800" b="1" smtClean="0"/>
              <a:t>活动图的建模关键是表示出控制流，其它的建模元素都是围绕这一宗旨所进行的补充</a:t>
            </a:r>
          </a:p>
          <a:p>
            <a:pPr eaLnBrk="1" hangingPunct="1">
              <a:lnSpc>
                <a:spcPct val="90000"/>
              </a:lnSpc>
              <a:buFont typeface="Wingdings" pitchFamily="2" charset="2"/>
              <a:buNone/>
            </a:pPr>
            <a:endParaRPr lang="en-US" altLang="zh-CN" sz="28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Rot="1" noChangeArrowheads="1"/>
          </p:cNvSpPr>
          <p:nvPr>
            <p:ph type="body" idx="1"/>
          </p:nvPr>
        </p:nvSpPr>
        <p:spPr/>
        <p:txBody>
          <a:bodyPr/>
          <a:lstStyle/>
          <a:p>
            <a:pPr eaLnBrk="1" hangingPunct="1">
              <a:buFont typeface="Wingdings" pitchFamily="2" charset="2"/>
              <a:buNone/>
            </a:pPr>
            <a:r>
              <a:rPr lang="zh-CN" altLang="en-US" smtClean="0"/>
              <a:t>前面我们提到活动图的应用包括：</a:t>
            </a:r>
          </a:p>
          <a:p>
            <a:pPr algn="just" eaLnBrk="1" hangingPunct="1">
              <a:buFont typeface="Wingdings" pitchFamily="2" charset="2"/>
              <a:buNone/>
            </a:pPr>
            <a:r>
              <a:rPr lang="zh-CN" altLang="en-US" b="1" smtClean="0">
                <a:ea typeface="楷体_GB2312" pitchFamily="49" charset="-122"/>
              </a:rPr>
              <a:t>（</a:t>
            </a:r>
            <a:r>
              <a:rPr lang="en-US" altLang="zh-CN" b="1" smtClean="0">
                <a:ea typeface="楷体_GB2312" pitchFamily="49" charset="-122"/>
              </a:rPr>
              <a:t>1</a:t>
            </a:r>
            <a:r>
              <a:rPr lang="zh-CN" altLang="en-US" b="1" smtClean="0">
                <a:ea typeface="楷体_GB2312" pitchFamily="49" charset="-122"/>
              </a:rPr>
              <a:t>）为工作流建模</a:t>
            </a:r>
          </a:p>
          <a:p>
            <a:pPr algn="just" eaLnBrk="1" hangingPunct="1">
              <a:buFont typeface="Wingdings" pitchFamily="2" charset="2"/>
              <a:buNone/>
            </a:pPr>
            <a:r>
              <a:rPr lang="zh-CN" altLang="en-US" b="1" smtClean="0">
                <a:ea typeface="楷体_GB2312" pitchFamily="49" charset="-122"/>
              </a:rPr>
              <a:t>   </a:t>
            </a:r>
          </a:p>
          <a:p>
            <a:pPr algn="just" eaLnBrk="1" hangingPunct="1">
              <a:buFont typeface="Wingdings" pitchFamily="2" charset="2"/>
              <a:buNone/>
            </a:pPr>
            <a:r>
              <a:rPr lang="zh-CN" altLang="en-US" b="1" smtClean="0">
                <a:ea typeface="楷体_GB2312" pitchFamily="49" charset="-122"/>
              </a:rPr>
              <a:t>（</a:t>
            </a:r>
            <a:r>
              <a:rPr lang="en-US" altLang="zh-CN" b="1" smtClean="0">
                <a:ea typeface="楷体_GB2312" pitchFamily="49" charset="-122"/>
              </a:rPr>
              <a:t>2</a:t>
            </a:r>
            <a:r>
              <a:rPr lang="zh-CN" altLang="en-US" b="1" smtClean="0">
                <a:ea typeface="楷体_GB2312" pitchFamily="49" charset="-122"/>
              </a:rPr>
              <a:t>）为对象的操作建模</a:t>
            </a:r>
          </a:p>
          <a:p>
            <a:pPr algn="just" eaLnBrk="1" hangingPunct="1">
              <a:buFont typeface="Wingdings" pitchFamily="2" charset="2"/>
              <a:buNone/>
            </a:pPr>
            <a:endParaRPr lang="zh-CN" altLang="en-US" b="1" smtClean="0">
              <a:ea typeface="楷体_GB2312" pitchFamily="49" charset="-122"/>
            </a:endParaRPr>
          </a:p>
          <a:p>
            <a:pPr algn="just" eaLnBrk="1" hangingPunct="1">
              <a:buFont typeface="Wingdings" pitchFamily="2" charset="2"/>
              <a:buNone/>
            </a:pPr>
            <a:endParaRPr lang="zh-CN" altLang="en-US" b="1" smtClean="0">
              <a:ea typeface="楷体_GB2312" pitchFamily="49" charset="-122"/>
            </a:endParaRPr>
          </a:p>
          <a:p>
            <a:pPr algn="just" eaLnBrk="1" hangingPunct="1">
              <a:buFont typeface="Wingdings" pitchFamily="2" charset="2"/>
              <a:buNone/>
            </a:pPr>
            <a:r>
              <a:rPr lang="zh-CN" altLang="en-US" b="1" smtClean="0">
                <a:ea typeface="楷体_GB2312" pitchFamily="49" charset="-122"/>
              </a:rPr>
              <a:t>下面分别阐述其建模策略：</a:t>
            </a:r>
          </a:p>
          <a:p>
            <a:pPr eaLnBrk="1" hangingPunct="1">
              <a:buFont typeface="Wingdings" pitchFamily="2" charset="2"/>
              <a:buNone/>
            </a:pPr>
            <a:endParaRPr lang="en-US" altLang="zh-CN"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1</a:t>
            </a:r>
            <a:r>
              <a:rPr lang="zh-CN" altLang="en-US" smtClean="0"/>
              <a:t>）</a:t>
            </a:r>
            <a:r>
              <a:rPr lang="zh-CN" altLang="en-US" b="1" smtClean="0">
                <a:ea typeface="楷体_GB2312" pitchFamily="49" charset="-122"/>
              </a:rPr>
              <a:t>为工作流建模</a:t>
            </a:r>
          </a:p>
        </p:txBody>
      </p:sp>
      <p:sp>
        <p:nvSpPr>
          <p:cNvPr id="48131" name="Rectangle 3"/>
          <p:cNvSpPr>
            <a:spLocks noGrp="1" noRot="1" noChangeArrowheads="1"/>
          </p:cNvSpPr>
          <p:nvPr>
            <p:ph type="body" idx="1"/>
          </p:nvPr>
        </p:nvSpPr>
        <p:spPr>
          <a:xfrm>
            <a:off x="609600" y="1268413"/>
            <a:ext cx="8153400" cy="5256212"/>
          </a:xfrm>
        </p:spPr>
        <p:txBody>
          <a:bodyPr/>
          <a:lstStyle/>
          <a:p>
            <a:pPr eaLnBrk="1" hangingPunct="1">
              <a:lnSpc>
                <a:spcPct val="80000"/>
              </a:lnSpc>
            </a:pPr>
            <a:r>
              <a:rPr kumimoji="1" lang="zh-CN" altLang="en-US" sz="2800" b="1" smtClean="0"/>
              <a:t>为工作流建模：用于业务建模的时候，每一条泳道表示一个职责单位，该图能够有效地体现出所有职责单位之间的工作职责，业务范围及之间的交互关系、信息流程 </a:t>
            </a:r>
          </a:p>
          <a:p>
            <a:pPr eaLnBrk="1" hangingPunct="1">
              <a:lnSpc>
                <a:spcPct val="80000"/>
              </a:lnSpc>
            </a:pPr>
            <a:r>
              <a:rPr kumimoji="1" lang="zh-CN" altLang="en-US" sz="2800" b="1" smtClean="0"/>
              <a:t>建模时应遵循以下策略：</a:t>
            </a:r>
          </a:p>
          <a:p>
            <a:pPr eaLnBrk="1" hangingPunct="1">
              <a:lnSpc>
                <a:spcPct val="80000"/>
              </a:lnSpc>
            </a:pPr>
            <a:r>
              <a:rPr kumimoji="1" lang="zh-CN" altLang="en-US" sz="2800" b="1" smtClean="0"/>
              <a:t>为工作流建立一个焦点，除非你所涉及的系统很小，否则不可能在一张图中显示出系统中所有的控制流</a:t>
            </a:r>
          </a:p>
          <a:p>
            <a:pPr eaLnBrk="1" hangingPunct="1">
              <a:lnSpc>
                <a:spcPct val="80000"/>
              </a:lnSpc>
            </a:pPr>
            <a:r>
              <a:rPr kumimoji="1" lang="zh-CN" altLang="en-US" sz="2800" b="1" smtClean="0"/>
              <a:t>选择对全部工作流中的一部分有高层职责的业务对象，并为每个重要的业务对象创建一条泳道</a:t>
            </a:r>
          </a:p>
          <a:p>
            <a:pPr eaLnBrk="1" hangingPunct="1">
              <a:lnSpc>
                <a:spcPct val="80000"/>
              </a:lnSpc>
            </a:pPr>
            <a:r>
              <a:rPr kumimoji="1" lang="zh-CN" altLang="en-US" sz="2800" b="1" smtClean="0"/>
              <a:t>识别工作流初始节点的前置条件和活动终</a:t>
            </a:r>
            <a:br>
              <a:rPr kumimoji="1" lang="zh-CN" altLang="en-US" sz="2800" b="1" smtClean="0"/>
            </a:br>
            <a:r>
              <a:rPr kumimoji="1" lang="zh-CN" altLang="en-US" sz="2800" b="1" smtClean="0"/>
              <a:t>点的后置条件，这可有效地实现对工作流</a:t>
            </a:r>
            <a:br>
              <a:rPr kumimoji="1" lang="zh-CN" altLang="en-US" sz="2800" b="1" smtClean="0"/>
            </a:br>
            <a:r>
              <a:rPr kumimoji="1" lang="zh-CN" altLang="en-US" sz="2800" b="1" smtClean="0"/>
              <a:t>的边界进行建模。</a:t>
            </a:r>
          </a:p>
          <a:p>
            <a:pPr eaLnBrk="1" hangingPunct="1">
              <a:lnSpc>
                <a:spcPct val="80000"/>
              </a:lnSpc>
              <a:buFont typeface="Wingdings" pitchFamily="2" charset="2"/>
              <a:buNone/>
            </a:pPr>
            <a:endParaRPr lang="en-US" altLang="zh-CN" sz="2800" b="1" smtClean="0">
              <a:ea typeface="楷体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Rot="1" noChangeArrowheads="1"/>
          </p:cNvSpPr>
          <p:nvPr>
            <p:ph type="body" idx="1"/>
          </p:nvPr>
        </p:nvSpPr>
        <p:spPr/>
        <p:txBody>
          <a:bodyPr/>
          <a:lstStyle/>
          <a:p>
            <a:pPr eaLnBrk="1" hangingPunct="1">
              <a:lnSpc>
                <a:spcPct val="90000"/>
              </a:lnSpc>
            </a:pPr>
            <a:r>
              <a:rPr kumimoji="1" lang="zh-CN" altLang="en-US" sz="2400" b="1" smtClean="0"/>
              <a:t>从该工作流的初始节点开始，说明随时间发生的动作和活动，并在活动图中把它们表示成活动节点</a:t>
            </a:r>
          </a:p>
          <a:p>
            <a:pPr eaLnBrk="1" hangingPunct="1">
              <a:lnSpc>
                <a:spcPct val="90000"/>
              </a:lnSpc>
            </a:pPr>
            <a:r>
              <a:rPr kumimoji="1" lang="zh-CN" altLang="en-US" sz="2400" b="1" smtClean="0"/>
              <a:t>将复杂的活动或多次出现的活动集合归到一个活动节点，并通过辅助活动图或子活动图来表示它们</a:t>
            </a:r>
          </a:p>
          <a:p>
            <a:pPr eaLnBrk="1" hangingPunct="1">
              <a:lnSpc>
                <a:spcPct val="90000"/>
              </a:lnSpc>
            </a:pPr>
            <a:r>
              <a:rPr kumimoji="1" lang="zh-CN" altLang="en-US" sz="2400" b="1" smtClean="0"/>
              <a:t>找出连接这些活动节点的转换，首先从工作流的顺序开始，然后考虑分支，接着再考虑分岔和汇合</a:t>
            </a:r>
          </a:p>
          <a:p>
            <a:pPr eaLnBrk="1" hangingPunct="1">
              <a:lnSpc>
                <a:spcPct val="90000"/>
              </a:lnSpc>
            </a:pPr>
            <a:r>
              <a:rPr kumimoji="1" lang="zh-CN" altLang="en-US" sz="2400" b="1" smtClean="0"/>
              <a:t>如果工作流中涉及重要的对象，则也可以将它们加入到活动图中</a:t>
            </a:r>
          </a:p>
          <a:p>
            <a:pPr eaLnBrk="1" hangingPunct="1">
              <a:lnSpc>
                <a:spcPct val="90000"/>
              </a:lnSpc>
            </a:pPr>
            <a:r>
              <a:rPr kumimoji="1" lang="zh-CN" altLang="en-US" sz="2400" b="1" smtClean="0"/>
              <a:t>若工作流中有多次启用的，则可采用</a:t>
            </a:r>
            <a:br>
              <a:rPr kumimoji="1" lang="zh-CN" altLang="en-US" sz="2400" b="1" smtClean="0"/>
            </a:br>
            <a:r>
              <a:rPr kumimoji="1" lang="zh-CN" altLang="en-US" sz="2400" b="1" smtClean="0"/>
              <a:t>展开区表示</a:t>
            </a:r>
          </a:p>
          <a:p>
            <a:pPr eaLnBrk="1" hangingPunct="1">
              <a:lnSpc>
                <a:spcPct val="90000"/>
              </a:lnSpc>
              <a:buFont typeface="Wingdings" pitchFamily="2" charset="2"/>
              <a:buNone/>
            </a:pPr>
            <a:endParaRPr lang="en-US" altLang="zh-CN" sz="24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2</a:t>
            </a:r>
            <a:r>
              <a:rPr lang="zh-CN" altLang="en-US" smtClean="0"/>
              <a:t>）</a:t>
            </a:r>
            <a:r>
              <a:rPr lang="zh-CN" altLang="en-US" b="1" smtClean="0">
                <a:ea typeface="楷体_GB2312" pitchFamily="49" charset="-122"/>
              </a:rPr>
              <a:t>为对象的操作建模</a:t>
            </a:r>
          </a:p>
        </p:txBody>
      </p:sp>
      <p:sp>
        <p:nvSpPr>
          <p:cNvPr id="50179" name="Rectangle 3"/>
          <p:cNvSpPr>
            <a:spLocks noGrp="1" noRot="1" noChangeArrowheads="1"/>
          </p:cNvSpPr>
          <p:nvPr>
            <p:ph type="body" idx="1"/>
          </p:nvPr>
        </p:nvSpPr>
        <p:spPr/>
        <p:txBody>
          <a:bodyPr/>
          <a:lstStyle/>
          <a:p>
            <a:pPr eaLnBrk="1" hangingPunct="1">
              <a:lnSpc>
                <a:spcPct val="90000"/>
              </a:lnSpc>
            </a:pPr>
            <a:r>
              <a:rPr kumimoji="1" lang="zh-CN" altLang="en-US" sz="2400" b="1" smtClean="0"/>
              <a:t>对操作建模：每一个对象占据一个泳道，而活动则是该对象的成员方法 </a:t>
            </a:r>
          </a:p>
          <a:p>
            <a:pPr eaLnBrk="1" hangingPunct="1">
              <a:lnSpc>
                <a:spcPct val="90000"/>
              </a:lnSpc>
            </a:pPr>
            <a:r>
              <a:rPr kumimoji="1" lang="zh-CN" altLang="en-US" sz="2400" b="1" smtClean="0"/>
              <a:t>建模时应遵循以下策略：</a:t>
            </a:r>
            <a:br>
              <a:rPr kumimoji="1" lang="zh-CN" altLang="en-US" sz="2400" b="1" smtClean="0"/>
            </a:br>
            <a:r>
              <a:rPr kumimoji="1" lang="en-US" altLang="zh-CN" sz="2400" b="1" smtClean="0"/>
              <a:t>-- </a:t>
            </a:r>
            <a:r>
              <a:rPr kumimoji="1" lang="zh-CN" altLang="en-US" sz="2400" b="1" smtClean="0"/>
              <a:t>收集操作所涉及的抽象概念，包括操作的参数、返回类型、所属类的属性以及某些邻近的类</a:t>
            </a:r>
            <a:br>
              <a:rPr kumimoji="1" lang="zh-CN" altLang="en-US" sz="2400" b="1" smtClean="0"/>
            </a:br>
            <a:r>
              <a:rPr kumimoji="1" lang="en-US" altLang="zh-CN" sz="2400" b="1" smtClean="0"/>
              <a:t>-- </a:t>
            </a:r>
            <a:r>
              <a:rPr kumimoji="1" lang="zh-CN" altLang="en-US" sz="2400" b="1" smtClean="0"/>
              <a:t>识别该操作的初始节点的前置条件和活动终点的后置条件。也要识别在操作执行过程中必须保持的信息</a:t>
            </a:r>
            <a:br>
              <a:rPr kumimoji="1" lang="zh-CN" altLang="en-US" sz="2400" b="1" smtClean="0"/>
            </a:br>
            <a:r>
              <a:rPr kumimoji="1" lang="en-US" altLang="zh-CN" sz="2400" b="1" smtClean="0"/>
              <a:t>-- </a:t>
            </a:r>
            <a:r>
              <a:rPr kumimoji="1" lang="zh-CN" altLang="en-US" sz="2400" b="1" smtClean="0"/>
              <a:t>从该操作的初始节点开始，说明随着时间发生的活动，并在活动图中将它们表示为活动节点</a:t>
            </a:r>
            <a:br>
              <a:rPr kumimoji="1" lang="zh-CN" altLang="en-US" sz="2400" b="1" smtClean="0"/>
            </a:br>
            <a:r>
              <a:rPr kumimoji="1" lang="en-US" altLang="zh-CN" sz="2400" b="1" smtClean="0"/>
              <a:t>-- </a:t>
            </a:r>
            <a:r>
              <a:rPr kumimoji="1" lang="zh-CN" altLang="en-US" sz="2400" b="1" smtClean="0"/>
              <a:t>如果需要，使用分支来说明条件语句及循环语句</a:t>
            </a:r>
            <a:br>
              <a:rPr kumimoji="1" lang="zh-CN" altLang="en-US" sz="2400" b="1" smtClean="0"/>
            </a:br>
            <a:r>
              <a:rPr kumimoji="1" lang="en-US" altLang="zh-CN" sz="2400" b="1" smtClean="0"/>
              <a:t>-- </a:t>
            </a:r>
            <a:r>
              <a:rPr kumimoji="1" lang="zh-CN" altLang="en-US" sz="2400" b="1" smtClean="0"/>
              <a:t>仅当这个操作属于一个主动类时，才在必要时用分岔和汇合来说明并行的控制流程</a:t>
            </a:r>
          </a:p>
          <a:p>
            <a:pPr eaLnBrk="1" hangingPunct="1">
              <a:lnSpc>
                <a:spcPct val="90000"/>
              </a:lnSpc>
              <a:buFont typeface="Wingdings" pitchFamily="2" charset="2"/>
              <a:buNone/>
            </a:pPr>
            <a:endParaRPr lang="en-US" altLang="zh-CN"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684213" y="1196975"/>
            <a:ext cx="8208962" cy="4608513"/>
          </a:xfrm>
        </p:spPr>
        <p:txBody>
          <a:bodyPr/>
          <a:lstStyle/>
          <a:p>
            <a:pPr algn="just" eaLnBrk="1" hangingPunct="1">
              <a:lnSpc>
                <a:spcPct val="80000"/>
              </a:lnSpc>
              <a:spcBef>
                <a:spcPct val="50000"/>
              </a:spcBef>
              <a:buClrTx/>
              <a:buFontTx/>
              <a:buNone/>
            </a:pPr>
            <a:r>
              <a:rPr lang="zh-CN" altLang="en-US" sz="2800" b="1" smtClean="0">
                <a:ea typeface="楷体_GB2312" pitchFamily="49" charset="-122"/>
              </a:rPr>
              <a:t>在</a:t>
            </a:r>
            <a:r>
              <a:rPr lang="en-US" altLang="zh-CN" sz="2800" b="1" smtClean="0">
                <a:ea typeface="楷体_GB2312" pitchFamily="49" charset="-122"/>
              </a:rPr>
              <a:t>UML</a:t>
            </a:r>
            <a:r>
              <a:rPr lang="zh-CN" altLang="en-US" sz="2800" b="1" smtClean="0">
                <a:ea typeface="楷体_GB2312" pitchFamily="49" charset="-122"/>
              </a:rPr>
              <a:t>里，状态图由五个部分组成，它们分别是：初始状态、终止状态、触发事件（</a:t>
            </a:r>
            <a:r>
              <a:rPr lang="en-US" altLang="zh-CN" sz="2800" b="1" smtClean="0">
                <a:ea typeface="楷体_GB2312" pitchFamily="49" charset="-122"/>
              </a:rPr>
              <a:t>Trigger Event</a:t>
            </a:r>
            <a:r>
              <a:rPr lang="zh-CN" altLang="en-US" sz="2800" b="1" smtClean="0">
                <a:ea typeface="楷体_GB2312" pitchFamily="49" charset="-122"/>
              </a:rPr>
              <a:t>）、监护条件（</a:t>
            </a:r>
            <a:r>
              <a:rPr lang="en-US" altLang="zh-CN" sz="2800" b="1" smtClean="0">
                <a:ea typeface="楷体_GB2312" pitchFamily="49" charset="-122"/>
              </a:rPr>
              <a:t>Guard Condition</a:t>
            </a:r>
            <a:r>
              <a:rPr lang="zh-CN" altLang="en-US" sz="2800" b="1" smtClean="0">
                <a:ea typeface="楷体_GB2312" pitchFamily="49" charset="-122"/>
              </a:rPr>
              <a:t>）、动作（</a:t>
            </a:r>
            <a:r>
              <a:rPr lang="en-US" altLang="zh-CN" sz="2800" b="1" smtClean="0">
                <a:ea typeface="楷体_GB2312" pitchFamily="49" charset="-122"/>
              </a:rPr>
              <a:t>Action</a:t>
            </a:r>
            <a:r>
              <a:rPr lang="zh-CN" altLang="en-US" sz="2800" b="1" smtClean="0">
                <a:ea typeface="楷体_GB2312" pitchFamily="49" charset="-122"/>
              </a:rPr>
              <a:t>）。</a:t>
            </a:r>
          </a:p>
          <a:p>
            <a:pPr eaLnBrk="1" hangingPunct="1">
              <a:lnSpc>
                <a:spcPct val="80000"/>
              </a:lnSpc>
            </a:pPr>
            <a:r>
              <a:rPr kumimoji="1" lang="zh-CN" altLang="en-US" sz="2800" b="1" smtClean="0"/>
              <a:t>初始状态（源状态）：即受转换影响的状态</a:t>
            </a:r>
          </a:p>
          <a:p>
            <a:pPr eaLnBrk="1" hangingPunct="1">
              <a:lnSpc>
                <a:spcPct val="80000"/>
              </a:lnSpc>
            </a:pPr>
            <a:r>
              <a:rPr kumimoji="1" lang="zh-CN" altLang="en-US" sz="2800" b="1" smtClean="0"/>
              <a:t>终止状态（目标状态）：当转换完成后对象的状态 </a:t>
            </a:r>
          </a:p>
          <a:p>
            <a:pPr eaLnBrk="1" hangingPunct="1">
              <a:lnSpc>
                <a:spcPct val="80000"/>
              </a:lnSpc>
            </a:pPr>
            <a:r>
              <a:rPr kumimoji="1" lang="zh-CN" altLang="en-US" sz="2800" b="1" smtClean="0"/>
              <a:t>触发事件：用来为转换定义一个事件，包括调用、改变、信号、时间四类事件</a:t>
            </a:r>
          </a:p>
          <a:p>
            <a:pPr eaLnBrk="1" hangingPunct="1">
              <a:lnSpc>
                <a:spcPct val="80000"/>
              </a:lnSpc>
            </a:pPr>
            <a:r>
              <a:rPr kumimoji="1" lang="zh-CN" altLang="en-US" sz="2800" b="1" smtClean="0"/>
              <a:t>监护条件：布尔表达式，决定是否激活转换、</a:t>
            </a:r>
          </a:p>
          <a:p>
            <a:pPr eaLnBrk="1" hangingPunct="1">
              <a:lnSpc>
                <a:spcPct val="80000"/>
              </a:lnSpc>
            </a:pPr>
            <a:r>
              <a:rPr kumimoji="1" lang="zh-CN" altLang="en-US" sz="2800" b="1" smtClean="0"/>
              <a:t>动作：转换激活时的操作</a:t>
            </a:r>
          </a:p>
          <a:p>
            <a:pPr algn="just" eaLnBrk="1" hangingPunct="1">
              <a:lnSpc>
                <a:spcPct val="80000"/>
              </a:lnSpc>
              <a:spcBef>
                <a:spcPct val="50000"/>
              </a:spcBef>
              <a:buClrTx/>
              <a:buFontTx/>
              <a:buChar char="•"/>
            </a:pPr>
            <a:endParaRPr lang="zh-CN" altLang="en-US" sz="2800" b="1" smtClean="0">
              <a:ea typeface="楷体_GB2312" pitchFamily="49" charset="-122"/>
            </a:endParaRPr>
          </a:p>
          <a:p>
            <a:pPr algn="just" eaLnBrk="1" hangingPunct="1">
              <a:lnSpc>
                <a:spcPct val="80000"/>
              </a:lnSpc>
              <a:spcBef>
                <a:spcPct val="50000"/>
              </a:spcBef>
              <a:buClrTx/>
              <a:buFontTx/>
              <a:buChar char="•"/>
            </a:pPr>
            <a:endParaRPr lang="en-US" altLang="zh-CN" b="1" smtClean="0">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sz="half" idx="1"/>
          </p:nvPr>
        </p:nvSpPr>
        <p:spPr>
          <a:xfrm>
            <a:off x="609600" y="620713"/>
            <a:ext cx="4000500" cy="5976937"/>
          </a:xfrm>
        </p:spPr>
        <p:txBody>
          <a:bodyPr/>
          <a:lstStyle/>
          <a:p>
            <a:pPr algn="just" eaLnBrk="1" hangingPunct="1">
              <a:lnSpc>
                <a:spcPct val="80000"/>
              </a:lnSpc>
              <a:spcBef>
                <a:spcPct val="50000"/>
              </a:spcBef>
              <a:buFontTx/>
              <a:buChar char="•"/>
            </a:pPr>
            <a:r>
              <a:rPr lang="zh-CN" altLang="en-US" sz="2400" b="1" smtClean="0">
                <a:ea typeface="楷体_GB2312" pitchFamily="49" charset="-122"/>
              </a:rPr>
              <a:t>状态图用初始状态表示对象创建时的状态，每一个状态图只有一个初始状态，用实心圆点表示；每一个状态图可能有多个终止状态，用一个实心圆外加一个圆圈表示。</a:t>
            </a:r>
          </a:p>
          <a:p>
            <a:pPr algn="just" eaLnBrk="1" hangingPunct="1">
              <a:lnSpc>
                <a:spcPct val="80000"/>
              </a:lnSpc>
              <a:spcBef>
                <a:spcPct val="50000"/>
              </a:spcBef>
              <a:buFontTx/>
              <a:buChar char="•"/>
            </a:pPr>
            <a:r>
              <a:rPr lang="zh-CN" altLang="en-US" sz="2400" b="1" smtClean="0">
                <a:ea typeface="楷体_GB2312" pitchFamily="49" charset="-122"/>
              </a:rPr>
              <a:t>状态图可有多个状态框，每个状态框中有两格：上格放名称，下格说明处于该状态时，系统或对象要进行的活动。</a:t>
            </a:r>
          </a:p>
          <a:p>
            <a:pPr eaLnBrk="1" hangingPunct="1">
              <a:lnSpc>
                <a:spcPct val="80000"/>
              </a:lnSpc>
            </a:pPr>
            <a:r>
              <a:rPr lang="zh-CN" altLang="en-US" sz="2400" b="1" smtClean="0">
                <a:ea typeface="楷体_GB2312" pitchFamily="49" charset="-122"/>
              </a:rPr>
              <a:t>状态之间的触发事件</a:t>
            </a:r>
            <a:r>
              <a:rPr lang="en-US" altLang="zh-CN" sz="2400" b="1" smtClean="0">
                <a:ea typeface="楷体_GB2312" pitchFamily="49" charset="-122"/>
              </a:rPr>
              <a:t>(event)</a:t>
            </a:r>
            <a:r>
              <a:rPr lang="zh-CN" altLang="en-US" sz="2400" b="1" smtClean="0">
                <a:ea typeface="楷体_GB2312" pitchFamily="49" charset="-122"/>
              </a:rPr>
              <a:t>，对应对象的操作。</a:t>
            </a:r>
          </a:p>
          <a:p>
            <a:pPr eaLnBrk="1" hangingPunct="1">
              <a:lnSpc>
                <a:spcPct val="80000"/>
              </a:lnSpc>
            </a:pPr>
            <a:r>
              <a:rPr lang="zh-CN" altLang="en-US" sz="2400" b="1" smtClean="0">
                <a:ea typeface="楷体_GB2312" pitchFamily="49" charset="-122"/>
              </a:rPr>
              <a:t>事件在特定的条件下发生，这样的条件称为监护护条件。</a:t>
            </a:r>
          </a:p>
          <a:p>
            <a:pPr eaLnBrk="1" hangingPunct="1">
              <a:lnSpc>
                <a:spcPct val="80000"/>
              </a:lnSpc>
            </a:pPr>
            <a:r>
              <a:rPr lang="zh-CN" altLang="en-US" sz="2400" b="1" smtClean="0">
                <a:ea typeface="楷体_GB2312" pitchFamily="49" charset="-122"/>
              </a:rPr>
              <a:t>发生事件时的处理称为动作</a:t>
            </a:r>
            <a:r>
              <a:rPr lang="en-US" altLang="zh-CN" sz="2400" b="1" smtClean="0">
                <a:ea typeface="楷体_GB2312" pitchFamily="49" charset="-122"/>
              </a:rPr>
              <a:t>(action)</a:t>
            </a:r>
            <a:r>
              <a:rPr lang="zh-CN" altLang="en-US" sz="2400" b="1" smtClean="0">
                <a:ea typeface="楷体_GB2312" pitchFamily="49" charset="-122"/>
              </a:rPr>
              <a:t>。</a:t>
            </a:r>
          </a:p>
          <a:p>
            <a:pPr eaLnBrk="1" hangingPunct="1">
              <a:lnSpc>
                <a:spcPct val="80000"/>
              </a:lnSpc>
              <a:buFont typeface="Wingdings" pitchFamily="2" charset="2"/>
              <a:buNone/>
            </a:pPr>
            <a:endParaRPr lang="zh-CN" altLang="en-US" sz="2400" smtClean="0"/>
          </a:p>
          <a:p>
            <a:pPr eaLnBrk="1" hangingPunct="1">
              <a:lnSpc>
                <a:spcPct val="80000"/>
              </a:lnSpc>
              <a:buFont typeface="Wingdings" pitchFamily="2" charset="2"/>
              <a:buNone/>
            </a:pPr>
            <a:endParaRPr lang="en-US" altLang="zh-CN" sz="2400" smtClean="0"/>
          </a:p>
        </p:txBody>
      </p:sp>
      <p:sp>
        <p:nvSpPr>
          <p:cNvPr id="8195" name="Rectangle 6"/>
          <p:cNvSpPr>
            <a:spLocks noGrp="1" noRot="1" noChangeArrowheads="1"/>
          </p:cNvSpPr>
          <p:nvPr>
            <p:ph sz="half" idx="2"/>
          </p:nvPr>
        </p:nvSpPr>
        <p:spPr/>
        <p:txBody>
          <a:bodyPr/>
          <a:lstStyle/>
          <a:p>
            <a:pPr eaLnBrk="1" hangingPunct="1">
              <a:lnSpc>
                <a:spcPct val="80000"/>
              </a:lnSpc>
            </a:pPr>
            <a:endParaRPr lang="zh-CN" altLang="zh-CN" sz="2400" smtClean="0"/>
          </a:p>
        </p:txBody>
      </p:sp>
      <p:pic>
        <p:nvPicPr>
          <p:cNvPr id="819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989138"/>
            <a:ext cx="3595687"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举例</a:t>
            </a:r>
            <a:r>
              <a:rPr lang="en-US" altLang="zh-CN" smtClean="0"/>
              <a:t>1 </a:t>
            </a:r>
            <a:r>
              <a:rPr lang="zh-CN" altLang="en-US" smtClean="0"/>
              <a:t>简单状态图</a:t>
            </a:r>
          </a:p>
        </p:txBody>
      </p:sp>
      <p:sp>
        <p:nvSpPr>
          <p:cNvPr id="9219" name="Rectangle 16"/>
          <p:cNvSpPr>
            <a:spLocks noGrp="1" noRot="1" noChangeArrowheads="1"/>
          </p:cNvSpPr>
          <p:nvPr>
            <p:ph type="body" sz="half" idx="1"/>
          </p:nvPr>
        </p:nvSpPr>
        <p:spPr/>
        <p:txBody>
          <a:bodyPr/>
          <a:lstStyle/>
          <a:p>
            <a:pPr eaLnBrk="1" hangingPunct="1">
              <a:buFont typeface="Wingdings" pitchFamily="2" charset="2"/>
              <a:buNone/>
            </a:pPr>
            <a:r>
              <a:rPr lang="zh-CN" altLang="en-US" sz="2400" smtClean="0"/>
              <a:t>洗衣机工作状态图</a:t>
            </a:r>
          </a:p>
          <a:p>
            <a:pPr eaLnBrk="1" hangingPunct="1"/>
            <a:endParaRPr lang="zh-CN" altLang="en-US" sz="2400" smtClean="0"/>
          </a:p>
          <a:p>
            <a:pPr eaLnBrk="1" hangingPunct="1"/>
            <a:r>
              <a:rPr kumimoji="1" lang="en-US" altLang="zh-CN" sz="2400" b="1" smtClean="0"/>
              <a:t>1</a:t>
            </a:r>
            <a:r>
              <a:rPr kumimoji="1" lang="zh-CN" altLang="en-US" sz="2400" b="1" smtClean="0"/>
              <a:t>、状态（</a:t>
            </a:r>
            <a:r>
              <a:rPr kumimoji="1" lang="en-US" altLang="zh-CN" sz="2400" b="1" smtClean="0"/>
              <a:t>State</a:t>
            </a:r>
            <a:r>
              <a:rPr kumimoji="1" lang="zh-CN" altLang="en-US" sz="2400" b="1" smtClean="0"/>
              <a:t>）</a:t>
            </a:r>
          </a:p>
          <a:p>
            <a:pPr eaLnBrk="1" hangingPunct="1">
              <a:buFont typeface="Wingdings" pitchFamily="2" charset="2"/>
              <a:buNone/>
            </a:pPr>
            <a:r>
              <a:rPr kumimoji="1" lang="zh-CN" altLang="en-US" sz="2400" b="1" smtClean="0"/>
              <a:t>    状态是对象执行了一系列活动的结果。当某个事件发生后，对象的状态将发生变化，状态的改变叫做转移。</a:t>
            </a:r>
          </a:p>
          <a:p>
            <a:pPr eaLnBrk="1" hangingPunct="1"/>
            <a:r>
              <a:rPr kumimoji="1" lang="en-US" altLang="zh-CN" sz="2400" b="1" smtClean="0"/>
              <a:t>2</a:t>
            </a:r>
            <a:r>
              <a:rPr kumimoji="1" lang="zh-CN" altLang="en-US" sz="2400" b="1" smtClean="0"/>
              <a:t>、状态图中状态之间带箭头的连线被称为</a:t>
            </a:r>
            <a:r>
              <a:rPr kumimoji="1" lang="zh-CN" altLang="en-US" sz="2400" b="1" i="1" smtClean="0"/>
              <a:t>转移</a:t>
            </a:r>
            <a:r>
              <a:rPr kumimoji="1" lang="zh-CN" altLang="en-US" sz="2400" b="1" smtClean="0"/>
              <a:t>。</a:t>
            </a:r>
          </a:p>
          <a:p>
            <a:pPr eaLnBrk="1" hangingPunct="1">
              <a:buFont typeface="Wingdings" pitchFamily="2" charset="2"/>
              <a:buNone/>
            </a:pPr>
            <a:endParaRPr lang="en-US" altLang="zh-CN" sz="2400" smtClean="0"/>
          </a:p>
        </p:txBody>
      </p:sp>
      <p:sp>
        <p:nvSpPr>
          <p:cNvPr id="9220" name="Rectangle 17"/>
          <p:cNvSpPr>
            <a:spLocks noGrp="1" noRot="1" noChangeArrowheads="1"/>
          </p:cNvSpPr>
          <p:nvPr>
            <p:ph type="body" sz="half" idx="2"/>
          </p:nvPr>
        </p:nvSpPr>
        <p:spPr/>
        <p:txBody>
          <a:bodyPr/>
          <a:lstStyle/>
          <a:p>
            <a:pPr eaLnBrk="1" hangingPunct="1"/>
            <a:endParaRPr lang="zh-CN" altLang="zh-CN" sz="2400" smtClean="0"/>
          </a:p>
        </p:txBody>
      </p:sp>
      <p:sp>
        <p:nvSpPr>
          <p:cNvPr id="9221" name="Oval 4"/>
          <p:cNvSpPr>
            <a:spLocks noChangeArrowheads="1"/>
          </p:cNvSpPr>
          <p:nvPr/>
        </p:nvSpPr>
        <p:spPr bwMode="auto">
          <a:xfrm>
            <a:off x="7019925" y="1700213"/>
            <a:ext cx="304800" cy="304800"/>
          </a:xfrm>
          <a:prstGeom prst="ellipse">
            <a:avLst/>
          </a:pr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 name="AutoShape 5"/>
          <p:cNvSpPr>
            <a:spLocks noChangeArrowheads="1"/>
          </p:cNvSpPr>
          <p:nvPr/>
        </p:nvSpPr>
        <p:spPr bwMode="auto">
          <a:xfrm>
            <a:off x="6715125" y="2386013"/>
            <a:ext cx="914400" cy="533400"/>
          </a:xfrm>
          <a:prstGeom prst="roundRect">
            <a:avLst>
              <a:gd name="adj"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Verdana" pitchFamily="34" charset="0"/>
              </a:rPr>
              <a:t>浸泡</a:t>
            </a:r>
          </a:p>
        </p:txBody>
      </p:sp>
      <p:sp>
        <p:nvSpPr>
          <p:cNvPr id="9223" name="AutoShape 6"/>
          <p:cNvSpPr>
            <a:spLocks noChangeArrowheads="1"/>
          </p:cNvSpPr>
          <p:nvPr/>
        </p:nvSpPr>
        <p:spPr bwMode="auto">
          <a:xfrm>
            <a:off x="6715125" y="3300413"/>
            <a:ext cx="914400" cy="533400"/>
          </a:xfrm>
          <a:prstGeom prst="roundRect">
            <a:avLst>
              <a:gd name="adj"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Verdana" pitchFamily="34" charset="0"/>
              </a:rPr>
              <a:t>洗涤</a:t>
            </a:r>
          </a:p>
        </p:txBody>
      </p:sp>
      <p:sp>
        <p:nvSpPr>
          <p:cNvPr id="9224" name="AutoShape 7"/>
          <p:cNvSpPr>
            <a:spLocks noChangeArrowheads="1"/>
          </p:cNvSpPr>
          <p:nvPr/>
        </p:nvSpPr>
        <p:spPr bwMode="auto">
          <a:xfrm>
            <a:off x="6715125" y="4138613"/>
            <a:ext cx="914400" cy="533400"/>
          </a:xfrm>
          <a:prstGeom prst="roundRect">
            <a:avLst>
              <a:gd name="adj"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Verdana" pitchFamily="34" charset="0"/>
              </a:rPr>
              <a:t>漂洗</a:t>
            </a:r>
          </a:p>
        </p:txBody>
      </p:sp>
      <p:sp>
        <p:nvSpPr>
          <p:cNvPr id="9225" name="AutoShape 8"/>
          <p:cNvSpPr>
            <a:spLocks noChangeArrowheads="1"/>
          </p:cNvSpPr>
          <p:nvPr/>
        </p:nvSpPr>
        <p:spPr bwMode="auto">
          <a:xfrm>
            <a:off x="6715125" y="4976813"/>
            <a:ext cx="914400" cy="533400"/>
          </a:xfrm>
          <a:prstGeom prst="roundRect">
            <a:avLst>
              <a:gd name="adj"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Verdana" pitchFamily="34" charset="0"/>
              </a:rPr>
              <a:t>脱水</a:t>
            </a:r>
          </a:p>
        </p:txBody>
      </p:sp>
      <p:sp>
        <p:nvSpPr>
          <p:cNvPr id="9226" name="Oval 9"/>
          <p:cNvSpPr>
            <a:spLocks noChangeArrowheads="1"/>
          </p:cNvSpPr>
          <p:nvPr/>
        </p:nvSpPr>
        <p:spPr bwMode="auto">
          <a:xfrm>
            <a:off x="7019925" y="5738813"/>
            <a:ext cx="381000" cy="381000"/>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7" name="Oval 10"/>
          <p:cNvSpPr>
            <a:spLocks noChangeArrowheads="1"/>
          </p:cNvSpPr>
          <p:nvPr/>
        </p:nvSpPr>
        <p:spPr bwMode="auto">
          <a:xfrm>
            <a:off x="7096125" y="5815013"/>
            <a:ext cx="228600" cy="228600"/>
          </a:xfrm>
          <a:prstGeom prst="ellipse">
            <a:avLst/>
          </a:pr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Line 11"/>
          <p:cNvSpPr>
            <a:spLocks noChangeShapeType="1"/>
          </p:cNvSpPr>
          <p:nvPr/>
        </p:nvSpPr>
        <p:spPr bwMode="auto">
          <a:xfrm flipH="1">
            <a:off x="7172325" y="1928813"/>
            <a:ext cx="0" cy="457200"/>
          </a:xfrm>
          <a:prstGeom prst="line">
            <a:avLst/>
          </a:prstGeom>
          <a:noFill/>
          <a:ln w="12700" cap="sq">
            <a:solidFill>
              <a:schemeClr val="tx1"/>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Line 12"/>
          <p:cNvSpPr>
            <a:spLocks noChangeShapeType="1"/>
          </p:cNvSpPr>
          <p:nvPr/>
        </p:nvSpPr>
        <p:spPr bwMode="auto">
          <a:xfrm>
            <a:off x="7172325" y="2919413"/>
            <a:ext cx="0" cy="381000"/>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0" name="Line 13"/>
          <p:cNvSpPr>
            <a:spLocks noChangeShapeType="1"/>
          </p:cNvSpPr>
          <p:nvPr/>
        </p:nvSpPr>
        <p:spPr bwMode="auto">
          <a:xfrm>
            <a:off x="7172325" y="3833813"/>
            <a:ext cx="0" cy="304800"/>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Line 14"/>
          <p:cNvSpPr>
            <a:spLocks noChangeShapeType="1"/>
          </p:cNvSpPr>
          <p:nvPr/>
        </p:nvSpPr>
        <p:spPr bwMode="auto">
          <a:xfrm>
            <a:off x="7172325" y="4672013"/>
            <a:ext cx="0" cy="304800"/>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2" name="Line 15"/>
          <p:cNvSpPr>
            <a:spLocks noChangeShapeType="1"/>
          </p:cNvSpPr>
          <p:nvPr/>
        </p:nvSpPr>
        <p:spPr bwMode="auto">
          <a:xfrm>
            <a:off x="7172325" y="5510213"/>
            <a:ext cx="0" cy="228600"/>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举例</a:t>
            </a:r>
            <a:r>
              <a:rPr lang="en-US" altLang="zh-CN" smtClean="0"/>
              <a:t>2</a:t>
            </a:r>
          </a:p>
        </p:txBody>
      </p:sp>
      <p:sp>
        <p:nvSpPr>
          <p:cNvPr id="10243" name="Rectangle 4"/>
          <p:cNvSpPr>
            <a:spLocks noGrp="1" noRot="1" noChangeArrowheads="1"/>
          </p:cNvSpPr>
          <p:nvPr>
            <p:ph type="body" sz="half" idx="1"/>
          </p:nvPr>
        </p:nvSpPr>
        <p:spPr/>
        <p:txBody>
          <a:bodyPr/>
          <a:lstStyle/>
          <a:p>
            <a:pPr eaLnBrk="1" hangingPunct="1">
              <a:lnSpc>
                <a:spcPct val="90000"/>
              </a:lnSpc>
              <a:buFont typeface="Wingdings" pitchFamily="2" charset="2"/>
              <a:buNone/>
            </a:pPr>
            <a:r>
              <a:rPr lang="zh-CN" altLang="en-US" sz="2000" smtClean="0"/>
              <a:t>张三婚姻状态图中，婚姻状态可以用一个属性</a:t>
            </a:r>
            <a:r>
              <a:rPr lang="en-US" altLang="zh-CN" sz="2000" smtClean="0"/>
              <a:t>marrital status</a:t>
            </a:r>
            <a:r>
              <a:rPr lang="zh-CN" altLang="en-US" sz="2000" smtClean="0"/>
              <a:t>来表述，这个属性有三个值：</a:t>
            </a:r>
          </a:p>
          <a:p>
            <a:pPr eaLnBrk="1" hangingPunct="1">
              <a:lnSpc>
                <a:spcPct val="90000"/>
              </a:lnSpc>
            </a:pPr>
            <a:r>
              <a:rPr lang="zh-CN" altLang="en-US" sz="2000" smtClean="0"/>
              <a:t>未婚</a:t>
            </a:r>
          </a:p>
          <a:p>
            <a:pPr eaLnBrk="1" hangingPunct="1">
              <a:lnSpc>
                <a:spcPct val="90000"/>
              </a:lnSpc>
            </a:pPr>
            <a:r>
              <a:rPr lang="zh-CN" altLang="en-US" sz="2000" smtClean="0"/>
              <a:t>已婚</a:t>
            </a:r>
          </a:p>
          <a:p>
            <a:pPr eaLnBrk="1" hangingPunct="1">
              <a:lnSpc>
                <a:spcPct val="90000"/>
              </a:lnSpc>
            </a:pPr>
            <a:r>
              <a:rPr lang="zh-CN" altLang="en-US" sz="2000" smtClean="0"/>
              <a:t>离异</a:t>
            </a:r>
          </a:p>
          <a:p>
            <a:pPr eaLnBrk="1" hangingPunct="1">
              <a:lnSpc>
                <a:spcPct val="90000"/>
              </a:lnSpc>
              <a:buFont typeface="Wingdings" pitchFamily="2" charset="2"/>
              <a:buNone/>
            </a:pPr>
            <a:r>
              <a:rPr lang="zh-CN" altLang="en-US" sz="2000" smtClean="0"/>
              <a:t>图中给出了</a:t>
            </a:r>
            <a:r>
              <a:rPr lang="en-US" altLang="zh-CN" sz="2000" smtClean="0"/>
              <a:t>3</a:t>
            </a:r>
            <a:r>
              <a:rPr lang="zh-CN" altLang="en-US" sz="2000" smtClean="0"/>
              <a:t>个引起张三婚姻状态装移的事件，这</a:t>
            </a:r>
            <a:r>
              <a:rPr lang="en-US" altLang="zh-CN" sz="2000" smtClean="0"/>
              <a:t>3</a:t>
            </a:r>
            <a:r>
              <a:rPr lang="zh-CN" altLang="en-US" sz="2000" smtClean="0"/>
              <a:t>个事件的名称标在转移上。引起</a:t>
            </a:r>
            <a:r>
              <a:rPr lang="en-US" altLang="zh-CN" sz="2000" smtClean="0"/>
              <a:t>marrital status</a:t>
            </a:r>
            <a:r>
              <a:rPr lang="zh-CN" altLang="en-US" sz="2000" smtClean="0"/>
              <a:t>属性改变的</a:t>
            </a:r>
            <a:r>
              <a:rPr lang="en-US" altLang="zh-CN" sz="2000" smtClean="0"/>
              <a:t>3</a:t>
            </a:r>
            <a:r>
              <a:rPr lang="zh-CN" altLang="en-US" sz="2000" smtClean="0"/>
              <a:t>个事件分别是：</a:t>
            </a:r>
          </a:p>
          <a:p>
            <a:pPr eaLnBrk="1" hangingPunct="1">
              <a:lnSpc>
                <a:spcPct val="90000"/>
              </a:lnSpc>
            </a:pPr>
            <a:r>
              <a:rPr lang="zh-CN" altLang="en-US" sz="2000" smtClean="0"/>
              <a:t>出生</a:t>
            </a:r>
          </a:p>
          <a:p>
            <a:pPr eaLnBrk="1" hangingPunct="1">
              <a:lnSpc>
                <a:spcPct val="90000"/>
              </a:lnSpc>
            </a:pPr>
            <a:r>
              <a:rPr lang="zh-CN" altLang="en-US" sz="2000" smtClean="0"/>
              <a:t>结婚</a:t>
            </a:r>
          </a:p>
          <a:p>
            <a:pPr eaLnBrk="1" hangingPunct="1">
              <a:lnSpc>
                <a:spcPct val="90000"/>
              </a:lnSpc>
            </a:pPr>
            <a:r>
              <a:rPr lang="zh-CN" altLang="en-US" sz="2000" smtClean="0"/>
              <a:t>离婚</a:t>
            </a:r>
          </a:p>
        </p:txBody>
      </p:sp>
      <p:sp>
        <p:nvSpPr>
          <p:cNvPr id="10244" name="Rectangle 5"/>
          <p:cNvSpPr>
            <a:spLocks noGrp="1" noRot="1" noChangeArrowheads="1"/>
          </p:cNvSpPr>
          <p:nvPr>
            <p:ph sz="half" idx="2"/>
          </p:nvPr>
        </p:nvSpPr>
        <p:spPr/>
        <p:txBody>
          <a:bodyPr/>
          <a:lstStyle/>
          <a:p>
            <a:pPr eaLnBrk="1" hangingPunct="1">
              <a:lnSpc>
                <a:spcPct val="90000"/>
              </a:lnSpc>
            </a:pPr>
            <a:endParaRPr lang="zh-CN" altLang="zh-CN" sz="2000" smtClean="0"/>
          </a:p>
        </p:txBody>
      </p:sp>
      <p:grpSp>
        <p:nvGrpSpPr>
          <p:cNvPr id="10245" name="Group 27"/>
          <p:cNvGrpSpPr>
            <a:grpSpLocks/>
          </p:cNvGrpSpPr>
          <p:nvPr/>
        </p:nvGrpSpPr>
        <p:grpSpPr bwMode="auto">
          <a:xfrm>
            <a:off x="4932363" y="2420938"/>
            <a:ext cx="3649662" cy="2693987"/>
            <a:chOff x="3107" y="1525"/>
            <a:chExt cx="2299" cy="1697"/>
          </a:xfrm>
        </p:grpSpPr>
        <p:sp>
          <p:nvSpPr>
            <p:cNvPr id="10246" name="Oval 6"/>
            <p:cNvSpPr>
              <a:spLocks noChangeArrowheads="1"/>
            </p:cNvSpPr>
            <p:nvPr/>
          </p:nvSpPr>
          <p:spPr bwMode="auto">
            <a:xfrm>
              <a:off x="3107" y="2341"/>
              <a:ext cx="192" cy="192"/>
            </a:xfrm>
            <a:prstGeom prst="ellipse">
              <a:avLst/>
            </a:pr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7" name="AutoShape 7"/>
            <p:cNvSpPr>
              <a:spLocks noChangeArrowheads="1"/>
            </p:cNvSpPr>
            <p:nvPr/>
          </p:nvSpPr>
          <p:spPr bwMode="auto">
            <a:xfrm>
              <a:off x="3969" y="1525"/>
              <a:ext cx="576" cy="336"/>
            </a:xfrm>
            <a:prstGeom prst="roundRect">
              <a:avLst>
                <a:gd name="adj"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Verdana" pitchFamily="34" charset="0"/>
                </a:rPr>
                <a:t>未婚</a:t>
              </a:r>
            </a:p>
          </p:txBody>
        </p:sp>
        <p:sp>
          <p:nvSpPr>
            <p:cNvPr id="10248" name="AutoShape 8"/>
            <p:cNvSpPr>
              <a:spLocks noChangeArrowheads="1"/>
            </p:cNvSpPr>
            <p:nvPr/>
          </p:nvSpPr>
          <p:spPr bwMode="auto">
            <a:xfrm>
              <a:off x="4830" y="2024"/>
              <a:ext cx="576" cy="336"/>
            </a:xfrm>
            <a:prstGeom prst="roundRect">
              <a:avLst>
                <a:gd name="adj"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Verdana" pitchFamily="34" charset="0"/>
                </a:rPr>
                <a:t>已婚</a:t>
              </a:r>
            </a:p>
          </p:txBody>
        </p:sp>
        <p:sp>
          <p:nvSpPr>
            <p:cNvPr id="10249" name="AutoShape 9"/>
            <p:cNvSpPr>
              <a:spLocks noChangeArrowheads="1"/>
            </p:cNvSpPr>
            <p:nvPr/>
          </p:nvSpPr>
          <p:spPr bwMode="auto">
            <a:xfrm>
              <a:off x="4014" y="2886"/>
              <a:ext cx="576" cy="336"/>
            </a:xfrm>
            <a:prstGeom prst="roundRect">
              <a:avLst>
                <a:gd name="adj"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600">
                  <a:latin typeface="Verdana" pitchFamily="34" charset="0"/>
                </a:rPr>
                <a:t>离异</a:t>
              </a:r>
            </a:p>
          </p:txBody>
        </p:sp>
        <p:sp>
          <p:nvSpPr>
            <p:cNvPr id="10250" name="Line 18"/>
            <p:cNvSpPr>
              <a:spLocks noChangeShapeType="1"/>
            </p:cNvSpPr>
            <p:nvPr/>
          </p:nvSpPr>
          <p:spPr bwMode="auto">
            <a:xfrm flipV="1">
              <a:off x="3243" y="1752"/>
              <a:ext cx="726"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1" name="Line 19"/>
            <p:cNvSpPr>
              <a:spLocks noChangeShapeType="1"/>
            </p:cNvSpPr>
            <p:nvPr/>
          </p:nvSpPr>
          <p:spPr bwMode="auto">
            <a:xfrm>
              <a:off x="4558" y="1706"/>
              <a:ext cx="454"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2" name="Line 20"/>
            <p:cNvSpPr>
              <a:spLocks noChangeShapeType="1"/>
            </p:cNvSpPr>
            <p:nvPr/>
          </p:nvSpPr>
          <p:spPr bwMode="auto">
            <a:xfrm flipH="1">
              <a:off x="4558" y="2387"/>
              <a:ext cx="545" cy="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3" name="Line 21"/>
            <p:cNvSpPr>
              <a:spLocks noChangeShapeType="1"/>
            </p:cNvSpPr>
            <p:nvPr/>
          </p:nvSpPr>
          <p:spPr bwMode="auto">
            <a:xfrm flipV="1">
              <a:off x="4377" y="261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4" name="Line 22"/>
            <p:cNvSpPr>
              <a:spLocks noChangeShapeType="1"/>
            </p:cNvSpPr>
            <p:nvPr/>
          </p:nvSpPr>
          <p:spPr bwMode="auto">
            <a:xfrm flipV="1">
              <a:off x="4377" y="2251"/>
              <a:ext cx="453"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5" name="Text Box 23"/>
            <p:cNvSpPr txBox="1">
              <a:spLocks noChangeArrowheads="1"/>
            </p:cNvSpPr>
            <p:nvPr/>
          </p:nvSpPr>
          <p:spPr bwMode="auto">
            <a:xfrm>
              <a:off x="3288" y="1842"/>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t>出生</a:t>
              </a:r>
            </a:p>
          </p:txBody>
        </p:sp>
        <p:sp>
          <p:nvSpPr>
            <p:cNvPr id="10256" name="Text Box 24"/>
            <p:cNvSpPr txBox="1">
              <a:spLocks noChangeArrowheads="1"/>
            </p:cNvSpPr>
            <p:nvPr/>
          </p:nvSpPr>
          <p:spPr bwMode="auto">
            <a:xfrm>
              <a:off x="4740" y="1661"/>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t>结婚</a:t>
              </a:r>
            </a:p>
          </p:txBody>
        </p:sp>
        <p:sp>
          <p:nvSpPr>
            <p:cNvPr id="10257" name="Text Box 25"/>
            <p:cNvSpPr txBox="1">
              <a:spLocks noChangeArrowheads="1"/>
            </p:cNvSpPr>
            <p:nvPr/>
          </p:nvSpPr>
          <p:spPr bwMode="auto">
            <a:xfrm>
              <a:off x="4830" y="2750"/>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t>离婚</a:t>
              </a:r>
            </a:p>
          </p:txBody>
        </p:sp>
        <p:sp>
          <p:nvSpPr>
            <p:cNvPr id="10258" name="Text Box 26"/>
            <p:cNvSpPr txBox="1">
              <a:spLocks noChangeArrowheads="1"/>
            </p:cNvSpPr>
            <p:nvPr/>
          </p:nvSpPr>
          <p:spPr bwMode="auto">
            <a:xfrm>
              <a:off x="4150" y="2296"/>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t>结婚</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bwMode="auto">
          <a:xfrm>
            <a:off x="250825" y="0"/>
            <a:ext cx="85407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举例</a:t>
            </a:r>
            <a:r>
              <a:rPr lang="en-US" altLang="zh-CN" smtClean="0"/>
              <a:t>3 </a:t>
            </a:r>
            <a:r>
              <a:rPr lang="zh-CN" altLang="en-US" smtClean="0"/>
              <a:t>完整状态图 </a:t>
            </a:r>
          </a:p>
        </p:txBody>
      </p:sp>
      <p:sp>
        <p:nvSpPr>
          <p:cNvPr id="11267" name="Rectangle 3"/>
          <p:cNvSpPr>
            <a:spLocks noGrp="1" noRot="1" noChangeArrowheads="1"/>
          </p:cNvSpPr>
          <p:nvPr>
            <p:ph type="body" idx="1"/>
          </p:nvPr>
        </p:nvSpPr>
        <p:spPr/>
        <p:txBody>
          <a:bodyPr/>
          <a:lstStyle/>
          <a:p>
            <a:pPr eaLnBrk="1" hangingPunct="1"/>
            <a:endParaRPr lang="en-US" altLang="zh-CN" smtClean="0"/>
          </a:p>
          <a:p>
            <a:pPr eaLnBrk="1" hangingPunct="1"/>
            <a:endParaRPr lang="en-US" altLang="zh-CN" smtClean="0"/>
          </a:p>
          <a:p>
            <a:pPr eaLnBrk="1" hangingPunct="1"/>
            <a:r>
              <a:rPr kumimoji="1" lang="zh-CN" altLang="en-US" sz="2000" b="1" smtClean="0"/>
              <a:t>与状态</a:t>
            </a:r>
            <a:r>
              <a:rPr kumimoji="1" lang="en-US" altLang="zh-CN" sz="2000" b="1" smtClean="0"/>
              <a:t>off</a:t>
            </a:r>
            <a:r>
              <a:rPr kumimoji="1" lang="zh-CN" altLang="en-US" sz="2000" b="1" smtClean="0"/>
              <a:t>相关的转换有两个，其触发事件都是</a:t>
            </a:r>
            <a:r>
              <a:rPr kumimoji="1" lang="en-US" altLang="zh-CN" sz="2000" b="1" smtClean="0"/>
              <a:t>turnOn</a:t>
            </a:r>
            <a:r>
              <a:rPr kumimoji="1" lang="zh-CN" altLang="en-US" sz="2000" b="1" smtClean="0"/>
              <a:t>，只不过其监护条件不同。如果对象收到事件</a:t>
            </a:r>
            <a:r>
              <a:rPr kumimoji="1" lang="en-US" altLang="zh-CN" sz="2000" b="1" smtClean="0"/>
              <a:t>turnOn</a:t>
            </a:r>
            <a:r>
              <a:rPr kumimoji="1" lang="zh-CN" altLang="en-US" sz="2000" b="1" smtClean="0"/>
              <a:t>，那么将判断壶中是否有水；如果</a:t>
            </a:r>
            <a:r>
              <a:rPr kumimoji="1" lang="en-US" altLang="zh-CN" sz="2000" b="1" smtClean="0"/>
              <a:t>[</a:t>
            </a:r>
            <a:r>
              <a:rPr kumimoji="1" lang="zh-CN" altLang="en-US" sz="2000" b="1" smtClean="0"/>
              <a:t>没水</a:t>
            </a:r>
            <a:r>
              <a:rPr kumimoji="1" lang="en-US" altLang="zh-CN" sz="2000" b="1" smtClean="0"/>
              <a:t>]</a:t>
            </a:r>
            <a:r>
              <a:rPr kumimoji="1" lang="zh-CN" altLang="en-US" sz="2000" b="1" smtClean="0"/>
              <a:t>，则仍然处于</a:t>
            </a:r>
            <a:r>
              <a:rPr kumimoji="1" lang="en-US" altLang="zh-CN" sz="2000" b="1" smtClean="0"/>
              <a:t>off</a:t>
            </a:r>
            <a:r>
              <a:rPr kumimoji="1" lang="zh-CN" altLang="en-US" sz="2000" b="1" smtClean="0"/>
              <a:t>状态；如果</a:t>
            </a:r>
            <a:r>
              <a:rPr kumimoji="1" lang="en-US" altLang="zh-CN" sz="2000" b="1" smtClean="0"/>
              <a:t>[</a:t>
            </a:r>
            <a:r>
              <a:rPr kumimoji="1" lang="zh-CN" altLang="en-US" sz="2000" b="1" smtClean="0"/>
              <a:t>有水</a:t>
            </a:r>
            <a:r>
              <a:rPr kumimoji="1" lang="en-US" altLang="zh-CN" sz="2000" b="1" smtClean="0"/>
              <a:t>]</a:t>
            </a:r>
            <a:r>
              <a:rPr kumimoji="1" lang="zh-CN" altLang="en-US" sz="2000" b="1" smtClean="0"/>
              <a:t>则转为</a:t>
            </a:r>
            <a:r>
              <a:rPr kumimoji="1" lang="en-US" altLang="zh-CN" sz="2000" b="1" smtClean="0"/>
              <a:t>on</a:t>
            </a:r>
            <a:r>
              <a:rPr kumimoji="1" lang="zh-CN" altLang="en-US" sz="2000" b="1" smtClean="0"/>
              <a:t>状态，并执行“烧水”动作</a:t>
            </a:r>
          </a:p>
          <a:p>
            <a:pPr eaLnBrk="1" hangingPunct="1"/>
            <a:r>
              <a:rPr kumimoji="1" lang="zh-CN" altLang="en-US" sz="2000" b="1" smtClean="0"/>
              <a:t>而与状态</a:t>
            </a:r>
            <a:r>
              <a:rPr kumimoji="1" lang="en-US" altLang="zh-CN" sz="2000" b="1" smtClean="0"/>
              <a:t>on</a:t>
            </a:r>
            <a:r>
              <a:rPr kumimoji="1" lang="zh-CN" altLang="en-US" sz="2000" b="1" smtClean="0"/>
              <a:t>相关的转换也有两个，如果“水开了”就执行</a:t>
            </a:r>
            <a:r>
              <a:rPr kumimoji="1" lang="en-US" altLang="zh-CN" sz="2000" b="1" smtClean="0"/>
              <a:t>turnOff</a:t>
            </a:r>
            <a:r>
              <a:rPr kumimoji="1" lang="zh-CN" altLang="en-US" sz="2000" b="1" smtClean="0"/>
              <a:t>，关掉开关；如果烧坏了，就进入了终态了 。</a:t>
            </a:r>
          </a:p>
          <a:p>
            <a:pPr eaLnBrk="1" hangingPunct="1"/>
            <a:endParaRPr lang="en-US" altLang="zh-CN" sz="2000"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836613"/>
            <a:ext cx="54737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781550"/>
            <a:ext cx="55451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166</TotalTime>
  <Words>4480</Words>
  <Application>Microsoft Office PowerPoint</Application>
  <PresentationFormat>全屏显示(4:3)</PresentationFormat>
  <Paragraphs>253</Paragraphs>
  <Slides>47</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62" baseType="lpstr">
      <vt:lpstr>Arial</vt:lpstr>
      <vt:lpstr>宋体</vt:lpstr>
      <vt:lpstr>Wingdings</vt:lpstr>
      <vt:lpstr>Wingdings 2</vt:lpstr>
      <vt:lpstr>黑体</vt:lpstr>
      <vt:lpstr>楷体_GB2312</vt:lpstr>
      <vt:lpstr>Verdana</vt:lpstr>
      <vt:lpstr>隶书</vt:lpstr>
      <vt:lpstr>Tahoma</vt:lpstr>
      <vt:lpstr>MS Sans Serif</vt:lpstr>
      <vt:lpstr>Times New Roman</vt:lpstr>
      <vt:lpstr>ˎ̥</vt:lpstr>
      <vt:lpstr>吉祥如意</vt:lpstr>
      <vt:lpstr>Microsoft Word 图片</vt:lpstr>
      <vt:lpstr>Microsoft Visio 绘图</vt:lpstr>
      <vt:lpstr>PowerPoint 演示文稿</vt:lpstr>
      <vt:lpstr>PowerPoint 演示文稿</vt:lpstr>
      <vt:lpstr>4.1 状态图</vt:lpstr>
      <vt:lpstr>1. 状态图概念与组成</vt:lpstr>
      <vt:lpstr>PowerPoint 演示文稿</vt:lpstr>
      <vt:lpstr>PowerPoint 演示文稿</vt:lpstr>
      <vt:lpstr>举例1 简单状态图</vt:lpstr>
      <vt:lpstr>举例2</vt:lpstr>
      <vt:lpstr>举例3 完整状态图 </vt:lpstr>
      <vt:lpstr>2. 状态图进一步说明</vt:lpstr>
      <vt:lpstr>PowerPoint 演示文稿</vt:lpstr>
      <vt:lpstr>状态图：电梯</vt:lpstr>
      <vt:lpstr>（2）状态图动作</vt:lpstr>
      <vt:lpstr>增加状态细节</vt:lpstr>
      <vt:lpstr>案例1：订单的状态图</vt:lpstr>
      <vt:lpstr>案例2： Account对象的状态图</vt:lpstr>
      <vt:lpstr>思考与练习</vt:lpstr>
      <vt:lpstr>Answer:</vt:lpstr>
      <vt:lpstr>3. 如何绘制状态图</vt:lpstr>
      <vt:lpstr>案例：航班机票预订系统</vt:lpstr>
      <vt:lpstr>PowerPoint 演示文稿</vt:lpstr>
      <vt:lpstr>PowerPoint 演示文稿</vt:lpstr>
      <vt:lpstr>PowerPoint 演示文稿</vt:lpstr>
      <vt:lpstr>4. 状态图的应用说明</vt:lpstr>
      <vt:lpstr>4.2 活动图 </vt:lpstr>
      <vt:lpstr>PowerPoint 演示文稿</vt:lpstr>
      <vt:lpstr>1. 活动图的应用</vt:lpstr>
      <vt:lpstr>活动图的用途</vt:lpstr>
      <vt:lpstr>活动图的适用范围</vt:lpstr>
      <vt:lpstr>2.活动图的基本概念和组成 </vt:lpstr>
      <vt:lpstr>PowerPoint 演示文稿</vt:lpstr>
      <vt:lpstr>PowerPoint 演示文稿</vt:lpstr>
      <vt:lpstr>PowerPoint 演示文稿</vt:lpstr>
      <vt:lpstr>PowerPoint 演示文稿</vt:lpstr>
      <vt:lpstr>PowerPoint 演示文稿</vt:lpstr>
      <vt:lpstr>例2：</vt:lpstr>
      <vt:lpstr>PowerPoint 演示文稿</vt:lpstr>
      <vt:lpstr>例3：带泳道的活动图</vt:lpstr>
      <vt:lpstr>3. 活动图与状态图的区别</vt:lpstr>
      <vt:lpstr>4. 活动图与流程图的区别</vt:lpstr>
      <vt:lpstr>5. 复杂活动图</vt:lpstr>
      <vt:lpstr>PowerPoint 演示文稿</vt:lpstr>
      <vt:lpstr>6. 绘制活动图</vt:lpstr>
      <vt:lpstr>PowerPoint 演示文稿</vt:lpstr>
      <vt:lpstr>（1）为工作流建模</vt:lpstr>
      <vt:lpstr>PowerPoint 演示文稿</vt:lpstr>
      <vt:lpstr>（2）为对象的操作建模</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Administrator</cp:lastModifiedBy>
  <cp:revision>80</cp:revision>
  <dcterms:created xsi:type="dcterms:W3CDTF">2008-03-07T13:07:48Z</dcterms:created>
  <dcterms:modified xsi:type="dcterms:W3CDTF">2016-09-29T04:15:46Z</dcterms:modified>
</cp:coreProperties>
</file>