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21.jpg" ContentType="image/pn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3"/>
  </p:notesMasterIdLst>
  <p:sldIdLst>
    <p:sldId id="261" r:id="rId3"/>
    <p:sldId id="262" r:id="rId4"/>
    <p:sldId id="266" r:id="rId5"/>
    <p:sldId id="285" r:id="rId6"/>
    <p:sldId id="284" r:id="rId7"/>
    <p:sldId id="263" r:id="rId8"/>
    <p:sldId id="280" r:id="rId9"/>
    <p:sldId id="286" r:id="rId10"/>
    <p:sldId id="267" r:id="rId11"/>
    <p:sldId id="281" r:id="rId12"/>
    <p:sldId id="288" r:id="rId13"/>
    <p:sldId id="271" r:id="rId14"/>
    <p:sldId id="287" r:id="rId15"/>
    <p:sldId id="289" r:id="rId16"/>
    <p:sldId id="275" r:id="rId17"/>
    <p:sldId id="282" r:id="rId18"/>
    <p:sldId id="290" r:id="rId19"/>
    <p:sldId id="292" r:id="rId20"/>
    <p:sldId id="291" r:id="rId21"/>
    <p:sldId id="279" r:id="rId2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50" autoAdjust="0"/>
  </p:normalViewPr>
  <p:slideViewPr>
    <p:cSldViewPr snapToGrid="0" snapToObjects="1">
      <p:cViewPr>
        <p:scale>
          <a:sx n="100" d="100"/>
          <a:sy n="100" d="100"/>
        </p:scale>
        <p:origin x="58" y="-638"/>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2019/3/1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161881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在使用缓存时有三个目标：第一，加快用户访问速度，提高用户体验。第二，降低后端负载，减少潜在的风险，保证系统平稳。第三，保证数据“尽可能”及时更新。</a:t>
            </a:r>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10</a:t>
            </a:fld>
            <a:endParaRPr kumimoji="1" lang="zh-CN" altLang="en-US"/>
          </a:p>
        </p:txBody>
      </p:sp>
    </p:spTree>
    <p:extLst>
      <p:ext uri="{BB962C8B-B14F-4D97-AF65-F5344CB8AC3E}">
        <p14:creationId xmlns:p14="http://schemas.microsoft.com/office/powerpoint/2010/main" val="64081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一个查询返回的数据为空（不管是数据不存在，还是系统故障），我们仍然把这个空结果进行缓存，但它的过期时间会很短，最长不超过五分钟。通过这个直接设置的默认值存放到缓存，这样第二次到缓冲中获取就有值了，而不会继续访问数据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把空结果，也给缓存起来，这样下次同样的请求就可以直接返回空了，即可以避免当查询的值为空时引起的缓存穿透。同时也可以单独设置个缓存区域存储空值，对要查询的</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进行预先校验，然后再放行给后面的正常缓存处理逻辑。</a:t>
            </a:r>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11</a:t>
            </a:fld>
            <a:endParaRPr kumimoji="1" lang="zh-CN" altLang="en-US"/>
          </a:p>
        </p:txBody>
      </p:sp>
    </p:spTree>
    <p:extLst>
      <p:ext uri="{BB962C8B-B14F-4D97-AF65-F5344CB8AC3E}">
        <p14:creationId xmlns:p14="http://schemas.microsoft.com/office/powerpoint/2010/main" val="2724097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12</a:t>
            </a:fld>
            <a:endParaRPr kumimoji="1" lang="zh-CN" altLang="en-US"/>
          </a:p>
        </p:txBody>
      </p:sp>
    </p:spTree>
    <p:extLst>
      <p:ext uri="{BB962C8B-B14F-4D97-AF65-F5344CB8AC3E}">
        <p14:creationId xmlns:p14="http://schemas.microsoft.com/office/powerpoint/2010/main" val="3274146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由于缓存层承载着大量请求，有效的保护了存储层，但是如果缓存层由于某些原因整体不能提供服务，于是所有的请求都会达到存储层，存储层的调用量会暴增，造成存储层也会挂掉的情况。</a:t>
            </a:r>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678462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从 </a:t>
            </a:r>
            <a:r>
              <a:rPr lang="en-US" altLang="zh-CN" sz="1200" b="0" i="0" kern="1200" dirty="0">
                <a:solidFill>
                  <a:schemeClr val="tx1"/>
                </a:solidFill>
                <a:effectLst/>
                <a:latin typeface="+mn-lt"/>
                <a:ea typeface="+mn-ea"/>
                <a:cs typeface="+mn-cs"/>
              </a:rPr>
              <a:t>Redis </a:t>
            </a:r>
            <a:r>
              <a:rPr lang="zh-CN" altLang="en-US" sz="1200" b="0" i="0" kern="1200" dirty="0">
                <a:solidFill>
                  <a:schemeClr val="tx1"/>
                </a:solidFill>
                <a:effectLst/>
                <a:latin typeface="+mn-lt"/>
                <a:ea typeface="+mn-ea"/>
                <a:cs typeface="+mn-cs"/>
              </a:rPr>
              <a:t>获取数据，如果值不为空，则直接返回值。</a:t>
            </a:r>
          </a:p>
          <a:p>
            <a:pPr latinLnBrk="1"/>
            <a:r>
              <a:rPr lang="zh-CN" altLang="en-US" sz="1200" b="0" i="0" kern="1200" dirty="0">
                <a:solidFill>
                  <a:schemeClr val="tx1"/>
                </a:solidFill>
                <a:effectLst/>
                <a:latin typeface="+mn-lt"/>
                <a:ea typeface="+mn-ea"/>
                <a:cs typeface="+mn-cs"/>
              </a:rPr>
              <a:t>如果 </a:t>
            </a:r>
            <a:r>
              <a:rPr lang="en-US" altLang="zh-CN" sz="1200" b="0" i="0" kern="1200" dirty="0">
                <a:solidFill>
                  <a:schemeClr val="tx1"/>
                </a:solidFill>
                <a:effectLst/>
                <a:latin typeface="+mn-lt"/>
                <a:ea typeface="+mn-ea"/>
                <a:cs typeface="+mn-cs"/>
              </a:rPr>
              <a:t>set(</a:t>
            </a:r>
            <a:r>
              <a:rPr lang="en-US" altLang="zh-CN" sz="1200" b="0" i="0" kern="1200" dirty="0" err="1">
                <a:solidFill>
                  <a:schemeClr val="tx1"/>
                </a:solidFill>
                <a:effectLst/>
                <a:latin typeface="+mn-lt"/>
                <a:ea typeface="+mn-ea"/>
                <a:cs typeface="+mn-cs"/>
              </a:rPr>
              <a:t>nx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ex) </a:t>
            </a:r>
            <a:r>
              <a:rPr lang="zh-CN" altLang="en-US" sz="1200" b="0" i="0" kern="1200" dirty="0">
                <a:solidFill>
                  <a:schemeClr val="tx1"/>
                </a:solidFill>
                <a:effectLst/>
                <a:latin typeface="+mn-lt"/>
                <a:ea typeface="+mn-ea"/>
                <a:cs typeface="+mn-cs"/>
              </a:rPr>
              <a:t>结果为 </a:t>
            </a:r>
            <a:r>
              <a:rPr lang="en-US" altLang="zh-CN" sz="1200" b="0" i="0" kern="1200" dirty="0">
                <a:solidFill>
                  <a:schemeClr val="tx1"/>
                </a:solidFill>
                <a:effectLst/>
                <a:latin typeface="+mn-lt"/>
                <a:ea typeface="+mn-ea"/>
                <a:cs typeface="+mn-cs"/>
              </a:rPr>
              <a:t>true</a:t>
            </a:r>
            <a:r>
              <a:rPr lang="zh-CN" altLang="en-US" sz="1200" b="0" i="0" kern="1200" dirty="0">
                <a:solidFill>
                  <a:schemeClr val="tx1"/>
                </a:solidFill>
                <a:effectLst/>
                <a:latin typeface="+mn-lt"/>
                <a:ea typeface="+mn-ea"/>
                <a:cs typeface="+mn-cs"/>
              </a:rPr>
              <a:t>，说明此时没有其他线程重建缓存，那么当前线程执行缓存构建逻辑。</a:t>
            </a:r>
          </a:p>
          <a:p>
            <a:pPr latinLnBrk="1"/>
            <a:r>
              <a:rPr lang="zh-CN" altLang="en-US" sz="1200" b="0" i="0" kern="1200" dirty="0">
                <a:solidFill>
                  <a:schemeClr val="tx1"/>
                </a:solidFill>
                <a:effectLst/>
                <a:latin typeface="+mn-lt"/>
                <a:ea typeface="+mn-ea"/>
                <a:cs typeface="+mn-cs"/>
              </a:rPr>
              <a:t>如果 </a:t>
            </a:r>
            <a:r>
              <a:rPr lang="en-US" altLang="zh-CN" sz="1200" b="0" i="0" kern="1200" dirty="0" err="1">
                <a:solidFill>
                  <a:schemeClr val="tx1"/>
                </a:solidFill>
                <a:effectLst/>
                <a:latin typeface="+mn-lt"/>
                <a:ea typeface="+mn-ea"/>
                <a:cs typeface="+mn-cs"/>
              </a:rPr>
              <a:t>setnx</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nx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ex) </a:t>
            </a:r>
            <a:r>
              <a:rPr lang="zh-CN" altLang="en-US" sz="1200" b="0" i="0" kern="1200" dirty="0">
                <a:solidFill>
                  <a:schemeClr val="tx1"/>
                </a:solidFill>
                <a:effectLst/>
                <a:latin typeface="+mn-lt"/>
                <a:ea typeface="+mn-ea"/>
                <a:cs typeface="+mn-cs"/>
              </a:rPr>
              <a:t>结果为 </a:t>
            </a:r>
            <a:r>
              <a:rPr lang="en-US" altLang="zh-CN" sz="1200" b="0" i="0" kern="1200" dirty="0">
                <a:solidFill>
                  <a:schemeClr val="tx1"/>
                </a:solidFill>
                <a:effectLst/>
                <a:latin typeface="+mn-lt"/>
                <a:ea typeface="+mn-ea"/>
                <a:cs typeface="+mn-cs"/>
              </a:rPr>
              <a:t>false</a:t>
            </a:r>
            <a:r>
              <a:rPr lang="zh-CN" altLang="en-US" sz="1200" b="0" i="0" kern="1200" dirty="0">
                <a:solidFill>
                  <a:schemeClr val="tx1"/>
                </a:solidFill>
                <a:effectLst/>
                <a:latin typeface="+mn-lt"/>
                <a:ea typeface="+mn-ea"/>
                <a:cs typeface="+mn-cs"/>
              </a:rPr>
              <a:t>，说明此时已经有其他线程正在执行构建缓存的工作，那么当前线程将休息指定时间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例如这里是 </a:t>
            </a:r>
            <a:r>
              <a:rPr lang="en-US" altLang="zh-CN" sz="1200" b="0" i="0" kern="1200" dirty="0">
                <a:solidFill>
                  <a:schemeClr val="tx1"/>
                </a:solidFill>
                <a:effectLst/>
                <a:latin typeface="+mn-lt"/>
                <a:ea typeface="+mn-ea"/>
                <a:cs typeface="+mn-cs"/>
              </a:rPr>
              <a:t>50 </a:t>
            </a:r>
            <a:r>
              <a:rPr lang="zh-CN" altLang="en-US" sz="1200" b="0" i="0" kern="1200" dirty="0">
                <a:solidFill>
                  <a:schemeClr val="tx1"/>
                </a:solidFill>
                <a:effectLst/>
                <a:latin typeface="+mn-lt"/>
                <a:ea typeface="+mn-ea"/>
                <a:cs typeface="+mn-cs"/>
              </a:rPr>
              <a:t>毫秒，取决于构建缓存的速度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后，重新执行函数，直到获取到数据。</a:t>
            </a:r>
          </a:p>
          <a:p>
            <a:r>
              <a:rPr lang="zh-CN" altLang="en-US" sz="1200" b="0" i="0" kern="1200" dirty="0">
                <a:solidFill>
                  <a:schemeClr val="tx1"/>
                </a:solidFill>
                <a:effectLst/>
                <a:latin typeface="+mn-lt"/>
                <a:ea typeface="+mn-ea"/>
                <a:cs typeface="+mn-cs"/>
              </a:rPr>
              <a:t>互斥锁 </a:t>
            </a:r>
            <a:r>
              <a:rPr lang="en-US" altLang="zh-CN" sz="1200" b="0" i="0" kern="1200" dirty="0">
                <a:solidFill>
                  <a:schemeClr val="tx1"/>
                </a:solidFill>
                <a:effectLst/>
                <a:latin typeface="+mn-lt"/>
                <a:ea typeface="+mn-ea"/>
                <a:cs typeface="+mn-cs"/>
              </a:rPr>
              <a:t>(mutex key)</a:t>
            </a:r>
            <a:r>
              <a:rPr lang="zh-CN" altLang="en-US" sz="1200" b="0" i="0" kern="1200" dirty="0">
                <a:solidFill>
                  <a:schemeClr val="tx1"/>
                </a:solidFill>
                <a:effectLst/>
                <a:latin typeface="+mn-lt"/>
                <a:ea typeface="+mn-ea"/>
                <a:cs typeface="+mn-cs"/>
              </a:rPr>
              <a:t>：这种方案思路比较简单，但是存在一定的隐患，如果构建缓存过程出现问题或者时间较长，可能会存在死锁和线程池阻塞的风险，但是这种方法能够较好的降低后端存储负载并在一致性上做的比较好。</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缓存标记：记录缓存数据是否过期，如果过期会触发通知另外的线程在后台去更新实际</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的缓存；</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、缓存数据：它的过期时间比缓存标记的时间延长</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倍，例：标记缓存时间</a:t>
            </a:r>
            <a:r>
              <a:rPr lang="en-US" altLang="zh-CN" sz="1200" b="0" i="0" kern="1200" dirty="0">
                <a:solidFill>
                  <a:schemeClr val="tx1"/>
                </a:solidFill>
                <a:effectLst/>
                <a:latin typeface="+mn-lt"/>
                <a:ea typeface="+mn-ea"/>
                <a:cs typeface="+mn-cs"/>
              </a:rPr>
              <a:t>30</a:t>
            </a:r>
            <a:r>
              <a:rPr lang="zh-CN" altLang="en-US" sz="1200" b="0" i="0" kern="1200" dirty="0">
                <a:solidFill>
                  <a:schemeClr val="tx1"/>
                </a:solidFill>
                <a:effectLst/>
                <a:latin typeface="+mn-lt"/>
                <a:ea typeface="+mn-ea"/>
                <a:cs typeface="+mn-cs"/>
              </a:rPr>
              <a:t>分钟，数据缓存设置为</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分钟。 这样，当缓存标记</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过期后，实际缓存还能把旧数据返回给调用端，直到另外的线程在后台更新完成后，才会返回新缓存。</a:t>
            </a:r>
          </a:p>
          <a:p>
            <a:r>
              <a:rPr lang="zh-CN" altLang="en-US" sz="1200" b="0" i="0" kern="1200" dirty="0">
                <a:solidFill>
                  <a:schemeClr val="tx1"/>
                </a:solidFill>
                <a:effectLst/>
                <a:latin typeface="+mn-lt"/>
                <a:ea typeface="+mn-ea"/>
                <a:cs typeface="+mn-cs"/>
              </a:rPr>
              <a:t>关于缓存崩溃的解决方法，这里提出了三种方案：使用锁或队列、设置过期标志更新缓存、为</a:t>
            </a:r>
            <a:r>
              <a:rPr lang="en-US" altLang="zh-CN" sz="1200" b="0" i="0" kern="1200" dirty="0">
                <a:solidFill>
                  <a:schemeClr val="tx1"/>
                </a:solidFill>
                <a:effectLst/>
                <a:latin typeface="+mn-lt"/>
                <a:ea typeface="+mn-ea"/>
                <a:cs typeface="+mn-cs"/>
              </a:rPr>
              <a:t>key</a:t>
            </a:r>
            <a:r>
              <a:rPr lang="zh-CN" altLang="en-US" sz="1200" b="0" i="0" kern="1200" dirty="0">
                <a:solidFill>
                  <a:schemeClr val="tx1"/>
                </a:solidFill>
                <a:effectLst/>
                <a:latin typeface="+mn-lt"/>
                <a:ea typeface="+mn-ea"/>
                <a:cs typeface="+mn-cs"/>
              </a:rPr>
              <a:t>设置不同的缓存失效时间，还有一各被称为“二级缓存”的解决方法，有兴趣的读者可以自行研究。</a:t>
            </a:r>
          </a:p>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149867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2700460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3139156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作为主要的业务数据库，在关联关系查询时相比较关系型数据出在劣势</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按照业务来看，核心业务建议数据还是落地到</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redis</a:t>
            </a:r>
            <a:r>
              <a:rPr lang="zh-CN" altLang="en-US" sz="1200" b="0" i="0" kern="1200" dirty="0">
                <a:solidFill>
                  <a:schemeClr val="tx1"/>
                </a:solidFill>
                <a:effectLst/>
                <a:latin typeface="+mn-lt"/>
                <a:ea typeface="+mn-ea"/>
                <a:cs typeface="+mn-cs"/>
              </a:rPr>
              <a:t>在异常情况下回丢数据。</a:t>
            </a:r>
            <a:endParaRPr lang="en-US" altLang="zh-CN" sz="1200" b="0" i="0" kern="1200" dirty="0">
              <a:solidFill>
                <a:schemeClr val="tx1"/>
              </a:solidFill>
              <a:effectLst/>
              <a:latin typeface="+mn-lt"/>
              <a:ea typeface="+mn-ea"/>
              <a:cs typeface="+mn-cs"/>
            </a:endParaRPr>
          </a:p>
          <a:p>
            <a:r>
              <a:rPr lang="zh-CN" altLang="en-US" dirty="0"/>
              <a:t>不分表，没有</a:t>
            </a:r>
            <a:r>
              <a:rPr lang="en-US" altLang="zh-CN" dirty="0"/>
              <a:t>schema</a:t>
            </a:r>
            <a:r>
              <a:rPr lang="zh-CN" altLang="en-US" dirty="0"/>
              <a:t>，没有索引，没有外键，缺少</a:t>
            </a:r>
            <a:r>
              <a:rPr lang="en-US" altLang="zh-CN" dirty="0"/>
              <a:t>int/date</a:t>
            </a:r>
            <a:r>
              <a:rPr lang="zh-CN" altLang="en-US" dirty="0"/>
              <a:t>等基本数据类型，</a:t>
            </a:r>
            <a:endParaRPr lang="en-US" altLang="zh-CN" dirty="0"/>
          </a:p>
          <a:p>
            <a:r>
              <a:rPr lang="zh-CN" altLang="en-US" dirty="0"/>
              <a:t>多条件查询需要通过集合内联</a:t>
            </a:r>
            <a:r>
              <a:rPr lang="en-US" altLang="zh-CN" dirty="0"/>
              <a:t>(</a:t>
            </a:r>
            <a:r>
              <a:rPr lang="en-US" altLang="zh-CN" dirty="0" err="1"/>
              <a:t>sinter,zinterstore</a:t>
            </a:r>
            <a:r>
              <a:rPr lang="en-US" altLang="zh-CN" dirty="0"/>
              <a:t>)</a:t>
            </a:r>
            <a:r>
              <a:rPr lang="zh-CN" altLang="en-US" dirty="0"/>
              <a:t>和连接间接实现，操作不便，开发效率低，可维护性不佳；</a:t>
            </a:r>
            <a:endParaRPr lang="en-US" altLang="zh-CN" dirty="0"/>
          </a:p>
          <a:p>
            <a:r>
              <a:rPr lang="zh-CN" altLang="en-US" dirty="0"/>
              <a:t>因此一般不将其视为完整的数据库单独使用，很多网站将</a:t>
            </a:r>
            <a:r>
              <a:rPr lang="en-US" altLang="zh-CN" dirty="0" err="1"/>
              <a:t>redis</a:t>
            </a:r>
            <a:r>
              <a:rPr lang="zh-CN" altLang="en-US" dirty="0"/>
              <a:t>作为高速缓存和</a:t>
            </a:r>
            <a:r>
              <a:rPr lang="en-US" altLang="zh-CN" dirty="0"/>
              <a:t>session</a:t>
            </a:r>
            <a:r>
              <a:rPr lang="zh-CN" altLang="en-US" dirty="0"/>
              <a:t>状态存储层，然后再与其他数据库搭配使用。</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17</a:t>
            </a:fld>
            <a:endParaRPr kumimoji="1" lang="zh-CN" altLang="en-US"/>
          </a:p>
        </p:txBody>
      </p:sp>
    </p:spTree>
    <p:extLst>
      <p:ext uri="{BB962C8B-B14F-4D97-AF65-F5344CB8AC3E}">
        <p14:creationId xmlns:p14="http://schemas.microsoft.com/office/powerpoint/2010/main" val="406857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我这里用的</a:t>
            </a:r>
            <a:r>
              <a:rPr lang="en-US" altLang="zh-CN" dirty="0"/>
              <a:t>windows</a:t>
            </a:r>
            <a:r>
              <a:rPr lang="zh-CN" altLang="en-US" dirty="0"/>
              <a:t>版的</a:t>
            </a:r>
            <a:r>
              <a:rPr lang="en-US" altLang="zh-CN" dirty="0" err="1"/>
              <a:t>redis</a:t>
            </a:r>
            <a:endParaRPr lang="en-US" altLang="zh-CN" dirty="0"/>
          </a:p>
          <a:p>
            <a:r>
              <a:rPr lang="en-US" altLang="zh-CN" dirty="0" err="1"/>
              <a:t>noeviction</a:t>
            </a:r>
            <a:r>
              <a:rPr lang="en-US" altLang="zh-CN" dirty="0"/>
              <a:t>: </a:t>
            </a:r>
            <a:r>
              <a:rPr lang="zh-CN" altLang="en-US" dirty="0"/>
              <a:t>不删除策略</a:t>
            </a:r>
            <a:r>
              <a:rPr lang="en-US" altLang="zh-CN" dirty="0"/>
              <a:t>, </a:t>
            </a:r>
            <a:r>
              <a:rPr lang="zh-CN" altLang="en-US" dirty="0"/>
              <a:t>达到最大内存限制时</a:t>
            </a:r>
            <a:r>
              <a:rPr lang="en-US" altLang="zh-CN" dirty="0"/>
              <a:t>, </a:t>
            </a:r>
            <a:r>
              <a:rPr lang="zh-CN" altLang="en-US" dirty="0"/>
              <a:t>如果需要更多内存</a:t>
            </a:r>
            <a:r>
              <a:rPr lang="en-US" altLang="zh-CN" dirty="0"/>
              <a:t>, </a:t>
            </a:r>
            <a:r>
              <a:rPr lang="zh-CN" altLang="en-US" dirty="0"/>
              <a:t>直接返回错误信息。 大多数写命令都会导致占用更多的内存</a:t>
            </a:r>
            <a:r>
              <a:rPr lang="en-US" altLang="zh-CN" dirty="0"/>
              <a:t>(</a:t>
            </a:r>
            <a:r>
              <a:rPr lang="zh-CN" altLang="en-US" dirty="0"/>
              <a:t>有极少数会例外</a:t>
            </a:r>
            <a:r>
              <a:rPr lang="en-US" altLang="zh-CN" dirty="0"/>
              <a:t>, </a:t>
            </a:r>
            <a:r>
              <a:rPr lang="zh-CN" altLang="en-US" dirty="0"/>
              <a:t>如 </a:t>
            </a:r>
            <a:r>
              <a:rPr lang="en-US" altLang="zh-CN" dirty="0"/>
              <a:t>DEL )</a:t>
            </a:r>
            <a:r>
              <a:rPr lang="zh-CN" altLang="en-US" dirty="0"/>
              <a:t>。</a:t>
            </a:r>
            <a:endParaRPr lang="en-US" altLang="zh-CN" dirty="0"/>
          </a:p>
          <a:p>
            <a:r>
              <a:rPr lang="en-US" altLang="zh-CN" dirty="0" err="1"/>
              <a:t>allkeys-lru</a:t>
            </a:r>
            <a:r>
              <a:rPr lang="en-US" altLang="zh-CN" dirty="0"/>
              <a:t>: </a:t>
            </a:r>
            <a:r>
              <a:rPr lang="zh-CN" altLang="en-US" dirty="0"/>
              <a:t>所有</a:t>
            </a:r>
            <a:r>
              <a:rPr lang="en-US" altLang="zh-CN" dirty="0"/>
              <a:t>key</a:t>
            </a:r>
            <a:r>
              <a:rPr lang="zh-CN" altLang="en-US" dirty="0"/>
              <a:t>通用</a:t>
            </a:r>
            <a:r>
              <a:rPr lang="en-US" altLang="zh-CN" dirty="0"/>
              <a:t>; </a:t>
            </a:r>
            <a:r>
              <a:rPr lang="zh-CN" altLang="en-US" dirty="0"/>
              <a:t>优先删除最近最少使用</a:t>
            </a:r>
            <a:r>
              <a:rPr lang="en-US" altLang="zh-CN" dirty="0"/>
              <a:t>(less recently used ,LRU) </a:t>
            </a:r>
            <a:r>
              <a:rPr lang="zh-CN" altLang="en-US" dirty="0"/>
              <a:t>的 </a:t>
            </a:r>
            <a:r>
              <a:rPr lang="en-US" altLang="zh-CN" dirty="0"/>
              <a:t>key</a:t>
            </a:r>
            <a:r>
              <a:rPr lang="zh-CN" altLang="en-US" dirty="0"/>
              <a:t>。</a:t>
            </a:r>
            <a:endParaRPr lang="en-US" altLang="zh-CN" dirty="0"/>
          </a:p>
          <a:p>
            <a:r>
              <a:rPr lang="en-US" altLang="zh-CN" dirty="0"/>
              <a:t>volatile-</a:t>
            </a:r>
            <a:r>
              <a:rPr lang="en-US" altLang="zh-CN" dirty="0" err="1"/>
              <a:t>lru</a:t>
            </a:r>
            <a:r>
              <a:rPr lang="en-US" altLang="zh-CN" dirty="0"/>
              <a:t>: </a:t>
            </a:r>
            <a:r>
              <a:rPr lang="zh-CN" altLang="en-US" dirty="0"/>
              <a:t>只限于设置了 </a:t>
            </a:r>
            <a:r>
              <a:rPr lang="en-US" altLang="zh-CN" dirty="0"/>
              <a:t>expire </a:t>
            </a:r>
            <a:r>
              <a:rPr lang="zh-CN" altLang="en-US" dirty="0"/>
              <a:t>的部分</a:t>
            </a:r>
            <a:r>
              <a:rPr lang="en-US" altLang="zh-CN" dirty="0"/>
              <a:t>; </a:t>
            </a:r>
            <a:r>
              <a:rPr lang="zh-CN" altLang="en-US" dirty="0"/>
              <a:t>优先删除最近最少使用</a:t>
            </a:r>
            <a:r>
              <a:rPr lang="en-US" altLang="zh-CN" dirty="0"/>
              <a:t>(less recently used ,LRU) </a:t>
            </a:r>
            <a:r>
              <a:rPr lang="zh-CN" altLang="en-US" dirty="0"/>
              <a:t>的 </a:t>
            </a:r>
            <a:r>
              <a:rPr lang="en-US" altLang="zh-CN" dirty="0"/>
              <a:t>key</a:t>
            </a:r>
            <a:r>
              <a:rPr lang="zh-CN" altLang="en-US" dirty="0"/>
              <a:t>。</a:t>
            </a:r>
            <a:endParaRPr lang="en-US" altLang="zh-CN" dirty="0"/>
          </a:p>
          <a:p>
            <a:r>
              <a:rPr lang="en-US" altLang="zh-CN" dirty="0" err="1"/>
              <a:t>allkeys</a:t>
            </a:r>
            <a:r>
              <a:rPr lang="en-US" altLang="zh-CN" dirty="0"/>
              <a:t>-random: </a:t>
            </a:r>
            <a:r>
              <a:rPr lang="zh-CN" altLang="en-US" dirty="0"/>
              <a:t>所有</a:t>
            </a:r>
            <a:r>
              <a:rPr lang="en-US" altLang="zh-CN" dirty="0"/>
              <a:t>key</a:t>
            </a:r>
            <a:r>
              <a:rPr lang="zh-CN" altLang="en-US" dirty="0"/>
              <a:t>通用</a:t>
            </a:r>
            <a:r>
              <a:rPr lang="en-US" altLang="zh-CN" dirty="0"/>
              <a:t>; </a:t>
            </a:r>
            <a:r>
              <a:rPr lang="zh-CN" altLang="en-US" dirty="0"/>
              <a:t>随机删除一部分 </a:t>
            </a:r>
            <a:r>
              <a:rPr lang="en-US" altLang="zh-CN" dirty="0"/>
              <a:t>key</a:t>
            </a:r>
            <a:r>
              <a:rPr lang="zh-CN" altLang="en-US" dirty="0"/>
              <a:t>。</a:t>
            </a:r>
            <a:endParaRPr lang="en-US" altLang="zh-CN" dirty="0"/>
          </a:p>
          <a:p>
            <a:r>
              <a:rPr lang="en-US" altLang="zh-CN" dirty="0"/>
              <a:t>volatile-random: </a:t>
            </a:r>
            <a:r>
              <a:rPr lang="zh-CN" altLang="en-US" dirty="0"/>
              <a:t>只限于设置了 </a:t>
            </a:r>
            <a:r>
              <a:rPr lang="en-US" altLang="zh-CN" dirty="0"/>
              <a:t>expire </a:t>
            </a:r>
            <a:r>
              <a:rPr lang="zh-CN" altLang="en-US" dirty="0"/>
              <a:t>的部分</a:t>
            </a:r>
            <a:r>
              <a:rPr lang="en-US" altLang="zh-CN" dirty="0"/>
              <a:t>; </a:t>
            </a:r>
            <a:r>
              <a:rPr lang="zh-CN" altLang="en-US" dirty="0"/>
              <a:t>随机删除一部分 </a:t>
            </a:r>
            <a:r>
              <a:rPr lang="en-US" altLang="zh-CN" dirty="0"/>
              <a:t>key</a:t>
            </a:r>
            <a:r>
              <a:rPr lang="zh-CN" altLang="en-US" dirty="0"/>
              <a:t>。</a:t>
            </a:r>
            <a:endParaRPr lang="en-US" altLang="zh-CN" dirty="0"/>
          </a:p>
          <a:p>
            <a:r>
              <a:rPr lang="en-US" altLang="zh-CN" dirty="0"/>
              <a:t>volatile-</a:t>
            </a:r>
            <a:r>
              <a:rPr lang="en-US" altLang="zh-CN" dirty="0" err="1"/>
              <a:t>ttl</a:t>
            </a:r>
            <a:r>
              <a:rPr lang="en-US" altLang="zh-CN" dirty="0"/>
              <a:t>: </a:t>
            </a:r>
            <a:r>
              <a:rPr lang="zh-CN" altLang="en-US" dirty="0"/>
              <a:t>只限于设置了 </a:t>
            </a:r>
            <a:r>
              <a:rPr lang="en-US" altLang="zh-CN" dirty="0"/>
              <a:t>expire </a:t>
            </a:r>
            <a:r>
              <a:rPr lang="zh-CN" altLang="en-US" dirty="0"/>
              <a:t>的部分</a:t>
            </a:r>
            <a:r>
              <a:rPr lang="en-US" altLang="zh-CN" dirty="0"/>
              <a:t>;</a:t>
            </a:r>
          </a:p>
          <a:p>
            <a:r>
              <a:rPr lang="en-US" altLang="zh-CN" dirty="0"/>
              <a:t> </a:t>
            </a:r>
            <a:r>
              <a:rPr lang="zh-CN" altLang="en-US" dirty="0"/>
              <a:t>优先删除剩余时间</a:t>
            </a:r>
            <a:r>
              <a:rPr lang="en-US" altLang="zh-CN" dirty="0"/>
              <a:t>(time to </a:t>
            </a:r>
            <a:r>
              <a:rPr lang="en-US" altLang="zh-CN" dirty="0" err="1"/>
              <a:t>live,TTL</a:t>
            </a:r>
            <a:r>
              <a:rPr lang="en-US" altLang="zh-CN" dirty="0"/>
              <a:t>) </a:t>
            </a:r>
            <a:r>
              <a:rPr lang="zh-CN" altLang="en-US" dirty="0"/>
              <a:t>短的</a:t>
            </a:r>
            <a:r>
              <a:rPr lang="en-US" altLang="zh-CN" dirty="0"/>
              <a:t>key</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1297535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r>
              <a:rPr lang="zh-CN" altLang="en-US" dirty="0"/>
              <a:t>建立</a:t>
            </a:r>
            <a:r>
              <a:rPr lang="en-US" altLang="zh-CN" dirty="0" err="1"/>
              <a:t>redis</a:t>
            </a:r>
            <a:r>
              <a:rPr lang="zh-CN" altLang="en-US" dirty="0"/>
              <a:t>集群主从和哨兵机制</a:t>
            </a:r>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19</a:t>
            </a:fld>
            <a:endParaRPr kumimoji="1" lang="zh-CN" altLang="en-US"/>
          </a:p>
        </p:txBody>
      </p:sp>
    </p:spTree>
    <p:extLst>
      <p:ext uri="{BB962C8B-B14F-4D97-AF65-F5344CB8AC3E}">
        <p14:creationId xmlns:p14="http://schemas.microsoft.com/office/powerpoint/2010/main" val="272897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a:t>
            </a:fld>
            <a:endParaRPr kumimoji="1" lang="zh-CN" altLang="en-US"/>
          </a:p>
        </p:txBody>
      </p:sp>
    </p:spTree>
    <p:extLst>
      <p:ext uri="{BB962C8B-B14F-4D97-AF65-F5344CB8AC3E}">
        <p14:creationId xmlns:p14="http://schemas.microsoft.com/office/powerpoint/2010/main" val="3271122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20</a:t>
            </a:fld>
            <a:endParaRPr kumimoji="1" lang="zh-CN" altLang="en-US"/>
          </a:p>
        </p:txBody>
      </p:sp>
    </p:spTree>
    <p:extLst>
      <p:ext uri="{BB962C8B-B14F-4D97-AF65-F5344CB8AC3E}">
        <p14:creationId xmlns:p14="http://schemas.microsoft.com/office/powerpoint/2010/main" val="370986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3</a:t>
            </a:fld>
            <a:endParaRPr kumimoji="1" lang="zh-CN" altLang="en-US"/>
          </a:p>
        </p:txBody>
      </p:sp>
    </p:spTree>
    <p:extLst>
      <p:ext uri="{BB962C8B-B14F-4D97-AF65-F5344CB8AC3E}">
        <p14:creationId xmlns:p14="http://schemas.microsoft.com/office/powerpoint/2010/main" val="1273583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BitMap</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1bit</a:t>
            </a:r>
            <a:r>
              <a:rPr lang="zh-CN" altLang="en-US" sz="1200" b="0" i="0" kern="1200" dirty="0">
                <a:solidFill>
                  <a:schemeClr val="tx1"/>
                </a:solidFill>
                <a:effectLst/>
                <a:latin typeface="+mn-lt"/>
                <a:ea typeface="+mn-ea"/>
                <a:cs typeface="+mn-cs"/>
              </a:rPr>
              <a:t>代表一个数字，</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int = 4Bytes = 4*8bit = 32 bit,</a:t>
            </a:r>
          </a:p>
          <a:p>
            <a:r>
              <a:rPr lang="en-US" altLang="zh-CN" sz="1200" b="0" i="0" kern="1200" dirty="0" err="1">
                <a:solidFill>
                  <a:schemeClr val="tx1"/>
                </a:solidFill>
                <a:effectLst/>
                <a:latin typeface="+mn-lt"/>
                <a:ea typeface="+mn-ea"/>
                <a:cs typeface="+mn-cs"/>
              </a:rPr>
              <a:t>BitMap</a:t>
            </a:r>
            <a:r>
              <a:rPr lang="zh-CN" altLang="en-US" sz="1200" b="0" i="0" kern="1200" dirty="0">
                <a:solidFill>
                  <a:schemeClr val="tx1"/>
                </a:solidFill>
                <a:effectLst/>
                <a:latin typeface="+mn-lt"/>
                <a:ea typeface="+mn-ea"/>
                <a:cs typeface="+mn-cs"/>
              </a:rPr>
              <a:t>算法的思想还是比较简单的，关键的问题是如何确定</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进制的数到</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进制的映射图</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4</a:t>
            </a:fld>
            <a:endParaRPr kumimoji="1" lang="zh-CN" altLang="en-US"/>
          </a:p>
        </p:txBody>
      </p:sp>
    </p:spTree>
    <p:extLst>
      <p:ext uri="{BB962C8B-B14F-4D97-AF65-F5344CB8AC3E}">
        <p14:creationId xmlns:p14="http://schemas.microsoft.com/office/powerpoint/2010/main" val="21316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比如你有</a:t>
            </a:r>
            <a:r>
              <a:rPr lang="en-US" altLang="zh-CN" dirty="0"/>
              <a:t>10</a:t>
            </a:r>
            <a:r>
              <a:rPr lang="zh-CN" altLang="en-US" dirty="0"/>
              <a:t>个</a:t>
            </a:r>
            <a:r>
              <a:rPr lang="en-US" altLang="zh-CN" dirty="0" err="1"/>
              <a:t>Url</a:t>
            </a:r>
            <a:r>
              <a:rPr lang="zh-CN" altLang="en-US" dirty="0"/>
              <a:t>，你完全可以创建一长度是</a:t>
            </a:r>
            <a:r>
              <a:rPr lang="en-US" altLang="zh-CN" dirty="0"/>
              <a:t>100bit</a:t>
            </a:r>
            <a:r>
              <a:rPr lang="zh-CN" altLang="en-US" dirty="0"/>
              <a:t>的数组，然后对</a:t>
            </a:r>
            <a:r>
              <a:rPr lang="en-US" altLang="zh-CN" dirty="0" err="1"/>
              <a:t>url</a:t>
            </a:r>
            <a:r>
              <a:rPr lang="zh-CN" altLang="en-US" dirty="0"/>
              <a:t>分别用</a:t>
            </a:r>
            <a:r>
              <a:rPr lang="en-US" altLang="zh-CN" dirty="0"/>
              <a:t>5</a:t>
            </a:r>
            <a:r>
              <a:rPr lang="zh-CN" altLang="en-US" dirty="0"/>
              <a:t>个不同的</a:t>
            </a:r>
            <a:r>
              <a:rPr lang="en-US" altLang="zh-CN" dirty="0"/>
              <a:t>hash</a:t>
            </a:r>
            <a:r>
              <a:rPr lang="zh-CN" altLang="en-US" dirty="0"/>
              <a:t>函数进行</a:t>
            </a:r>
            <a:r>
              <a:rPr lang="en-US" altLang="zh-CN" dirty="0"/>
              <a:t>hash</a:t>
            </a:r>
            <a:r>
              <a:rPr lang="zh-CN" altLang="en-US" dirty="0"/>
              <a:t>，得到</a:t>
            </a:r>
            <a:r>
              <a:rPr lang="en-US" altLang="zh-CN" dirty="0"/>
              <a:t>5</a:t>
            </a:r>
            <a:r>
              <a:rPr lang="zh-CN" altLang="en-US" dirty="0"/>
              <a:t>个</a:t>
            </a:r>
            <a:r>
              <a:rPr lang="en-US" altLang="zh-CN" dirty="0"/>
              <a:t>hash</a:t>
            </a:r>
            <a:r>
              <a:rPr lang="zh-CN" altLang="en-US" dirty="0"/>
              <a:t>后的值，这</a:t>
            </a:r>
            <a:r>
              <a:rPr lang="en-US" altLang="zh-CN" dirty="0"/>
              <a:t>5</a:t>
            </a:r>
            <a:r>
              <a:rPr lang="zh-CN" altLang="en-US" dirty="0"/>
              <a:t>个值尽可能的保证均匀分布在</a:t>
            </a:r>
            <a:r>
              <a:rPr lang="en-US" altLang="zh-CN" dirty="0"/>
              <a:t>100</a:t>
            </a:r>
            <a:r>
              <a:rPr lang="zh-CN" altLang="en-US" dirty="0"/>
              <a:t>个</a:t>
            </a:r>
            <a:r>
              <a:rPr lang="en-US" altLang="zh-CN" dirty="0"/>
              <a:t>bit</a:t>
            </a:r>
            <a:r>
              <a:rPr lang="zh-CN" altLang="en-US" dirty="0"/>
              <a:t>的范围内。然后把</a:t>
            </a:r>
            <a:r>
              <a:rPr lang="en-US" altLang="zh-CN" dirty="0"/>
              <a:t>5</a:t>
            </a:r>
            <a:r>
              <a:rPr lang="zh-CN" altLang="en-US" dirty="0"/>
              <a:t>个</a:t>
            </a:r>
            <a:r>
              <a:rPr lang="en-US" altLang="zh-CN" dirty="0"/>
              <a:t>hash</a:t>
            </a:r>
            <a:r>
              <a:rPr lang="zh-CN" altLang="en-US" dirty="0"/>
              <a:t>值对应的</a:t>
            </a:r>
            <a:r>
              <a:rPr lang="en-US" altLang="zh-CN" dirty="0"/>
              <a:t>bit</a:t>
            </a:r>
            <a:r>
              <a:rPr lang="zh-CN" altLang="en-US" dirty="0"/>
              <a:t>位都置为</a:t>
            </a:r>
            <a:r>
              <a:rPr lang="en-US" altLang="zh-CN" dirty="0"/>
              <a:t>1</a:t>
            </a:r>
            <a:r>
              <a:rPr lang="zh-CN" altLang="en-US" dirty="0"/>
              <a:t>，判断一个</a:t>
            </a:r>
            <a:r>
              <a:rPr lang="en-US" altLang="zh-CN" dirty="0" err="1"/>
              <a:t>url</a:t>
            </a:r>
            <a:r>
              <a:rPr lang="zh-CN" altLang="en-US" dirty="0"/>
              <a:t>是否已经存在时，一次看</a:t>
            </a:r>
            <a:r>
              <a:rPr lang="en-US" altLang="zh-CN" dirty="0"/>
              <a:t>5</a:t>
            </a:r>
            <a:r>
              <a:rPr lang="zh-CN" altLang="en-US" dirty="0"/>
              <a:t>个</a:t>
            </a:r>
            <a:r>
              <a:rPr lang="en-US" altLang="zh-CN" dirty="0"/>
              <a:t>bit</a:t>
            </a:r>
            <a:r>
              <a:rPr lang="zh-CN" altLang="en-US" dirty="0"/>
              <a:t>位是否为</a:t>
            </a:r>
            <a:r>
              <a:rPr lang="en-US" altLang="zh-CN" dirty="0"/>
              <a:t>1</a:t>
            </a:r>
            <a:r>
              <a:rPr lang="zh-CN" altLang="en-US" dirty="0"/>
              <a:t>就可以了，如果有任何一个不为</a:t>
            </a:r>
            <a:r>
              <a:rPr lang="en-US" altLang="zh-CN" dirty="0"/>
              <a:t>1</a:t>
            </a:r>
            <a:r>
              <a:rPr lang="zh-CN" altLang="en-US" dirty="0"/>
              <a:t>，那么说明这个</a:t>
            </a:r>
            <a:r>
              <a:rPr lang="en-US" altLang="zh-CN" dirty="0" err="1"/>
              <a:t>url</a:t>
            </a:r>
            <a:r>
              <a:rPr lang="zh-CN" altLang="en-US" dirty="0"/>
              <a:t>不存在。这里需要注意的是，如果对应的</a:t>
            </a:r>
            <a:r>
              <a:rPr lang="en-US" altLang="zh-CN" dirty="0"/>
              <a:t>bit</a:t>
            </a:r>
            <a:r>
              <a:rPr lang="zh-CN" altLang="en-US" dirty="0"/>
              <a:t>位值都为</a:t>
            </a:r>
            <a:r>
              <a:rPr lang="en-US" altLang="zh-CN" dirty="0"/>
              <a:t>1</a:t>
            </a:r>
            <a:r>
              <a:rPr lang="zh-CN" altLang="en-US" dirty="0"/>
              <a:t>，那么也不能肯定这个</a:t>
            </a:r>
            <a:r>
              <a:rPr lang="en-US" altLang="zh-CN" dirty="0" err="1"/>
              <a:t>url</a:t>
            </a:r>
            <a:r>
              <a:rPr lang="zh-CN" altLang="en-US" dirty="0"/>
              <a:t>一定存在。</a:t>
            </a:r>
          </a:p>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286131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429366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一个好的过滤算法需要具备的特征：低时间复杂度、低空间复杂度、低错误率</a:t>
            </a:r>
            <a:endParaRPr lang="en-US" altLang="zh-CN" dirty="0"/>
          </a:p>
          <a:p>
            <a:r>
              <a:rPr lang="zh-CN" altLang="en-US" dirty="0"/>
              <a:t>当需要判断一个元素是不是在一个集合中，我们通常做法是把所有元素保存下来，然后通过比较知道它是不是在集合内，链表、树都是基于这种思路，当集合内元素个数的变大，我们需要的空间和时间都线性变大，检索速度也越来越慢。 </a:t>
            </a:r>
            <a:endParaRPr lang="en-US" altLang="zh-CN" dirty="0"/>
          </a:p>
          <a:p>
            <a:r>
              <a:rPr lang="zh-CN" altLang="en-US" dirty="0"/>
              <a:t>这个方法的缺点就是当检测的元素很多的时候可能有冲突</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7</a:t>
            </a:fld>
            <a:endParaRPr kumimoji="1" lang="zh-CN" altLang="en-US"/>
          </a:p>
        </p:txBody>
      </p:sp>
    </p:spTree>
    <p:extLst>
      <p:ext uri="{BB962C8B-B14F-4D97-AF65-F5344CB8AC3E}">
        <p14:creationId xmlns:p14="http://schemas.microsoft.com/office/powerpoint/2010/main" val="2136361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一个好的过滤算法需要具备的特征：低时间复杂度、低空间复杂度、低错误率</a:t>
            </a:r>
            <a:endParaRPr lang="en-US" altLang="zh-CN" dirty="0"/>
          </a:p>
          <a:p>
            <a:r>
              <a:rPr lang="zh-CN" altLang="en-US" dirty="0"/>
              <a:t>当需要判断一个元素是不是在一个集合中，我们通常做法是把所有元素保存下来，然后通过比较知道它是不是在集合内，链表、树都是基于这种思路，当集合内元素个数的变大，我们需要的空间和时间都线性变大，检索速度也越来越慢。 </a:t>
            </a:r>
            <a:endParaRPr lang="en-US" altLang="zh-CN" dirty="0"/>
          </a:p>
          <a:p>
            <a:r>
              <a:rPr lang="zh-CN" altLang="en-US" dirty="0"/>
              <a:t>这个方法的缺点就是当检测的元素很多的时候可能有冲突</a:t>
            </a:r>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8</a:t>
            </a:fld>
            <a:endParaRPr kumimoji="1" lang="zh-CN" altLang="en-US"/>
          </a:p>
        </p:txBody>
      </p:sp>
    </p:spTree>
    <p:extLst>
      <p:ext uri="{BB962C8B-B14F-4D97-AF65-F5344CB8AC3E}">
        <p14:creationId xmlns:p14="http://schemas.microsoft.com/office/powerpoint/2010/main" val="127915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9</a:t>
            </a:fld>
            <a:endParaRPr kumimoji="1" lang="zh-CN" altLang="en-US"/>
          </a:p>
        </p:txBody>
      </p:sp>
    </p:spTree>
    <p:extLst>
      <p:ext uri="{BB962C8B-B14F-4D97-AF65-F5344CB8AC3E}">
        <p14:creationId xmlns:p14="http://schemas.microsoft.com/office/powerpoint/2010/main" val="51250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矩形 11"/>
          <p:cNvSpPr/>
          <p:nvPr userDrawn="1"/>
        </p:nvSpPr>
        <p:spPr>
          <a:xfrm>
            <a:off x="-2" y="1891430"/>
            <a:ext cx="9156527" cy="3075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p:nvPr>
        </p:nvSpPr>
        <p:spPr>
          <a:xfrm>
            <a:off x="440304" y="2369615"/>
            <a:ext cx="8470255" cy="1172863"/>
          </a:xfrm>
          <a:prstGeom prst="rect">
            <a:avLst/>
          </a:prstGeom>
        </p:spPr>
        <p:txBody>
          <a:bodyPr/>
          <a:lstStyle>
            <a:lvl1pPr marL="0" indent="0" algn="r">
              <a:buNone/>
              <a:defRPr sz="8000" b="1">
                <a:solidFill>
                  <a:schemeClr val="accent5"/>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kumimoji="1" lang="zh-CN" altLang="en-US"/>
              <a:t>编辑母版文本样式</a:t>
            </a:r>
          </a:p>
        </p:txBody>
      </p:sp>
      <p:sp>
        <p:nvSpPr>
          <p:cNvPr id="16" name="文本占位符 2"/>
          <p:cNvSpPr>
            <a:spLocks noGrp="1"/>
          </p:cNvSpPr>
          <p:nvPr>
            <p:ph type="body" sz="quarter" idx="11"/>
          </p:nvPr>
        </p:nvSpPr>
        <p:spPr>
          <a:xfrm>
            <a:off x="440303" y="3548993"/>
            <a:ext cx="8470255" cy="597374"/>
          </a:xfrm>
          <a:prstGeom prst="rect">
            <a:avLst/>
          </a:prstGeom>
        </p:spPr>
        <p:txBody>
          <a:bodyPr/>
          <a:lstStyle>
            <a:lvl1pPr marL="0" indent="0" algn="r">
              <a:buNone/>
              <a:defRPr sz="4000" b="1">
                <a:solidFill>
                  <a:schemeClr val="accent5"/>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kumimoji="1" lang="zh-CN" altLang="en-US"/>
              <a:t>编辑母版文本样式</a:t>
            </a:r>
          </a:p>
        </p:txBody>
      </p:sp>
      <p:sp>
        <p:nvSpPr>
          <p:cNvPr id="18" name="文本占位符 2"/>
          <p:cNvSpPr>
            <a:spLocks noGrp="1"/>
          </p:cNvSpPr>
          <p:nvPr>
            <p:ph type="body" sz="quarter" idx="12"/>
          </p:nvPr>
        </p:nvSpPr>
        <p:spPr>
          <a:xfrm>
            <a:off x="440302" y="4223294"/>
            <a:ext cx="8470255" cy="315452"/>
          </a:xfrm>
          <a:prstGeom prst="rect">
            <a:avLst/>
          </a:prstGeom>
        </p:spPr>
        <p:txBody>
          <a:bodyPr/>
          <a:lstStyle>
            <a:lvl1pPr marL="0" indent="0" algn="r">
              <a:buNone/>
              <a:defRPr sz="1600" b="0">
                <a:solidFill>
                  <a:schemeClr val="accent5"/>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kumimoji="1" lang="zh-CN" altLang="en-US"/>
              <a:t>编辑母版文本样式</a:t>
            </a:r>
          </a:p>
        </p:txBody>
      </p:sp>
    </p:spTree>
    <p:extLst>
      <p:ext uri="{BB962C8B-B14F-4D97-AF65-F5344CB8AC3E}">
        <p14:creationId xmlns:p14="http://schemas.microsoft.com/office/powerpoint/2010/main" val="203866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37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672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1395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110594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48307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190872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38" name="文本占位符 3"/>
          <p:cNvSpPr>
            <a:spLocks noGrp="1"/>
          </p:cNvSpPr>
          <p:nvPr>
            <p:ph type="body" sz="quarter" idx="13"/>
          </p:nvPr>
        </p:nvSpPr>
        <p:spPr>
          <a:xfrm>
            <a:off x="913262" y="315586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40" name="文本占位符 3"/>
          <p:cNvSpPr>
            <a:spLocks noGrp="1"/>
          </p:cNvSpPr>
          <p:nvPr>
            <p:ph type="body" sz="quarter" idx="15"/>
          </p:nvPr>
        </p:nvSpPr>
        <p:spPr>
          <a:xfrm>
            <a:off x="913262" y="440300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Tree>
    <p:extLst>
      <p:ext uri="{BB962C8B-B14F-4D97-AF65-F5344CB8AC3E}">
        <p14:creationId xmlns:p14="http://schemas.microsoft.com/office/powerpoint/2010/main" val="154375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129540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38" name="文本占位符 3"/>
          <p:cNvSpPr>
            <a:spLocks noGrp="1"/>
          </p:cNvSpPr>
          <p:nvPr>
            <p:ph type="body" sz="quarter" idx="13"/>
          </p:nvPr>
        </p:nvSpPr>
        <p:spPr>
          <a:xfrm>
            <a:off x="913262" y="254254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40" name="文本占位符 3"/>
          <p:cNvSpPr>
            <a:spLocks noGrp="1"/>
          </p:cNvSpPr>
          <p:nvPr>
            <p:ph type="body" sz="quarter" idx="15"/>
          </p:nvPr>
        </p:nvSpPr>
        <p:spPr>
          <a:xfrm>
            <a:off x="913262" y="378968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41" name="文本占位符 3"/>
          <p:cNvSpPr>
            <a:spLocks noGrp="1"/>
          </p:cNvSpPr>
          <p:nvPr>
            <p:ph type="body" sz="quarter" idx="16"/>
          </p:nvPr>
        </p:nvSpPr>
        <p:spPr>
          <a:xfrm>
            <a:off x="913262" y="503682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Tree>
    <p:extLst>
      <p:ext uri="{BB962C8B-B14F-4D97-AF65-F5344CB8AC3E}">
        <p14:creationId xmlns:p14="http://schemas.microsoft.com/office/powerpoint/2010/main" val="111350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129540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38" name="文本占位符 3"/>
          <p:cNvSpPr>
            <a:spLocks noGrp="1"/>
          </p:cNvSpPr>
          <p:nvPr>
            <p:ph type="body" sz="quarter" idx="13"/>
          </p:nvPr>
        </p:nvSpPr>
        <p:spPr>
          <a:xfrm>
            <a:off x="913262" y="2230757"/>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39" name="文本占位符 3"/>
          <p:cNvSpPr>
            <a:spLocks noGrp="1"/>
          </p:cNvSpPr>
          <p:nvPr>
            <p:ph type="body" sz="quarter" idx="14"/>
          </p:nvPr>
        </p:nvSpPr>
        <p:spPr>
          <a:xfrm>
            <a:off x="913262" y="316611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40" name="文本占位符 3"/>
          <p:cNvSpPr>
            <a:spLocks noGrp="1"/>
          </p:cNvSpPr>
          <p:nvPr>
            <p:ph type="body" sz="quarter" idx="15"/>
          </p:nvPr>
        </p:nvSpPr>
        <p:spPr>
          <a:xfrm>
            <a:off x="913262" y="4101467"/>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41" name="文本占位符 3"/>
          <p:cNvSpPr>
            <a:spLocks noGrp="1"/>
          </p:cNvSpPr>
          <p:nvPr>
            <p:ph type="body" sz="quarter" idx="16"/>
          </p:nvPr>
        </p:nvSpPr>
        <p:spPr>
          <a:xfrm>
            <a:off x="913262" y="503682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Tree>
    <p:extLst>
      <p:ext uri="{BB962C8B-B14F-4D97-AF65-F5344CB8AC3E}">
        <p14:creationId xmlns:p14="http://schemas.microsoft.com/office/powerpoint/2010/main" val="181228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5824"/>
            <a:ext cx="6165880" cy="6863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 name="文本占位符 2"/>
          <p:cNvSpPr>
            <a:spLocks noGrp="1"/>
          </p:cNvSpPr>
          <p:nvPr>
            <p:ph type="body" sz="quarter" idx="10" hasCustomPrompt="1"/>
          </p:nvPr>
        </p:nvSpPr>
        <p:spPr>
          <a:xfrm>
            <a:off x="9229255" y="2344909"/>
            <a:ext cx="2505140" cy="1205051"/>
          </a:xfrm>
          <a:prstGeom prst="rect">
            <a:avLst/>
          </a:prstGeom>
        </p:spPr>
        <p:txBody>
          <a:bodyPr/>
          <a:lstStyle>
            <a:lvl1pPr marL="0" indent="0" algn="ctr">
              <a:buNone/>
              <a:defRPr sz="8800" b="1">
                <a:solidFill>
                  <a:schemeClr val="bg1"/>
                </a:solidFill>
              </a:defRPr>
            </a:lvl1pPr>
          </a:lstStyle>
          <a:p>
            <a:pPr lvl="0"/>
            <a:r>
              <a:rPr kumimoji="1" lang="zh-CN" altLang="en-US" dirty="0"/>
              <a:t>标题</a:t>
            </a:r>
          </a:p>
        </p:txBody>
      </p:sp>
      <p:sp>
        <p:nvSpPr>
          <p:cNvPr id="14" name="文本占位符 2"/>
          <p:cNvSpPr>
            <a:spLocks noGrp="1"/>
          </p:cNvSpPr>
          <p:nvPr>
            <p:ph type="body" sz="quarter" idx="11" hasCustomPrompt="1"/>
          </p:nvPr>
        </p:nvSpPr>
        <p:spPr>
          <a:xfrm>
            <a:off x="9229255" y="3555848"/>
            <a:ext cx="2505140" cy="551144"/>
          </a:xfrm>
          <a:prstGeom prst="rect">
            <a:avLst/>
          </a:prstGeom>
        </p:spPr>
        <p:txBody>
          <a:bodyPr/>
          <a:lstStyle>
            <a:lvl1pPr marL="0" indent="0" algn="ctr">
              <a:buNone/>
              <a:defRPr sz="3600" b="1">
                <a:solidFill>
                  <a:schemeClr val="bg1"/>
                </a:solidFill>
              </a:defRPr>
            </a:lvl1pPr>
          </a:lstStyle>
          <a:p>
            <a:pPr lvl="0"/>
            <a:r>
              <a:rPr kumimoji="1" lang="en-US" altLang="zh-CN"/>
              <a:t>CONTENTS</a:t>
            </a:r>
            <a:endParaRPr kumimoji="1" lang="zh-CN" altLang="en-US" dirty="0"/>
          </a:p>
        </p:txBody>
      </p:sp>
      <p:sp>
        <p:nvSpPr>
          <p:cNvPr id="37" name="文本占位符 3"/>
          <p:cNvSpPr>
            <a:spLocks noGrp="1"/>
          </p:cNvSpPr>
          <p:nvPr>
            <p:ph type="body" sz="quarter" idx="12"/>
          </p:nvPr>
        </p:nvSpPr>
        <p:spPr>
          <a:xfrm>
            <a:off x="913262" y="819005"/>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38" name="文本占位符 3"/>
          <p:cNvSpPr>
            <a:spLocks noGrp="1"/>
          </p:cNvSpPr>
          <p:nvPr>
            <p:ph type="body" sz="quarter" idx="13"/>
          </p:nvPr>
        </p:nvSpPr>
        <p:spPr>
          <a:xfrm>
            <a:off x="913262" y="175436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39" name="文本占位符 3"/>
          <p:cNvSpPr>
            <a:spLocks noGrp="1"/>
          </p:cNvSpPr>
          <p:nvPr>
            <p:ph type="body" sz="quarter" idx="14"/>
          </p:nvPr>
        </p:nvSpPr>
        <p:spPr>
          <a:xfrm>
            <a:off x="913262" y="2689715"/>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40" name="文本占位符 3"/>
          <p:cNvSpPr>
            <a:spLocks noGrp="1"/>
          </p:cNvSpPr>
          <p:nvPr>
            <p:ph type="body" sz="quarter" idx="15"/>
          </p:nvPr>
        </p:nvSpPr>
        <p:spPr>
          <a:xfrm>
            <a:off x="913262" y="3625070"/>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41" name="文本占位符 3"/>
          <p:cNvSpPr>
            <a:spLocks noGrp="1"/>
          </p:cNvSpPr>
          <p:nvPr>
            <p:ph type="body" sz="quarter" idx="16"/>
          </p:nvPr>
        </p:nvSpPr>
        <p:spPr>
          <a:xfrm>
            <a:off x="913262" y="4560425"/>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
        <p:nvSpPr>
          <p:cNvPr id="42" name="文本占位符 3"/>
          <p:cNvSpPr>
            <a:spLocks noGrp="1"/>
          </p:cNvSpPr>
          <p:nvPr>
            <p:ph type="body" sz="quarter" idx="17"/>
          </p:nvPr>
        </p:nvSpPr>
        <p:spPr>
          <a:xfrm>
            <a:off x="913262" y="5495782"/>
            <a:ext cx="4208707" cy="590549"/>
          </a:xfrm>
          <a:prstGeom prst="rect">
            <a:avLst/>
          </a:prstGeom>
        </p:spPr>
        <p:txBody>
          <a:bodyPr anchor="ctr"/>
          <a:lstStyle>
            <a:lvl1pPr marL="0" indent="0" algn="l">
              <a:buNone/>
              <a:defRPr sz="3200" b="1">
                <a:solidFill>
                  <a:schemeClr val="accent5"/>
                </a:solidFill>
              </a:defRPr>
            </a:lvl1pPr>
          </a:lstStyle>
          <a:p>
            <a:pPr lvl="0"/>
            <a:r>
              <a:rPr kumimoji="1" lang="zh-CN" altLang="en-US"/>
              <a:t>编辑母版文本样式</a:t>
            </a:r>
          </a:p>
        </p:txBody>
      </p:sp>
    </p:spTree>
    <p:extLst>
      <p:ext uri="{BB962C8B-B14F-4D97-AF65-F5344CB8AC3E}">
        <p14:creationId xmlns:p14="http://schemas.microsoft.com/office/powerpoint/2010/main" val="162069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3545305"/>
            <a:ext cx="12192001" cy="331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hasCustomPrompt="1"/>
          </p:nvPr>
        </p:nvSpPr>
        <p:spPr>
          <a:xfrm>
            <a:off x="4481987" y="896554"/>
            <a:ext cx="3228027" cy="2648750"/>
          </a:xfrm>
          <a:prstGeom prst="rect">
            <a:avLst/>
          </a:prstGeom>
        </p:spPr>
        <p:txBody>
          <a:bodyPr anchor="ctr"/>
          <a:lstStyle>
            <a:lvl1pPr marL="0" indent="0" algn="ctr">
              <a:buNone/>
              <a:defRPr sz="19900" b="1">
                <a:solidFill>
                  <a:schemeClr val="bg1"/>
                </a:solidFill>
              </a:defRPr>
            </a:lvl1pPr>
          </a:lstStyle>
          <a:p>
            <a:pPr lvl="0"/>
            <a:r>
              <a:rPr kumimoji="1" lang="en-US" altLang="zh-CN"/>
              <a:t>00</a:t>
            </a:r>
            <a:endParaRPr kumimoji="1" lang="zh-CN" altLang="en-US" dirty="0"/>
          </a:p>
        </p:txBody>
      </p:sp>
      <p:sp>
        <p:nvSpPr>
          <p:cNvPr id="14" name="文本占位符 3"/>
          <p:cNvSpPr>
            <a:spLocks noGrp="1"/>
          </p:cNvSpPr>
          <p:nvPr>
            <p:ph type="body" sz="quarter" idx="13"/>
          </p:nvPr>
        </p:nvSpPr>
        <p:spPr>
          <a:xfrm>
            <a:off x="2219525" y="3841312"/>
            <a:ext cx="7752947" cy="590549"/>
          </a:xfrm>
          <a:prstGeom prst="rect">
            <a:avLst/>
          </a:prstGeom>
        </p:spPr>
        <p:txBody>
          <a:bodyPr anchor="ctr"/>
          <a:lstStyle>
            <a:lvl1pPr marL="0" indent="0" algn="ctr">
              <a:buNone/>
              <a:defRPr sz="2800" b="1">
                <a:solidFill>
                  <a:schemeClr val="accent5"/>
                </a:solidFill>
              </a:defRPr>
            </a:lvl1pPr>
          </a:lstStyle>
          <a:p>
            <a:pPr lvl="0"/>
            <a:r>
              <a:rPr kumimoji="1" lang="zh-CN" altLang="en-US"/>
              <a:t>编辑母版文本样式</a:t>
            </a:r>
          </a:p>
        </p:txBody>
      </p:sp>
    </p:spTree>
    <p:extLst>
      <p:ext uri="{BB962C8B-B14F-4D97-AF65-F5344CB8AC3E}">
        <p14:creationId xmlns:p14="http://schemas.microsoft.com/office/powerpoint/2010/main" val="214517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324648" y="786062"/>
            <a:ext cx="11542704" cy="5758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p:nvPr>
        </p:nvSpPr>
        <p:spPr>
          <a:xfrm>
            <a:off x="284148" y="97757"/>
            <a:ext cx="7752947" cy="590549"/>
          </a:xfrm>
          <a:prstGeom prst="rect">
            <a:avLst/>
          </a:prstGeom>
        </p:spPr>
        <p:txBody>
          <a:bodyPr anchor="ctr"/>
          <a:lstStyle>
            <a:lvl1pPr marL="0" indent="0" algn="l">
              <a:buNone/>
              <a:defRPr sz="2800" b="1">
                <a:solidFill>
                  <a:schemeClr val="bg1"/>
                </a:solidFill>
              </a:defRPr>
            </a:lvl1pPr>
          </a:lstStyle>
          <a:p>
            <a:pPr lvl="0"/>
            <a:r>
              <a:rPr kumimoji="1" lang="zh-CN" altLang="en-US"/>
              <a:t>编辑母版文本样式</a:t>
            </a:r>
          </a:p>
        </p:txBody>
      </p:sp>
    </p:spTree>
    <p:extLst>
      <p:ext uri="{BB962C8B-B14F-4D97-AF65-F5344CB8AC3E}">
        <p14:creationId xmlns:p14="http://schemas.microsoft.com/office/powerpoint/2010/main" val="29470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770021"/>
            <a:ext cx="12192001" cy="60879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p:nvPr>
        </p:nvSpPr>
        <p:spPr>
          <a:xfrm>
            <a:off x="284148" y="97757"/>
            <a:ext cx="7752947" cy="590549"/>
          </a:xfrm>
          <a:prstGeom prst="rect">
            <a:avLst/>
          </a:prstGeom>
        </p:spPr>
        <p:txBody>
          <a:bodyPr anchor="ctr"/>
          <a:lstStyle>
            <a:lvl1pPr marL="0" indent="0" algn="l">
              <a:buNone/>
              <a:defRPr sz="2800" b="1">
                <a:solidFill>
                  <a:schemeClr val="bg1"/>
                </a:solidFill>
              </a:defRPr>
            </a:lvl1pPr>
          </a:lstStyle>
          <a:p>
            <a:pPr lvl="0"/>
            <a:r>
              <a:rPr kumimoji="1" lang="zh-CN" altLang="en-US"/>
              <a:t>编辑母版文本样式</a:t>
            </a:r>
          </a:p>
        </p:txBody>
      </p:sp>
    </p:spTree>
    <p:extLst>
      <p:ext uri="{BB962C8B-B14F-4D97-AF65-F5344CB8AC3E}">
        <p14:creationId xmlns:p14="http://schemas.microsoft.com/office/powerpoint/2010/main" val="86102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accent2"/>
        </a:solidFill>
        <a:effectLst/>
      </p:bgPr>
    </p:bg>
    <p:spTree>
      <p:nvGrpSpPr>
        <p:cNvPr id="1" name=""/>
        <p:cNvGrpSpPr/>
        <p:nvPr/>
      </p:nvGrpSpPr>
      <p:grpSpPr>
        <a:xfrm>
          <a:off x="0" y="0"/>
          <a:ext cx="0" cy="0"/>
          <a:chOff x="0" y="0"/>
          <a:chExt cx="0" cy="0"/>
        </a:xfrm>
      </p:grpSpPr>
      <p:sp>
        <p:nvSpPr>
          <p:cNvPr id="13" name="任意形状 12"/>
          <p:cNvSpPr/>
          <p:nvPr userDrawn="1"/>
        </p:nvSpPr>
        <p:spPr>
          <a:xfrm>
            <a:off x="1" y="0"/>
            <a:ext cx="2486683" cy="4106992"/>
          </a:xfrm>
          <a:custGeom>
            <a:avLst/>
            <a:gdLst>
              <a:gd name="connsiteX0" fmla="*/ 0 w 2486683"/>
              <a:gd name="connsiteY0" fmla="*/ 0 h 4106992"/>
              <a:gd name="connsiteX1" fmla="*/ 300639 w 2486683"/>
              <a:gd name="connsiteY1" fmla="*/ 0 h 4106992"/>
              <a:gd name="connsiteX2" fmla="*/ 351924 w 2486683"/>
              <a:gd name="connsiteY2" fmla="*/ 75072 h 4106992"/>
              <a:gd name="connsiteX3" fmla="*/ 1780674 w 2486683"/>
              <a:gd name="connsiteY3" fmla="*/ 2133600 h 4106992"/>
              <a:gd name="connsiteX4" fmla="*/ 2486526 w 2486683"/>
              <a:gd name="connsiteY4" fmla="*/ 2791326 h 4106992"/>
              <a:gd name="connsiteX5" fmla="*/ 1732547 w 2486683"/>
              <a:gd name="connsiteY5" fmla="*/ 3689684 h 4106992"/>
              <a:gd name="connsiteX6" fmla="*/ 208547 w 2486683"/>
              <a:gd name="connsiteY6" fmla="*/ 4010526 h 4106992"/>
              <a:gd name="connsiteX7" fmla="*/ 8397 w 2486683"/>
              <a:gd name="connsiteY7" fmla="*/ 4099760 h 4106992"/>
              <a:gd name="connsiteX8" fmla="*/ 0 w 2486683"/>
              <a:gd name="connsiteY8" fmla="*/ 4106992 h 4106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6683" h="4106992">
                <a:moveTo>
                  <a:pt x="0" y="0"/>
                </a:moveTo>
                <a:lnTo>
                  <a:pt x="300639" y="0"/>
                </a:lnTo>
                <a:lnTo>
                  <a:pt x="351924" y="75072"/>
                </a:lnTo>
                <a:cubicBezTo>
                  <a:pt x="799599" y="731921"/>
                  <a:pt x="1469858" y="1730543"/>
                  <a:pt x="1780674" y="2133600"/>
                </a:cubicBezTo>
                <a:cubicBezTo>
                  <a:pt x="2195095" y="2671010"/>
                  <a:pt x="2494547" y="2531979"/>
                  <a:pt x="2486526" y="2791326"/>
                </a:cubicBezTo>
                <a:cubicBezTo>
                  <a:pt x="2478505" y="3050673"/>
                  <a:pt x="2112210" y="3486484"/>
                  <a:pt x="1732547" y="3689684"/>
                </a:cubicBezTo>
                <a:cubicBezTo>
                  <a:pt x="1352884" y="3892884"/>
                  <a:pt x="540084" y="3959726"/>
                  <a:pt x="208547" y="4010526"/>
                </a:cubicBezTo>
                <a:cubicBezTo>
                  <a:pt x="125663" y="4023226"/>
                  <a:pt x="60659" y="4059822"/>
                  <a:pt x="8397" y="4099760"/>
                </a:cubicBezTo>
                <a:lnTo>
                  <a:pt x="0" y="410699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5" name="任意形状 14"/>
          <p:cNvSpPr/>
          <p:nvPr userDrawn="1"/>
        </p:nvSpPr>
        <p:spPr>
          <a:xfrm>
            <a:off x="0" y="3249297"/>
            <a:ext cx="2929358" cy="3608703"/>
          </a:xfrm>
          <a:custGeom>
            <a:avLst/>
            <a:gdLst>
              <a:gd name="connsiteX0" fmla="*/ 2879629 w 2929358"/>
              <a:gd name="connsiteY0" fmla="*/ 175 h 3608703"/>
              <a:gd name="connsiteX1" fmla="*/ 2903621 w 2929358"/>
              <a:gd name="connsiteY1" fmla="*/ 7250 h 3608703"/>
              <a:gd name="connsiteX2" fmla="*/ 2486526 w 2929358"/>
              <a:gd name="connsiteY2" fmla="*/ 1531250 h 3608703"/>
              <a:gd name="connsiteX3" fmla="*/ 1219200 w 2929358"/>
              <a:gd name="connsiteY3" fmla="*/ 3199629 h 3608703"/>
              <a:gd name="connsiteX4" fmla="*/ 856498 w 2929358"/>
              <a:gd name="connsiteY4" fmla="*/ 3545788 h 3608703"/>
              <a:gd name="connsiteX5" fmla="*/ 783857 w 2929358"/>
              <a:gd name="connsiteY5" fmla="*/ 3608703 h 3608703"/>
              <a:gd name="connsiteX6" fmla="*/ 0 w 2929358"/>
              <a:gd name="connsiteY6" fmla="*/ 3608703 h 3608703"/>
              <a:gd name="connsiteX7" fmla="*/ 0 w 2929358"/>
              <a:gd name="connsiteY7" fmla="*/ 1591065 h 3608703"/>
              <a:gd name="connsiteX8" fmla="*/ 68633 w 2929358"/>
              <a:gd name="connsiteY8" fmla="*/ 1543893 h 3608703"/>
              <a:gd name="connsiteX9" fmla="*/ 1844842 w 2929358"/>
              <a:gd name="connsiteY9" fmla="*/ 985819 h 3608703"/>
              <a:gd name="connsiteX10" fmla="*/ 2879629 w 2929358"/>
              <a:gd name="connsiteY10" fmla="*/ 175 h 360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9358" h="3608703">
                <a:moveTo>
                  <a:pt x="2879629" y="175"/>
                </a:moveTo>
                <a:cubicBezTo>
                  <a:pt x="2888916" y="-677"/>
                  <a:pt x="2896937" y="1569"/>
                  <a:pt x="2903621" y="7250"/>
                </a:cubicBezTo>
                <a:cubicBezTo>
                  <a:pt x="3010568" y="98155"/>
                  <a:pt x="2767263" y="999187"/>
                  <a:pt x="2486526" y="1531250"/>
                </a:cubicBezTo>
                <a:cubicBezTo>
                  <a:pt x="2205789" y="2063313"/>
                  <a:pt x="1657684" y="2750450"/>
                  <a:pt x="1219200" y="3199629"/>
                </a:cubicBezTo>
                <a:cubicBezTo>
                  <a:pt x="1109579" y="3311924"/>
                  <a:pt x="985253" y="3430569"/>
                  <a:pt x="856498" y="3545788"/>
                </a:cubicBezTo>
                <a:lnTo>
                  <a:pt x="783857" y="3608703"/>
                </a:lnTo>
                <a:lnTo>
                  <a:pt x="0" y="3608703"/>
                </a:lnTo>
                <a:lnTo>
                  <a:pt x="0" y="1591065"/>
                </a:lnTo>
                <a:lnTo>
                  <a:pt x="68633" y="1543893"/>
                </a:lnTo>
                <a:cubicBezTo>
                  <a:pt x="520992" y="1272405"/>
                  <a:pt x="1405021" y="1231464"/>
                  <a:pt x="1844842" y="985819"/>
                </a:cubicBezTo>
                <a:cubicBezTo>
                  <a:pt x="2316079" y="722628"/>
                  <a:pt x="2740318" y="12953"/>
                  <a:pt x="2879629" y="17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7" name="任意形状 16"/>
          <p:cNvSpPr/>
          <p:nvPr userDrawn="1"/>
        </p:nvSpPr>
        <p:spPr>
          <a:xfrm>
            <a:off x="1573641" y="3545305"/>
            <a:ext cx="2199207" cy="3312695"/>
          </a:xfrm>
          <a:custGeom>
            <a:avLst/>
            <a:gdLst>
              <a:gd name="connsiteX0" fmla="*/ 1634780 w 2199207"/>
              <a:gd name="connsiteY0" fmla="*/ 0 h 3312695"/>
              <a:gd name="connsiteX1" fmla="*/ 2035833 w 2199207"/>
              <a:gd name="connsiteY1" fmla="*/ 1138990 h 3312695"/>
              <a:gd name="connsiteX2" fmla="*/ 2051875 w 2199207"/>
              <a:gd name="connsiteY2" fmla="*/ 2951748 h 3312695"/>
              <a:gd name="connsiteX3" fmla="*/ 2186980 w 2199207"/>
              <a:gd name="connsiteY3" fmla="*/ 3293896 h 3312695"/>
              <a:gd name="connsiteX4" fmla="*/ 2199207 w 2199207"/>
              <a:gd name="connsiteY4" fmla="*/ 3312695 h 3312695"/>
              <a:gd name="connsiteX5" fmla="*/ 0 w 2199207"/>
              <a:gd name="connsiteY5" fmla="*/ 3312695 h 3312695"/>
              <a:gd name="connsiteX6" fmla="*/ 76565 w 2199207"/>
              <a:gd name="connsiteY6" fmla="*/ 3178468 h 3312695"/>
              <a:gd name="connsiteX7" fmla="*/ 1410189 w 2199207"/>
              <a:gd name="connsiteY7" fmla="*/ 1219201 h 33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207" h="3312695">
                <a:moveTo>
                  <a:pt x="1634780" y="0"/>
                </a:moveTo>
                <a:cubicBezTo>
                  <a:pt x="1835306" y="569495"/>
                  <a:pt x="1966317" y="647032"/>
                  <a:pt x="2035833" y="1138990"/>
                </a:cubicBezTo>
                <a:cubicBezTo>
                  <a:pt x="2105349" y="1630948"/>
                  <a:pt x="1963644" y="2457117"/>
                  <a:pt x="2051875" y="2951748"/>
                </a:cubicBezTo>
                <a:cubicBezTo>
                  <a:pt x="2073933" y="3075406"/>
                  <a:pt x="2124900" y="3188536"/>
                  <a:pt x="2186980" y="3293896"/>
                </a:cubicBezTo>
                <a:lnTo>
                  <a:pt x="2199207" y="3312695"/>
                </a:lnTo>
                <a:lnTo>
                  <a:pt x="0" y="3312695"/>
                </a:lnTo>
                <a:lnTo>
                  <a:pt x="76565" y="3178468"/>
                </a:lnTo>
                <a:cubicBezTo>
                  <a:pt x="523362" y="2438902"/>
                  <a:pt x="1366073" y="1495928"/>
                  <a:pt x="1410189" y="12192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任意形状 18"/>
          <p:cNvSpPr/>
          <p:nvPr userDrawn="1"/>
        </p:nvSpPr>
        <p:spPr>
          <a:xfrm>
            <a:off x="1042737" y="-5822"/>
            <a:ext cx="7728913" cy="6863822"/>
          </a:xfrm>
          <a:custGeom>
            <a:avLst/>
            <a:gdLst>
              <a:gd name="connsiteX0" fmla="*/ 0 w 7728913"/>
              <a:gd name="connsiteY0" fmla="*/ 0 h 6863822"/>
              <a:gd name="connsiteX1" fmla="*/ 1502592 w 7728913"/>
              <a:gd name="connsiteY1" fmla="*/ 0 h 6863822"/>
              <a:gd name="connsiteX2" fmla="*/ 1559030 w 7728913"/>
              <a:gd name="connsiteY2" fmla="*/ 104926 h 6863822"/>
              <a:gd name="connsiteX3" fmla="*/ 2630905 w 7728913"/>
              <a:gd name="connsiteY3" fmla="*/ 1593990 h 6863822"/>
              <a:gd name="connsiteX4" fmla="*/ 5710989 w 7728913"/>
              <a:gd name="connsiteY4" fmla="*/ 3631338 h 6863822"/>
              <a:gd name="connsiteX5" fmla="*/ 6849979 w 7728913"/>
              <a:gd name="connsiteY5" fmla="*/ 5588475 h 6863822"/>
              <a:gd name="connsiteX6" fmla="*/ 7660105 w 7728913"/>
              <a:gd name="connsiteY6" fmla="*/ 6761554 h 6863822"/>
              <a:gd name="connsiteX7" fmla="*/ 7728913 w 7728913"/>
              <a:gd name="connsiteY7" fmla="*/ 6863822 h 6863822"/>
              <a:gd name="connsiteX8" fmla="*/ 3768459 w 7728913"/>
              <a:gd name="connsiteY8" fmla="*/ 6863822 h 6863822"/>
              <a:gd name="connsiteX9" fmla="*/ 3676446 w 7728913"/>
              <a:gd name="connsiteY9" fmla="*/ 6778834 h 6863822"/>
              <a:gd name="connsiteX10" fmla="*/ 3416968 w 7728913"/>
              <a:gd name="connsiteY10" fmla="*/ 6486833 h 6863822"/>
              <a:gd name="connsiteX11" fmla="*/ 2775284 w 7728913"/>
              <a:gd name="connsiteY11" fmla="*/ 3583211 h 6863822"/>
              <a:gd name="connsiteX12" fmla="*/ 577516 w 7728913"/>
              <a:gd name="connsiteY12" fmla="*/ 872096 h 6863822"/>
              <a:gd name="connsiteX13" fmla="*/ 11029 w 7728913"/>
              <a:gd name="connsiteY13" fmla="*/ 20862 h 6863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28913" h="6863822">
                <a:moveTo>
                  <a:pt x="0" y="0"/>
                </a:moveTo>
                <a:lnTo>
                  <a:pt x="1502592" y="0"/>
                </a:lnTo>
                <a:lnTo>
                  <a:pt x="1559030" y="104926"/>
                </a:lnTo>
                <a:cubicBezTo>
                  <a:pt x="1811881" y="570470"/>
                  <a:pt x="2161340" y="1159516"/>
                  <a:pt x="2630905" y="1593990"/>
                </a:cubicBezTo>
                <a:cubicBezTo>
                  <a:pt x="3382210" y="2289148"/>
                  <a:pt x="5007810" y="2965591"/>
                  <a:pt x="5710989" y="3631338"/>
                </a:cubicBezTo>
                <a:cubicBezTo>
                  <a:pt x="6414168" y="4297085"/>
                  <a:pt x="6849979" y="5588475"/>
                  <a:pt x="6849979" y="5588475"/>
                </a:cubicBezTo>
                <a:cubicBezTo>
                  <a:pt x="7049169" y="5932044"/>
                  <a:pt x="7385384" y="6361838"/>
                  <a:pt x="7660105" y="6761554"/>
                </a:cubicBezTo>
                <a:lnTo>
                  <a:pt x="7728913" y="6863822"/>
                </a:lnTo>
                <a:lnTo>
                  <a:pt x="3768459" y="6863822"/>
                </a:lnTo>
                <a:lnTo>
                  <a:pt x="3676446" y="6778834"/>
                </a:lnTo>
                <a:cubicBezTo>
                  <a:pt x="3577724" y="6682138"/>
                  <a:pt x="3490160" y="6584423"/>
                  <a:pt x="3416968" y="6486833"/>
                </a:cubicBezTo>
                <a:cubicBezTo>
                  <a:pt x="2831431" y="5706117"/>
                  <a:pt x="3248526" y="4519000"/>
                  <a:pt x="2775284" y="3583211"/>
                </a:cubicBezTo>
                <a:cubicBezTo>
                  <a:pt x="2302042" y="2647422"/>
                  <a:pt x="1058779" y="1551212"/>
                  <a:pt x="577516" y="872096"/>
                </a:cubicBezTo>
                <a:cubicBezTo>
                  <a:pt x="336885" y="532538"/>
                  <a:pt x="137027" y="248459"/>
                  <a:pt x="11029" y="208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1" name="任意形状 20"/>
          <p:cNvSpPr/>
          <p:nvPr userDrawn="1"/>
        </p:nvSpPr>
        <p:spPr>
          <a:xfrm>
            <a:off x="3371919" y="0"/>
            <a:ext cx="3718692" cy="2791326"/>
          </a:xfrm>
          <a:custGeom>
            <a:avLst/>
            <a:gdLst>
              <a:gd name="connsiteX0" fmla="*/ 0 w 3718692"/>
              <a:gd name="connsiteY0" fmla="*/ 0 h 2791326"/>
              <a:gd name="connsiteX1" fmla="*/ 3226728 w 3718692"/>
              <a:gd name="connsiteY1" fmla="*/ 0 h 2791326"/>
              <a:gd name="connsiteX2" fmla="*/ 3226401 w 3718692"/>
              <a:gd name="connsiteY2" fmla="*/ 5013 h 2791326"/>
              <a:gd name="connsiteX3" fmla="*/ 3173261 w 3718692"/>
              <a:gd name="connsiteY3" fmla="*/ 1219200 h 2791326"/>
              <a:gd name="connsiteX4" fmla="*/ 3718692 w 3718692"/>
              <a:gd name="connsiteY4" fmla="*/ 2791326 h 2791326"/>
              <a:gd name="connsiteX5" fmla="*/ 1777597 w 3718692"/>
              <a:gd name="connsiteY5" fmla="*/ 2037347 h 2791326"/>
              <a:gd name="connsiteX6" fmla="*/ 47432 w 3718692"/>
              <a:gd name="connsiteY6" fmla="*/ 70252 h 279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692" h="2791326">
                <a:moveTo>
                  <a:pt x="0" y="0"/>
                </a:moveTo>
                <a:lnTo>
                  <a:pt x="3226728" y="0"/>
                </a:lnTo>
                <a:lnTo>
                  <a:pt x="3226401" y="5013"/>
                </a:lnTo>
                <a:cubicBezTo>
                  <a:pt x="3188635" y="438484"/>
                  <a:pt x="3122461" y="899695"/>
                  <a:pt x="3173261" y="1219200"/>
                </a:cubicBezTo>
                <a:cubicBezTo>
                  <a:pt x="3274861" y="1858211"/>
                  <a:pt x="3614419" y="2446421"/>
                  <a:pt x="3718692" y="2791326"/>
                </a:cubicBezTo>
                <a:cubicBezTo>
                  <a:pt x="3357744" y="2783305"/>
                  <a:pt x="2462060" y="2622884"/>
                  <a:pt x="1777597" y="2037347"/>
                </a:cubicBezTo>
                <a:cubicBezTo>
                  <a:pt x="1307029" y="1634790"/>
                  <a:pt x="535692" y="769707"/>
                  <a:pt x="47432" y="702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3" name="任意形状 22"/>
          <p:cNvSpPr/>
          <p:nvPr userDrawn="1"/>
        </p:nvSpPr>
        <p:spPr>
          <a:xfrm>
            <a:off x="7118577" y="-1"/>
            <a:ext cx="700375" cy="2534652"/>
          </a:xfrm>
          <a:custGeom>
            <a:avLst/>
            <a:gdLst>
              <a:gd name="connsiteX0" fmla="*/ 199 w 700375"/>
              <a:gd name="connsiteY0" fmla="*/ 0 h 2534652"/>
              <a:gd name="connsiteX1" fmla="*/ 700375 w 700375"/>
              <a:gd name="connsiteY1" fmla="*/ 0 h 2534652"/>
              <a:gd name="connsiteX2" fmla="*/ 680364 w 700375"/>
              <a:gd name="connsiteY2" fmla="*/ 62300 h 2534652"/>
              <a:gd name="connsiteX3" fmla="*/ 485603 w 700375"/>
              <a:gd name="connsiteY3" fmla="*/ 813522 h 2534652"/>
              <a:gd name="connsiteX4" fmla="*/ 437476 w 700375"/>
              <a:gd name="connsiteY4" fmla="*/ 2530028 h 2534652"/>
              <a:gd name="connsiteX5" fmla="*/ 36424 w 700375"/>
              <a:gd name="connsiteY5" fmla="*/ 1214575 h 2534652"/>
              <a:gd name="connsiteX6" fmla="*/ 0 w 700375"/>
              <a:gd name="connsiteY6" fmla="*/ 67721 h 2534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375" h="2534652">
                <a:moveTo>
                  <a:pt x="199" y="0"/>
                </a:moveTo>
                <a:lnTo>
                  <a:pt x="700375" y="0"/>
                </a:lnTo>
                <a:lnTo>
                  <a:pt x="680364" y="62300"/>
                </a:lnTo>
                <a:cubicBezTo>
                  <a:pt x="596269" y="325115"/>
                  <a:pt x="516685" y="587930"/>
                  <a:pt x="485603" y="813522"/>
                </a:cubicBezTo>
                <a:cubicBezTo>
                  <a:pt x="402719" y="1415101"/>
                  <a:pt x="512339" y="2463186"/>
                  <a:pt x="437476" y="2530028"/>
                </a:cubicBezTo>
                <a:cubicBezTo>
                  <a:pt x="362613" y="2596870"/>
                  <a:pt x="87224" y="1928449"/>
                  <a:pt x="36424" y="1214575"/>
                </a:cubicBezTo>
                <a:cubicBezTo>
                  <a:pt x="17374" y="946872"/>
                  <a:pt x="2836" y="518623"/>
                  <a:pt x="0" y="6772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5" name="任意形状 24"/>
          <p:cNvSpPr/>
          <p:nvPr userDrawn="1"/>
        </p:nvSpPr>
        <p:spPr>
          <a:xfrm>
            <a:off x="7985085" y="1"/>
            <a:ext cx="4206917" cy="2534651"/>
          </a:xfrm>
          <a:custGeom>
            <a:avLst/>
            <a:gdLst>
              <a:gd name="connsiteX0" fmla="*/ 416581 w 4206917"/>
              <a:gd name="connsiteY0" fmla="*/ 0 h 2534651"/>
              <a:gd name="connsiteX1" fmla="*/ 4206917 w 4206917"/>
              <a:gd name="connsiteY1" fmla="*/ 0 h 2534651"/>
              <a:gd name="connsiteX2" fmla="*/ 4206917 w 4206917"/>
              <a:gd name="connsiteY2" fmla="*/ 2014007 h 2534651"/>
              <a:gd name="connsiteX3" fmla="*/ 3947233 w 4206917"/>
              <a:gd name="connsiteY3" fmla="*/ 2071436 h 2534651"/>
              <a:gd name="connsiteX4" fmla="*/ 2634788 w 4206917"/>
              <a:gd name="connsiteY4" fmla="*/ 2261936 h 2534651"/>
              <a:gd name="connsiteX5" fmla="*/ 3883 w 4206917"/>
              <a:gd name="connsiteY5" fmla="*/ 2534651 h 2534651"/>
              <a:gd name="connsiteX6" fmla="*/ 385364 w 4206917"/>
              <a:gd name="connsiteY6" fmla="*/ 69608 h 2534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6917" h="2534651">
                <a:moveTo>
                  <a:pt x="416581" y="0"/>
                </a:moveTo>
                <a:lnTo>
                  <a:pt x="4206917" y="0"/>
                </a:lnTo>
                <a:lnTo>
                  <a:pt x="4206917" y="2014007"/>
                </a:lnTo>
                <a:lnTo>
                  <a:pt x="3947233" y="2071436"/>
                </a:lnTo>
                <a:cubicBezTo>
                  <a:pt x="3523788" y="2149642"/>
                  <a:pt x="3045199" y="2187073"/>
                  <a:pt x="2634788" y="2261936"/>
                </a:cubicBezTo>
                <a:cubicBezTo>
                  <a:pt x="1813967" y="2411662"/>
                  <a:pt x="741819" y="2294019"/>
                  <a:pt x="3883" y="2534651"/>
                </a:cubicBezTo>
                <a:cubicBezTo>
                  <a:pt x="-22185" y="1987214"/>
                  <a:pt x="80596" y="818480"/>
                  <a:pt x="385364" y="69608"/>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7" name="任意形状 26"/>
          <p:cNvSpPr/>
          <p:nvPr userDrawn="1"/>
        </p:nvSpPr>
        <p:spPr>
          <a:xfrm>
            <a:off x="8037095" y="2565911"/>
            <a:ext cx="4154905" cy="2044209"/>
          </a:xfrm>
          <a:custGeom>
            <a:avLst/>
            <a:gdLst>
              <a:gd name="connsiteX0" fmla="*/ 4026568 w 4154905"/>
              <a:gd name="connsiteY0" fmla="*/ 827 h 2044209"/>
              <a:gd name="connsiteX1" fmla="*/ 4154905 w 4154905"/>
              <a:gd name="connsiteY1" fmla="*/ 7296 h 2044209"/>
              <a:gd name="connsiteX2" fmla="*/ 4154905 w 4154905"/>
              <a:gd name="connsiteY2" fmla="*/ 1783390 h 2044209"/>
              <a:gd name="connsiteX3" fmla="*/ 4090737 w 4154905"/>
              <a:gd name="connsiteY3" fmla="*/ 1813585 h 2044209"/>
              <a:gd name="connsiteX4" fmla="*/ 2197768 w 4154905"/>
              <a:gd name="connsiteY4" fmla="*/ 1909837 h 2044209"/>
              <a:gd name="connsiteX5" fmla="*/ 0 w 4154905"/>
              <a:gd name="connsiteY5" fmla="*/ 417922 h 2044209"/>
              <a:gd name="connsiteX6" fmla="*/ 2005263 w 4154905"/>
              <a:gd name="connsiteY6" fmla="*/ 273543 h 2044209"/>
              <a:gd name="connsiteX7" fmla="*/ 4026568 w 4154905"/>
              <a:gd name="connsiteY7" fmla="*/ 827 h 204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905" h="2044209">
                <a:moveTo>
                  <a:pt x="4026568" y="827"/>
                </a:moveTo>
                <a:lnTo>
                  <a:pt x="4154905" y="7296"/>
                </a:lnTo>
                <a:lnTo>
                  <a:pt x="4154905" y="1783390"/>
                </a:lnTo>
                <a:lnTo>
                  <a:pt x="4090737" y="1813585"/>
                </a:lnTo>
                <a:cubicBezTo>
                  <a:pt x="3539958" y="2048869"/>
                  <a:pt x="2879557" y="2142447"/>
                  <a:pt x="2197768" y="1909837"/>
                </a:cubicBezTo>
                <a:cubicBezTo>
                  <a:pt x="1515979" y="1677227"/>
                  <a:pt x="176463" y="722723"/>
                  <a:pt x="0" y="417922"/>
                </a:cubicBezTo>
                <a:cubicBezTo>
                  <a:pt x="481263" y="417921"/>
                  <a:pt x="1334168" y="343059"/>
                  <a:pt x="2005263" y="273543"/>
                </a:cubicBezTo>
                <a:cubicBezTo>
                  <a:pt x="2486526" y="206701"/>
                  <a:pt x="3307347" y="-15215"/>
                  <a:pt x="4026568" y="82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9" name="任意形状 28"/>
          <p:cNvSpPr/>
          <p:nvPr userDrawn="1"/>
        </p:nvSpPr>
        <p:spPr>
          <a:xfrm>
            <a:off x="7766064" y="3276796"/>
            <a:ext cx="4425936" cy="3581205"/>
          </a:xfrm>
          <a:custGeom>
            <a:avLst/>
            <a:gdLst>
              <a:gd name="connsiteX0" fmla="*/ 0 w 4425936"/>
              <a:gd name="connsiteY0" fmla="*/ 0 h 3581205"/>
              <a:gd name="connsiteX1" fmla="*/ 2565040 w 4425936"/>
              <a:gd name="connsiteY1" fmla="*/ 1853042 h 3581205"/>
              <a:gd name="connsiteX2" fmla="*/ 4085264 w 4425936"/>
              <a:gd name="connsiteY2" fmla="*/ 1693713 h 3581205"/>
              <a:gd name="connsiteX3" fmla="*/ 4425936 w 4425936"/>
              <a:gd name="connsiteY3" fmla="*/ 1602364 h 3581205"/>
              <a:gd name="connsiteX4" fmla="*/ 4425936 w 4425936"/>
              <a:gd name="connsiteY4" fmla="*/ 3581205 h 3581205"/>
              <a:gd name="connsiteX5" fmla="*/ 1627818 w 4425936"/>
              <a:gd name="connsiteY5" fmla="*/ 3581205 h 3581205"/>
              <a:gd name="connsiteX6" fmla="*/ 1593563 w 4425936"/>
              <a:gd name="connsiteY6" fmla="*/ 3520244 h 3581205"/>
              <a:gd name="connsiteX7" fmla="*/ 0 w 4425936"/>
              <a:gd name="connsiteY7" fmla="*/ 0 h 358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25936" h="3581205">
                <a:moveTo>
                  <a:pt x="0" y="0"/>
                </a:moveTo>
                <a:cubicBezTo>
                  <a:pt x="589739" y="494430"/>
                  <a:pt x="1659571" y="1594929"/>
                  <a:pt x="2565040" y="1853042"/>
                </a:cubicBezTo>
                <a:cubicBezTo>
                  <a:pt x="3017774" y="1982099"/>
                  <a:pt x="3565909" y="1836715"/>
                  <a:pt x="4085264" y="1693713"/>
                </a:cubicBezTo>
                <a:lnTo>
                  <a:pt x="4425936" y="1602364"/>
                </a:lnTo>
                <a:lnTo>
                  <a:pt x="4425936" y="3581205"/>
                </a:lnTo>
                <a:lnTo>
                  <a:pt x="1627818" y="3581205"/>
                </a:lnTo>
                <a:lnTo>
                  <a:pt x="1593563" y="3520244"/>
                </a:lnTo>
                <a:cubicBezTo>
                  <a:pt x="860194" y="2190067"/>
                  <a:pt x="203813" y="50938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30" name="矩形 29"/>
          <p:cNvSpPr/>
          <p:nvPr userDrawn="1"/>
        </p:nvSpPr>
        <p:spPr>
          <a:xfrm>
            <a:off x="-1" y="0"/>
            <a:ext cx="12192001" cy="331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2" name="文本占位符 3"/>
          <p:cNvSpPr>
            <a:spLocks noGrp="1"/>
          </p:cNvSpPr>
          <p:nvPr>
            <p:ph type="body" sz="quarter" idx="12"/>
          </p:nvPr>
        </p:nvSpPr>
        <p:spPr>
          <a:xfrm>
            <a:off x="284148" y="97757"/>
            <a:ext cx="7752947" cy="590549"/>
          </a:xfrm>
          <a:prstGeom prst="rect">
            <a:avLst/>
          </a:prstGeom>
        </p:spPr>
        <p:txBody>
          <a:bodyPr anchor="ctr"/>
          <a:lstStyle>
            <a:lvl1pPr marL="0" indent="0" algn="l">
              <a:buNone/>
              <a:defRPr sz="2800" b="1">
                <a:solidFill>
                  <a:schemeClr val="accent5"/>
                </a:solidFill>
              </a:defRPr>
            </a:lvl1pPr>
          </a:lstStyle>
          <a:p>
            <a:pPr lvl="0"/>
            <a:r>
              <a:rPr kumimoji="1" lang="zh-CN" altLang="en-US"/>
              <a:t>编辑母版文本样式</a:t>
            </a:r>
          </a:p>
        </p:txBody>
      </p:sp>
    </p:spTree>
    <p:extLst>
      <p:ext uri="{BB962C8B-B14F-4D97-AF65-F5344CB8AC3E}">
        <p14:creationId xmlns:p14="http://schemas.microsoft.com/office/powerpoint/2010/main" val="11311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91" r:id="rId1"/>
    <p:sldLayoutId id="2147483694" r:id="rId2"/>
    <p:sldLayoutId id="2147483693" r:id="rId3"/>
    <p:sldLayoutId id="2147483692" r:id="rId4"/>
    <p:sldLayoutId id="2147483686" r:id="rId5"/>
    <p:sldLayoutId id="2147483689" r:id="rId6"/>
    <p:sldLayoutId id="2147483687" r:id="rId7"/>
    <p:sldLayoutId id="2147483688" r:id="rId8"/>
    <p:sldLayoutId id="2147483690" r:id="rId9"/>
    <p:sldLayoutId id="214748368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19270" y="2369615"/>
            <a:ext cx="9029829" cy="1172863"/>
          </a:xfrm>
        </p:spPr>
        <p:txBody>
          <a:bodyPr/>
          <a:lstStyle/>
          <a:p>
            <a:r>
              <a:rPr kumimoji="1" lang="en-US" altLang="zh-CN" dirty="0"/>
              <a:t>Redis</a:t>
            </a:r>
            <a:r>
              <a:rPr kumimoji="1" lang="zh-CN" altLang="en-US" dirty="0"/>
              <a:t>使用经验分享</a:t>
            </a:r>
          </a:p>
        </p:txBody>
      </p:sp>
      <p:sp>
        <p:nvSpPr>
          <p:cNvPr id="3" name="文本占位符 2"/>
          <p:cNvSpPr>
            <a:spLocks noGrp="1"/>
          </p:cNvSpPr>
          <p:nvPr>
            <p:ph type="body" sz="quarter" idx="11"/>
          </p:nvPr>
        </p:nvSpPr>
        <p:spPr/>
        <p:txBody>
          <a:bodyPr/>
          <a:lstStyle/>
          <a:p>
            <a:r>
              <a:rPr kumimoji="1" lang="zh-CN" altLang="en-US" dirty="0"/>
              <a:t>乔红兴</a:t>
            </a:r>
          </a:p>
        </p:txBody>
      </p:sp>
      <p:sp>
        <p:nvSpPr>
          <p:cNvPr id="4" name="文本占位符 3"/>
          <p:cNvSpPr>
            <a:spLocks noGrp="1"/>
          </p:cNvSpPr>
          <p:nvPr>
            <p:ph type="body" sz="quarter" idx="12"/>
          </p:nvPr>
        </p:nvSpPr>
        <p:spPr/>
        <p:txBody>
          <a:bodyPr/>
          <a:lstStyle/>
          <a:p>
            <a:r>
              <a:rPr kumimoji="1" lang="en-US" altLang="zh-CN" dirty="0"/>
              <a:t>20190301</a:t>
            </a:r>
            <a:endParaRPr kumimoji="1" lang="zh-CN" altLang="en-US" dirty="0"/>
          </a:p>
        </p:txBody>
      </p:sp>
    </p:spTree>
    <p:extLst>
      <p:ext uri="{BB962C8B-B14F-4D97-AF65-F5344CB8AC3E}">
        <p14:creationId xmlns:p14="http://schemas.microsoft.com/office/powerpoint/2010/main" val="19776485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60D74B5-B23B-4A34-93AC-ED061FC6489A}"/>
              </a:ext>
            </a:extLst>
          </p:cNvPr>
          <p:cNvSpPr>
            <a:spLocks noGrp="1"/>
          </p:cNvSpPr>
          <p:nvPr>
            <p:ph type="body" sz="quarter" idx="12"/>
          </p:nvPr>
        </p:nvSpPr>
        <p:spPr/>
        <p:txBody>
          <a:bodyPr/>
          <a:lstStyle/>
          <a:p>
            <a:r>
              <a:rPr kumimoji="1" lang="en-US" altLang="zh-CN" dirty="0"/>
              <a:t>TWO</a:t>
            </a:r>
            <a:r>
              <a:rPr kumimoji="1" lang="zh-CN" altLang="en-US" dirty="0"/>
              <a:t> 缓存穿透</a:t>
            </a:r>
          </a:p>
        </p:txBody>
      </p:sp>
      <p:sp>
        <p:nvSpPr>
          <p:cNvPr id="6" name="矩形 5">
            <a:extLst>
              <a:ext uri="{FF2B5EF4-FFF2-40B4-BE49-F238E27FC236}">
                <a16:creationId xmlns:a16="http://schemas.microsoft.com/office/drawing/2014/main" id="{C439E295-A31E-474D-8D3C-133818E5B81F}"/>
              </a:ext>
            </a:extLst>
          </p:cNvPr>
          <p:cNvSpPr/>
          <p:nvPr/>
        </p:nvSpPr>
        <p:spPr>
          <a:xfrm>
            <a:off x="1053150" y="1413696"/>
            <a:ext cx="9414324" cy="646331"/>
          </a:xfrm>
          <a:prstGeom prst="rect">
            <a:avLst/>
          </a:prstGeom>
        </p:spPr>
        <p:txBody>
          <a:bodyPr wrap="square">
            <a:spAutoFit/>
          </a:bodyPr>
          <a:lstStyle/>
          <a:p>
            <a:r>
              <a:rPr lang="zh-CN" altLang="en-US" dirty="0"/>
              <a:t>指用户查询数据，在数据库没有，自然在缓存中也不会有。这样就导致用户查询的时候，在缓存中找不到，每次都要去数据库再查询一遍，然后返回空。</a:t>
            </a:r>
          </a:p>
        </p:txBody>
      </p:sp>
      <p:pic>
        <p:nvPicPr>
          <p:cNvPr id="9" name="图片 8">
            <a:extLst>
              <a:ext uri="{FF2B5EF4-FFF2-40B4-BE49-F238E27FC236}">
                <a16:creationId xmlns:a16="http://schemas.microsoft.com/office/drawing/2014/main" id="{F7C4F90C-5155-4522-BAF7-6784681C413C}"/>
              </a:ext>
            </a:extLst>
          </p:cNvPr>
          <p:cNvPicPr>
            <a:picLocks noChangeAspect="1"/>
          </p:cNvPicPr>
          <p:nvPr/>
        </p:nvPicPr>
        <p:blipFill>
          <a:blip r:embed="rId3"/>
          <a:stretch>
            <a:fillRect/>
          </a:stretch>
        </p:blipFill>
        <p:spPr>
          <a:xfrm>
            <a:off x="1687597" y="2422577"/>
            <a:ext cx="2704762" cy="3504762"/>
          </a:xfrm>
          <a:prstGeom prst="rect">
            <a:avLst/>
          </a:prstGeom>
        </p:spPr>
      </p:pic>
    </p:spTree>
    <p:extLst>
      <p:ext uri="{BB962C8B-B14F-4D97-AF65-F5344CB8AC3E}">
        <p14:creationId xmlns:p14="http://schemas.microsoft.com/office/powerpoint/2010/main" val="356270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60D74B5-B23B-4A34-93AC-ED061FC6489A}"/>
              </a:ext>
            </a:extLst>
          </p:cNvPr>
          <p:cNvSpPr>
            <a:spLocks noGrp="1"/>
          </p:cNvSpPr>
          <p:nvPr>
            <p:ph type="body" sz="quarter" idx="12"/>
          </p:nvPr>
        </p:nvSpPr>
        <p:spPr/>
        <p:txBody>
          <a:bodyPr/>
          <a:lstStyle/>
          <a:p>
            <a:r>
              <a:rPr kumimoji="1" lang="en-US" altLang="zh-CN" dirty="0"/>
              <a:t>TWO</a:t>
            </a:r>
            <a:r>
              <a:rPr kumimoji="1" lang="zh-CN" altLang="en-US" dirty="0"/>
              <a:t> 缓存穿透</a:t>
            </a:r>
          </a:p>
        </p:txBody>
      </p:sp>
      <p:sp>
        <p:nvSpPr>
          <p:cNvPr id="6" name="矩形 5">
            <a:extLst>
              <a:ext uri="{FF2B5EF4-FFF2-40B4-BE49-F238E27FC236}">
                <a16:creationId xmlns:a16="http://schemas.microsoft.com/office/drawing/2014/main" id="{C439E295-A31E-474D-8D3C-133818E5B81F}"/>
              </a:ext>
            </a:extLst>
          </p:cNvPr>
          <p:cNvSpPr/>
          <p:nvPr/>
        </p:nvSpPr>
        <p:spPr>
          <a:xfrm>
            <a:off x="2464741" y="1012019"/>
            <a:ext cx="9089472" cy="923330"/>
          </a:xfrm>
          <a:prstGeom prst="rect">
            <a:avLst/>
          </a:prstGeom>
        </p:spPr>
        <p:txBody>
          <a:bodyPr wrap="square">
            <a:spAutoFit/>
          </a:bodyPr>
          <a:lstStyle/>
          <a:p>
            <a:r>
              <a:rPr lang="zh-CN" altLang="en-US" dirty="0"/>
              <a:t>布隆过滤器</a:t>
            </a:r>
            <a:endParaRPr lang="en-US" altLang="zh-CN" dirty="0"/>
          </a:p>
          <a:p>
            <a:r>
              <a:rPr lang="zh-CN" altLang="en-US" dirty="0"/>
              <a:t>一定不存在的数据一定会被</a:t>
            </a:r>
            <a:r>
              <a:rPr lang="en-US" altLang="zh-CN" dirty="0"/>
              <a:t>filter</a:t>
            </a:r>
            <a:r>
              <a:rPr lang="zh-CN" altLang="en-US" dirty="0"/>
              <a:t>拦截，避免增加底层查询系统的压力。</a:t>
            </a:r>
            <a:endParaRPr lang="en-US" altLang="zh-CN" dirty="0"/>
          </a:p>
          <a:p>
            <a:endParaRPr lang="zh-CN" altLang="en-US" dirty="0"/>
          </a:p>
        </p:txBody>
      </p:sp>
      <p:pic>
        <p:nvPicPr>
          <p:cNvPr id="9" name="图片 8">
            <a:extLst>
              <a:ext uri="{FF2B5EF4-FFF2-40B4-BE49-F238E27FC236}">
                <a16:creationId xmlns:a16="http://schemas.microsoft.com/office/drawing/2014/main" id="{2BEE19DB-01E3-4F3A-9B7C-44BC87A11F78}"/>
              </a:ext>
            </a:extLst>
          </p:cNvPr>
          <p:cNvPicPr>
            <a:picLocks noChangeAspect="1"/>
          </p:cNvPicPr>
          <p:nvPr/>
        </p:nvPicPr>
        <p:blipFill>
          <a:blip r:embed="rId3"/>
          <a:stretch>
            <a:fillRect/>
          </a:stretch>
        </p:blipFill>
        <p:spPr>
          <a:xfrm>
            <a:off x="1395663" y="2805262"/>
            <a:ext cx="2968878" cy="3491741"/>
          </a:xfrm>
          <a:prstGeom prst="rect">
            <a:avLst/>
          </a:prstGeom>
        </p:spPr>
      </p:pic>
      <p:pic>
        <p:nvPicPr>
          <p:cNvPr id="11" name="图片 10">
            <a:extLst>
              <a:ext uri="{FF2B5EF4-FFF2-40B4-BE49-F238E27FC236}">
                <a16:creationId xmlns:a16="http://schemas.microsoft.com/office/drawing/2014/main" id="{8A938B64-FE8E-4660-B8FF-386D9BE954A2}"/>
              </a:ext>
            </a:extLst>
          </p:cNvPr>
          <p:cNvPicPr>
            <a:picLocks noChangeAspect="1"/>
          </p:cNvPicPr>
          <p:nvPr/>
        </p:nvPicPr>
        <p:blipFill>
          <a:blip r:embed="rId4"/>
          <a:stretch>
            <a:fillRect/>
          </a:stretch>
        </p:blipFill>
        <p:spPr>
          <a:xfrm>
            <a:off x="7406898" y="2684582"/>
            <a:ext cx="2968877" cy="3757485"/>
          </a:xfrm>
          <a:prstGeom prst="rect">
            <a:avLst/>
          </a:prstGeom>
        </p:spPr>
      </p:pic>
      <p:sp>
        <p:nvSpPr>
          <p:cNvPr id="7" name="矩形 6">
            <a:extLst>
              <a:ext uri="{FF2B5EF4-FFF2-40B4-BE49-F238E27FC236}">
                <a16:creationId xmlns:a16="http://schemas.microsoft.com/office/drawing/2014/main" id="{6A56E305-CE34-407E-8C5F-6379859BAFF4}"/>
              </a:ext>
            </a:extLst>
          </p:cNvPr>
          <p:cNvSpPr/>
          <p:nvPr/>
        </p:nvSpPr>
        <p:spPr>
          <a:xfrm>
            <a:off x="1395663" y="957637"/>
            <a:ext cx="643125" cy="732508"/>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01</a:t>
            </a:r>
          </a:p>
        </p:txBody>
      </p:sp>
      <p:sp>
        <p:nvSpPr>
          <p:cNvPr id="8" name="矩形 7">
            <a:extLst>
              <a:ext uri="{FF2B5EF4-FFF2-40B4-BE49-F238E27FC236}">
                <a16:creationId xmlns:a16="http://schemas.microsoft.com/office/drawing/2014/main" id="{BEF0C140-1E4E-4903-A1BC-9CCD5D6DF12A}"/>
              </a:ext>
            </a:extLst>
          </p:cNvPr>
          <p:cNvSpPr/>
          <p:nvPr/>
        </p:nvSpPr>
        <p:spPr>
          <a:xfrm>
            <a:off x="1395663" y="1959476"/>
            <a:ext cx="643125" cy="661912"/>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02</a:t>
            </a:r>
          </a:p>
        </p:txBody>
      </p:sp>
      <p:sp>
        <p:nvSpPr>
          <p:cNvPr id="3" name="矩形 2">
            <a:extLst>
              <a:ext uri="{FF2B5EF4-FFF2-40B4-BE49-F238E27FC236}">
                <a16:creationId xmlns:a16="http://schemas.microsoft.com/office/drawing/2014/main" id="{EDC8A4CE-0001-47C5-936A-E610023504BD}"/>
              </a:ext>
            </a:extLst>
          </p:cNvPr>
          <p:cNvSpPr/>
          <p:nvPr/>
        </p:nvSpPr>
        <p:spPr>
          <a:xfrm>
            <a:off x="2464740" y="1959476"/>
            <a:ext cx="7533501" cy="646331"/>
          </a:xfrm>
          <a:prstGeom prst="rect">
            <a:avLst/>
          </a:prstGeom>
        </p:spPr>
        <p:txBody>
          <a:bodyPr wrap="square">
            <a:spAutoFit/>
          </a:bodyPr>
          <a:lstStyle/>
          <a:p>
            <a:r>
              <a:rPr lang="zh-CN" altLang="en-US" dirty="0"/>
              <a:t>空值进行缓存</a:t>
            </a:r>
            <a:endParaRPr lang="en-US" altLang="zh-CN" dirty="0"/>
          </a:p>
          <a:p>
            <a:r>
              <a:rPr lang="zh-CN" altLang="en-US" dirty="0"/>
              <a:t>若一条数据查询为空，将空值进行缓存，并且设置较短的过期时间。</a:t>
            </a:r>
          </a:p>
        </p:txBody>
      </p:sp>
    </p:spTree>
    <p:extLst>
      <p:ext uri="{BB962C8B-B14F-4D97-AF65-F5344CB8AC3E}">
        <p14:creationId xmlns:p14="http://schemas.microsoft.com/office/powerpoint/2010/main" val="6401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缓存雪崩</a:t>
            </a:r>
          </a:p>
        </p:txBody>
      </p:sp>
    </p:spTree>
    <p:extLst>
      <p:ext uri="{BB962C8B-B14F-4D97-AF65-F5344CB8AC3E}">
        <p14:creationId xmlns:p14="http://schemas.microsoft.com/office/powerpoint/2010/main" val="1859639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60D74B5-B23B-4A34-93AC-ED061FC6489A}"/>
              </a:ext>
            </a:extLst>
          </p:cNvPr>
          <p:cNvSpPr>
            <a:spLocks noGrp="1"/>
          </p:cNvSpPr>
          <p:nvPr>
            <p:ph type="body" sz="quarter" idx="12"/>
          </p:nvPr>
        </p:nvSpPr>
        <p:spPr/>
        <p:txBody>
          <a:bodyPr/>
          <a:lstStyle/>
          <a:p>
            <a:r>
              <a:rPr kumimoji="1" lang="en-US" altLang="zh-CN" dirty="0"/>
              <a:t>THREE</a:t>
            </a:r>
            <a:r>
              <a:rPr kumimoji="1" lang="zh-CN" altLang="en-US" dirty="0"/>
              <a:t> 缓存雪崩</a:t>
            </a:r>
          </a:p>
        </p:txBody>
      </p:sp>
      <p:sp>
        <p:nvSpPr>
          <p:cNvPr id="6" name="矩形 5">
            <a:extLst>
              <a:ext uri="{FF2B5EF4-FFF2-40B4-BE49-F238E27FC236}">
                <a16:creationId xmlns:a16="http://schemas.microsoft.com/office/drawing/2014/main" id="{C439E295-A31E-474D-8D3C-133818E5B81F}"/>
              </a:ext>
            </a:extLst>
          </p:cNvPr>
          <p:cNvSpPr/>
          <p:nvPr/>
        </p:nvSpPr>
        <p:spPr>
          <a:xfrm>
            <a:off x="1438161" y="1266757"/>
            <a:ext cx="7838187" cy="646331"/>
          </a:xfrm>
          <a:prstGeom prst="rect">
            <a:avLst/>
          </a:prstGeom>
        </p:spPr>
        <p:txBody>
          <a:bodyPr wrap="square">
            <a:spAutoFit/>
          </a:bodyPr>
          <a:lstStyle/>
          <a:p>
            <a:r>
              <a:rPr lang="zh-CN" altLang="en-US" dirty="0"/>
              <a:t>原有缓存失效</a:t>
            </a:r>
            <a:r>
              <a:rPr lang="en-US" altLang="zh-CN" dirty="0"/>
              <a:t>(</a:t>
            </a:r>
            <a:r>
              <a:rPr lang="zh-CN" altLang="en-US" dirty="0"/>
              <a:t>过期</a:t>
            </a:r>
            <a:r>
              <a:rPr lang="en-US" altLang="zh-CN" dirty="0"/>
              <a:t>)</a:t>
            </a:r>
            <a:r>
              <a:rPr lang="zh-CN" altLang="en-US" dirty="0"/>
              <a:t>，新缓存未到期间。所有请求都去查询数据库，而对数据库</a:t>
            </a:r>
            <a:r>
              <a:rPr lang="en-US" altLang="zh-CN" dirty="0"/>
              <a:t>CPU</a:t>
            </a:r>
            <a:r>
              <a:rPr lang="zh-CN" altLang="en-US" dirty="0"/>
              <a:t>和内存造成巨大压力，严重的会造成数据库宕机。</a:t>
            </a:r>
          </a:p>
        </p:txBody>
      </p:sp>
      <p:pic>
        <p:nvPicPr>
          <p:cNvPr id="4" name="图片 3">
            <a:extLst>
              <a:ext uri="{FF2B5EF4-FFF2-40B4-BE49-F238E27FC236}">
                <a16:creationId xmlns:a16="http://schemas.microsoft.com/office/drawing/2014/main" id="{6942DCF4-0856-461A-8252-D968927C5C43}"/>
              </a:ext>
            </a:extLst>
          </p:cNvPr>
          <p:cNvPicPr>
            <a:picLocks noChangeAspect="1"/>
          </p:cNvPicPr>
          <p:nvPr/>
        </p:nvPicPr>
        <p:blipFill>
          <a:blip r:embed="rId3"/>
          <a:stretch>
            <a:fillRect/>
          </a:stretch>
        </p:blipFill>
        <p:spPr>
          <a:xfrm>
            <a:off x="921920" y="2491539"/>
            <a:ext cx="7115175" cy="3848100"/>
          </a:xfrm>
          <a:prstGeom prst="rect">
            <a:avLst/>
          </a:prstGeom>
        </p:spPr>
      </p:pic>
    </p:spTree>
    <p:extLst>
      <p:ext uri="{BB962C8B-B14F-4D97-AF65-F5344CB8AC3E}">
        <p14:creationId xmlns:p14="http://schemas.microsoft.com/office/powerpoint/2010/main" val="419696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60D74B5-B23B-4A34-93AC-ED061FC6489A}"/>
              </a:ext>
            </a:extLst>
          </p:cNvPr>
          <p:cNvSpPr>
            <a:spLocks noGrp="1"/>
          </p:cNvSpPr>
          <p:nvPr>
            <p:ph type="body" sz="quarter" idx="12"/>
          </p:nvPr>
        </p:nvSpPr>
        <p:spPr/>
        <p:txBody>
          <a:bodyPr/>
          <a:lstStyle/>
          <a:p>
            <a:r>
              <a:rPr kumimoji="1" lang="en-US" altLang="zh-CN" dirty="0"/>
              <a:t>THREE</a:t>
            </a:r>
            <a:r>
              <a:rPr kumimoji="1" lang="zh-CN" altLang="en-US" dirty="0"/>
              <a:t> 缓存雪崩</a:t>
            </a:r>
          </a:p>
        </p:txBody>
      </p:sp>
      <p:sp>
        <p:nvSpPr>
          <p:cNvPr id="6" name="矩形 5">
            <a:extLst>
              <a:ext uri="{FF2B5EF4-FFF2-40B4-BE49-F238E27FC236}">
                <a16:creationId xmlns:a16="http://schemas.microsoft.com/office/drawing/2014/main" id="{C439E295-A31E-474D-8D3C-133818E5B81F}"/>
              </a:ext>
            </a:extLst>
          </p:cNvPr>
          <p:cNvSpPr/>
          <p:nvPr/>
        </p:nvSpPr>
        <p:spPr>
          <a:xfrm>
            <a:off x="2653351" y="1596176"/>
            <a:ext cx="7838187" cy="646331"/>
          </a:xfrm>
          <a:prstGeom prst="rect">
            <a:avLst/>
          </a:prstGeom>
        </p:spPr>
        <p:txBody>
          <a:bodyPr wrap="square">
            <a:spAutoFit/>
          </a:bodyPr>
          <a:lstStyle/>
          <a:p>
            <a:r>
              <a:rPr lang="zh-CN" altLang="en-US" dirty="0"/>
              <a:t>缓存层的高可用</a:t>
            </a:r>
            <a:endParaRPr lang="en-US" altLang="zh-CN" dirty="0"/>
          </a:p>
          <a:p>
            <a:r>
              <a:rPr lang="zh-CN" altLang="en-US" dirty="0"/>
              <a:t>即使个别节点或者个别机器宕机，依然可以提供服务。</a:t>
            </a:r>
            <a:endParaRPr lang="en-US" altLang="zh-CN" dirty="0"/>
          </a:p>
        </p:txBody>
      </p:sp>
      <p:sp>
        <p:nvSpPr>
          <p:cNvPr id="4" name="矩形 3">
            <a:extLst>
              <a:ext uri="{FF2B5EF4-FFF2-40B4-BE49-F238E27FC236}">
                <a16:creationId xmlns:a16="http://schemas.microsoft.com/office/drawing/2014/main" id="{E305C9E6-6510-41FC-9179-3FA5AA28873C}"/>
              </a:ext>
            </a:extLst>
          </p:cNvPr>
          <p:cNvSpPr/>
          <p:nvPr/>
        </p:nvSpPr>
        <p:spPr>
          <a:xfrm>
            <a:off x="1350826" y="1587042"/>
            <a:ext cx="643125" cy="732508"/>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01</a:t>
            </a:r>
          </a:p>
        </p:txBody>
      </p:sp>
      <p:sp>
        <p:nvSpPr>
          <p:cNvPr id="5" name="矩形 4">
            <a:extLst>
              <a:ext uri="{FF2B5EF4-FFF2-40B4-BE49-F238E27FC236}">
                <a16:creationId xmlns:a16="http://schemas.microsoft.com/office/drawing/2014/main" id="{7C0CAF6D-BC2C-4EC7-8749-0B4A20C0C804}"/>
              </a:ext>
            </a:extLst>
          </p:cNvPr>
          <p:cNvSpPr/>
          <p:nvPr/>
        </p:nvSpPr>
        <p:spPr>
          <a:xfrm>
            <a:off x="1350826" y="3062746"/>
            <a:ext cx="643125" cy="661912"/>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02</a:t>
            </a:r>
          </a:p>
        </p:txBody>
      </p:sp>
      <p:sp>
        <p:nvSpPr>
          <p:cNvPr id="3" name="矩形 2">
            <a:extLst>
              <a:ext uri="{FF2B5EF4-FFF2-40B4-BE49-F238E27FC236}">
                <a16:creationId xmlns:a16="http://schemas.microsoft.com/office/drawing/2014/main" id="{5866DFD6-120E-4AF1-8E65-FDE5A6F3967F}"/>
              </a:ext>
            </a:extLst>
          </p:cNvPr>
          <p:cNvSpPr/>
          <p:nvPr/>
        </p:nvSpPr>
        <p:spPr>
          <a:xfrm>
            <a:off x="2653351" y="2932037"/>
            <a:ext cx="6096000" cy="923330"/>
          </a:xfrm>
          <a:prstGeom prst="rect">
            <a:avLst/>
          </a:prstGeom>
        </p:spPr>
        <p:txBody>
          <a:bodyPr>
            <a:spAutoFit/>
          </a:bodyPr>
          <a:lstStyle/>
          <a:p>
            <a:r>
              <a:rPr lang="zh-CN" altLang="en-US" dirty="0"/>
              <a:t>增加缓存标记</a:t>
            </a:r>
            <a:endParaRPr lang="en-US" altLang="zh-CN" dirty="0"/>
          </a:p>
          <a:p>
            <a:r>
              <a:rPr lang="zh-CN" altLang="en-US" dirty="0"/>
              <a:t>给每一个缓存数据增加相应的缓存标记，记录缓存的是否失效，如果缓存标记失效，则更新数据缓存。</a:t>
            </a:r>
          </a:p>
        </p:txBody>
      </p:sp>
      <p:sp>
        <p:nvSpPr>
          <p:cNvPr id="7" name="矩形 6">
            <a:extLst>
              <a:ext uri="{FF2B5EF4-FFF2-40B4-BE49-F238E27FC236}">
                <a16:creationId xmlns:a16="http://schemas.microsoft.com/office/drawing/2014/main" id="{04BC3C0A-8B2C-4B95-99F9-F9481DC2F891}"/>
              </a:ext>
            </a:extLst>
          </p:cNvPr>
          <p:cNvSpPr/>
          <p:nvPr/>
        </p:nvSpPr>
        <p:spPr>
          <a:xfrm>
            <a:off x="2653351" y="4443039"/>
            <a:ext cx="7752946" cy="923330"/>
          </a:xfrm>
          <a:prstGeom prst="rect">
            <a:avLst/>
          </a:prstGeom>
        </p:spPr>
        <p:txBody>
          <a:bodyPr wrap="square">
            <a:spAutoFit/>
          </a:bodyPr>
          <a:lstStyle/>
          <a:p>
            <a:r>
              <a:rPr lang="zh-CN" altLang="en-US" dirty="0"/>
              <a:t>互斥锁</a:t>
            </a:r>
            <a:endParaRPr lang="en-US" altLang="zh-CN" dirty="0"/>
          </a:p>
          <a:p>
            <a:r>
              <a:rPr lang="zh-CN" altLang="en-US" dirty="0"/>
              <a:t>减轻数据库压力，只允许一个线程重建缓存，其他线程等待重建缓存的线程执行完，重新从缓存获取数据。</a:t>
            </a:r>
            <a:endParaRPr lang="en-US" altLang="zh-CN" dirty="0"/>
          </a:p>
        </p:txBody>
      </p:sp>
      <p:sp>
        <p:nvSpPr>
          <p:cNvPr id="8" name="矩形 7">
            <a:extLst>
              <a:ext uri="{FF2B5EF4-FFF2-40B4-BE49-F238E27FC236}">
                <a16:creationId xmlns:a16="http://schemas.microsoft.com/office/drawing/2014/main" id="{1353360A-581F-4376-BA50-C3D1C480D05D}"/>
              </a:ext>
            </a:extLst>
          </p:cNvPr>
          <p:cNvSpPr/>
          <p:nvPr/>
        </p:nvSpPr>
        <p:spPr>
          <a:xfrm>
            <a:off x="1350825" y="4538451"/>
            <a:ext cx="643125" cy="661912"/>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03</a:t>
            </a:r>
          </a:p>
        </p:txBody>
      </p:sp>
    </p:spTree>
    <p:extLst>
      <p:ext uri="{BB962C8B-B14F-4D97-AF65-F5344CB8AC3E}">
        <p14:creationId xmlns:p14="http://schemas.microsoft.com/office/powerpoint/2010/main" val="165944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使用经验</a:t>
            </a:r>
          </a:p>
        </p:txBody>
      </p:sp>
    </p:spTree>
    <p:extLst>
      <p:ext uri="{BB962C8B-B14F-4D97-AF65-F5344CB8AC3E}">
        <p14:creationId xmlns:p14="http://schemas.microsoft.com/office/powerpoint/2010/main" val="12454663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9873EB-2EC1-443A-B4F8-7D5017993E63}"/>
              </a:ext>
            </a:extLst>
          </p:cNvPr>
          <p:cNvSpPr>
            <a:spLocks noGrp="1"/>
          </p:cNvSpPr>
          <p:nvPr>
            <p:ph type="body" sz="quarter" idx="12"/>
          </p:nvPr>
        </p:nvSpPr>
        <p:spPr/>
        <p:txBody>
          <a:bodyPr/>
          <a:lstStyle/>
          <a:p>
            <a:r>
              <a:rPr kumimoji="1" lang="en-US" altLang="zh-CN" dirty="0"/>
              <a:t>FOUR</a:t>
            </a:r>
            <a:r>
              <a:rPr kumimoji="1" lang="zh-CN" altLang="en-US" dirty="0"/>
              <a:t> 使用经验</a:t>
            </a:r>
          </a:p>
        </p:txBody>
      </p:sp>
      <p:sp>
        <p:nvSpPr>
          <p:cNvPr id="4" name="矩形 3">
            <a:extLst>
              <a:ext uri="{FF2B5EF4-FFF2-40B4-BE49-F238E27FC236}">
                <a16:creationId xmlns:a16="http://schemas.microsoft.com/office/drawing/2014/main" id="{B50EB1C7-6EDF-401F-A839-3CA24FFEA06A}"/>
              </a:ext>
            </a:extLst>
          </p:cNvPr>
          <p:cNvSpPr/>
          <p:nvPr/>
        </p:nvSpPr>
        <p:spPr>
          <a:xfrm>
            <a:off x="2805200" y="1478520"/>
            <a:ext cx="1005403" cy="668516"/>
          </a:xfrm>
          <a:prstGeom prst="rect">
            <a:avLst/>
          </a:prstGeom>
          <a:solidFill>
            <a:schemeClr val="accent5"/>
          </a:solidFill>
        </p:spPr>
        <p:txBody>
          <a:bodyPr wrap="none">
            <a:spAutoFit/>
          </a:bodyPr>
          <a:lstStyle/>
          <a:p>
            <a:pPr defTabSz="1219170">
              <a:lnSpc>
                <a:spcPct val="130000"/>
              </a:lnSpc>
              <a:defRPr/>
            </a:pPr>
            <a:r>
              <a:rPr lang="zh-CN" altLang="en-US" sz="3200" b="1" kern="0" dirty="0">
                <a:solidFill>
                  <a:schemeClr val="bg1"/>
                </a:solidFill>
              </a:rPr>
              <a:t>项目</a:t>
            </a:r>
            <a:endParaRPr lang="en-US" altLang="zh-CN" sz="3200" b="1" kern="0" dirty="0">
              <a:solidFill>
                <a:schemeClr val="bg1"/>
              </a:solidFill>
            </a:endParaRPr>
          </a:p>
        </p:txBody>
      </p:sp>
      <p:sp>
        <p:nvSpPr>
          <p:cNvPr id="5" name="矩形 4">
            <a:extLst>
              <a:ext uri="{FF2B5EF4-FFF2-40B4-BE49-F238E27FC236}">
                <a16:creationId xmlns:a16="http://schemas.microsoft.com/office/drawing/2014/main" id="{8A10DC2E-0D1C-43A2-B78B-6D38B81949C7}"/>
              </a:ext>
            </a:extLst>
          </p:cNvPr>
          <p:cNvSpPr/>
          <p:nvPr/>
        </p:nvSpPr>
        <p:spPr>
          <a:xfrm>
            <a:off x="2724723" y="2649865"/>
            <a:ext cx="1723549" cy="400110"/>
          </a:xfrm>
          <a:prstGeom prst="rect">
            <a:avLst/>
          </a:prstGeom>
        </p:spPr>
        <p:txBody>
          <a:bodyPr wrap="none">
            <a:spAutoFit/>
          </a:bodyPr>
          <a:lstStyle/>
          <a:p>
            <a:r>
              <a:rPr lang="zh-CN" altLang="en-US" sz="2000" dirty="0"/>
              <a:t>影像发布平台</a:t>
            </a:r>
          </a:p>
        </p:txBody>
      </p:sp>
      <p:sp>
        <p:nvSpPr>
          <p:cNvPr id="6" name="矩形 5">
            <a:extLst>
              <a:ext uri="{FF2B5EF4-FFF2-40B4-BE49-F238E27FC236}">
                <a16:creationId xmlns:a16="http://schemas.microsoft.com/office/drawing/2014/main" id="{3938B211-FE85-40E7-8325-FBE9090662F7}"/>
              </a:ext>
            </a:extLst>
          </p:cNvPr>
          <p:cNvSpPr/>
          <p:nvPr/>
        </p:nvSpPr>
        <p:spPr>
          <a:xfrm>
            <a:off x="2724723" y="3352749"/>
            <a:ext cx="1723549" cy="400110"/>
          </a:xfrm>
          <a:prstGeom prst="rect">
            <a:avLst/>
          </a:prstGeom>
        </p:spPr>
        <p:txBody>
          <a:bodyPr wrap="none">
            <a:spAutoFit/>
          </a:bodyPr>
          <a:lstStyle/>
          <a:p>
            <a:r>
              <a:rPr lang="zh-CN" altLang="en-US" sz="2000" dirty="0"/>
              <a:t>影像质检平台</a:t>
            </a:r>
          </a:p>
        </p:txBody>
      </p:sp>
      <p:sp>
        <p:nvSpPr>
          <p:cNvPr id="7" name="矩形 6">
            <a:extLst>
              <a:ext uri="{FF2B5EF4-FFF2-40B4-BE49-F238E27FC236}">
                <a16:creationId xmlns:a16="http://schemas.microsoft.com/office/drawing/2014/main" id="{FCC9B290-FDAA-4D07-88A5-0749938F4167}"/>
              </a:ext>
            </a:extLst>
          </p:cNvPr>
          <p:cNvSpPr/>
          <p:nvPr/>
        </p:nvSpPr>
        <p:spPr>
          <a:xfrm>
            <a:off x="2702607" y="4046800"/>
            <a:ext cx="1210588" cy="400110"/>
          </a:xfrm>
          <a:prstGeom prst="rect">
            <a:avLst/>
          </a:prstGeom>
        </p:spPr>
        <p:txBody>
          <a:bodyPr wrap="none">
            <a:spAutoFit/>
          </a:bodyPr>
          <a:lstStyle/>
          <a:p>
            <a:r>
              <a:rPr lang="zh-CN" altLang="en-US" sz="2000" dirty="0"/>
              <a:t>良渚监测</a:t>
            </a:r>
          </a:p>
        </p:txBody>
      </p:sp>
      <p:sp>
        <p:nvSpPr>
          <p:cNvPr id="3" name="矩形 2">
            <a:extLst>
              <a:ext uri="{FF2B5EF4-FFF2-40B4-BE49-F238E27FC236}">
                <a16:creationId xmlns:a16="http://schemas.microsoft.com/office/drawing/2014/main" id="{C3291680-091D-45EE-8C88-CF21DA5DAC32}"/>
              </a:ext>
            </a:extLst>
          </p:cNvPr>
          <p:cNvSpPr/>
          <p:nvPr/>
        </p:nvSpPr>
        <p:spPr>
          <a:xfrm>
            <a:off x="2696222" y="4616202"/>
            <a:ext cx="1210588" cy="400110"/>
          </a:xfrm>
          <a:prstGeom prst="rect">
            <a:avLst/>
          </a:prstGeom>
        </p:spPr>
        <p:txBody>
          <a:bodyPr wrap="none">
            <a:spAutoFit/>
          </a:bodyPr>
          <a:lstStyle/>
          <a:p>
            <a:r>
              <a:rPr lang="zh-CN" altLang="en-US" sz="2000" dirty="0"/>
              <a:t>良渚档案</a:t>
            </a:r>
          </a:p>
        </p:txBody>
      </p:sp>
      <p:sp>
        <p:nvSpPr>
          <p:cNvPr id="9" name="矩形 8">
            <a:extLst>
              <a:ext uri="{FF2B5EF4-FFF2-40B4-BE49-F238E27FC236}">
                <a16:creationId xmlns:a16="http://schemas.microsoft.com/office/drawing/2014/main" id="{0DB5A9B6-935B-4997-8A97-97E21DBFCFFE}"/>
              </a:ext>
            </a:extLst>
          </p:cNvPr>
          <p:cNvSpPr/>
          <p:nvPr/>
        </p:nvSpPr>
        <p:spPr>
          <a:xfrm>
            <a:off x="4925326" y="3002585"/>
            <a:ext cx="2492990" cy="369332"/>
          </a:xfrm>
          <a:prstGeom prst="rect">
            <a:avLst/>
          </a:prstGeom>
        </p:spPr>
        <p:txBody>
          <a:bodyPr wrap="none">
            <a:spAutoFit/>
          </a:bodyPr>
          <a:lstStyle/>
          <a:p>
            <a:r>
              <a:rPr lang="zh-CN" altLang="en-US" dirty="0"/>
              <a:t>作为主要的业务数据库</a:t>
            </a:r>
          </a:p>
        </p:txBody>
      </p:sp>
      <p:sp>
        <p:nvSpPr>
          <p:cNvPr id="10" name="矩形 9">
            <a:extLst>
              <a:ext uri="{FF2B5EF4-FFF2-40B4-BE49-F238E27FC236}">
                <a16:creationId xmlns:a16="http://schemas.microsoft.com/office/drawing/2014/main" id="{A81DD3CA-48B5-4F55-9135-30F8E2A78728}"/>
              </a:ext>
            </a:extLst>
          </p:cNvPr>
          <p:cNvSpPr/>
          <p:nvPr/>
        </p:nvSpPr>
        <p:spPr>
          <a:xfrm>
            <a:off x="4940415" y="4616202"/>
            <a:ext cx="1404552" cy="369332"/>
          </a:xfrm>
          <a:prstGeom prst="rect">
            <a:avLst/>
          </a:prstGeom>
        </p:spPr>
        <p:txBody>
          <a:bodyPr wrap="none">
            <a:spAutoFit/>
          </a:bodyPr>
          <a:lstStyle/>
          <a:p>
            <a:r>
              <a:rPr lang="zh-CN" altLang="en-US" dirty="0"/>
              <a:t>存储</a:t>
            </a:r>
            <a:r>
              <a:rPr lang="en-US" altLang="zh-CN" dirty="0"/>
              <a:t>session</a:t>
            </a:r>
            <a:endParaRPr lang="zh-CN" altLang="en-US" dirty="0"/>
          </a:p>
        </p:txBody>
      </p:sp>
      <p:sp>
        <p:nvSpPr>
          <p:cNvPr id="11" name="矩形 10">
            <a:extLst>
              <a:ext uri="{FF2B5EF4-FFF2-40B4-BE49-F238E27FC236}">
                <a16:creationId xmlns:a16="http://schemas.microsoft.com/office/drawing/2014/main" id="{E6854B1B-88A5-49A6-85C9-12A07CC18761}"/>
              </a:ext>
            </a:extLst>
          </p:cNvPr>
          <p:cNvSpPr/>
          <p:nvPr/>
        </p:nvSpPr>
        <p:spPr>
          <a:xfrm>
            <a:off x="4925326" y="4036301"/>
            <a:ext cx="2723823" cy="369332"/>
          </a:xfrm>
          <a:prstGeom prst="rect">
            <a:avLst/>
          </a:prstGeom>
        </p:spPr>
        <p:txBody>
          <a:bodyPr wrap="none">
            <a:spAutoFit/>
          </a:bodyPr>
          <a:lstStyle/>
          <a:p>
            <a:r>
              <a:rPr lang="zh-CN" altLang="en-US" dirty="0"/>
              <a:t>存储业务表内数据的个数</a:t>
            </a:r>
          </a:p>
        </p:txBody>
      </p:sp>
      <p:sp>
        <p:nvSpPr>
          <p:cNvPr id="12" name="右大括号 11">
            <a:extLst>
              <a:ext uri="{FF2B5EF4-FFF2-40B4-BE49-F238E27FC236}">
                <a16:creationId xmlns:a16="http://schemas.microsoft.com/office/drawing/2014/main" id="{1C3FE4F3-BDA8-4F40-A1DA-F46DAFC9873E}"/>
              </a:ext>
            </a:extLst>
          </p:cNvPr>
          <p:cNvSpPr/>
          <p:nvPr/>
        </p:nvSpPr>
        <p:spPr>
          <a:xfrm>
            <a:off x="4448272" y="2821699"/>
            <a:ext cx="328265" cy="7311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546A31BD-D84E-4909-80A8-89DEDAB9D3F8}"/>
              </a:ext>
            </a:extLst>
          </p:cNvPr>
          <p:cNvCxnSpPr/>
          <p:nvPr/>
        </p:nvCxnSpPr>
        <p:spPr>
          <a:xfrm>
            <a:off x="4160621" y="4246855"/>
            <a:ext cx="764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CCAD690-E011-4A5B-BB0B-5A8C2B31DE25}"/>
              </a:ext>
            </a:extLst>
          </p:cNvPr>
          <p:cNvCxnSpPr/>
          <p:nvPr/>
        </p:nvCxnSpPr>
        <p:spPr>
          <a:xfrm>
            <a:off x="4175710" y="4836017"/>
            <a:ext cx="764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1895FF64-ABEC-44A0-A992-A28C85701B59}"/>
              </a:ext>
            </a:extLst>
          </p:cNvPr>
          <p:cNvPicPr>
            <a:picLocks noChangeAspect="1"/>
          </p:cNvPicPr>
          <p:nvPr/>
        </p:nvPicPr>
        <p:blipFill>
          <a:blip r:embed="rId3"/>
          <a:stretch>
            <a:fillRect/>
          </a:stretch>
        </p:blipFill>
        <p:spPr>
          <a:xfrm>
            <a:off x="8255599" y="2331967"/>
            <a:ext cx="1600339" cy="1341236"/>
          </a:xfrm>
          <a:prstGeom prst="rect">
            <a:avLst/>
          </a:prstGeom>
        </p:spPr>
      </p:pic>
      <p:pic>
        <p:nvPicPr>
          <p:cNvPr id="17" name="图片 16">
            <a:extLst>
              <a:ext uri="{FF2B5EF4-FFF2-40B4-BE49-F238E27FC236}">
                <a16:creationId xmlns:a16="http://schemas.microsoft.com/office/drawing/2014/main" id="{D025CC73-69D2-4A5E-AD8C-AB203C5E851D}"/>
              </a:ext>
            </a:extLst>
          </p:cNvPr>
          <p:cNvPicPr>
            <a:picLocks noChangeAspect="1"/>
          </p:cNvPicPr>
          <p:nvPr/>
        </p:nvPicPr>
        <p:blipFill>
          <a:blip r:embed="rId4"/>
          <a:stretch>
            <a:fillRect/>
          </a:stretch>
        </p:blipFill>
        <p:spPr>
          <a:xfrm>
            <a:off x="8231297" y="4046800"/>
            <a:ext cx="1582178" cy="1977723"/>
          </a:xfrm>
          <a:prstGeom prst="rect">
            <a:avLst/>
          </a:prstGeom>
        </p:spPr>
      </p:pic>
    </p:spTree>
    <p:extLst>
      <p:ext uri="{BB962C8B-B14F-4D97-AF65-F5344CB8AC3E}">
        <p14:creationId xmlns:p14="http://schemas.microsoft.com/office/powerpoint/2010/main" val="177242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9873EB-2EC1-443A-B4F8-7D5017993E63}"/>
              </a:ext>
            </a:extLst>
          </p:cNvPr>
          <p:cNvSpPr>
            <a:spLocks noGrp="1"/>
          </p:cNvSpPr>
          <p:nvPr>
            <p:ph type="body" sz="quarter" idx="12"/>
          </p:nvPr>
        </p:nvSpPr>
        <p:spPr/>
        <p:txBody>
          <a:bodyPr/>
          <a:lstStyle/>
          <a:p>
            <a:r>
              <a:rPr kumimoji="1" lang="en-US" altLang="zh-CN" dirty="0"/>
              <a:t>FOUR</a:t>
            </a:r>
            <a:r>
              <a:rPr kumimoji="1" lang="zh-CN" altLang="en-US" dirty="0"/>
              <a:t> 使用经验</a:t>
            </a:r>
          </a:p>
        </p:txBody>
      </p:sp>
      <p:sp>
        <p:nvSpPr>
          <p:cNvPr id="5" name="矩形 4">
            <a:extLst>
              <a:ext uri="{FF2B5EF4-FFF2-40B4-BE49-F238E27FC236}">
                <a16:creationId xmlns:a16="http://schemas.microsoft.com/office/drawing/2014/main" id="{8A10DC2E-0D1C-43A2-B78B-6D38B81949C7}"/>
              </a:ext>
            </a:extLst>
          </p:cNvPr>
          <p:cNvSpPr/>
          <p:nvPr/>
        </p:nvSpPr>
        <p:spPr>
          <a:xfrm>
            <a:off x="2398704" y="1894097"/>
            <a:ext cx="4809330" cy="338554"/>
          </a:xfrm>
          <a:prstGeom prst="rect">
            <a:avLst/>
          </a:prstGeom>
        </p:spPr>
        <p:txBody>
          <a:bodyPr wrap="none">
            <a:spAutoFit/>
          </a:bodyPr>
          <a:lstStyle/>
          <a:p>
            <a:r>
              <a:rPr lang="en-US" altLang="zh-CN" sz="1600" dirty="0"/>
              <a:t>Redis</a:t>
            </a:r>
            <a:r>
              <a:rPr lang="zh-CN" altLang="en-US" sz="1600" dirty="0"/>
              <a:t>适合做缓存，不建议作为主要的业务数据库。</a:t>
            </a:r>
          </a:p>
        </p:txBody>
      </p:sp>
      <p:sp>
        <p:nvSpPr>
          <p:cNvPr id="8" name="矩形 7">
            <a:extLst>
              <a:ext uri="{FF2B5EF4-FFF2-40B4-BE49-F238E27FC236}">
                <a16:creationId xmlns:a16="http://schemas.microsoft.com/office/drawing/2014/main" id="{629062FB-B858-4172-82F5-01517575845B}"/>
              </a:ext>
            </a:extLst>
          </p:cNvPr>
          <p:cNvSpPr/>
          <p:nvPr/>
        </p:nvSpPr>
        <p:spPr>
          <a:xfrm>
            <a:off x="1161434" y="1664469"/>
            <a:ext cx="643125" cy="732508"/>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01</a:t>
            </a:r>
          </a:p>
        </p:txBody>
      </p:sp>
      <p:sp>
        <p:nvSpPr>
          <p:cNvPr id="13" name="矩形 12">
            <a:extLst>
              <a:ext uri="{FF2B5EF4-FFF2-40B4-BE49-F238E27FC236}">
                <a16:creationId xmlns:a16="http://schemas.microsoft.com/office/drawing/2014/main" id="{EA4F1DA5-E472-49C9-AF37-384708455511}"/>
              </a:ext>
            </a:extLst>
          </p:cNvPr>
          <p:cNvSpPr/>
          <p:nvPr/>
        </p:nvSpPr>
        <p:spPr>
          <a:xfrm>
            <a:off x="2398704" y="3230069"/>
            <a:ext cx="5060875" cy="1815882"/>
          </a:xfrm>
          <a:prstGeom prst="rect">
            <a:avLst/>
          </a:prstGeom>
        </p:spPr>
        <p:txBody>
          <a:bodyPr wrap="square">
            <a:spAutoFit/>
          </a:bodyPr>
          <a:lstStyle/>
          <a:p>
            <a:r>
              <a:rPr lang="zh-CN" altLang="en-US" sz="1600" dirty="0"/>
              <a:t>       缓解服务器频繁读数据库带来的内存资源消耗，</a:t>
            </a:r>
            <a:r>
              <a:rPr lang="en-US" altLang="zh-CN" sz="1600" dirty="0" err="1"/>
              <a:t>redis</a:t>
            </a:r>
            <a:r>
              <a:rPr lang="zh-CN" altLang="en-US" sz="1600" dirty="0"/>
              <a:t>将需要和数据库交互的信息暂存，当下次同样的</a:t>
            </a:r>
            <a:r>
              <a:rPr lang="en-US" altLang="zh-CN" sz="1600" dirty="0"/>
              <a:t>http</a:t>
            </a:r>
            <a:r>
              <a:rPr lang="zh-CN" altLang="en-US" sz="1600" dirty="0"/>
              <a:t>请求，就能直接读取</a:t>
            </a:r>
            <a:r>
              <a:rPr lang="en-US" altLang="zh-CN" sz="1600" dirty="0" err="1"/>
              <a:t>redis</a:t>
            </a:r>
            <a:r>
              <a:rPr lang="zh-CN" altLang="en-US" sz="1600" dirty="0"/>
              <a:t>里面的内容，而不用读数据库。这样减少了数据库压力又能提高服务器响应时间。</a:t>
            </a:r>
            <a:endParaRPr lang="en-US" altLang="zh-CN" sz="1600" dirty="0"/>
          </a:p>
          <a:p>
            <a:r>
              <a:rPr lang="zh-CN" altLang="en-US" sz="1600" dirty="0"/>
              <a:t>        核心业务建议数据还是落地到关系型数据库，配合</a:t>
            </a:r>
            <a:r>
              <a:rPr lang="en-US" altLang="zh-CN" sz="1600" dirty="0" err="1"/>
              <a:t>redis</a:t>
            </a:r>
            <a:r>
              <a:rPr lang="zh-CN" altLang="en-US" sz="1600" dirty="0"/>
              <a:t>高速缓存进行使用。</a:t>
            </a:r>
          </a:p>
        </p:txBody>
      </p:sp>
      <p:pic>
        <p:nvPicPr>
          <p:cNvPr id="15" name="图片 14">
            <a:extLst>
              <a:ext uri="{FF2B5EF4-FFF2-40B4-BE49-F238E27FC236}">
                <a16:creationId xmlns:a16="http://schemas.microsoft.com/office/drawing/2014/main" id="{B9F8F179-06F8-49A0-9E60-1F19CB6F3332}"/>
              </a:ext>
            </a:extLst>
          </p:cNvPr>
          <p:cNvPicPr>
            <a:picLocks noChangeAspect="1"/>
          </p:cNvPicPr>
          <p:nvPr/>
        </p:nvPicPr>
        <p:blipFill>
          <a:blip r:embed="rId3"/>
          <a:stretch>
            <a:fillRect/>
          </a:stretch>
        </p:blipFill>
        <p:spPr>
          <a:xfrm>
            <a:off x="7802179" y="1576136"/>
            <a:ext cx="3257969" cy="4418095"/>
          </a:xfrm>
          <a:prstGeom prst="rect">
            <a:avLst/>
          </a:prstGeom>
        </p:spPr>
      </p:pic>
    </p:spTree>
    <p:extLst>
      <p:ext uri="{BB962C8B-B14F-4D97-AF65-F5344CB8AC3E}">
        <p14:creationId xmlns:p14="http://schemas.microsoft.com/office/powerpoint/2010/main" val="17752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9873EB-2EC1-443A-B4F8-7D5017993E63}"/>
              </a:ext>
            </a:extLst>
          </p:cNvPr>
          <p:cNvSpPr>
            <a:spLocks noGrp="1"/>
          </p:cNvSpPr>
          <p:nvPr>
            <p:ph type="body" sz="quarter" idx="12"/>
          </p:nvPr>
        </p:nvSpPr>
        <p:spPr/>
        <p:txBody>
          <a:bodyPr/>
          <a:lstStyle/>
          <a:p>
            <a:r>
              <a:rPr kumimoji="1" lang="en-US" altLang="zh-CN" dirty="0"/>
              <a:t>FOUR</a:t>
            </a:r>
            <a:r>
              <a:rPr kumimoji="1" lang="zh-CN" altLang="en-US" dirty="0"/>
              <a:t> 使用经验</a:t>
            </a:r>
          </a:p>
        </p:txBody>
      </p:sp>
      <p:sp>
        <p:nvSpPr>
          <p:cNvPr id="6" name="矩形 5">
            <a:extLst>
              <a:ext uri="{FF2B5EF4-FFF2-40B4-BE49-F238E27FC236}">
                <a16:creationId xmlns:a16="http://schemas.microsoft.com/office/drawing/2014/main" id="{3938B211-FE85-40E7-8325-FBE9090662F7}"/>
              </a:ext>
            </a:extLst>
          </p:cNvPr>
          <p:cNvSpPr/>
          <p:nvPr/>
        </p:nvSpPr>
        <p:spPr>
          <a:xfrm>
            <a:off x="2603240" y="2113006"/>
            <a:ext cx="5229317" cy="584775"/>
          </a:xfrm>
          <a:prstGeom prst="rect">
            <a:avLst/>
          </a:prstGeom>
        </p:spPr>
        <p:txBody>
          <a:bodyPr wrap="square">
            <a:spAutoFit/>
          </a:bodyPr>
          <a:lstStyle/>
          <a:p>
            <a:r>
              <a:rPr lang="zh-CN" altLang="en-US" sz="1600" dirty="0"/>
              <a:t>配合</a:t>
            </a:r>
            <a:r>
              <a:rPr lang="en-US" altLang="zh-CN" sz="1600" dirty="0" err="1"/>
              <a:t>redis</a:t>
            </a:r>
            <a:r>
              <a:rPr lang="zh-CN" altLang="en-US" sz="1600" dirty="0"/>
              <a:t>自带的各种机制，寻找最适合的方案。</a:t>
            </a:r>
            <a:endParaRPr lang="en-US" altLang="zh-CN" sz="1600" dirty="0"/>
          </a:p>
          <a:p>
            <a:r>
              <a:rPr lang="zh-CN" altLang="en-US" sz="1600" dirty="0"/>
              <a:t>（持久化机制、内存淘汰机制等）</a:t>
            </a:r>
          </a:p>
        </p:txBody>
      </p:sp>
      <p:sp>
        <p:nvSpPr>
          <p:cNvPr id="9" name="矩形 8">
            <a:extLst>
              <a:ext uri="{FF2B5EF4-FFF2-40B4-BE49-F238E27FC236}">
                <a16:creationId xmlns:a16="http://schemas.microsoft.com/office/drawing/2014/main" id="{78E64577-0618-4F61-B5E8-BB72CF4BF901}"/>
              </a:ext>
            </a:extLst>
          </p:cNvPr>
          <p:cNvSpPr/>
          <p:nvPr/>
        </p:nvSpPr>
        <p:spPr>
          <a:xfrm>
            <a:off x="1365970" y="2031281"/>
            <a:ext cx="643125" cy="661912"/>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02</a:t>
            </a:r>
          </a:p>
        </p:txBody>
      </p:sp>
      <p:pic>
        <p:nvPicPr>
          <p:cNvPr id="11" name="图片 10">
            <a:extLst>
              <a:ext uri="{FF2B5EF4-FFF2-40B4-BE49-F238E27FC236}">
                <a16:creationId xmlns:a16="http://schemas.microsoft.com/office/drawing/2014/main" id="{3E3214FD-3318-45BE-8A0E-422059CAA18B}"/>
              </a:ext>
            </a:extLst>
          </p:cNvPr>
          <p:cNvPicPr>
            <a:picLocks noChangeAspect="1"/>
          </p:cNvPicPr>
          <p:nvPr/>
        </p:nvPicPr>
        <p:blipFill>
          <a:blip r:embed="rId3"/>
          <a:stretch>
            <a:fillRect/>
          </a:stretch>
        </p:blipFill>
        <p:spPr>
          <a:xfrm>
            <a:off x="2688119" y="4226175"/>
            <a:ext cx="6005080" cy="1501270"/>
          </a:xfrm>
          <a:prstGeom prst="rect">
            <a:avLst/>
          </a:prstGeom>
        </p:spPr>
      </p:pic>
      <p:sp>
        <p:nvSpPr>
          <p:cNvPr id="3" name="矩形 2">
            <a:extLst>
              <a:ext uri="{FF2B5EF4-FFF2-40B4-BE49-F238E27FC236}">
                <a16:creationId xmlns:a16="http://schemas.microsoft.com/office/drawing/2014/main" id="{F5EA88CF-ADE9-4A6C-B182-AF1A315F9DA4}"/>
              </a:ext>
            </a:extLst>
          </p:cNvPr>
          <p:cNvSpPr/>
          <p:nvPr/>
        </p:nvSpPr>
        <p:spPr>
          <a:xfrm>
            <a:off x="2603240" y="2967335"/>
            <a:ext cx="9006168" cy="923330"/>
          </a:xfrm>
          <a:prstGeom prst="rect">
            <a:avLst/>
          </a:prstGeom>
        </p:spPr>
        <p:txBody>
          <a:bodyPr wrap="square">
            <a:spAutoFit/>
          </a:bodyPr>
          <a:lstStyle/>
          <a:p>
            <a:r>
              <a:rPr lang="en-US" altLang="zh-CN" dirty="0" err="1"/>
              <a:t>ip</a:t>
            </a:r>
            <a:r>
              <a:rPr lang="en-US" altLang="zh-CN" dirty="0"/>
              <a:t>(</a:t>
            </a:r>
            <a:r>
              <a:rPr lang="en-US" altLang="zh-CN" dirty="0" err="1"/>
              <a:t>ip</a:t>
            </a:r>
            <a:r>
              <a:rPr lang="en-US" altLang="zh-CN" dirty="0"/>
              <a:t>)</a:t>
            </a:r>
            <a:r>
              <a:rPr lang="zh-CN" altLang="en-US" dirty="0"/>
              <a:t>、</a:t>
            </a:r>
            <a:r>
              <a:rPr lang="en-US" altLang="zh-CN" dirty="0"/>
              <a:t>port(</a:t>
            </a:r>
            <a:r>
              <a:rPr lang="zh-CN" altLang="en-US" dirty="0"/>
              <a:t>端口</a:t>
            </a:r>
            <a:r>
              <a:rPr lang="en-US" altLang="zh-CN" dirty="0"/>
              <a:t>)</a:t>
            </a:r>
            <a:r>
              <a:rPr lang="zh-CN" altLang="en-US" dirty="0"/>
              <a:t>、</a:t>
            </a:r>
            <a:r>
              <a:rPr lang="en-US" altLang="zh-CN" dirty="0"/>
              <a:t>save(</a:t>
            </a:r>
            <a:r>
              <a:rPr lang="zh-CN" altLang="en-US" dirty="0"/>
              <a:t>保存条件</a:t>
            </a:r>
            <a:r>
              <a:rPr lang="en-US" altLang="zh-CN" dirty="0"/>
              <a:t>)</a:t>
            </a:r>
            <a:r>
              <a:rPr lang="zh-CN" altLang="en-US" dirty="0"/>
              <a:t> 、</a:t>
            </a:r>
            <a:r>
              <a:rPr lang="en-US" altLang="zh-CN" dirty="0"/>
              <a:t>slave of(</a:t>
            </a:r>
            <a:r>
              <a:rPr lang="zh-CN" altLang="en-US" dirty="0"/>
              <a:t>主从</a:t>
            </a:r>
            <a:r>
              <a:rPr lang="en-US" altLang="zh-CN" dirty="0"/>
              <a:t>)</a:t>
            </a:r>
            <a:r>
              <a:rPr lang="zh-CN" altLang="en-US" dirty="0"/>
              <a:t> 、</a:t>
            </a:r>
            <a:r>
              <a:rPr lang="en-US" altLang="zh-CN" dirty="0" err="1"/>
              <a:t>masterauth</a:t>
            </a:r>
            <a:r>
              <a:rPr lang="zh-CN" altLang="en-US" dirty="0"/>
              <a:t>和</a:t>
            </a:r>
            <a:r>
              <a:rPr lang="en-US" altLang="zh-CN" dirty="0" err="1"/>
              <a:t>requirepass</a:t>
            </a:r>
            <a:r>
              <a:rPr lang="en-US" altLang="zh-CN" dirty="0"/>
              <a:t>(</a:t>
            </a:r>
            <a:r>
              <a:rPr lang="zh-CN" altLang="en-US" dirty="0"/>
              <a:t>密码</a:t>
            </a:r>
            <a:r>
              <a:rPr lang="en-US" altLang="zh-CN" dirty="0"/>
              <a:t>)</a:t>
            </a:r>
            <a:r>
              <a:rPr lang="zh-CN" altLang="en-US" dirty="0"/>
              <a:t>、</a:t>
            </a:r>
            <a:r>
              <a:rPr lang="en-US" altLang="zh-CN" dirty="0" err="1"/>
              <a:t>maxclients</a:t>
            </a:r>
            <a:r>
              <a:rPr lang="zh-CN" altLang="en-US" dirty="0"/>
              <a:t>（最大连接数）、</a:t>
            </a:r>
            <a:r>
              <a:rPr lang="en-US" altLang="zh-CN" dirty="0" err="1"/>
              <a:t>maxmemory</a:t>
            </a:r>
            <a:r>
              <a:rPr lang="en-US" altLang="zh-CN" dirty="0"/>
              <a:t>(</a:t>
            </a:r>
            <a:r>
              <a:rPr lang="zh-CN" altLang="en-US" dirty="0"/>
              <a:t>最大使用内存</a:t>
            </a:r>
            <a:r>
              <a:rPr lang="en-US" altLang="zh-CN" dirty="0"/>
              <a:t>)</a:t>
            </a:r>
            <a:r>
              <a:rPr lang="zh-CN" altLang="en-US" dirty="0"/>
              <a:t>、</a:t>
            </a:r>
            <a:r>
              <a:rPr lang="en-US" altLang="zh-CN" dirty="0"/>
              <a:t>memory policy(</a:t>
            </a:r>
            <a:r>
              <a:rPr lang="zh-CN" altLang="en-US" dirty="0"/>
              <a:t>淘汰机制</a:t>
            </a:r>
            <a:r>
              <a:rPr lang="en-US" altLang="zh-CN" dirty="0"/>
              <a:t>)</a:t>
            </a:r>
            <a:r>
              <a:rPr lang="zh-CN" altLang="en-US" dirty="0"/>
              <a:t>、</a:t>
            </a:r>
            <a:r>
              <a:rPr lang="en-US" altLang="zh-CN" dirty="0"/>
              <a:t>timeout(</a:t>
            </a:r>
            <a:r>
              <a:rPr lang="zh-CN" altLang="en-US" dirty="0"/>
              <a:t>关闭连接时间</a:t>
            </a:r>
            <a:r>
              <a:rPr lang="en-US" altLang="zh-CN" dirty="0"/>
              <a:t>)</a:t>
            </a:r>
            <a:endParaRPr lang="zh-CN" altLang="en-US" dirty="0"/>
          </a:p>
        </p:txBody>
      </p:sp>
    </p:spTree>
    <p:extLst>
      <p:ext uri="{BB962C8B-B14F-4D97-AF65-F5344CB8AC3E}">
        <p14:creationId xmlns:p14="http://schemas.microsoft.com/office/powerpoint/2010/main" val="91949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9873EB-2EC1-443A-B4F8-7D5017993E63}"/>
              </a:ext>
            </a:extLst>
          </p:cNvPr>
          <p:cNvSpPr>
            <a:spLocks noGrp="1"/>
          </p:cNvSpPr>
          <p:nvPr>
            <p:ph type="body" sz="quarter" idx="12"/>
          </p:nvPr>
        </p:nvSpPr>
        <p:spPr/>
        <p:txBody>
          <a:bodyPr/>
          <a:lstStyle/>
          <a:p>
            <a:r>
              <a:rPr kumimoji="1" lang="en-US" altLang="zh-CN" dirty="0"/>
              <a:t>FOUR</a:t>
            </a:r>
            <a:r>
              <a:rPr kumimoji="1" lang="zh-CN" altLang="en-US" dirty="0"/>
              <a:t> 使用经验</a:t>
            </a:r>
          </a:p>
        </p:txBody>
      </p:sp>
      <p:sp>
        <p:nvSpPr>
          <p:cNvPr id="10" name="矩形 9">
            <a:extLst>
              <a:ext uri="{FF2B5EF4-FFF2-40B4-BE49-F238E27FC236}">
                <a16:creationId xmlns:a16="http://schemas.microsoft.com/office/drawing/2014/main" id="{D20E9765-AB9E-4975-B22D-25316765DD48}"/>
              </a:ext>
            </a:extLst>
          </p:cNvPr>
          <p:cNvSpPr/>
          <p:nvPr/>
        </p:nvSpPr>
        <p:spPr>
          <a:xfrm>
            <a:off x="1474077" y="1459057"/>
            <a:ext cx="643125" cy="661912"/>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03</a:t>
            </a:r>
          </a:p>
        </p:txBody>
      </p:sp>
      <p:sp>
        <p:nvSpPr>
          <p:cNvPr id="3" name="矩形 2">
            <a:extLst>
              <a:ext uri="{FF2B5EF4-FFF2-40B4-BE49-F238E27FC236}">
                <a16:creationId xmlns:a16="http://schemas.microsoft.com/office/drawing/2014/main" id="{DBC271C5-4C1C-487C-88DB-17B8274CA798}"/>
              </a:ext>
            </a:extLst>
          </p:cNvPr>
          <p:cNvSpPr/>
          <p:nvPr/>
        </p:nvSpPr>
        <p:spPr>
          <a:xfrm>
            <a:off x="2723556" y="1605347"/>
            <a:ext cx="2616422" cy="369332"/>
          </a:xfrm>
          <a:prstGeom prst="rect">
            <a:avLst/>
          </a:prstGeom>
        </p:spPr>
        <p:txBody>
          <a:bodyPr wrap="none">
            <a:spAutoFit/>
          </a:bodyPr>
          <a:lstStyle/>
          <a:p>
            <a:r>
              <a:rPr lang="en-US" altLang="zh-CN" dirty="0"/>
              <a:t>Redis</a:t>
            </a:r>
            <a:r>
              <a:rPr lang="zh-CN" altLang="en-US" dirty="0"/>
              <a:t>主从配合共同使用</a:t>
            </a:r>
          </a:p>
        </p:txBody>
      </p:sp>
      <p:sp>
        <p:nvSpPr>
          <p:cNvPr id="4" name="矩形 3">
            <a:extLst>
              <a:ext uri="{FF2B5EF4-FFF2-40B4-BE49-F238E27FC236}">
                <a16:creationId xmlns:a16="http://schemas.microsoft.com/office/drawing/2014/main" id="{07C12CEC-2468-420B-9511-E887FBDAE562}"/>
              </a:ext>
            </a:extLst>
          </p:cNvPr>
          <p:cNvSpPr/>
          <p:nvPr/>
        </p:nvSpPr>
        <p:spPr>
          <a:xfrm>
            <a:off x="2723556" y="2875002"/>
            <a:ext cx="5216621" cy="369332"/>
          </a:xfrm>
          <a:prstGeom prst="rect">
            <a:avLst/>
          </a:prstGeom>
        </p:spPr>
        <p:txBody>
          <a:bodyPr wrap="none">
            <a:spAutoFit/>
          </a:bodyPr>
          <a:lstStyle/>
          <a:p>
            <a:r>
              <a:rPr lang="en-US" altLang="zh-CN" dirty="0"/>
              <a:t>Redis Sentinel </a:t>
            </a:r>
            <a:r>
              <a:rPr lang="zh-CN" altLang="en-US" dirty="0"/>
              <a:t>和 </a:t>
            </a:r>
            <a:r>
              <a:rPr lang="en-US" altLang="zh-CN" dirty="0"/>
              <a:t>Redis Cluster </a:t>
            </a:r>
            <a:r>
              <a:rPr lang="zh-CN" altLang="en-US" dirty="0"/>
              <a:t>都实现了高可用</a:t>
            </a:r>
          </a:p>
        </p:txBody>
      </p:sp>
      <p:pic>
        <p:nvPicPr>
          <p:cNvPr id="7" name="图片 6">
            <a:extLst>
              <a:ext uri="{FF2B5EF4-FFF2-40B4-BE49-F238E27FC236}">
                <a16:creationId xmlns:a16="http://schemas.microsoft.com/office/drawing/2014/main" id="{7103651C-7AA1-4984-A4E1-49474478916C}"/>
              </a:ext>
            </a:extLst>
          </p:cNvPr>
          <p:cNvPicPr>
            <a:picLocks noChangeAspect="1"/>
          </p:cNvPicPr>
          <p:nvPr/>
        </p:nvPicPr>
        <p:blipFill>
          <a:blip r:embed="rId3"/>
          <a:stretch>
            <a:fillRect/>
          </a:stretch>
        </p:blipFill>
        <p:spPr>
          <a:xfrm>
            <a:off x="2723556" y="3891657"/>
            <a:ext cx="2876768" cy="2003817"/>
          </a:xfrm>
          <a:prstGeom prst="rect">
            <a:avLst/>
          </a:prstGeom>
        </p:spPr>
      </p:pic>
      <p:pic>
        <p:nvPicPr>
          <p:cNvPr id="11" name="图片 10">
            <a:extLst>
              <a:ext uri="{FF2B5EF4-FFF2-40B4-BE49-F238E27FC236}">
                <a16:creationId xmlns:a16="http://schemas.microsoft.com/office/drawing/2014/main" id="{66B1F7E1-3129-4451-A850-AF49421008D3}"/>
              </a:ext>
            </a:extLst>
          </p:cNvPr>
          <p:cNvPicPr>
            <a:picLocks noChangeAspect="1"/>
          </p:cNvPicPr>
          <p:nvPr/>
        </p:nvPicPr>
        <p:blipFill>
          <a:blip r:embed="rId4"/>
          <a:stretch>
            <a:fillRect/>
          </a:stretch>
        </p:blipFill>
        <p:spPr>
          <a:xfrm>
            <a:off x="6591678" y="3872520"/>
            <a:ext cx="3158374" cy="2041664"/>
          </a:xfrm>
          <a:prstGeom prst="rect">
            <a:avLst/>
          </a:prstGeom>
        </p:spPr>
      </p:pic>
    </p:spTree>
    <p:extLst>
      <p:ext uri="{BB962C8B-B14F-4D97-AF65-F5344CB8AC3E}">
        <p14:creationId xmlns:p14="http://schemas.microsoft.com/office/powerpoint/2010/main" val="11001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CONTENTS</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ONE</a:t>
            </a:r>
            <a:r>
              <a:rPr kumimoji="1" lang="zh-CN" altLang="en-US" dirty="0"/>
              <a:t> 布隆过滤器</a:t>
            </a:r>
          </a:p>
        </p:txBody>
      </p:sp>
      <p:sp>
        <p:nvSpPr>
          <p:cNvPr id="5" name="文本占位符 4"/>
          <p:cNvSpPr>
            <a:spLocks noGrp="1"/>
          </p:cNvSpPr>
          <p:nvPr>
            <p:ph type="body" sz="quarter" idx="13"/>
          </p:nvPr>
        </p:nvSpPr>
        <p:spPr/>
        <p:txBody>
          <a:bodyPr/>
          <a:lstStyle/>
          <a:p>
            <a:r>
              <a:rPr kumimoji="1" lang="en-US" altLang="zh-CN" dirty="0"/>
              <a:t>TWO</a:t>
            </a:r>
            <a:r>
              <a:rPr kumimoji="1" lang="zh-CN" altLang="en-US" dirty="0"/>
              <a:t> 缓存穿透</a:t>
            </a:r>
          </a:p>
        </p:txBody>
      </p:sp>
      <p:sp>
        <p:nvSpPr>
          <p:cNvPr id="6" name="文本占位符 5"/>
          <p:cNvSpPr>
            <a:spLocks noGrp="1"/>
          </p:cNvSpPr>
          <p:nvPr>
            <p:ph type="body" sz="quarter" idx="15"/>
          </p:nvPr>
        </p:nvSpPr>
        <p:spPr/>
        <p:txBody>
          <a:bodyPr/>
          <a:lstStyle/>
          <a:p>
            <a:r>
              <a:rPr kumimoji="1" lang="en-US" altLang="zh-CN" dirty="0"/>
              <a:t>THREE</a:t>
            </a:r>
            <a:r>
              <a:rPr kumimoji="1" lang="zh-CN" altLang="en-US" dirty="0"/>
              <a:t> 缓存雪崩</a:t>
            </a:r>
          </a:p>
        </p:txBody>
      </p:sp>
      <p:sp>
        <p:nvSpPr>
          <p:cNvPr id="7" name="文本占位符 6"/>
          <p:cNvSpPr>
            <a:spLocks noGrp="1"/>
          </p:cNvSpPr>
          <p:nvPr>
            <p:ph type="body" sz="quarter" idx="16"/>
          </p:nvPr>
        </p:nvSpPr>
        <p:spPr/>
        <p:txBody>
          <a:bodyPr/>
          <a:lstStyle/>
          <a:p>
            <a:r>
              <a:rPr kumimoji="1" lang="en-US" altLang="zh-CN" dirty="0"/>
              <a:t>FOUR</a:t>
            </a:r>
            <a:r>
              <a:rPr kumimoji="1" lang="zh-CN" altLang="en-US" dirty="0"/>
              <a:t> 使用经验</a:t>
            </a:r>
          </a:p>
        </p:txBody>
      </p:sp>
    </p:spTree>
    <p:extLst>
      <p:ext uri="{BB962C8B-B14F-4D97-AF65-F5344CB8AC3E}">
        <p14:creationId xmlns:p14="http://schemas.microsoft.com/office/powerpoint/2010/main" val="185775697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感谢聆听</a:t>
            </a:r>
          </a:p>
        </p:txBody>
      </p:sp>
      <p:sp>
        <p:nvSpPr>
          <p:cNvPr id="3" name="文本占位符 2"/>
          <p:cNvSpPr>
            <a:spLocks noGrp="1"/>
          </p:cNvSpPr>
          <p:nvPr>
            <p:ph type="body" sz="quarter" idx="11"/>
          </p:nvPr>
        </p:nvSpPr>
        <p:spPr/>
        <p:txBody>
          <a:bodyPr/>
          <a:lstStyle/>
          <a:p>
            <a:r>
              <a:rPr kumimoji="1" lang="en-US" altLang="zh-CN" dirty="0"/>
              <a:t>THANK</a:t>
            </a:r>
            <a:r>
              <a:rPr kumimoji="1" lang="zh-CN" altLang="en-US" dirty="0"/>
              <a:t> </a:t>
            </a:r>
            <a:r>
              <a:rPr kumimoji="1" lang="en-US" altLang="zh-CN" dirty="0"/>
              <a:t>YOU</a:t>
            </a:r>
            <a:r>
              <a:rPr kumimoji="1" lang="zh-CN" altLang="en-US" dirty="0"/>
              <a:t> </a:t>
            </a:r>
            <a:r>
              <a:rPr kumimoji="1" lang="en-US" altLang="zh-CN" dirty="0"/>
              <a:t>FOR</a:t>
            </a:r>
            <a:r>
              <a:rPr kumimoji="1" lang="zh-CN" altLang="en-US" dirty="0"/>
              <a:t> </a:t>
            </a:r>
            <a:r>
              <a:rPr kumimoji="1" lang="en-US" altLang="zh-CN" dirty="0"/>
              <a:t>WATCHING</a:t>
            </a:r>
            <a:endParaRPr kumimoji="1" lang="zh-CN" altLang="en-US" dirty="0"/>
          </a:p>
        </p:txBody>
      </p:sp>
    </p:spTree>
    <p:extLst>
      <p:ext uri="{BB962C8B-B14F-4D97-AF65-F5344CB8AC3E}">
        <p14:creationId xmlns:p14="http://schemas.microsoft.com/office/powerpoint/2010/main" val="3741386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布隆过滤器</a:t>
            </a:r>
          </a:p>
        </p:txBody>
      </p:sp>
    </p:spTree>
    <p:extLst>
      <p:ext uri="{BB962C8B-B14F-4D97-AF65-F5344CB8AC3E}">
        <p14:creationId xmlns:p14="http://schemas.microsoft.com/office/powerpoint/2010/main" val="6279923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C21F59-B48F-431C-8A98-D907154F0547}"/>
              </a:ext>
            </a:extLst>
          </p:cNvPr>
          <p:cNvSpPr>
            <a:spLocks noGrp="1"/>
          </p:cNvSpPr>
          <p:nvPr>
            <p:ph type="body" sz="quarter" idx="12"/>
          </p:nvPr>
        </p:nvSpPr>
        <p:spPr/>
        <p:txBody>
          <a:bodyPr/>
          <a:lstStyle/>
          <a:p>
            <a:r>
              <a:rPr kumimoji="1" lang="en-US" altLang="zh-CN" dirty="0"/>
              <a:t>ONE </a:t>
            </a:r>
            <a:r>
              <a:rPr kumimoji="1" lang="zh-CN" altLang="en-US" dirty="0"/>
              <a:t>布隆过滤器</a:t>
            </a:r>
          </a:p>
        </p:txBody>
      </p:sp>
      <p:sp>
        <p:nvSpPr>
          <p:cNvPr id="3" name="矩形 2">
            <a:extLst>
              <a:ext uri="{FF2B5EF4-FFF2-40B4-BE49-F238E27FC236}">
                <a16:creationId xmlns:a16="http://schemas.microsoft.com/office/drawing/2014/main" id="{DBEA8B86-D35D-4EE8-A04D-A74DA8366F42}"/>
              </a:ext>
            </a:extLst>
          </p:cNvPr>
          <p:cNvSpPr/>
          <p:nvPr/>
        </p:nvSpPr>
        <p:spPr>
          <a:xfrm>
            <a:off x="1471984" y="894753"/>
            <a:ext cx="2393604" cy="668516"/>
          </a:xfrm>
          <a:prstGeom prst="rect">
            <a:avLst/>
          </a:prstGeom>
          <a:solidFill>
            <a:schemeClr val="accent5"/>
          </a:solidFill>
        </p:spPr>
        <p:txBody>
          <a:bodyPr wrap="none">
            <a:spAutoFit/>
          </a:bodyPr>
          <a:lstStyle/>
          <a:p>
            <a:pPr defTabSz="1219170">
              <a:lnSpc>
                <a:spcPct val="130000"/>
              </a:lnSpc>
              <a:defRPr/>
            </a:pPr>
            <a:r>
              <a:rPr lang="en-US" altLang="zh-CN" sz="3200" b="1" kern="0" dirty="0">
                <a:solidFill>
                  <a:schemeClr val="bg1"/>
                </a:solidFill>
              </a:rPr>
              <a:t>Bitmap</a:t>
            </a:r>
            <a:r>
              <a:rPr lang="zh-CN" altLang="en-US" sz="3200" b="1" kern="0" dirty="0">
                <a:solidFill>
                  <a:schemeClr val="bg1"/>
                </a:solidFill>
              </a:rPr>
              <a:t>算法</a:t>
            </a:r>
            <a:endParaRPr lang="en-US" altLang="zh-CN" sz="3200" b="1" kern="0" dirty="0">
              <a:solidFill>
                <a:schemeClr val="bg1"/>
              </a:solidFill>
            </a:endParaRPr>
          </a:p>
        </p:txBody>
      </p:sp>
      <p:sp>
        <p:nvSpPr>
          <p:cNvPr id="5" name="文本框 4">
            <a:extLst>
              <a:ext uri="{FF2B5EF4-FFF2-40B4-BE49-F238E27FC236}">
                <a16:creationId xmlns:a16="http://schemas.microsoft.com/office/drawing/2014/main" id="{B9EF0B0C-AED9-4ED0-B9FB-2670B9071209}"/>
              </a:ext>
            </a:extLst>
          </p:cNvPr>
          <p:cNvSpPr txBox="1"/>
          <p:nvPr/>
        </p:nvSpPr>
        <p:spPr>
          <a:xfrm>
            <a:off x="3488874" y="1733074"/>
            <a:ext cx="4964015" cy="5256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en-US" altLang="zh-CN" sz="2400" dirty="0">
                <a:solidFill>
                  <a:schemeClr val="tx1">
                    <a:lumMod val="75000"/>
                    <a:lumOff val="25000"/>
                  </a:schemeClr>
                </a:solidFill>
                <a:latin typeface="+mn-ea"/>
              </a:rPr>
              <a:t>Int32 [] array=new int [] {2,8,5,9}</a:t>
            </a:r>
            <a:endParaRPr lang="zh-CN" altLang="en-US" sz="2400" dirty="0">
              <a:solidFill>
                <a:schemeClr val="tx1">
                  <a:lumMod val="75000"/>
                  <a:lumOff val="25000"/>
                </a:schemeClr>
              </a:solidFill>
              <a:latin typeface="+mn-ea"/>
            </a:endParaRPr>
          </a:p>
        </p:txBody>
      </p:sp>
      <p:sp>
        <p:nvSpPr>
          <p:cNvPr id="6" name="文本框 5">
            <a:extLst>
              <a:ext uri="{FF2B5EF4-FFF2-40B4-BE49-F238E27FC236}">
                <a16:creationId xmlns:a16="http://schemas.microsoft.com/office/drawing/2014/main" id="{42CE9EE8-9629-47D0-83F5-41D889555EF0}"/>
              </a:ext>
            </a:extLst>
          </p:cNvPr>
          <p:cNvSpPr txBox="1"/>
          <p:nvPr/>
        </p:nvSpPr>
        <p:spPr>
          <a:xfrm>
            <a:off x="1466339" y="2334670"/>
            <a:ext cx="5053872"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600" dirty="0">
                <a:solidFill>
                  <a:schemeClr val="tx1">
                    <a:lumMod val="75000"/>
                    <a:lumOff val="25000"/>
                  </a:schemeClr>
                </a:solidFill>
                <a:latin typeface="+mn-ea"/>
              </a:rPr>
              <a:t>用</a:t>
            </a:r>
            <a:r>
              <a:rPr lang="en-US" altLang="zh-CN" sz="1600" dirty="0">
                <a:solidFill>
                  <a:schemeClr val="tx1">
                    <a:lumMod val="75000"/>
                    <a:lumOff val="25000"/>
                  </a:schemeClr>
                </a:solidFill>
                <a:latin typeface="+mn-ea"/>
              </a:rPr>
              <a:t>int</a:t>
            </a:r>
            <a:r>
              <a:rPr lang="zh-CN" altLang="en-US" sz="1600" dirty="0">
                <a:solidFill>
                  <a:schemeClr val="tx1">
                    <a:lumMod val="75000"/>
                    <a:lumOff val="25000"/>
                  </a:schemeClr>
                </a:solidFill>
                <a:latin typeface="+mn-ea"/>
              </a:rPr>
              <a:t>型数组记录：</a:t>
            </a:r>
            <a:r>
              <a:rPr lang="en-US" altLang="zh-CN" sz="1600" dirty="0">
                <a:solidFill>
                  <a:schemeClr val="tx1">
                    <a:lumMod val="75000"/>
                    <a:lumOff val="25000"/>
                  </a:schemeClr>
                </a:solidFill>
                <a:latin typeface="+mn-ea"/>
              </a:rPr>
              <a:t>16Bytes(4*4)=</a:t>
            </a:r>
            <a:r>
              <a:rPr lang="en-US" altLang="zh-CN" sz="1600" dirty="0">
                <a:solidFill>
                  <a:srgbClr val="FF0000"/>
                </a:solidFill>
                <a:latin typeface="+mn-ea"/>
              </a:rPr>
              <a:t>128bit</a:t>
            </a:r>
            <a:r>
              <a:rPr lang="en-US" altLang="zh-CN" sz="1600" dirty="0">
                <a:solidFill>
                  <a:schemeClr val="tx1">
                    <a:lumMod val="75000"/>
                    <a:lumOff val="25000"/>
                  </a:schemeClr>
                </a:solidFill>
                <a:latin typeface="+mn-ea"/>
              </a:rPr>
              <a:t>(4*4*8)</a:t>
            </a:r>
          </a:p>
          <a:p>
            <a:pPr defTabSz="1219170">
              <a:lnSpc>
                <a:spcPct val="130000"/>
              </a:lnSpc>
              <a:defRPr/>
            </a:pPr>
            <a:r>
              <a:rPr lang="en-US" altLang="zh-CN" sz="1600" dirty="0">
                <a:solidFill>
                  <a:schemeClr val="tx1">
                    <a:lumMod val="75000"/>
                    <a:lumOff val="25000"/>
                  </a:schemeClr>
                </a:solidFill>
                <a:latin typeface="+mn-ea"/>
              </a:rPr>
              <a:t>Bitmap</a:t>
            </a:r>
            <a:r>
              <a:rPr lang="zh-CN" altLang="en-US" sz="1600" dirty="0">
                <a:solidFill>
                  <a:schemeClr val="tx1">
                    <a:lumMod val="75000"/>
                    <a:lumOff val="25000"/>
                  </a:schemeClr>
                </a:solidFill>
                <a:latin typeface="+mn-ea"/>
              </a:rPr>
              <a:t>算法：</a:t>
            </a:r>
            <a:endParaRPr lang="en-US" altLang="zh-CN" sz="1600" dirty="0">
              <a:solidFill>
                <a:schemeClr val="tx1">
                  <a:lumMod val="75000"/>
                  <a:lumOff val="25000"/>
                </a:schemeClr>
              </a:solidFill>
              <a:latin typeface="+mn-ea"/>
            </a:endParaRPr>
          </a:p>
        </p:txBody>
      </p:sp>
      <p:graphicFrame>
        <p:nvGraphicFramePr>
          <p:cNvPr id="7" name="表格 6">
            <a:extLst>
              <a:ext uri="{FF2B5EF4-FFF2-40B4-BE49-F238E27FC236}">
                <a16:creationId xmlns:a16="http://schemas.microsoft.com/office/drawing/2014/main" id="{7F5B949E-FA63-4845-B320-64C4D93D69B0}"/>
              </a:ext>
            </a:extLst>
          </p:cNvPr>
          <p:cNvGraphicFramePr>
            <a:graphicFrameLocks noGrp="1"/>
          </p:cNvGraphicFramePr>
          <p:nvPr>
            <p:extLst>
              <p:ext uri="{D42A27DB-BD31-4B8C-83A1-F6EECF244321}">
                <p14:modId xmlns:p14="http://schemas.microsoft.com/office/powerpoint/2010/main" val="570543332"/>
              </p:ext>
            </p:extLst>
          </p:nvPr>
        </p:nvGraphicFramePr>
        <p:xfrm>
          <a:off x="1501664" y="3243580"/>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185120407"/>
                    </a:ext>
                  </a:extLst>
                </a:gridCol>
                <a:gridCol w="812800">
                  <a:extLst>
                    <a:ext uri="{9D8B030D-6E8A-4147-A177-3AD203B41FA5}">
                      <a16:colId xmlns:a16="http://schemas.microsoft.com/office/drawing/2014/main" val="3793080139"/>
                    </a:ext>
                  </a:extLst>
                </a:gridCol>
                <a:gridCol w="812800">
                  <a:extLst>
                    <a:ext uri="{9D8B030D-6E8A-4147-A177-3AD203B41FA5}">
                      <a16:colId xmlns:a16="http://schemas.microsoft.com/office/drawing/2014/main" val="864415032"/>
                    </a:ext>
                  </a:extLst>
                </a:gridCol>
                <a:gridCol w="812800">
                  <a:extLst>
                    <a:ext uri="{9D8B030D-6E8A-4147-A177-3AD203B41FA5}">
                      <a16:colId xmlns:a16="http://schemas.microsoft.com/office/drawing/2014/main" val="3935720674"/>
                    </a:ext>
                  </a:extLst>
                </a:gridCol>
                <a:gridCol w="812800">
                  <a:extLst>
                    <a:ext uri="{9D8B030D-6E8A-4147-A177-3AD203B41FA5}">
                      <a16:colId xmlns:a16="http://schemas.microsoft.com/office/drawing/2014/main" val="1720198741"/>
                    </a:ext>
                  </a:extLst>
                </a:gridCol>
                <a:gridCol w="812800">
                  <a:extLst>
                    <a:ext uri="{9D8B030D-6E8A-4147-A177-3AD203B41FA5}">
                      <a16:colId xmlns:a16="http://schemas.microsoft.com/office/drawing/2014/main" val="1082145910"/>
                    </a:ext>
                  </a:extLst>
                </a:gridCol>
                <a:gridCol w="812800">
                  <a:extLst>
                    <a:ext uri="{9D8B030D-6E8A-4147-A177-3AD203B41FA5}">
                      <a16:colId xmlns:a16="http://schemas.microsoft.com/office/drawing/2014/main" val="2165771842"/>
                    </a:ext>
                  </a:extLst>
                </a:gridCol>
                <a:gridCol w="812800">
                  <a:extLst>
                    <a:ext uri="{9D8B030D-6E8A-4147-A177-3AD203B41FA5}">
                      <a16:colId xmlns:a16="http://schemas.microsoft.com/office/drawing/2014/main" val="3397984574"/>
                    </a:ext>
                  </a:extLst>
                </a:gridCol>
                <a:gridCol w="812800">
                  <a:extLst>
                    <a:ext uri="{9D8B030D-6E8A-4147-A177-3AD203B41FA5}">
                      <a16:colId xmlns:a16="http://schemas.microsoft.com/office/drawing/2014/main" val="1145557885"/>
                    </a:ext>
                  </a:extLst>
                </a:gridCol>
                <a:gridCol w="812800">
                  <a:extLst>
                    <a:ext uri="{9D8B030D-6E8A-4147-A177-3AD203B41FA5}">
                      <a16:colId xmlns:a16="http://schemas.microsoft.com/office/drawing/2014/main" val="2096003851"/>
                    </a:ext>
                  </a:extLst>
                </a:gridCol>
              </a:tblGrid>
              <a:tr h="37084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047854301"/>
                  </a:ext>
                </a:extLst>
              </a:tr>
            </a:tbl>
          </a:graphicData>
        </a:graphic>
      </p:graphicFrame>
      <p:sp>
        <p:nvSpPr>
          <p:cNvPr id="8" name="文本框 7">
            <a:extLst>
              <a:ext uri="{FF2B5EF4-FFF2-40B4-BE49-F238E27FC236}">
                <a16:creationId xmlns:a16="http://schemas.microsoft.com/office/drawing/2014/main" id="{9D9568D8-DA23-4100-9F48-BB0131F677C1}"/>
              </a:ext>
            </a:extLst>
          </p:cNvPr>
          <p:cNvSpPr txBox="1"/>
          <p:nvPr/>
        </p:nvSpPr>
        <p:spPr>
          <a:xfrm>
            <a:off x="1549960" y="3766298"/>
            <a:ext cx="304964" cy="369332"/>
          </a:xfrm>
          <a:prstGeom prst="rect">
            <a:avLst/>
          </a:prstGeom>
          <a:noFill/>
        </p:spPr>
        <p:txBody>
          <a:bodyPr wrap="square" rtlCol="0">
            <a:spAutoFit/>
          </a:bodyPr>
          <a:lstStyle/>
          <a:p>
            <a:r>
              <a:rPr lang="en-US" altLang="zh-CN" dirty="0"/>
              <a:t>0</a:t>
            </a:r>
            <a:endParaRPr lang="zh-CN" altLang="en-US" dirty="0"/>
          </a:p>
        </p:txBody>
      </p:sp>
      <p:sp>
        <p:nvSpPr>
          <p:cNvPr id="9" name="文本框 8">
            <a:extLst>
              <a:ext uri="{FF2B5EF4-FFF2-40B4-BE49-F238E27FC236}">
                <a16:creationId xmlns:a16="http://schemas.microsoft.com/office/drawing/2014/main" id="{34C32B8E-2CD7-42C4-8678-0602D602ADF4}"/>
              </a:ext>
            </a:extLst>
          </p:cNvPr>
          <p:cNvSpPr txBox="1"/>
          <p:nvPr/>
        </p:nvSpPr>
        <p:spPr>
          <a:xfrm>
            <a:off x="2441798" y="3766298"/>
            <a:ext cx="304964" cy="369332"/>
          </a:xfrm>
          <a:prstGeom prst="rect">
            <a:avLst/>
          </a:prstGeom>
          <a:noFill/>
        </p:spPr>
        <p:txBody>
          <a:bodyPr wrap="square" rtlCol="0">
            <a:spAutoFit/>
          </a:bodyPr>
          <a:lstStyle/>
          <a:p>
            <a:r>
              <a:rPr lang="en-US" altLang="zh-CN" dirty="0"/>
              <a:t>1</a:t>
            </a:r>
            <a:endParaRPr lang="zh-CN" altLang="en-US" dirty="0"/>
          </a:p>
        </p:txBody>
      </p:sp>
      <p:sp>
        <p:nvSpPr>
          <p:cNvPr id="10" name="文本框 9">
            <a:extLst>
              <a:ext uri="{FF2B5EF4-FFF2-40B4-BE49-F238E27FC236}">
                <a16:creationId xmlns:a16="http://schemas.microsoft.com/office/drawing/2014/main" id="{992EB978-F0FA-47D3-8F01-F6D37937BC3A}"/>
              </a:ext>
            </a:extLst>
          </p:cNvPr>
          <p:cNvSpPr txBox="1"/>
          <p:nvPr/>
        </p:nvSpPr>
        <p:spPr>
          <a:xfrm>
            <a:off x="3195494" y="3766298"/>
            <a:ext cx="304964" cy="369332"/>
          </a:xfrm>
          <a:prstGeom prst="rect">
            <a:avLst/>
          </a:prstGeom>
          <a:noFill/>
        </p:spPr>
        <p:txBody>
          <a:bodyPr wrap="square" rtlCol="0">
            <a:spAutoFit/>
          </a:bodyPr>
          <a:lstStyle/>
          <a:p>
            <a:r>
              <a:rPr lang="en-US" altLang="zh-CN" dirty="0">
                <a:solidFill>
                  <a:srgbClr val="FF0000"/>
                </a:solidFill>
              </a:rPr>
              <a:t>2</a:t>
            </a:r>
            <a:endParaRPr lang="zh-CN" altLang="en-US" dirty="0">
              <a:solidFill>
                <a:srgbClr val="FF0000"/>
              </a:solidFill>
            </a:endParaRPr>
          </a:p>
        </p:txBody>
      </p:sp>
      <p:sp>
        <p:nvSpPr>
          <p:cNvPr id="11" name="文本框 10">
            <a:extLst>
              <a:ext uri="{FF2B5EF4-FFF2-40B4-BE49-F238E27FC236}">
                <a16:creationId xmlns:a16="http://schemas.microsoft.com/office/drawing/2014/main" id="{2DDBB040-AEBA-444A-BA69-9573F1C8B447}"/>
              </a:ext>
            </a:extLst>
          </p:cNvPr>
          <p:cNvSpPr txBox="1"/>
          <p:nvPr/>
        </p:nvSpPr>
        <p:spPr>
          <a:xfrm>
            <a:off x="4087332" y="3766298"/>
            <a:ext cx="304964" cy="369332"/>
          </a:xfrm>
          <a:prstGeom prst="rect">
            <a:avLst/>
          </a:prstGeom>
          <a:noFill/>
        </p:spPr>
        <p:txBody>
          <a:bodyPr wrap="square" rtlCol="0">
            <a:spAutoFit/>
          </a:bodyPr>
          <a:lstStyle/>
          <a:p>
            <a:r>
              <a:rPr lang="en-US" altLang="zh-CN" dirty="0"/>
              <a:t>3</a:t>
            </a:r>
            <a:endParaRPr lang="zh-CN" altLang="en-US" dirty="0"/>
          </a:p>
        </p:txBody>
      </p:sp>
      <p:sp>
        <p:nvSpPr>
          <p:cNvPr id="12" name="文本框 11">
            <a:extLst>
              <a:ext uri="{FF2B5EF4-FFF2-40B4-BE49-F238E27FC236}">
                <a16:creationId xmlns:a16="http://schemas.microsoft.com/office/drawing/2014/main" id="{F0CBFD0E-34E8-4925-B598-3DFFA9268353}"/>
              </a:ext>
            </a:extLst>
          </p:cNvPr>
          <p:cNvSpPr txBox="1"/>
          <p:nvPr/>
        </p:nvSpPr>
        <p:spPr>
          <a:xfrm>
            <a:off x="4774080" y="3734032"/>
            <a:ext cx="304964" cy="369332"/>
          </a:xfrm>
          <a:prstGeom prst="rect">
            <a:avLst/>
          </a:prstGeom>
          <a:noFill/>
        </p:spPr>
        <p:txBody>
          <a:bodyPr wrap="square" rtlCol="0">
            <a:spAutoFit/>
          </a:bodyPr>
          <a:lstStyle/>
          <a:p>
            <a:r>
              <a:rPr lang="en-US" altLang="zh-CN" dirty="0"/>
              <a:t>4</a:t>
            </a:r>
            <a:endParaRPr lang="zh-CN" altLang="en-US" dirty="0"/>
          </a:p>
        </p:txBody>
      </p:sp>
      <p:sp>
        <p:nvSpPr>
          <p:cNvPr id="13" name="文本框 12">
            <a:extLst>
              <a:ext uri="{FF2B5EF4-FFF2-40B4-BE49-F238E27FC236}">
                <a16:creationId xmlns:a16="http://schemas.microsoft.com/office/drawing/2014/main" id="{7EBF4857-C5AB-4949-B9BE-90FB4A884914}"/>
              </a:ext>
            </a:extLst>
          </p:cNvPr>
          <p:cNvSpPr txBox="1"/>
          <p:nvPr/>
        </p:nvSpPr>
        <p:spPr>
          <a:xfrm>
            <a:off x="5665918" y="3734032"/>
            <a:ext cx="304964" cy="369332"/>
          </a:xfrm>
          <a:prstGeom prst="rect">
            <a:avLst/>
          </a:prstGeom>
          <a:noFill/>
        </p:spPr>
        <p:txBody>
          <a:bodyPr wrap="square" rtlCol="0">
            <a:spAutoFit/>
          </a:bodyPr>
          <a:lstStyle/>
          <a:p>
            <a:r>
              <a:rPr lang="en-US" altLang="zh-CN" dirty="0">
                <a:solidFill>
                  <a:srgbClr val="FF0000"/>
                </a:solidFill>
              </a:rPr>
              <a:t>5</a:t>
            </a:r>
            <a:endParaRPr lang="zh-CN" altLang="en-US" dirty="0">
              <a:solidFill>
                <a:srgbClr val="FF0000"/>
              </a:solidFill>
            </a:endParaRPr>
          </a:p>
        </p:txBody>
      </p:sp>
      <p:sp>
        <p:nvSpPr>
          <p:cNvPr id="14" name="文本框 13">
            <a:extLst>
              <a:ext uri="{FF2B5EF4-FFF2-40B4-BE49-F238E27FC236}">
                <a16:creationId xmlns:a16="http://schemas.microsoft.com/office/drawing/2014/main" id="{9FFBE4B2-CCD0-43A3-9A01-ABD5C791AB94}"/>
              </a:ext>
            </a:extLst>
          </p:cNvPr>
          <p:cNvSpPr txBox="1"/>
          <p:nvPr/>
        </p:nvSpPr>
        <p:spPr>
          <a:xfrm>
            <a:off x="6419614" y="3734032"/>
            <a:ext cx="304964" cy="369332"/>
          </a:xfrm>
          <a:prstGeom prst="rect">
            <a:avLst/>
          </a:prstGeom>
          <a:noFill/>
        </p:spPr>
        <p:txBody>
          <a:bodyPr wrap="square" rtlCol="0">
            <a:spAutoFit/>
          </a:bodyPr>
          <a:lstStyle/>
          <a:p>
            <a:r>
              <a:rPr lang="en-US" altLang="zh-CN" dirty="0"/>
              <a:t>6</a:t>
            </a:r>
            <a:endParaRPr lang="zh-CN" altLang="en-US" dirty="0"/>
          </a:p>
        </p:txBody>
      </p:sp>
      <p:sp>
        <p:nvSpPr>
          <p:cNvPr id="15" name="文本框 14">
            <a:extLst>
              <a:ext uri="{FF2B5EF4-FFF2-40B4-BE49-F238E27FC236}">
                <a16:creationId xmlns:a16="http://schemas.microsoft.com/office/drawing/2014/main" id="{9CD38CC9-B910-4AD9-AFD6-5C39C073C1B9}"/>
              </a:ext>
            </a:extLst>
          </p:cNvPr>
          <p:cNvSpPr txBox="1"/>
          <p:nvPr/>
        </p:nvSpPr>
        <p:spPr>
          <a:xfrm>
            <a:off x="7311452" y="3734032"/>
            <a:ext cx="304964" cy="369332"/>
          </a:xfrm>
          <a:prstGeom prst="rect">
            <a:avLst/>
          </a:prstGeom>
          <a:noFill/>
        </p:spPr>
        <p:txBody>
          <a:bodyPr wrap="square" rtlCol="0">
            <a:spAutoFit/>
          </a:bodyPr>
          <a:lstStyle/>
          <a:p>
            <a:r>
              <a:rPr lang="en-US" altLang="zh-CN" dirty="0"/>
              <a:t>7</a:t>
            </a:r>
            <a:endParaRPr lang="zh-CN" altLang="en-US" dirty="0"/>
          </a:p>
        </p:txBody>
      </p:sp>
      <p:sp>
        <p:nvSpPr>
          <p:cNvPr id="16" name="文本框 15">
            <a:extLst>
              <a:ext uri="{FF2B5EF4-FFF2-40B4-BE49-F238E27FC236}">
                <a16:creationId xmlns:a16="http://schemas.microsoft.com/office/drawing/2014/main" id="{9941A9AA-1C6F-43C0-BFA6-8CE1666179F5}"/>
              </a:ext>
            </a:extLst>
          </p:cNvPr>
          <p:cNvSpPr txBox="1"/>
          <p:nvPr/>
        </p:nvSpPr>
        <p:spPr>
          <a:xfrm>
            <a:off x="8114736" y="3759110"/>
            <a:ext cx="304964" cy="369332"/>
          </a:xfrm>
          <a:prstGeom prst="rect">
            <a:avLst/>
          </a:prstGeom>
          <a:noFill/>
        </p:spPr>
        <p:txBody>
          <a:bodyPr wrap="square" rtlCol="0">
            <a:spAutoFit/>
          </a:bodyPr>
          <a:lstStyle/>
          <a:p>
            <a:r>
              <a:rPr lang="en-US" altLang="zh-CN" dirty="0">
                <a:solidFill>
                  <a:srgbClr val="FF0000"/>
                </a:solidFill>
              </a:rPr>
              <a:t>8</a:t>
            </a:r>
            <a:endParaRPr lang="zh-CN" altLang="en-US" dirty="0">
              <a:solidFill>
                <a:srgbClr val="FF0000"/>
              </a:solidFill>
            </a:endParaRPr>
          </a:p>
        </p:txBody>
      </p:sp>
      <p:sp>
        <p:nvSpPr>
          <p:cNvPr id="17" name="文本框 16">
            <a:extLst>
              <a:ext uri="{FF2B5EF4-FFF2-40B4-BE49-F238E27FC236}">
                <a16:creationId xmlns:a16="http://schemas.microsoft.com/office/drawing/2014/main" id="{164D4F36-8124-4EC5-AEEE-EE9CD41E9926}"/>
              </a:ext>
            </a:extLst>
          </p:cNvPr>
          <p:cNvSpPr txBox="1"/>
          <p:nvPr/>
        </p:nvSpPr>
        <p:spPr>
          <a:xfrm>
            <a:off x="9006574" y="3759110"/>
            <a:ext cx="304964" cy="369332"/>
          </a:xfrm>
          <a:prstGeom prst="rect">
            <a:avLst/>
          </a:prstGeom>
          <a:noFill/>
        </p:spPr>
        <p:txBody>
          <a:bodyPr wrap="square" rtlCol="0">
            <a:spAutoFit/>
          </a:bodyPr>
          <a:lstStyle/>
          <a:p>
            <a:r>
              <a:rPr lang="en-US" altLang="zh-CN" dirty="0">
                <a:solidFill>
                  <a:srgbClr val="FF0000"/>
                </a:solidFill>
              </a:rPr>
              <a:t>9</a:t>
            </a:r>
            <a:endParaRPr lang="zh-CN" altLang="en-US" dirty="0">
              <a:solidFill>
                <a:srgbClr val="FF0000"/>
              </a:solidFill>
            </a:endParaRPr>
          </a:p>
        </p:txBody>
      </p:sp>
      <p:sp>
        <p:nvSpPr>
          <p:cNvPr id="18" name="文本框 17">
            <a:extLst>
              <a:ext uri="{FF2B5EF4-FFF2-40B4-BE49-F238E27FC236}">
                <a16:creationId xmlns:a16="http://schemas.microsoft.com/office/drawing/2014/main" id="{C2F27EB2-CF73-4DD8-B201-D15D92966F57}"/>
              </a:ext>
            </a:extLst>
          </p:cNvPr>
          <p:cNvSpPr txBox="1"/>
          <p:nvPr/>
        </p:nvSpPr>
        <p:spPr>
          <a:xfrm>
            <a:off x="1471984" y="4385821"/>
            <a:ext cx="7659983"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600" dirty="0">
                <a:solidFill>
                  <a:schemeClr val="tx1">
                    <a:lumMod val="75000"/>
                    <a:lumOff val="25000"/>
                  </a:schemeClr>
                </a:solidFill>
                <a:latin typeface="+mn-ea"/>
              </a:rPr>
              <a:t>存储空间为</a:t>
            </a:r>
            <a:r>
              <a:rPr lang="en-US" altLang="zh-CN" sz="1600" dirty="0">
                <a:solidFill>
                  <a:srgbClr val="FF0000"/>
                </a:solidFill>
                <a:latin typeface="+mn-ea"/>
              </a:rPr>
              <a:t>10bit</a:t>
            </a:r>
          </a:p>
          <a:p>
            <a:pPr defTabSz="1219170">
              <a:lnSpc>
                <a:spcPct val="130000"/>
              </a:lnSpc>
              <a:defRPr/>
            </a:pPr>
            <a:r>
              <a:rPr lang="zh-CN" altLang="en-US" sz="1600" dirty="0">
                <a:solidFill>
                  <a:schemeClr val="tx1">
                    <a:lumMod val="75000"/>
                    <a:lumOff val="25000"/>
                  </a:schemeClr>
                </a:solidFill>
                <a:latin typeface="+mn-ea"/>
              </a:rPr>
              <a:t>注：</a:t>
            </a:r>
            <a:r>
              <a:rPr lang="en-US" altLang="zh-CN" sz="1600" dirty="0">
                <a:solidFill>
                  <a:schemeClr val="tx1">
                    <a:lumMod val="75000"/>
                    <a:lumOff val="25000"/>
                  </a:schemeClr>
                </a:solidFill>
                <a:latin typeface="+mn-ea"/>
              </a:rPr>
              <a:t>0</a:t>
            </a:r>
            <a:r>
              <a:rPr lang="zh-CN" altLang="en-US" sz="1600" dirty="0">
                <a:solidFill>
                  <a:schemeClr val="tx1">
                    <a:lumMod val="75000"/>
                    <a:lumOff val="25000"/>
                  </a:schemeClr>
                </a:solidFill>
                <a:latin typeface="+mn-ea"/>
              </a:rPr>
              <a:t>表示</a:t>
            </a:r>
            <a:r>
              <a:rPr lang="en-US" altLang="zh-CN" sz="1600" dirty="0">
                <a:solidFill>
                  <a:schemeClr val="tx1">
                    <a:lumMod val="75000"/>
                    <a:lumOff val="25000"/>
                  </a:schemeClr>
                </a:solidFill>
                <a:latin typeface="+mn-ea"/>
              </a:rPr>
              <a:t>false,1</a:t>
            </a:r>
            <a:r>
              <a:rPr lang="zh-CN" altLang="en-US" sz="1600" dirty="0">
                <a:solidFill>
                  <a:schemeClr val="tx1">
                    <a:lumMod val="75000"/>
                    <a:lumOff val="25000"/>
                  </a:schemeClr>
                </a:solidFill>
                <a:latin typeface="+mn-ea"/>
              </a:rPr>
              <a:t>表示</a:t>
            </a:r>
            <a:r>
              <a:rPr lang="en-US" altLang="zh-CN" sz="1600" dirty="0">
                <a:solidFill>
                  <a:schemeClr val="tx1">
                    <a:lumMod val="75000"/>
                    <a:lumOff val="25000"/>
                  </a:schemeClr>
                </a:solidFill>
                <a:latin typeface="+mn-ea"/>
              </a:rPr>
              <a:t>true</a:t>
            </a:r>
            <a:r>
              <a:rPr lang="zh-CN" altLang="en-US" sz="1600" dirty="0">
                <a:solidFill>
                  <a:schemeClr val="tx1">
                    <a:lumMod val="75000"/>
                    <a:lumOff val="25000"/>
                  </a:schemeClr>
                </a:solidFill>
                <a:latin typeface="+mn-ea"/>
              </a:rPr>
              <a:t>，只要</a:t>
            </a:r>
            <a:r>
              <a:rPr lang="en-US" altLang="zh-CN" sz="1600" dirty="0">
                <a:solidFill>
                  <a:schemeClr val="tx1">
                    <a:lumMod val="75000"/>
                    <a:lumOff val="25000"/>
                  </a:schemeClr>
                </a:solidFill>
                <a:latin typeface="+mn-ea"/>
              </a:rPr>
              <a:t>bitmap</a:t>
            </a:r>
            <a:r>
              <a:rPr lang="zh-CN" altLang="en-US" sz="1600" dirty="0">
                <a:solidFill>
                  <a:schemeClr val="tx1">
                    <a:lumMod val="75000"/>
                    <a:lumOff val="25000"/>
                  </a:schemeClr>
                </a:solidFill>
                <a:latin typeface="+mn-ea"/>
              </a:rPr>
              <a:t>数组位置为</a:t>
            </a:r>
            <a:r>
              <a:rPr lang="en-US" altLang="zh-CN" sz="1600" dirty="0">
                <a:solidFill>
                  <a:schemeClr val="tx1">
                    <a:lumMod val="75000"/>
                    <a:lumOff val="25000"/>
                  </a:schemeClr>
                </a:solidFill>
                <a:latin typeface="+mn-ea"/>
              </a:rPr>
              <a:t>1</a:t>
            </a:r>
            <a:r>
              <a:rPr lang="zh-CN" altLang="en-US" sz="1600" dirty="0">
                <a:solidFill>
                  <a:schemeClr val="tx1">
                    <a:lumMod val="75000"/>
                    <a:lumOff val="25000"/>
                  </a:schemeClr>
                </a:solidFill>
                <a:latin typeface="+mn-ea"/>
              </a:rPr>
              <a:t>，表示数组中有这个数。</a:t>
            </a:r>
            <a:endParaRPr lang="en-US" altLang="zh-CN" sz="1600" dirty="0">
              <a:solidFill>
                <a:schemeClr val="tx1">
                  <a:lumMod val="75000"/>
                  <a:lumOff val="25000"/>
                </a:schemeClr>
              </a:solidFill>
              <a:latin typeface="+mn-ea"/>
            </a:endParaRPr>
          </a:p>
        </p:txBody>
      </p:sp>
      <p:sp>
        <p:nvSpPr>
          <p:cNvPr id="19" name="文本框 18">
            <a:extLst>
              <a:ext uri="{FF2B5EF4-FFF2-40B4-BE49-F238E27FC236}">
                <a16:creationId xmlns:a16="http://schemas.microsoft.com/office/drawing/2014/main" id="{260EF307-0D29-433B-9EA3-A118782BEC53}"/>
              </a:ext>
            </a:extLst>
          </p:cNvPr>
          <p:cNvSpPr txBox="1"/>
          <p:nvPr/>
        </p:nvSpPr>
        <p:spPr>
          <a:xfrm>
            <a:off x="1471984" y="5310767"/>
            <a:ext cx="7659983"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600" dirty="0">
                <a:solidFill>
                  <a:schemeClr val="tx1">
                    <a:lumMod val="75000"/>
                    <a:lumOff val="25000"/>
                  </a:schemeClr>
                </a:solidFill>
                <a:latin typeface="+mn-ea"/>
              </a:rPr>
              <a:t>优点：节省空间</a:t>
            </a:r>
            <a:endParaRPr lang="en-US" altLang="zh-CN" sz="1600" dirty="0">
              <a:solidFill>
                <a:schemeClr val="tx1">
                  <a:lumMod val="75000"/>
                  <a:lumOff val="25000"/>
                </a:schemeClr>
              </a:solidFill>
              <a:latin typeface="+mn-ea"/>
            </a:endParaRPr>
          </a:p>
          <a:p>
            <a:pPr defTabSz="1219170">
              <a:lnSpc>
                <a:spcPct val="130000"/>
              </a:lnSpc>
              <a:defRPr/>
            </a:pPr>
            <a:endParaRPr lang="en-US" altLang="zh-CN" sz="1600" dirty="0">
              <a:solidFill>
                <a:schemeClr val="tx1">
                  <a:lumMod val="75000"/>
                  <a:lumOff val="25000"/>
                </a:schemeClr>
              </a:solidFill>
              <a:latin typeface="+mn-ea"/>
            </a:endParaRPr>
          </a:p>
        </p:txBody>
      </p:sp>
    </p:spTree>
    <p:extLst>
      <p:ext uri="{BB962C8B-B14F-4D97-AF65-F5344CB8AC3E}">
        <p14:creationId xmlns:p14="http://schemas.microsoft.com/office/powerpoint/2010/main" val="266078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7C21F59-B48F-431C-8A98-D907154F0547}"/>
              </a:ext>
            </a:extLst>
          </p:cNvPr>
          <p:cNvSpPr>
            <a:spLocks noGrp="1"/>
          </p:cNvSpPr>
          <p:nvPr>
            <p:ph type="body" sz="quarter" idx="12"/>
          </p:nvPr>
        </p:nvSpPr>
        <p:spPr/>
        <p:txBody>
          <a:bodyPr/>
          <a:lstStyle/>
          <a:p>
            <a:r>
              <a:rPr kumimoji="1" lang="en-US" altLang="zh-CN" dirty="0"/>
              <a:t>ONE </a:t>
            </a:r>
            <a:r>
              <a:rPr kumimoji="1" lang="zh-CN" altLang="en-US" dirty="0"/>
              <a:t>布隆过滤器</a:t>
            </a:r>
          </a:p>
        </p:txBody>
      </p:sp>
      <p:sp>
        <p:nvSpPr>
          <p:cNvPr id="3" name="矩形 2">
            <a:extLst>
              <a:ext uri="{FF2B5EF4-FFF2-40B4-BE49-F238E27FC236}">
                <a16:creationId xmlns:a16="http://schemas.microsoft.com/office/drawing/2014/main" id="{DBEA8B86-D35D-4EE8-A04D-A74DA8366F42}"/>
              </a:ext>
            </a:extLst>
          </p:cNvPr>
          <p:cNvSpPr/>
          <p:nvPr/>
        </p:nvSpPr>
        <p:spPr>
          <a:xfrm>
            <a:off x="1466338" y="1931704"/>
            <a:ext cx="1826141" cy="668516"/>
          </a:xfrm>
          <a:prstGeom prst="rect">
            <a:avLst/>
          </a:prstGeom>
          <a:solidFill>
            <a:schemeClr val="accent5"/>
          </a:solidFill>
        </p:spPr>
        <p:txBody>
          <a:bodyPr wrap="none">
            <a:spAutoFit/>
          </a:bodyPr>
          <a:lstStyle/>
          <a:p>
            <a:pPr defTabSz="1219170">
              <a:lnSpc>
                <a:spcPct val="130000"/>
              </a:lnSpc>
              <a:defRPr/>
            </a:pPr>
            <a:r>
              <a:rPr lang="zh-CN" altLang="en-US" sz="3200" b="1" kern="0" dirty="0">
                <a:solidFill>
                  <a:schemeClr val="bg1"/>
                </a:solidFill>
              </a:rPr>
              <a:t>核心思想</a:t>
            </a:r>
            <a:endParaRPr lang="en-US" altLang="zh-CN" sz="3200" b="1" kern="0" dirty="0">
              <a:solidFill>
                <a:schemeClr val="bg1"/>
              </a:solidFill>
            </a:endParaRPr>
          </a:p>
        </p:txBody>
      </p:sp>
      <p:sp>
        <p:nvSpPr>
          <p:cNvPr id="6" name="文本框 5">
            <a:extLst>
              <a:ext uri="{FF2B5EF4-FFF2-40B4-BE49-F238E27FC236}">
                <a16:creationId xmlns:a16="http://schemas.microsoft.com/office/drawing/2014/main" id="{42CE9EE8-9629-47D0-83F5-41D889555EF0}"/>
              </a:ext>
            </a:extLst>
          </p:cNvPr>
          <p:cNvSpPr txBox="1"/>
          <p:nvPr/>
        </p:nvSpPr>
        <p:spPr>
          <a:xfrm>
            <a:off x="1466338" y="1327571"/>
            <a:ext cx="8363461" cy="4166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en-US" altLang="zh-CN" dirty="0"/>
              <a:t>bloom filter</a:t>
            </a:r>
            <a:r>
              <a:rPr lang="zh-CN" altLang="en-US" dirty="0"/>
              <a:t>的底层就是</a:t>
            </a:r>
            <a:r>
              <a:rPr lang="en-US" altLang="zh-CN" dirty="0"/>
              <a:t>bitmap</a:t>
            </a:r>
            <a:r>
              <a:rPr lang="zh-CN" altLang="en-US" dirty="0"/>
              <a:t>，中间的算法转换改成了</a:t>
            </a:r>
            <a:r>
              <a:rPr lang="en-US" altLang="zh-CN" dirty="0"/>
              <a:t>hash</a:t>
            </a:r>
            <a:r>
              <a:rPr lang="zh-CN" altLang="en-US" dirty="0"/>
              <a:t>函数（哈希）。</a:t>
            </a:r>
            <a:endParaRPr lang="en-US" altLang="zh-CN" sz="1600" dirty="0">
              <a:solidFill>
                <a:schemeClr val="tx1">
                  <a:lumMod val="75000"/>
                  <a:lumOff val="25000"/>
                </a:schemeClr>
              </a:solidFill>
              <a:latin typeface="+mn-ea"/>
            </a:endParaRPr>
          </a:p>
        </p:txBody>
      </p:sp>
      <p:sp>
        <p:nvSpPr>
          <p:cNvPr id="20" name="文本框 19">
            <a:extLst>
              <a:ext uri="{FF2B5EF4-FFF2-40B4-BE49-F238E27FC236}">
                <a16:creationId xmlns:a16="http://schemas.microsoft.com/office/drawing/2014/main" id="{F145E7DB-79A9-4288-9A66-FD70E25E33FE}"/>
              </a:ext>
            </a:extLst>
          </p:cNvPr>
          <p:cNvSpPr txBox="1"/>
          <p:nvPr/>
        </p:nvSpPr>
        <p:spPr>
          <a:xfrm>
            <a:off x="1466338" y="2820162"/>
            <a:ext cx="9229736" cy="7767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dirty="0"/>
              <a:t>准备</a:t>
            </a:r>
            <a:r>
              <a:rPr lang="en-US" altLang="zh-CN" dirty="0"/>
              <a:t>k</a:t>
            </a:r>
            <a:r>
              <a:rPr lang="zh-CN" altLang="en-US" dirty="0"/>
              <a:t>个</a:t>
            </a:r>
            <a:r>
              <a:rPr lang="en-US" altLang="zh-CN" dirty="0"/>
              <a:t>hash</a:t>
            </a:r>
            <a:r>
              <a:rPr lang="zh-CN" altLang="en-US" dirty="0"/>
              <a:t>函数，准备一个长度为</a:t>
            </a:r>
            <a:r>
              <a:rPr lang="en-US" altLang="zh-CN" dirty="0"/>
              <a:t>m</a:t>
            </a:r>
            <a:r>
              <a:rPr lang="zh-CN" altLang="en-US" dirty="0"/>
              <a:t>的</a:t>
            </a:r>
            <a:r>
              <a:rPr lang="en-US" altLang="zh-CN" dirty="0"/>
              <a:t>bitmap</a:t>
            </a:r>
            <a:r>
              <a:rPr lang="zh-CN" altLang="en-US" dirty="0"/>
              <a:t>空间，对于每个数据：</a:t>
            </a:r>
          </a:p>
          <a:p>
            <a:pPr defTabSz="1219170">
              <a:lnSpc>
                <a:spcPct val="130000"/>
              </a:lnSpc>
              <a:defRPr/>
            </a:pPr>
            <a:r>
              <a:rPr lang="zh-CN" altLang="en-US" dirty="0"/>
              <a:t>每经过一个</a:t>
            </a:r>
            <a:r>
              <a:rPr lang="en-US" altLang="zh-CN" dirty="0"/>
              <a:t>hash</a:t>
            </a:r>
            <a:r>
              <a:rPr lang="zh-CN" altLang="en-US" dirty="0"/>
              <a:t>函数得到一个</a:t>
            </a:r>
            <a:r>
              <a:rPr lang="en-US" altLang="zh-CN" dirty="0"/>
              <a:t>Index</a:t>
            </a:r>
            <a:r>
              <a:rPr lang="zh-CN" altLang="en-US" dirty="0"/>
              <a:t>，将</a:t>
            </a:r>
            <a:r>
              <a:rPr lang="en-US" altLang="zh-CN" dirty="0"/>
              <a:t>bitmap[index]</a:t>
            </a:r>
            <a:r>
              <a:rPr lang="zh-CN" altLang="en-US" dirty="0"/>
              <a:t>置为</a:t>
            </a:r>
            <a:r>
              <a:rPr lang="en-US" altLang="zh-CN" dirty="0"/>
              <a:t>1</a:t>
            </a:r>
            <a:r>
              <a:rPr lang="zh-CN" altLang="en-US" dirty="0"/>
              <a:t>。</a:t>
            </a:r>
            <a:endParaRPr lang="en-US" altLang="zh-CN" sz="1600" dirty="0">
              <a:solidFill>
                <a:schemeClr val="tx1">
                  <a:lumMod val="75000"/>
                  <a:lumOff val="25000"/>
                </a:schemeClr>
              </a:solidFill>
              <a:latin typeface="+mn-ea"/>
            </a:endParaRPr>
          </a:p>
        </p:txBody>
      </p:sp>
      <p:graphicFrame>
        <p:nvGraphicFramePr>
          <p:cNvPr id="23" name="表格 22">
            <a:extLst>
              <a:ext uri="{FF2B5EF4-FFF2-40B4-BE49-F238E27FC236}">
                <a16:creationId xmlns:a16="http://schemas.microsoft.com/office/drawing/2014/main" id="{52350E09-ADF6-496A-A460-04995FD28466}"/>
              </a:ext>
            </a:extLst>
          </p:cNvPr>
          <p:cNvGraphicFramePr>
            <a:graphicFrameLocks noGrp="1"/>
          </p:cNvGraphicFramePr>
          <p:nvPr>
            <p:extLst>
              <p:ext uri="{D42A27DB-BD31-4B8C-83A1-F6EECF244321}">
                <p14:modId xmlns:p14="http://schemas.microsoft.com/office/powerpoint/2010/main" val="344605004"/>
              </p:ext>
            </p:extLst>
          </p:nvPr>
        </p:nvGraphicFramePr>
        <p:xfrm>
          <a:off x="1466338" y="5912713"/>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086479182"/>
                    </a:ext>
                  </a:extLst>
                </a:gridCol>
                <a:gridCol w="812800">
                  <a:extLst>
                    <a:ext uri="{9D8B030D-6E8A-4147-A177-3AD203B41FA5}">
                      <a16:colId xmlns:a16="http://schemas.microsoft.com/office/drawing/2014/main" val="3007843679"/>
                    </a:ext>
                  </a:extLst>
                </a:gridCol>
                <a:gridCol w="812800">
                  <a:extLst>
                    <a:ext uri="{9D8B030D-6E8A-4147-A177-3AD203B41FA5}">
                      <a16:colId xmlns:a16="http://schemas.microsoft.com/office/drawing/2014/main" val="3691126742"/>
                    </a:ext>
                  </a:extLst>
                </a:gridCol>
                <a:gridCol w="812800">
                  <a:extLst>
                    <a:ext uri="{9D8B030D-6E8A-4147-A177-3AD203B41FA5}">
                      <a16:colId xmlns:a16="http://schemas.microsoft.com/office/drawing/2014/main" val="2424120755"/>
                    </a:ext>
                  </a:extLst>
                </a:gridCol>
                <a:gridCol w="812800">
                  <a:extLst>
                    <a:ext uri="{9D8B030D-6E8A-4147-A177-3AD203B41FA5}">
                      <a16:colId xmlns:a16="http://schemas.microsoft.com/office/drawing/2014/main" val="1458075071"/>
                    </a:ext>
                  </a:extLst>
                </a:gridCol>
                <a:gridCol w="812800">
                  <a:extLst>
                    <a:ext uri="{9D8B030D-6E8A-4147-A177-3AD203B41FA5}">
                      <a16:colId xmlns:a16="http://schemas.microsoft.com/office/drawing/2014/main" val="3596374216"/>
                    </a:ext>
                  </a:extLst>
                </a:gridCol>
                <a:gridCol w="812800">
                  <a:extLst>
                    <a:ext uri="{9D8B030D-6E8A-4147-A177-3AD203B41FA5}">
                      <a16:colId xmlns:a16="http://schemas.microsoft.com/office/drawing/2014/main" val="3583691840"/>
                    </a:ext>
                  </a:extLst>
                </a:gridCol>
                <a:gridCol w="812800">
                  <a:extLst>
                    <a:ext uri="{9D8B030D-6E8A-4147-A177-3AD203B41FA5}">
                      <a16:colId xmlns:a16="http://schemas.microsoft.com/office/drawing/2014/main" val="2140535314"/>
                    </a:ext>
                  </a:extLst>
                </a:gridCol>
                <a:gridCol w="812800">
                  <a:extLst>
                    <a:ext uri="{9D8B030D-6E8A-4147-A177-3AD203B41FA5}">
                      <a16:colId xmlns:a16="http://schemas.microsoft.com/office/drawing/2014/main" val="2771536085"/>
                    </a:ext>
                  </a:extLst>
                </a:gridCol>
                <a:gridCol w="812800">
                  <a:extLst>
                    <a:ext uri="{9D8B030D-6E8A-4147-A177-3AD203B41FA5}">
                      <a16:colId xmlns:a16="http://schemas.microsoft.com/office/drawing/2014/main" val="3268515248"/>
                    </a:ext>
                  </a:extLst>
                </a:gridCol>
              </a:tblGrid>
              <a:tr h="37084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364954282"/>
                  </a:ext>
                </a:extLst>
              </a:tr>
            </a:tbl>
          </a:graphicData>
        </a:graphic>
      </p:graphicFrame>
      <p:sp>
        <p:nvSpPr>
          <p:cNvPr id="24" name="椭圆 23">
            <a:extLst>
              <a:ext uri="{FF2B5EF4-FFF2-40B4-BE49-F238E27FC236}">
                <a16:creationId xmlns:a16="http://schemas.microsoft.com/office/drawing/2014/main" id="{BAF903FE-3C11-452E-B048-F53232F67D5D}"/>
              </a:ext>
            </a:extLst>
          </p:cNvPr>
          <p:cNvSpPr/>
          <p:nvPr/>
        </p:nvSpPr>
        <p:spPr>
          <a:xfrm>
            <a:off x="2201778" y="4662103"/>
            <a:ext cx="1215189" cy="3708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hash1</a:t>
            </a:r>
            <a:endParaRPr kumimoji="1" lang="zh-CN" altLang="en-US" dirty="0"/>
          </a:p>
        </p:txBody>
      </p:sp>
      <p:sp>
        <p:nvSpPr>
          <p:cNvPr id="25" name="椭圆 24">
            <a:extLst>
              <a:ext uri="{FF2B5EF4-FFF2-40B4-BE49-F238E27FC236}">
                <a16:creationId xmlns:a16="http://schemas.microsoft.com/office/drawing/2014/main" id="{151F5321-6C3D-440F-BA8E-1D80A1260EF9}"/>
              </a:ext>
            </a:extLst>
          </p:cNvPr>
          <p:cNvSpPr/>
          <p:nvPr/>
        </p:nvSpPr>
        <p:spPr>
          <a:xfrm>
            <a:off x="4160621" y="5101988"/>
            <a:ext cx="1215189" cy="3708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hash2</a:t>
            </a:r>
            <a:endParaRPr kumimoji="1" lang="zh-CN" altLang="en-US" dirty="0"/>
          </a:p>
        </p:txBody>
      </p:sp>
      <p:sp>
        <p:nvSpPr>
          <p:cNvPr id="26" name="椭圆 25">
            <a:extLst>
              <a:ext uri="{FF2B5EF4-FFF2-40B4-BE49-F238E27FC236}">
                <a16:creationId xmlns:a16="http://schemas.microsoft.com/office/drawing/2014/main" id="{FCAD2AB1-7DB8-410B-8A7B-26A956E3EE21}"/>
              </a:ext>
            </a:extLst>
          </p:cNvPr>
          <p:cNvSpPr/>
          <p:nvPr/>
        </p:nvSpPr>
        <p:spPr>
          <a:xfrm>
            <a:off x="6081206" y="4569393"/>
            <a:ext cx="1215189" cy="3708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hashk</a:t>
            </a:r>
            <a:endParaRPr kumimoji="1" lang="zh-CN" altLang="en-US" dirty="0"/>
          </a:p>
        </p:txBody>
      </p:sp>
      <p:sp>
        <p:nvSpPr>
          <p:cNvPr id="28" name="文本框 27">
            <a:extLst>
              <a:ext uri="{FF2B5EF4-FFF2-40B4-BE49-F238E27FC236}">
                <a16:creationId xmlns:a16="http://schemas.microsoft.com/office/drawing/2014/main" id="{47B54633-420A-49E1-AF91-3294B7B7A8A8}"/>
              </a:ext>
            </a:extLst>
          </p:cNvPr>
          <p:cNvSpPr txBox="1"/>
          <p:nvPr/>
        </p:nvSpPr>
        <p:spPr>
          <a:xfrm>
            <a:off x="4243689" y="3585386"/>
            <a:ext cx="1049053" cy="370840"/>
          </a:xfrm>
          <a:prstGeom prst="rect">
            <a:avLst/>
          </a:prstGeom>
          <a:noFill/>
        </p:spPr>
        <p:txBody>
          <a:bodyPr wrap="square" rtlCol="0">
            <a:spAutoFit/>
          </a:bodyPr>
          <a:lstStyle/>
          <a:p>
            <a:r>
              <a:rPr lang="en-US" altLang="zh-CN" dirty="0" err="1"/>
              <a:t>url</a:t>
            </a:r>
            <a:endParaRPr lang="zh-CN" altLang="en-US" dirty="0"/>
          </a:p>
        </p:txBody>
      </p:sp>
      <p:cxnSp>
        <p:nvCxnSpPr>
          <p:cNvPr id="30" name="直接箭头连接符 29">
            <a:extLst>
              <a:ext uri="{FF2B5EF4-FFF2-40B4-BE49-F238E27FC236}">
                <a16:creationId xmlns:a16="http://schemas.microsoft.com/office/drawing/2014/main" id="{EFC2F65C-3012-499A-8C27-F42FC6AFEEF3}"/>
              </a:ext>
            </a:extLst>
          </p:cNvPr>
          <p:cNvCxnSpPr>
            <a:cxnSpLocks/>
          </p:cNvCxnSpPr>
          <p:nvPr/>
        </p:nvCxnSpPr>
        <p:spPr>
          <a:xfrm flipH="1">
            <a:off x="3010752" y="3906493"/>
            <a:ext cx="1605064" cy="69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03E94734-E82F-4228-B580-C96BC8CFFFD5}"/>
              </a:ext>
            </a:extLst>
          </p:cNvPr>
          <p:cNvCxnSpPr>
            <a:cxnSpLocks/>
          </p:cNvCxnSpPr>
          <p:nvPr/>
        </p:nvCxnSpPr>
        <p:spPr>
          <a:xfrm>
            <a:off x="2855193" y="5032943"/>
            <a:ext cx="1305428" cy="879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B638F1B-4164-4BCE-A500-3B716507FFDF}"/>
              </a:ext>
            </a:extLst>
          </p:cNvPr>
          <p:cNvCxnSpPr>
            <a:cxnSpLocks/>
            <a:endCxn id="25" idx="0"/>
          </p:cNvCxnSpPr>
          <p:nvPr/>
        </p:nvCxnSpPr>
        <p:spPr>
          <a:xfrm>
            <a:off x="4698192" y="3977178"/>
            <a:ext cx="70024" cy="112481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0528F815-4F5A-4802-940B-91FBDB72D197}"/>
              </a:ext>
            </a:extLst>
          </p:cNvPr>
          <p:cNvCxnSpPr>
            <a:cxnSpLocks/>
          </p:cNvCxnSpPr>
          <p:nvPr/>
        </p:nvCxnSpPr>
        <p:spPr>
          <a:xfrm>
            <a:off x="4814036" y="5482253"/>
            <a:ext cx="1874764" cy="43046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25A90F90-03E7-47B5-8E47-8A12810E6EBB}"/>
              </a:ext>
            </a:extLst>
          </p:cNvPr>
          <p:cNvCxnSpPr>
            <a:cxnSpLocks/>
          </p:cNvCxnSpPr>
          <p:nvPr/>
        </p:nvCxnSpPr>
        <p:spPr>
          <a:xfrm>
            <a:off x="4850592" y="3967753"/>
            <a:ext cx="1439619" cy="57183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73E378A-5B83-44BA-AB06-C24E8038C8DE}"/>
              </a:ext>
            </a:extLst>
          </p:cNvPr>
          <p:cNvCxnSpPr>
            <a:cxnSpLocks/>
          </p:cNvCxnSpPr>
          <p:nvPr/>
        </p:nvCxnSpPr>
        <p:spPr>
          <a:xfrm>
            <a:off x="7144613" y="5101988"/>
            <a:ext cx="1205303" cy="718015"/>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7F63F274-5709-4138-8D8F-3485C015106D}"/>
              </a:ext>
            </a:extLst>
          </p:cNvPr>
          <p:cNvSpPr txBox="1"/>
          <p:nvPr/>
        </p:nvSpPr>
        <p:spPr>
          <a:xfrm>
            <a:off x="9697452" y="4223084"/>
            <a:ext cx="1636455" cy="369332"/>
          </a:xfrm>
          <a:prstGeom prst="rect">
            <a:avLst/>
          </a:prstGeom>
          <a:noFill/>
        </p:spPr>
        <p:txBody>
          <a:bodyPr wrap="square" rtlCol="0">
            <a:spAutoFit/>
          </a:bodyPr>
          <a:lstStyle/>
          <a:p>
            <a:r>
              <a:rPr lang="en-US" altLang="zh-CN" dirty="0"/>
              <a:t>k</a:t>
            </a:r>
            <a:r>
              <a:rPr lang="zh-CN" altLang="en-US" dirty="0"/>
              <a:t>个</a:t>
            </a:r>
            <a:r>
              <a:rPr lang="en-US" altLang="zh-CN" dirty="0"/>
              <a:t>hash</a:t>
            </a:r>
            <a:r>
              <a:rPr lang="zh-CN" altLang="en-US" dirty="0"/>
              <a:t>函数</a:t>
            </a:r>
          </a:p>
        </p:txBody>
      </p:sp>
      <p:sp>
        <p:nvSpPr>
          <p:cNvPr id="44" name="文本框 43">
            <a:extLst>
              <a:ext uri="{FF2B5EF4-FFF2-40B4-BE49-F238E27FC236}">
                <a16:creationId xmlns:a16="http://schemas.microsoft.com/office/drawing/2014/main" id="{BD43A734-8500-4740-872C-85CC4F93F375}"/>
              </a:ext>
            </a:extLst>
          </p:cNvPr>
          <p:cNvSpPr txBox="1"/>
          <p:nvPr/>
        </p:nvSpPr>
        <p:spPr>
          <a:xfrm>
            <a:off x="9907434" y="5914221"/>
            <a:ext cx="1636455" cy="369332"/>
          </a:xfrm>
          <a:prstGeom prst="rect">
            <a:avLst/>
          </a:prstGeom>
          <a:noFill/>
        </p:spPr>
        <p:txBody>
          <a:bodyPr wrap="square" rtlCol="0">
            <a:spAutoFit/>
          </a:bodyPr>
          <a:lstStyle/>
          <a:p>
            <a:r>
              <a:rPr lang="zh-CN" altLang="en-US" dirty="0"/>
              <a:t>长度为</a:t>
            </a:r>
            <a:r>
              <a:rPr lang="en-US" altLang="zh-CN" dirty="0"/>
              <a:t>m</a:t>
            </a:r>
            <a:endParaRPr lang="zh-CN" altLang="en-US" dirty="0"/>
          </a:p>
        </p:txBody>
      </p:sp>
    </p:spTree>
    <p:extLst>
      <p:ext uri="{BB962C8B-B14F-4D97-AF65-F5344CB8AC3E}">
        <p14:creationId xmlns:p14="http://schemas.microsoft.com/office/powerpoint/2010/main" val="321391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ONE </a:t>
            </a:r>
            <a:r>
              <a:rPr kumimoji="1" lang="zh-CN" altLang="en-US" dirty="0"/>
              <a:t>布隆过滤器</a:t>
            </a:r>
          </a:p>
        </p:txBody>
      </p:sp>
      <p:sp>
        <p:nvSpPr>
          <p:cNvPr id="5" name="文本框 4"/>
          <p:cNvSpPr txBox="1"/>
          <p:nvPr/>
        </p:nvSpPr>
        <p:spPr>
          <a:xfrm>
            <a:off x="1812554" y="4489051"/>
            <a:ext cx="7752947"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600" dirty="0">
                <a:solidFill>
                  <a:schemeClr val="tx1">
                    <a:lumMod val="75000"/>
                    <a:lumOff val="25000"/>
                  </a:schemeClr>
                </a:solidFill>
                <a:latin typeface="+mn-ea"/>
              </a:rPr>
              <a:t>大数据判断是否包含、排序等问题。（布隆过滤器被广泛用于网页黑名单系统、垃圾邮件过滤系统、爬虫的网址判重系统以及解决缓存穿透问题）</a:t>
            </a:r>
          </a:p>
        </p:txBody>
      </p:sp>
      <p:sp>
        <p:nvSpPr>
          <p:cNvPr id="6" name="矩形 5"/>
          <p:cNvSpPr/>
          <p:nvPr/>
        </p:nvSpPr>
        <p:spPr>
          <a:xfrm>
            <a:off x="1812554" y="3264184"/>
            <a:ext cx="1826141" cy="668516"/>
          </a:xfrm>
          <a:prstGeom prst="rect">
            <a:avLst/>
          </a:prstGeom>
          <a:solidFill>
            <a:schemeClr val="accent5"/>
          </a:solidFill>
        </p:spPr>
        <p:txBody>
          <a:bodyPr wrap="none">
            <a:spAutoFit/>
          </a:bodyPr>
          <a:lstStyle/>
          <a:p>
            <a:pPr defTabSz="1219170">
              <a:lnSpc>
                <a:spcPct val="130000"/>
              </a:lnSpc>
              <a:defRPr/>
            </a:pPr>
            <a:r>
              <a:rPr lang="zh-CN" altLang="en-US" sz="3200" b="1" kern="0" dirty="0">
                <a:solidFill>
                  <a:schemeClr val="bg1"/>
                </a:solidFill>
              </a:rPr>
              <a:t>使用目的</a:t>
            </a:r>
            <a:endParaRPr lang="en-US" altLang="zh-CN" sz="3200" b="1" kern="0" dirty="0">
              <a:solidFill>
                <a:schemeClr val="bg1"/>
              </a:solidFill>
            </a:endParaRPr>
          </a:p>
        </p:txBody>
      </p:sp>
      <p:sp>
        <p:nvSpPr>
          <p:cNvPr id="9" name="文本框 8"/>
          <p:cNvSpPr txBox="1"/>
          <p:nvPr/>
        </p:nvSpPr>
        <p:spPr>
          <a:xfrm>
            <a:off x="1812554" y="1348158"/>
            <a:ext cx="8293972" cy="10207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lnSpc>
                <a:spcPct val="130000"/>
              </a:lnSpc>
              <a:defRPr/>
            </a:pPr>
            <a:r>
              <a:rPr lang="zh-CN" altLang="en-US" sz="1600" dirty="0"/>
              <a:t>采用的是哈希函数的方法，将一个元素映射到一个</a:t>
            </a:r>
            <a:r>
              <a:rPr lang="en-US" altLang="zh-CN" sz="1600" dirty="0"/>
              <a:t>m</a:t>
            </a:r>
            <a:r>
              <a:rPr lang="zh-CN" altLang="en-US" sz="1600" dirty="0"/>
              <a:t>长度的阵列上的一个点，当这个点是 </a:t>
            </a:r>
            <a:r>
              <a:rPr lang="en-US" altLang="zh-CN" sz="1600" dirty="0"/>
              <a:t>1 </a:t>
            </a:r>
            <a:r>
              <a:rPr lang="zh-CN" altLang="en-US" sz="1600" dirty="0"/>
              <a:t>时，那么这个元素在集合内，反之则不在集合内。如果使用</a:t>
            </a:r>
            <a:r>
              <a:rPr lang="en-US" altLang="zh-CN" sz="1600" dirty="0"/>
              <a:t>k</a:t>
            </a:r>
            <a:r>
              <a:rPr lang="zh-CN" altLang="en-US" sz="1600" dirty="0"/>
              <a:t>个哈希函数，则对应</a:t>
            </a:r>
            <a:r>
              <a:rPr lang="en-US" altLang="zh-CN" sz="1600" dirty="0"/>
              <a:t>k</a:t>
            </a:r>
            <a:r>
              <a:rPr lang="zh-CN" altLang="en-US" sz="1600" dirty="0"/>
              <a:t>个点，如果所有点都是 </a:t>
            </a:r>
            <a:r>
              <a:rPr lang="en-US" altLang="zh-CN" sz="1600" dirty="0"/>
              <a:t>1 </a:t>
            </a:r>
            <a:r>
              <a:rPr lang="zh-CN" altLang="en-US" sz="1600" dirty="0"/>
              <a:t>的话，那么元素在集合内，如果有 </a:t>
            </a:r>
            <a:r>
              <a:rPr lang="en-US" altLang="zh-CN" sz="1600" dirty="0"/>
              <a:t>0 </a:t>
            </a:r>
            <a:r>
              <a:rPr lang="zh-CN" altLang="en-US" sz="1600" dirty="0"/>
              <a:t>的话，元素则不在集合内。</a:t>
            </a:r>
            <a:endParaRPr lang="zh-CN"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78603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60D74B5-B23B-4A34-93AC-ED061FC6489A}"/>
              </a:ext>
            </a:extLst>
          </p:cNvPr>
          <p:cNvSpPr>
            <a:spLocks noGrp="1"/>
          </p:cNvSpPr>
          <p:nvPr>
            <p:ph type="body" sz="quarter" idx="12"/>
          </p:nvPr>
        </p:nvSpPr>
        <p:spPr/>
        <p:txBody>
          <a:bodyPr/>
          <a:lstStyle/>
          <a:p>
            <a:r>
              <a:rPr kumimoji="1" lang="en-US" altLang="zh-CN" dirty="0"/>
              <a:t>ONE </a:t>
            </a:r>
            <a:r>
              <a:rPr kumimoji="1" lang="zh-CN" altLang="en-US" dirty="0"/>
              <a:t>布隆过滤器</a:t>
            </a:r>
          </a:p>
        </p:txBody>
      </p:sp>
      <p:sp>
        <p:nvSpPr>
          <p:cNvPr id="5" name="矩形 4">
            <a:extLst>
              <a:ext uri="{FF2B5EF4-FFF2-40B4-BE49-F238E27FC236}">
                <a16:creationId xmlns:a16="http://schemas.microsoft.com/office/drawing/2014/main" id="{91450ED6-27F5-4FEE-82D2-E9601450AE97}"/>
              </a:ext>
            </a:extLst>
          </p:cNvPr>
          <p:cNvSpPr/>
          <p:nvPr/>
        </p:nvSpPr>
        <p:spPr>
          <a:xfrm>
            <a:off x="1053150" y="1155875"/>
            <a:ext cx="4918334" cy="668516"/>
          </a:xfrm>
          <a:prstGeom prst="rect">
            <a:avLst/>
          </a:prstGeom>
          <a:solidFill>
            <a:schemeClr val="accent5"/>
          </a:solidFill>
        </p:spPr>
        <p:txBody>
          <a:bodyPr wrap="none">
            <a:spAutoFit/>
          </a:bodyPr>
          <a:lstStyle/>
          <a:p>
            <a:pPr defTabSz="1219170">
              <a:lnSpc>
                <a:spcPct val="130000"/>
              </a:lnSpc>
              <a:defRPr/>
            </a:pPr>
            <a:r>
              <a:rPr lang="zh-CN" altLang="en-US" sz="3200" b="1" kern="0" dirty="0">
                <a:solidFill>
                  <a:schemeClr val="bg1"/>
                </a:solidFill>
              </a:rPr>
              <a:t>误算率（</a:t>
            </a:r>
            <a:r>
              <a:rPr lang="zh-CN" altLang="en-US" sz="3200" dirty="0"/>
              <a:t> </a:t>
            </a:r>
            <a:r>
              <a:rPr lang="en-US" altLang="zh-CN" sz="3200" dirty="0"/>
              <a:t>False Positive</a:t>
            </a:r>
            <a:r>
              <a:rPr lang="zh-CN" altLang="en-US" sz="3200" b="1" kern="0" dirty="0">
                <a:solidFill>
                  <a:schemeClr val="bg1"/>
                </a:solidFill>
              </a:rPr>
              <a:t>）</a:t>
            </a:r>
            <a:endParaRPr lang="en-US" altLang="zh-CN" sz="3200" b="1" kern="0" dirty="0">
              <a:solidFill>
                <a:schemeClr val="bg1"/>
              </a:solidFill>
            </a:endParaRPr>
          </a:p>
        </p:txBody>
      </p:sp>
      <p:sp>
        <p:nvSpPr>
          <p:cNvPr id="6" name="矩形 5">
            <a:extLst>
              <a:ext uri="{FF2B5EF4-FFF2-40B4-BE49-F238E27FC236}">
                <a16:creationId xmlns:a16="http://schemas.microsoft.com/office/drawing/2014/main" id="{C439E295-A31E-474D-8D3C-133818E5B81F}"/>
              </a:ext>
            </a:extLst>
          </p:cNvPr>
          <p:cNvSpPr/>
          <p:nvPr/>
        </p:nvSpPr>
        <p:spPr>
          <a:xfrm>
            <a:off x="1053150" y="2419090"/>
            <a:ext cx="5262979" cy="923330"/>
          </a:xfrm>
          <a:prstGeom prst="rect">
            <a:avLst/>
          </a:prstGeom>
        </p:spPr>
        <p:txBody>
          <a:bodyPr wrap="none">
            <a:spAutoFit/>
          </a:bodyPr>
          <a:lstStyle/>
          <a:p>
            <a:r>
              <a:rPr lang="zh-CN" altLang="en-US" dirty="0"/>
              <a:t>某一原本不在集合中的元素却被检测为在该集合中</a:t>
            </a:r>
            <a:endParaRPr lang="en-US" altLang="zh-CN" dirty="0"/>
          </a:p>
          <a:p>
            <a:endParaRPr lang="en-US" altLang="zh-CN" dirty="0"/>
          </a:p>
          <a:p>
            <a:r>
              <a:rPr lang="zh-CN" altLang="en-US" dirty="0"/>
              <a:t>其计算公式为</a:t>
            </a:r>
            <a:r>
              <a:rPr lang="zh-CN" altLang="en-US" sz="1600" dirty="0"/>
              <a:t>：</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C8F71A4-96BE-450B-AC08-50FEE5E2C5AF}"/>
                  </a:ext>
                </a:extLst>
              </p:cNvPr>
              <p:cNvSpPr txBox="1"/>
              <p:nvPr/>
            </p:nvSpPr>
            <p:spPr>
              <a:xfrm>
                <a:off x="1210202" y="3599751"/>
                <a:ext cx="2398295" cy="3270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m:rPr>
                                  <m:sty m:val="p"/>
                                </m:rPr>
                                <a:rPr lang="en-US" altLang="zh-CN" sz="2000" i="1">
                                  <a:latin typeface="Cambria Math" panose="02040503050406030204" pitchFamily="18" charset="0"/>
                                  <a:ea typeface="Cambria Math" panose="02040503050406030204" pitchFamily="18" charset="0"/>
                                </a:rPr>
                                <m:t>e</m:t>
                              </m:r>
                            </m:e>
                            <m:sup>
                              <m:f>
                                <m:fPr>
                                  <m:type m:val="lin"/>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𝑘𝑛</m:t>
                                  </m:r>
                                </m:num>
                                <m:den>
                                  <m:r>
                                    <a:rPr lang="en-US" altLang="zh-CN" sz="2000" b="0" i="1" smtClean="0">
                                      <a:latin typeface="Cambria Math" panose="02040503050406030204" pitchFamily="18" charset="0"/>
                                      <a:ea typeface="Cambria Math" panose="02040503050406030204" pitchFamily="18" charset="0"/>
                                    </a:rPr>
                                    <m:t>𝑚</m:t>
                                  </m:r>
                                </m:den>
                              </m:f>
                            </m:sup>
                          </m:sSup>
                          <m:r>
                            <a:rPr lang="zh-CN" altLang="en-US" sz="2000" i="1">
                              <a:latin typeface="Cambria Math" panose="02040503050406030204" pitchFamily="18" charset="0"/>
                            </a:rPr>
                            <m:t>）</m:t>
                          </m:r>
                        </m:e>
                        <m:sup>
                          <m:r>
                            <a:rPr lang="en-US" altLang="zh-CN" sz="2000" b="0" i="1" smtClean="0">
                              <a:latin typeface="Cambria Math" panose="02040503050406030204" pitchFamily="18" charset="0"/>
                            </a:rPr>
                            <m:t>𝑘</m:t>
                          </m:r>
                        </m:sup>
                      </m:sSup>
                    </m:oMath>
                  </m:oMathPara>
                </a14:m>
                <a:endParaRPr lang="zh-CN" altLang="en-US" sz="2000" dirty="0"/>
              </a:p>
            </p:txBody>
          </p:sp>
        </mc:Choice>
        <mc:Fallback xmlns="">
          <p:sp>
            <p:nvSpPr>
              <p:cNvPr id="7" name="文本框 6">
                <a:extLst>
                  <a:ext uri="{FF2B5EF4-FFF2-40B4-BE49-F238E27FC236}">
                    <a16:creationId xmlns:a16="http://schemas.microsoft.com/office/drawing/2014/main" id="{9C8F71A4-96BE-450B-AC08-50FEE5E2C5AF}"/>
                  </a:ext>
                </a:extLst>
              </p:cNvPr>
              <p:cNvSpPr txBox="1">
                <a:spLocks noRot="1" noChangeAspect="1" noMove="1" noResize="1" noEditPoints="1" noAdjustHandles="1" noChangeArrowheads="1" noChangeShapeType="1" noTextEdit="1"/>
              </p:cNvSpPr>
              <p:nvPr/>
            </p:nvSpPr>
            <p:spPr>
              <a:xfrm>
                <a:off x="1210202" y="3599751"/>
                <a:ext cx="2398295" cy="327013"/>
              </a:xfrm>
              <a:prstGeom prst="rect">
                <a:avLst/>
              </a:prstGeom>
              <a:blipFill>
                <a:blip r:embed="rId3"/>
                <a:stretch>
                  <a:fillRect l="-2545" t="-122642" r="-1272" b="-149057"/>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D75C1FFA-8FF2-42E3-9CDF-7A8EFAD1D01B}"/>
              </a:ext>
            </a:extLst>
          </p:cNvPr>
          <p:cNvSpPr/>
          <p:nvPr/>
        </p:nvSpPr>
        <p:spPr>
          <a:xfrm>
            <a:off x="1053150" y="4366504"/>
            <a:ext cx="5110694" cy="369332"/>
          </a:xfrm>
          <a:prstGeom prst="rect">
            <a:avLst/>
          </a:prstGeom>
        </p:spPr>
        <p:txBody>
          <a:bodyPr wrap="none">
            <a:spAutoFit/>
          </a:bodyPr>
          <a:lstStyle/>
          <a:p>
            <a:r>
              <a:rPr lang="zh-CN" altLang="en-US" dirty="0"/>
              <a:t>注：</a:t>
            </a:r>
            <a:r>
              <a:rPr lang="en-US" altLang="zh-CN" dirty="0"/>
              <a:t>k</a:t>
            </a:r>
            <a:r>
              <a:rPr lang="zh-CN" altLang="en-US" dirty="0"/>
              <a:t>为</a:t>
            </a:r>
            <a:r>
              <a:rPr lang="en-US" altLang="zh-CN" dirty="0"/>
              <a:t>hash</a:t>
            </a:r>
            <a:r>
              <a:rPr lang="zh-CN" altLang="en-US" dirty="0"/>
              <a:t>个数，</a:t>
            </a:r>
            <a:r>
              <a:rPr lang="en-US" altLang="zh-CN" dirty="0"/>
              <a:t>n</a:t>
            </a:r>
            <a:r>
              <a:rPr lang="zh-CN" altLang="en-US" dirty="0"/>
              <a:t>为元素个数，</a:t>
            </a:r>
            <a:r>
              <a:rPr lang="en-US" altLang="zh-CN" dirty="0"/>
              <a:t>m</a:t>
            </a:r>
            <a:r>
              <a:rPr lang="zh-CN" altLang="en-US" dirty="0"/>
              <a:t>为数组大小</a:t>
            </a:r>
          </a:p>
        </p:txBody>
      </p:sp>
      <p:pic>
        <p:nvPicPr>
          <p:cNvPr id="9" name="图片 8">
            <a:extLst>
              <a:ext uri="{FF2B5EF4-FFF2-40B4-BE49-F238E27FC236}">
                <a16:creationId xmlns:a16="http://schemas.microsoft.com/office/drawing/2014/main" id="{344448C1-BF42-4DBE-9D36-FB3A71D0F9A4}"/>
              </a:ext>
            </a:extLst>
          </p:cNvPr>
          <p:cNvPicPr>
            <a:picLocks noChangeAspect="1"/>
          </p:cNvPicPr>
          <p:nvPr/>
        </p:nvPicPr>
        <p:blipFill>
          <a:blip r:embed="rId4"/>
          <a:stretch>
            <a:fillRect/>
          </a:stretch>
        </p:blipFill>
        <p:spPr>
          <a:xfrm>
            <a:off x="7393347" y="1824391"/>
            <a:ext cx="4246821" cy="3779671"/>
          </a:xfrm>
          <a:prstGeom prst="rect">
            <a:avLst/>
          </a:prstGeom>
        </p:spPr>
      </p:pic>
      <p:sp>
        <p:nvSpPr>
          <p:cNvPr id="10" name="文本框 9">
            <a:extLst>
              <a:ext uri="{FF2B5EF4-FFF2-40B4-BE49-F238E27FC236}">
                <a16:creationId xmlns:a16="http://schemas.microsoft.com/office/drawing/2014/main" id="{659CC1F7-C7C8-4C99-9C64-E54090D4AA26}"/>
              </a:ext>
            </a:extLst>
          </p:cNvPr>
          <p:cNvSpPr txBox="1"/>
          <p:nvPr/>
        </p:nvSpPr>
        <p:spPr>
          <a:xfrm>
            <a:off x="1053150" y="5073204"/>
            <a:ext cx="470243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布隆过滤器</a:t>
            </a:r>
            <a:r>
              <a:rPr lang="en-US" altLang="zh-CN" sz="1600" dirty="0"/>
              <a:t>m</a:t>
            </a:r>
            <a:r>
              <a:rPr lang="zh-CN" altLang="en-US" sz="1600" dirty="0"/>
              <a:t>的公式：</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3701D8E-8A9B-403F-BE67-3AA68AF2534F}"/>
                  </a:ext>
                </a:extLst>
              </p:cNvPr>
              <p:cNvSpPr txBox="1"/>
              <p:nvPr/>
            </p:nvSpPr>
            <p:spPr>
              <a:xfrm>
                <a:off x="1210202" y="5702125"/>
                <a:ext cx="1155894" cy="442044"/>
              </a:xfrm>
              <a:prstGeom prst="rect">
                <a:avLst/>
              </a:prstGeom>
              <a:noFill/>
            </p:spPr>
            <p:txBody>
              <a:bodyPr wrap="none" lIns="0" tIns="0" rIns="0" bIns="0" rtlCol="0">
                <a:spAutoFit/>
              </a:bodyPr>
              <a:lstStyle/>
              <a:p>
                <a:r>
                  <a:rPr lang="en-US" altLang="zh-CN" dirty="0"/>
                  <a:t>m=</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ln</m:t>
                            </m:r>
                          </m:fName>
                          <m:e>
                            <m:r>
                              <a:rPr lang="en-US" altLang="zh-CN" b="0" i="1" smtClean="0">
                                <a:latin typeface="Cambria Math" panose="02040503050406030204" pitchFamily="18" charset="0"/>
                                <a:ea typeface="Cambria Math" panose="02040503050406030204" pitchFamily="18" charset="0"/>
                              </a:rPr>
                              <m:t>𝑝</m:t>
                            </m:r>
                          </m:e>
                        </m:func>
                        <m:r>
                          <a:rPr lang="en-US" altLang="zh-CN" b="0" i="1" smtClean="0">
                            <a:latin typeface="Cambria Math" panose="02040503050406030204" pitchFamily="18" charset="0"/>
                          </a:rPr>
                          <m:t>)</m:t>
                        </m:r>
                      </m:num>
                      <m:den>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2</m:t>
                                </m:r>
                              </m:e>
                            </m:func>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den>
                    </m:f>
                  </m:oMath>
                </a14:m>
                <a:endParaRPr lang="zh-CN" altLang="en-US" dirty="0"/>
              </a:p>
            </p:txBody>
          </p:sp>
        </mc:Choice>
        <mc:Fallback xmlns="">
          <p:sp>
            <p:nvSpPr>
              <p:cNvPr id="13" name="文本框 12">
                <a:extLst>
                  <a:ext uri="{FF2B5EF4-FFF2-40B4-BE49-F238E27FC236}">
                    <a16:creationId xmlns:a16="http://schemas.microsoft.com/office/drawing/2014/main" id="{13701D8E-8A9B-403F-BE67-3AA68AF2534F}"/>
                  </a:ext>
                </a:extLst>
              </p:cNvPr>
              <p:cNvSpPr txBox="1">
                <a:spLocks noRot="1" noChangeAspect="1" noMove="1" noResize="1" noEditPoints="1" noAdjustHandles="1" noChangeArrowheads="1" noChangeShapeType="1" noTextEdit="1"/>
              </p:cNvSpPr>
              <p:nvPr/>
            </p:nvSpPr>
            <p:spPr>
              <a:xfrm>
                <a:off x="1210202" y="5702125"/>
                <a:ext cx="1155894" cy="442044"/>
              </a:xfrm>
              <a:prstGeom prst="rect">
                <a:avLst/>
              </a:prstGeom>
              <a:blipFill>
                <a:blip r:embed="rId5"/>
                <a:stretch>
                  <a:fillRect l="-12698" t="-4110" r="-7937" b="-178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427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ONE </a:t>
            </a:r>
            <a:r>
              <a:rPr kumimoji="1" lang="zh-CN" altLang="en-US" dirty="0"/>
              <a:t>布隆过滤器</a:t>
            </a:r>
          </a:p>
        </p:txBody>
      </p:sp>
      <p:sp>
        <p:nvSpPr>
          <p:cNvPr id="5" name="文本框 4"/>
          <p:cNvSpPr txBox="1"/>
          <p:nvPr/>
        </p:nvSpPr>
        <p:spPr>
          <a:xfrm>
            <a:off x="6894298" y="3386811"/>
            <a:ext cx="4702437"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多个hash，增大随机性，减少hash碰撞的概率</a:t>
            </a:r>
          </a:p>
          <a:p>
            <a:endParaRPr lang="zh-CN" altLang="en-US" sz="1600" dirty="0"/>
          </a:p>
        </p:txBody>
      </p:sp>
      <p:sp>
        <p:nvSpPr>
          <p:cNvPr id="8" name="矩形 7"/>
          <p:cNvSpPr/>
          <p:nvPr/>
        </p:nvSpPr>
        <p:spPr>
          <a:xfrm>
            <a:off x="6112042" y="3253436"/>
            <a:ext cx="643125" cy="732508"/>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01</a:t>
            </a:r>
          </a:p>
        </p:txBody>
      </p:sp>
      <p:sp>
        <p:nvSpPr>
          <p:cNvPr id="9" name="文本框 8"/>
          <p:cNvSpPr txBox="1"/>
          <p:nvPr/>
        </p:nvSpPr>
        <p:spPr>
          <a:xfrm>
            <a:off x="6910340" y="4269741"/>
            <a:ext cx="6160169"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扩大数组范围，使hash值均匀分布</a:t>
            </a:r>
          </a:p>
        </p:txBody>
      </p:sp>
      <p:sp>
        <p:nvSpPr>
          <p:cNvPr id="10" name="矩形 9"/>
          <p:cNvSpPr/>
          <p:nvPr/>
        </p:nvSpPr>
        <p:spPr>
          <a:xfrm>
            <a:off x="6112042" y="4089519"/>
            <a:ext cx="643125" cy="732508"/>
          </a:xfrm>
          <a:prstGeom prst="rect">
            <a:avLst/>
          </a:prstGeom>
          <a:solidFill>
            <a:schemeClr val="accent1"/>
          </a:solidFill>
        </p:spPr>
        <p:txBody>
          <a:bodyPr wrap="none">
            <a:spAutoFit/>
          </a:bodyPr>
          <a:lstStyle/>
          <a:p>
            <a:pPr defTabSz="1219170">
              <a:lnSpc>
                <a:spcPct val="130000"/>
              </a:lnSpc>
              <a:defRPr/>
            </a:pPr>
            <a:r>
              <a:rPr lang="en-US" altLang="zh-CN" sz="3200" b="1" kern="0" dirty="0">
                <a:solidFill>
                  <a:schemeClr val="bg1"/>
                </a:solidFill>
              </a:rPr>
              <a:t>02</a:t>
            </a:r>
          </a:p>
        </p:txBody>
      </p:sp>
      <p:sp>
        <p:nvSpPr>
          <p:cNvPr id="11" name="文本框 10">
            <a:extLst>
              <a:ext uri="{FF2B5EF4-FFF2-40B4-BE49-F238E27FC236}">
                <a16:creationId xmlns:a16="http://schemas.microsoft.com/office/drawing/2014/main" id="{B32D8637-F55B-4BA2-AA54-B42625669FCA}"/>
              </a:ext>
            </a:extLst>
          </p:cNvPr>
          <p:cNvSpPr txBox="1"/>
          <p:nvPr/>
        </p:nvSpPr>
        <p:spPr>
          <a:xfrm>
            <a:off x="941407" y="1909633"/>
            <a:ext cx="470243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最优</a:t>
            </a:r>
            <a:r>
              <a:rPr lang="en-US" altLang="zh-CN" sz="1600" dirty="0"/>
              <a:t>hash</a:t>
            </a:r>
            <a:r>
              <a:rPr lang="zh-CN" altLang="en-US" sz="1600" dirty="0"/>
              <a:t>散列函数的数量</a:t>
            </a:r>
            <a:r>
              <a:rPr lang="en-US" altLang="zh-CN" sz="1600" dirty="0"/>
              <a:t>(k)</a:t>
            </a:r>
            <a:r>
              <a:rPr lang="zh-CN" altLang="en-US" sz="1600" dirty="0"/>
              <a: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A450254-99F9-4DFD-B340-55E31CFB1249}"/>
                  </a:ext>
                </a:extLst>
              </p:cNvPr>
              <p:cNvSpPr txBox="1"/>
              <p:nvPr/>
            </p:nvSpPr>
            <p:spPr>
              <a:xfrm>
                <a:off x="1425742" y="2612355"/>
                <a:ext cx="1314784" cy="276999"/>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rPr>
                      <m:t>𝑘</m:t>
                    </m:r>
                  </m:oMath>
                </a14:m>
                <a:r>
                  <a:rPr lang="en-US" altLang="zh-CN" dirty="0"/>
                  <a:t>=(m/n)*ln2</a:t>
                </a:r>
                <a:endParaRPr lang="zh-CN" altLang="en-US" dirty="0"/>
              </a:p>
            </p:txBody>
          </p:sp>
        </mc:Choice>
        <mc:Fallback xmlns="">
          <p:sp>
            <p:nvSpPr>
              <p:cNvPr id="3" name="文本框 2">
                <a:extLst>
                  <a:ext uri="{FF2B5EF4-FFF2-40B4-BE49-F238E27FC236}">
                    <a16:creationId xmlns:a16="http://schemas.microsoft.com/office/drawing/2014/main" id="{6A450254-99F9-4DFD-B340-55E31CFB1249}"/>
                  </a:ext>
                </a:extLst>
              </p:cNvPr>
              <p:cNvSpPr txBox="1">
                <a:spLocks noRot="1" noChangeAspect="1" noMove="1" noResize="1" noEditPoints="1" noAdjustHandles="1" noChangeArrowheads="1" noChangeShapeType="1" noTextEdit="1"/>
              </p:cNvSpPr>
              <p:nvPr/>
            </p:nvSpPr>
            <p:spPr>
              <a:xfrm>
                <a:off x="1425742" y="2612355"/>
                <a:ext cx="1314784" cy="276999"/>
              </a:xfrm>
              <a:prstGeom prst="rect">
                <a:avLst/>
              </a:prstGeom>
              <a:blipFill>
                <a:blip r:embed="rId3"/>
                <a:stretch>
                  <a:fillRect l="-6481" t="-28889" r="-11111" b="-51111"/>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0D8F8A07-77DF-4725-A640-9C3FD88301DE}"/>
              </a:ext>
            </a:extLst>
          </p:cNvPr>
          <p:cNvSpPr txBox="1"/>
          <p:nvPr/>
        </p:nvSpPr>
        <p:spPr>
          <a:xfrm>
            <a:off x="941406" y="3968647"/>
            <a:ext cx="4702437"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假设有</a:t>
            </a:r>
            <a:r>
              <a:rPr lang="en-US" altLang="zh-CN" sz="1600" dirty="0"/>
              <a:t>10</a:t>
            </a:r>
            <a:r>
              <a:rPr lang="zh-CN" altLang="en-US" sz="1600" dirty="0"/>
              <a:t>亿</a:t>
            </a:r>
            <a:r>
              <a:rPr lang="en-US" altLang="zh-CN" sz="1600" dirty="0"/>
              <a:t>(n)</a:t>
            </a:r>
            <a:r>
              <a:rPr lang="zh-CN" altLang="en-US" sz="1600" dirty="0"/>
              <a:t>条数据，设定误算率不能超过</a:t>
            </a:r>
            <a:r>
              <a:rPr lang="en-US" altLang="zh-CN" sz="1600" dirty="0"/>
              <a:t>0.01%(p)</a:t>
            </a:r>
            <a:r>
              <a:rPr lang="zh-CN" altLang="en-US" sz="1600" dirty="0"/>
              <a:t>，那么</a:t>
            </a:r>
            <a:r>
              <a:rPr lang="en-US" altLang="zh-CN" sz="1600" dirty="0"/>
              <a:t>m=20n=200</a:t>
            </a:r>
            <a:r>
              <a:rPr lang="zh-CN" altLang="en-US" sz="1600" dirty="0"/>
              <a:t>亿个</a:t>
            </a:r>
            <a:r>
              <a:rPr lang="en-US" altLang="zh-CN" sz="1600" dirty="0"/>
              <a:t>bit,</a:t>
            </a:r>
            <a:r>
              <a:rPr lang="zh-CN" altLang="en-US" sz="1600" dirty="0"/>
              <a:t>需要哈希函数</a:t>
            </a:r>
            <a:r>
              <a:rPr lang="en-US" altLang="zh-CN" sz="1600" dirty="0"/>
              <a:t>k</a:t>
            </a:r>
            <a:r>
              <a:rPr lang="zh-CN" altLang="en-US" sz="1600" dirty="0"/>
              <a:t>的个数为</a:t>
            </a:r>
            <a:r>
              <a:rPr lang="en-US" altLang="zh-CN" sz="1600" dirty="0"/>
              <a:t>14</a:t>
            </a:r>
            <a:r>
              <a:rPr lang="zh-CN" altLang="en-US" sz="1600" dirty="0"/>
              <a:t>。</a:t>
            </a:r>
          </a:p>
        </p:txBody>
      </p:sp>
      <p:sp>
        <p:nvSpPr>
          <p:cNvPr id="14" name="矩形 13">
            <a:extLst>
              <a:ext uri="{FF2B5EF4-FFF2-40B4-BE49-F238E27FC236}">
                <a16:creationId xmlns:a16="http://schemas.microsoft.com/office/drawing/2014/main" id="{85139072-C2BA-4B91-A429-8BF4CF612127}"/>
              </a:ext>
            </a:extLst>
          </p:cNvPr>
          <p:cNvSpPr/>
          <p:nvPr/>
        </p:nvSpPr>
        <p:spPr>
          <a:xfrm>
            <a:off x="6096000" y="1410394"/>
            <a:ext cx="1826141" cy="668516"/>
          </a:xfrm>
          <a:prstGeom prst="rect">
            <a:avLst/>
          </a:prstGeom>
          <a:solidFill>
            <a:schemeClr val="accent5"/>
          </a:solidFill>
        </p:spPr>
        <p:txBody>
          <a:bodyPr wrap="none">
            <a:spAutoFit/>
          </a:bodyPr>
          <a:lstStyle/>
          <a:p>
            <a:pPr defTabSz="1219170">
              <a:lnSpc>
                <a:spcPct val="130000"/>
              </a:lnSpc>
              <a:defRPr/>
            </a:pPr>
            <a:r>
              <a:rPr lang="zh-CN" altLang="en-US" sz="3200" b="1" kern="0" dirty="0">
                <a:solidFill>
                  <a:schemeClr val="bg1"/>
                </a:solidFill>
              </a:rPr>
              <a:t>解决方法</a:t>
            </a:r>
            <a:endParaRPr lang="en-US" altLang="zh-CN" sz="3200" b="1" kern="0" dirty="0">
              <a:solidFill>
                <a:schemeClr val="bg1"/>
              </a:solidFill>
            </a:endParaRPr>
          </a:p>
        </p:txBody>
      </p:sp>
    </p:spTree>
    <p:extLst>
      <p:ext uri="{BB962C8B-B14F-4D97-AF65-F5344CB8AC3E}">
        <p14:creationId xmlns:p14="http://schemas.microsoft.com/office/powerpoint/2010/main" val="303146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缓存穿透</a:t>
            </a:r>
          </a:p>
        </p:txBody>
      </p:sp>
    </p:spTree>
    <p:extLst>
      <p:ext uri="{BB962C8B-B14F-4D97-AF65-F5344CB8AC3E}">
        <p14:creationId xmlns:p14="http://schemas.microsoft.com/office/powerpoint/2010/main" val="19872356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模板页面">
  <a:themeElements>
    <a:clrScheme name="自定义 2">
      <a:dk1>
        <a:srgbClr val="000000"/>
      </a:dk1>
      <a:lt1>
        <a:srgbClr val="FFFFFF"/>
      </a:lt1>
      <a:dk2>
        <a:srgbClr val="000000"/>
      </a:dk2>
      <a:lt2>
        <a:srgbClr val="FFFDFD"/>
      </a:lt2>
      <a:accent1>
        <a:srgbClr val="39C9C0"/>
      </a:accent1>
      <a:accent2>
        <a:srgbClr val="2DB9DA"/>
      </a:accent2>
      <a:accent3>
        <a:srgbClr val="3D798A"/>
      </a:accent3>
      <a:accent4>
        <a:srgbClr val="F2AEAE"/>
      </a:accent4>
      <a:accent5>
        <a:srgbClr val="357AA0"/>
      </a:accent5>
      <a:accent6>
        <a:srgbClr val="515151"/>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工作总结-简约商务-红蓝-PPT模板</Template>
  <TotalTime>1539</TotalTime>
  <Words>2059</Words>
  <Application>Microsoft Office PowerPoint</Application>
  <PresentationFormat>宽屏</PresentationFormat>
  <Paragraphs>190</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微软雅黑</vt:lpstr>
      <vt:lpstr>Arial</vt:lpstr>
      <vt:lpstr>Calibri</vt:lpstr>
      <vt:lpstr>Cambria Math</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红兴 乔</dc:creator>
  <cp:keywords/>
  <dc:description/>
  <cp:lastModifiedBy>gxsn</cp:lastModifiedBy>
  <cp:revision>122</cp:revision>
  <dcterms:created xsi:type="dcterms:W3CDTF">2019-02-19T12:07:28Z</dcterms:created>
  <dcterms:modified xsi:type="dcterms:W3CDTF">2019-03-01T10:33:56Z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2017-12-21T06:10:00.7525166Z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