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60" r:id="rId4"/>
    <p:sldId id="261" r:id="rId5"/>
    <p:sldId id="263" r:id="rId6"/>
    <p:sldId id="262" r:id="rId7"/>
    <p:sldId id="265" r:id="rId8"/>
    <p:sldId id="264" r:id="rId9"/>
    <p:sldId id="266" r:id="rId10"/>
    <p:sldId id="268" r:id="rId11"/>
    <p:sldId id="267" r:id="rId12"/>
    <p:sldId id="270" r:id="rId13"/>
    <p:sldId id="271" r:id="rId14"/>
    <p:sldId id="272"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6" r:id="rId36"/>
    <p:sldId id="294" r:id="rId37"/>
    <p:sldId id="295" r:id="rId38"/>
    <p:sldId id="273"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9060E3E-89CC-49FD-840F-B88E253A5AFC}" type="slidenum">
              <a:rPr lang="en-US" altLang="zh-CN"/>
              <a:pPr>
                <a:defRPr/>
              </a:pPr>
              <a:t>‹#›</a:t>
            </a:fld>
            <a:endParaRPr lang="en-US" altLang="zh-CN"/>
          </a:p>
        </p:txBody>
      </p:sp>
    </p:spTree>
    <p:extLst>
      <p:ext uri="{BB962C8B-B14F-4D97-AF65-F5344CB8AC3E}">
        <p14:creationId xmlns:p14="http://schemas.microsoft.com/office/powerpoint/2010/main" val="475772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54D093A-2D84-480D-A4B5-7AFEFA4F2AA6}" type="slidenum">
              <a:rPr lang="en-US" altLang="zh-CN"/>
              <a:pPr eaLnBrk="1" hangingPunct="1"/>
              <a:t>29</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p:spPr>
        <p:txBody>
          <a:bodyPr/>
          <a:lstStyle/>
          <a:p>
            <a:pPr eaLnBrk="1" hangingPunct="1"/>
            <a:endParaRPr lang="en-US" altLang="zh-CN" smtClean="0"/>
          </a:p>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D2FE2DB-4BA1-4446-942B-09291AAEAD06}" type="slidenum">
              <a:rPr lang="en-US" altLang="zh-CN"/>
              <a:pPr eaLnBrk="1" hangingPunct="1"/>
              <a:t>30</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4EFF0CE-C1CF-4E9A-9056-8F8F74241B27}" type="slidenum">
              <a:rPr lang="en-US" altLang="zh-CN"/>
              <a:pPr eaLnBrk="1" hangingPunct="1"/>
              <a:t>37</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86976 w 546"/>
              <a:gd name="T1" fmla="*/ 32504 h 497"/>
              <a:gd name="T2" fmla="*/ 89423 w 546"/>
              <a:gd name="T3" fmla="*/ 576943 h 497"/>
              <a:gd name="T4" fmla="*/ 203235 w 546"/>
              <a:gd name="T5" fmla="*/ 3193501 h 497"/>
              <a:gd name="T6" fmla="*/ 438987 w 546"/>
              <a:gd name="T7" fmla="*/ 3713562 h 497"/>
              <a:gd name="T8" fmla="*/ 1284445 w 546"/>
              <a:gd name="T9" fmla="*/ 3916711 h 497"/>
              <a:gd name="T10" fmla="*/ 1658397 w 546"/>
              <a:gd name="T11" fmla="*/ 4022348 h 497"/>
              <a:gd name="T12" fmla="*/ 4227286 w 546"/>
              <a:gd name="T13" fmla="*/ 3859829 h 497"/>
              <a:gd name="T14" fmla="*/ 4332968 w 546"/>
              <a:gd name="T15" fmla="*/ 1357035 h 497"/>
              <a:gd name="T16" fmla="*/ 2999747 w 546"/>
              <a:gd name="T17" fmla="*/ 130015 h 497"/>
              <a:gd name="T18" fmla="*/ 2024220 w 546"/>
              <a:gd name="T19" fmla="*/ 235653 h 497"/>
              <a:gd name="T20" fmla="*/ 1609620 w 546"/>
              <a:gd name="T21" fmla="*/ 89386 h 497"/>
              <a:gd name="T22" fmla="*/ 1227539 w 546"/>
              <a:gd name="T23" fmla="*/ 16252 h 497"/>
              <a:gd name="T24" fmla="*/ 186976 w 546"/>
              <a:gd name="T25" fmla="*/ 3250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userDrawn="1"/>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21667" name="Rectangle 163"/>
          <p:cNvSpPr>
            <a:spLocks noGrp="1" noRot="1" noChangeArrowheads="1"/>
          </p:cNvSpPr>
          <p:nvPr>
            <p:ph type="ctrTitle"/>
          </p:nvPr>
        </p:nvSpPr>
        <p:spPr>
          <a:xfrm>
            <a:off x="685800" y="2057400"/>
            <a:ext cx="7772400" cy="1143000"/>
          </a:xfrm>
          <a:prstGeom prst="rect">
            <a:avLst/>
          </a:prstGeom>
        </p:spPr>
        <p:txBody>
          <a:bodyPr/>
          <a:lstStyle>
            <a:lvl1pPr>
              <a:defRPr/>
            </a:lvl1pPr>
          </a:lstStyle>
          <a:p>
            <a:pPr lvl="0"/>
            <a:r>
              <a:rPr lang="zh-CN" altLang="en-US" noProof="0" smtClean="0"/>
              <a:t>单击此处编辑母版标题样式</a:t>
            </a:r>
          </a:p>
        </p:txBody>
      </p:sp>
      <p:sp>
        <p:nvSpPr>
          <p:cNvPr id="21671"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smtClean="0"/>
            </a:lvl1pPr>
          </a:lstStyle>
          <a:p>
            <a:pPr>
              <a:defRPr/>
            </a:pPr>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smtClean="0"/>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smtClean="0"/>
            </a:lvl1pPr>
          </a:lstStyle>
          <a:p>
            <a:pPr>
              <a:defRPr/>
            </a:pPr>
            <a:fld id="{DA8A408F-81C1-4E62-AD0F-51AA21851572}" type="slidenum">
              <a:rPr lang="en-US" altLang="zh-CN"/>
              <a:pPr>
                <a:defRPr/>
              </a:pPr>
              <a:t>‹#›</a:t>
            </a:fld>
            <a:endParaRPr lang="en-US" altLang="zh-CN"/>
          </a:p>
        </p:txBody>
      </p:sp>
    </p:spTree>
    <p:extLst>
      <p:ext uri="{BB962C8B-B14F-4D97-AF65-F5344CB8AC3E}">
        <p14:creationId xmlns:p14="http://schemas.microsoft.com/office/powerpoint/2010/main" val="41491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92E8CF27-A4FC-4E5A-AE89-24A4B9B5B88E}" type="slidenum">
              <a:rPr lang="en-US" altLang="zh-CN"/>
              <a:pPr>
                <a:defRPr/>
              </a:pPr>
              <a:t>‹#›</a:t>
            </a:fld>
            <a:endParaRPr lang="en-US" altLang="zh-CN"/>
          </a:p>
        </p:txBody>
      </p:sp>
    </p:spTree>
    <p:extLst>
      <p:ext uri="{BB962C8B-B14F-4D97-AF65-F5344CB8AC3E}">
        <p14:creationId xmlns:p14="http://schemas.microsoft.com/office/powerpoint/2010/main" val="412501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A324A519-4F5B-43C4-B156-670F502FCD21}" type="slidenum">
              <a:rPr lang="en-US" altLang="zh-CN"/>
              <a:pPr>
                <a:defRPr/>
              </a:pPr>
              <a:t>‹#›</a:t>
            </a:fld>
            <a:endParaRPr lang="en-US" altLang="zh-CN"/>
          </a:p>
        </p:txBody>
      </p:sp>
    </p:spTree>
    <p:extLst>
      <p:ext uri="{BB962C8B-B14F-4D97-AF65-F5344CB8AC3E}">
        <p14:creationId xmlns:p14="http://schemas.microsoft.com/office/powerpoint/2010/main" val="103745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944FE6E8-C58C-4C8D-ABD5-7A987A82DD9A}" type="slidenum">
              <a:rPr lang="en-US" altLang="zh-CN"/>
              <a:pPr>
                <a:defRPr/>
              </a:pPr>
              <a:t>‹#›</a:t>
            </a:fld>
            <a:endParaRPr lang="en-US" altLang="zh-CN"/>
          </a:p>
        </p:txBody>
      </p:sp>
    </p:spTree>
    <p:extLst>
      <p:ext uri="{BB962C8B-B14F-4D97-AF65-F5344CB8AC3E}">
        <p14:creationId xmlns:p14="http://schemas.microsoft.com/office/powerpoint/2010/main" val="299197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932B3EB7-F8C4-46FF-86FE-7265EABE2DED}" type="slidenum">
              <a:rPr lang="en-US" altLang="zh-CN"/>
              <a:pPr>
                <a:defRPr/>
              </a:pPr>
              <a:t>‹#›</a:t>
            </a:fld>
            <a:endParaRPr lang="en-US" altLang="zh-CN"/>
          </a:p>
        </p:txBody>
      </p:sp>
    </p:spTree>
    <p:extLst>
      <p:ext uri="{BB962C8B-B14F-4D97-AF65-F5344CB8AC3E}">
        <p14:creationId xmlns:p14="http://schemas.microsoft.com/office/powerpoint/2010/main" val="371994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79937E1E-8BB9-4645-9657-BB14F47D3DCD}" type="slidenum">
              <a:rPr lang="en-US" altLang="zh-CN"/>
              <a:pPr>
                <a:defRPr/>
              </a:pPr>
              <a:t>‹#›</a:t>
            </a:fld>
            <a:endParaRPr lang="en-US" altLang="zh-CN"/>
          </a:p>
        </p:txBody>
      </p:sp>
    </p:spTree>
    <p:extLst>
      <p:ext uri="{BB962C8B-B14F-4D97-AF65-F5344CB8AC3E}">
        <p14:creationId xmlns:p14="http://schemas.microsoft.com/office/powerpoint/2010/main" val="240198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60A682D4-21C3-46EA-977C-D8344CCEEF1C}" type="slidenum">
              <a:rPr lang="en-US" altLang="zh-CN"/>
              <a:pPr>
                <a:defRPr/>
              </a:pPr>
              <a:t>‹#›</a:t>
            </a:fld>
            <a:endParaRPr lang="en-US" altLang="zh-CN"/>
          </a:p>
        </p:txBody>
      </p:sp>
    </p:spTree>
    <p:extLst>
      <p:ext uri="{BB962C8B-B14F-4D97-AF65-F5344CB8AC3E}">
        <p14:creationId xmlns:p14="http://schemas.microsoft.com/office/powerpoint/2010/main" val="171886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B2D0F8E1-793F-46D2-AB95-BEB2601094B3}" type="slidenum">
              <a:rPr lang="en-US" altLang="zh-CN"/>
              <a:pPr>
                <a:defRPr/>
              </a:pPr>
              <a:t>‹#›</a:t>
            </a:fld>
            <a:endParaRPr lang="en-US" altLang="zh-CN"/>
          </a:p>
        </p:txBody>
      </p:sp>
    </p:spTree>
    <p:extLst>
      <p:ext uri="{BB962C8B-B14F-4D97-AF65-F5344CB8AC3E}">
        <p14:creationId xmlns:p14="http://schemas.microsoft.com/office/powerpoint/2010/main" val="14048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BAD55060-F782-451B-A98B-D00C7AB68276}" type="slidenum">
              <a:rPr lang="en-US" altLang="zh-CN"/>
              <a:pPr>
                <a:defRPr/>
              </a:pPr>
              <a:t>‹#›</a:t>
            </a:fld>
            <a:endParaRPr lang="en-US" altLang="zh-CN"/>
          </a:p>
        </p:txBody>
      </p:sp>
    </p:spTree>
    <p:extLst>
      <p:ext uri="{BB962C8B-B14F-4D97-AF65-F5344CB8AC3E}">
        <p14:creationId xmlns:p14="http://schemas.microsoft.com/office/powerpoint/2010/main" val="251978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7E065481-007E-4A37-8EC8-6D5DFC5EF214}" type="slidenum">
              <a:rPr lang="en-US" altLang="zh-CN"/>
              <a:pPr>
                <a:defRPr/>
              </a:pPr>
              <a:t>‹#›</a:t>
            </a:fld>
            <a:endParaRPr lang="en-US" altLang="zh-CN"/>
          </a:p>
        </p:txBody>
      </p:sp>
    </p:spTree>
    <p:extLst>
      <p:ext uri="{BB962C8B-B14F-4D97-AF65-F5344CB8AC3E}">
        <p14:creationId xmlns:p14="http://schemas.microsoft.com/office/powerpoint/2010/main" val="334211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45CF9B4C-2324-43D1-8A24-0478F5C74480}" type="slidenum">
              <a:rPr lang="en-US" altLang="zh-CN"/>
              <a:pPr>
                <a:defRPr/>
              </a:pPr>
              <a:t>‹#›</a:t>
            </a:fld>
            <a:endParaRPr lang="en-US" altLang="zh-CN"/>
          </a:p>
        </p:txBody>
      </p:sp>
    </p:spTree>
    <p:extLst>
      <p:ext uri="{BB962C8B-B14F-4D97-AF65-F5344CB8AC3E}">
        <p14:creationId xmlns:p14="http://schemas.microsoft.com/office/powerpoint/2010/main" val="391636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93CC7AA9-DBEB-4815-8A33-88EEA0C52742}" type="slidenum">
              <a:rPr lang="en-US" altLang="zh-CN"/>
              <a:pPr>
                <a:defRPr/>
              </a:pPr>
              <a:t>‹#›</a:t>
            </a:fld>
            <a:endParaRPr lang="en-US" altLang="zh-CN"/>
          </a:p>
        </p:txBody>
      </p:sp>
    </p:spTree>
    <p:extLst>
      <p:ext uri="{BB962C8B-B14F-4D97-AF65-F5344CB8AC3E}">
        <p14:creationId xmlns:p14="http://schemas.microsoft.com/office/powerpoint/2010/main" val="28495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79BAA77C-F187-4828-B09B-EA0634A0C460}" type="slidenum">
              <a:rPr lang="en-US" altLang="zh-CN"/>
              <a:pPr>
                <a:defRPr/>
              </a:pPr>
              <a:t>‹#›</a:t>
            </a:fld>
            <a:endParaRPr lang="en-US" altLang="zh-CN"/>
          </a:p>
        </p:txBody>
      </p:sp>
    </p:spTree>
    <p:extLst>
      <p:ext uri="{BB962C8B-B14F-4D97-AF65-F5344CB8AC3E}">
        <p14:creationId xmlns:p14="http://schemas.microsoft.com/office/powerpoint/2010/main" val="340981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67 w 546"/>
                <a:gd name="T1" fmla="*/ 12 h 497"/>
                <a:gd name="T2" fmla="*/ 32 w 546"/>
                <a:gd name="T3" fmla="*/ 206 h 497"/>
                <a:gd name="T4" fmla="*/ 73 w 546"/>
                <a:gd name="T5" fmla="*/ 1141 h 497"/>
                <a:gd name="T6" fmla="*/ 157 w 546"/>
                <a:gd name="T7" fmla="*/ 1327 h 497"/>
                <a:gd name="T8" fmla="*/ 459 w 546"/>
                <a:gd name="T9" fmla="*/ 1399 h 497"/>
                <a:gd name="T10" fmla="*/ 593 w 546"/>
                <a:gd name="T11" fmla="*/ 1437 h 497"/>
                <a:gd name="T12" fmla="*/ 1510 w 546"/>
                <a:gd name="T13" fmla="*/ 1379 h 497"/>
                <a:gd name="T14" fmla="*/ 1548 w 546"/>
                <a:gd name="T15" fmla="*/ 485 h 497"/>
                <a:gd name="T16" fmla="*/ 1072 w 546"/>
                <a:gd name="T17" fmla="*/ 46 h 497"/>
                <a:gd name="T18" fmla="*/ 723 w 546"/>
                <a:gd name="T19" fmla="*/ 84 h 497"/>
                <a:gd name="T20" fmla="*/ 575 w 546"/>
                <a:gd name="T21" fmla="*/ 32 h 497"/>
                <a:gd name="T22" fmla="*/ 439 w 546"/>
                <a:gd name="T23" fmla="*/ 6 h 497"/>
                <a:gd name="T24" fmla="*/ 67 w 546"/>
                <a:gd name="T25" fmla="*/ 12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73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2073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073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01526766-3E8B-4CA7-A112-760478D607A6}" type="slidenum">
              <a:rPr lang="en-US" altLang="zh-CN"/>
              <a:pPr>
                <a:defRPr/>
              </a:pPr>
              <a:t>‹#›</a:t>
            </a:fld>
            <a:endParaRPr lang="en-US" altLang="zh-CN"/>
          </a:p>
        </p:txBody>
      </p:sp>
      <p:pic>
        <p:nvPicPr>
          <p:cNvPr id="1038" name="图片 25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7950" y="98425"/>
            <a:ext cx="1535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http://www.csai.cn/tszl/mxsj_12.jpg"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692275" y="4149725"/>
            <a:ext cx="5791200" cy="87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170000"/>
              </a:lnSpc>
            </a:pPr>
            <a:r>
              <a:rPr lang="zh-CN" altLang="en-US" sz="4000" b="1">
                <a:solidFill>
                  <a:schemeClr val="tx2"/>
                </a:solidFill>
              </a:rPr>
              <a:t>朱海波</a:t>
            </a:r>
          </a:p>
        </p:txBody>
      </p:sp>
      <p:sp>
        <p:nvSpPr>
          <p:cNvPr id="3075" name="Rectangle 3"/>
          <p:cNvSpPr>
            <a:spLocks noChangeArrowheads="1"/>
          </p:cNvSpPr>
          <p:nvPr/>
        </p:nvSpPr>
        <p:spPr bwMode="auto">
          <a:xfrm>
            <a:off x="360363" y="1916113"/>
            <a:ext cx="8675687"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170000"/>
              </a:lnSpc>
            </a:pPr>
            <a:r>
              <a:rPr lang="en-US" altLang="zh-CN" sz="7200" b="1" dirty="0">
                <a:solidFill>
                  <a:srgbClr val="FF0000"/>
                </a:solidFill>
                <a:latin typeface="黑体" pitchFamily="49" charset="-122"/>
              </a:rPr>
              <a:t>UML</a:t>
            </a:r>
            <a:r>
              <a:rPr lang="zh-CN" altLang="en-US" sz="7200" b="1" dirty="0">
                <a:solidFill>
                  <a:srgbClr val="FF0000"/>
                </a:solidFill>
                <a:latin typeface="黑体" pitchFamily="49" charset="-122"/>
              </a:rPr>
              <a:t>基础与应用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常见的模型</a:t>
            </a:r>
          </a:p>
        </p:txBody>
      </p:sp>
      <p:sp>
        <p:nvSpPr>
          <p:cNvPr id="12291"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生活相关：气象图、道路交通图、交通标志</a:t>
            </a:r>
            <a:r>
              <a:rPr kumimoji="1" lang="en-US" altLang="zh-CN" sz="2400" b="1">
                <a:latin typeface="Times New Roman" pitchFamily="18" charset="0"/>
                <a:ea typeface="楷体_GB2312" pitchFamily="49" charset="-122"/>
              </a:rPr>
              <a:t>…</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展示相关：建筑物模型、沙盘、公司总部的</a:t>
            </a:r>
            <a:r>
              <a:rPr kumimoji="1" lang="en-US" altLang="zh-CN" sz="2400" b="1">
                <a:latin typeface="Times New Roman" pitchFamily="18" charset="0"/>
                <a:ea typeface="楷体_GB2312" pitchFamily="49" charset="-122"/>
              </a:rPr>
              <a:t>3D</a:t>
            </a:r>
            <a:r>
              <a:rPr kumimoji="1" lang="zh-CN" altLang="en-US" sz="2400" b="1">
                <a:latin typeface="Times New Roman" pitchFamily="18" charset="0"/>
                <a:ea typeface="楷体_GB2312" pitchFamily="49" charset="-122"/>
              </a:rPr>
              <a:t>复制品</a:t>
            </a:r>
            <a:r>
              <a:rPr kumimoji="1" lang="en-US" altLang="zh-CN" sz="2400" b="1">
                <a:latin typeface="Times New Roman" pitchFamily="18" charset="0"/>
                <a:ea typeface="楷体_GB2312" pitchFamily="49" charset="-122"/>
              </a:rPr>
              <a:t>…</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数据分析相关：条形图、饼状图</a:t>
            </a:r>
            <a:r>
              <a:rPr kumimoji="1" lang="en-US" altLang="zh-CN" sz="2400" b="1">
                <a:latin typeface="Times New Roman" pitchFamily="18" charset="0"/>
                <a:ea typeface="楷体_GB2312" pitchFamily="49" charset="-122"/>
              </a:rPr>
              <a:t>…</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业务分析相关：组织结构图、跨职能流程图</a:t>
            </a:r>
            <a:r>
              <a:rPr kumimoji="1" lang="en-US" altLang="zh-CN" sz="2400" b="1">
                <a:latin typeface="Times New Roman" pitchFamily="18" charset="0"/>
                <a:ea typeface="楷体_GB2312" pitchFamily="49" charset="-122"/>
              </a:rPr>
              <a:t>……</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设计相关：建筑平面图、管线图、电路板设计图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smtClean="0"/>
              <a:t>为什么要建模？</a:t>
            </a:r>
          </a:p>
        </p:txBody>
      </p:sp>
      <p:sp>
        <p:nvSpPr>
          <p:cNvPr id="13315" name="Rectangle 3"/>
          <p:cNvSpPr>
            <a:spLocks noGrp="1" noRot="1" noChangeArrowheads="1"/>
          </p:cNvSpPr>
          <p:nvPr>
            <p:ph type="body" idx="1"/>
          </p:nvPr>
        </p:nvSpPr>
        <p:spPr/>
        <p:txBody>
          <a:bodyPr/>
          <a:lstStyle/>
          <a:p>
            <a:pPr eaLnBrk="1" hangingPunct="1">
              <a:lnSpc>
                <a:spcPct val="80000"/>
              </a:lnSpc>
              <a:buFont typeface="Wingdings" pitchFamily="2" charset="2"/>
              <a:buNone/>
            </a:pPr>
            <a:endParaRPr lang="en-US" altLang="zh-CN" sz="2800" b="1" smtClean="0"/>
          </a:p>
          <a:p>
            <a:pPr eaLnBrk="1" hangingPunct="1">
              <a:lnSpc>
                <a:spcPct val="80000"/>
              </a:lnSpc>
            </a:pPr>
            <a:r>
              <a:rPr lang="zh-CN" altLang="en-US" sz="2800" b="1" smtClean="0"/>
              <a:t>模型是对事物的一种抽象，人们常常在正式建造实物之前，首先建立一个简化的模型，以便更透彻地了解它的本质，抓住问题的要害；</a:t>
            </a:r>
          </a:p>
          <a:p>
            <a:pPr eaLnBrk="1" hangingPunct="1">
              <a:lnSpc>
                <a:spcPct val="80000"/>
              </a:lnSpc>
            </a:pPr>
            <a:r>
              <a:rPr lang="zh-CN" altLang="en-US" sz="2800" b="1" smtClean="0"/>
              <a:t>在模型中，人们总是剔除那些与问题无关的、非本质的东西，从而使模型与真实的实体相比更加简单、易于把握；</a:t>
            </a:r>
          </a:p>
          <a:p>
            <a:pPr eaLnBrk="1" hangingPunct="1">
              <a:lnSpc>
                <a:spcPct val="80000"/>
              </a:lnSpc>
            </a:pPr>
            <a:r>
              <a:rPr lang="zh-CN" altLang="en-US" sz="2800" b="1" smtClean="0"/>
              <a:t>建模的重要性</a:t>
            </a:r>
          </a:p>
          <a:p>
            <a:pPr lvl="1" eaLnBrk="1" hangingPunct="1">
              <a:lnSpc>
                <a:spcPct val="80000"/>
              </a:lnSpc>
            </a:pPr>
            <a:r>
              <a:rPr lang="zh-CN" altLang="en-US" sz="2400" b="1" smtClean="0"/>
              <a:t>建模便于交流。开发人员可以使用模型讨论和交流系统的设计方案；用户可以从模型中更好地理解新系统提供的各种可能的功能。</a:t>
            </a:r>
          </a:p>
          <a:p>
            <a:pPr lvl="1" eaLnBrk="1" hangingPunct="1">
              <a:lnSpc>
                <a:spcPct val="80000"/>
              </a:lnSpc>
            </a:pPr>
            <a:r>
              <a:rPr lang="zh-CN" altLang="en-US" sz="2400" b="1" smtClean="0"/>
              <a:t>建模为软件维护和升级提供了文档。</a:t>
            </a:r>
          </a:p>
          <a:p>
            <a:pPr eaLnBrk="1" hangingPunct="1">
              <a:lnSpc>
                <a:spcPct val="80000"/>
              </a:lnSpc>
              <a:buFont typeface="Wingdings" pitchFamily="2" charset="2"/>
              <a:buNone/>
            </a:pPr>
            <a:endParaRPr lang="en-US" altLang="zh-CN"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33400" y="533400"/>
            <a:ext cx="59102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为什么使用</a:t>
            </a:r>
            <a:r>
              <a:rPr kumimoji="1" lang="en-US" altLang="zh-CN" sz="2400">
                <a:effectLst>
                  <a:outerShdw blurRad="38100" dist="38100" dir="2700000" algn="tl">
                    <a:srgbClr val="C0C0C0"/>
                  </a:outerShdw>
                </a:effectLst>
                <a:latin typeface="Times New Roman" pitchFamily="18" charset="0"/>
                <a:ea typeface="黑体" pitchFamily="49" charset="-122"/>
              </a:rPr>
              <a:t>UML</a:t>
            </a:r>
            <a:r>
              <a:rPr kumimoji="1" lang="zh-CN" altLang="en-US" sz="2400">
                <a:effectLst>
                  <a:outerShdw blurRad="38100" dist="38100" dir="2700000" algn="tl">
                    <a:srgbClr val="C0C0C0"/>
                  </a:outerShdw>
                </a:effectLst>
                <a:latin typeface="Times New Roman" pitchFamily="18" charset="0"/>
                <a:ea typeface="黑体" pitchFamily="49" charset="-122"/>
              </a:rPr>
              <a:t>建模，可以建立什么模型</a:t>
            </a:r>
          </a:p>
        </p:txBody>
      </p:sp>
      <p:sp>
        <p:nvSpPr>
          <p:cNvPr id="14339"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en-US" altLang="zh-CN" sz="2400" b="1">
                <a:latin typeface="Times New Roman" pitchFamily="18" charset="0"/>
                <a:ea typeface="楷体_GB2312" pitchFamily="49" charset="-122"/>
              </a:rPr>
              <a:t>UML</a:t>
            </a:r>
            <a:r>
              <a:rPr kumimoji="1" lang="zh-CN" altLang="en-US" sz="2400" b="1">
                <a:latin typeface="Times New Roman" pitchFamily="18" charset="0"/>
                <a:ea typeface="楷体_GB2312" pitchFamily="49" charset="-122"/>
              </a:rPr>
              <a:t>是一种统一的、标准化的建模语言 </a:t>
            </a:r>
          </a:p>
          <a:p>
            <a:pPr marL="457200" indent="-457200">
              <a:lnSpc>
                <a:spcPct val="125000"/>
              </a:lnSpc>
              <a:spcBef>
                <a:spcPct val="20000"/>
              </a:spcBef>
              <a:buClr>
                <a:srgbClr val="FF0000"/>
              </a:buClr>
              <a:buSzPct val="200000"/>
              <a:buFontTx/>
              <a:buChar char="•"/>
            </a:pPr>
            <a:r>
              <a:rPr kumimoji="1" lang="en-US" altLang="zh-CN" sz="2400" b="1">
                <a:latin typeface="Times New Roman" pitchFamily="18" charset="0"/>
                <a:ea typeface="楷体_GB2312" pitchFamily="49" charset="-122"/>
              </a:rPr>
              <a:t>UML</a:t>
            </a:r>
            <a:r>
              <a:rPr kumimoji="1" lang="zh-CN" altLang="en-US" sz="2400" b="1">
                <a:latin typeface="Times New Roman" pitchFamily="18" charset="0"/>
                <a:ea typeface="楷体_GB2312" pitchFamily="49" charset="-122"/>
              </a:rPr>
              <a:t>是一种应用面很广泛的建模语言 </a:t>
            </a:r>
          </a:p>
        </p:txBody>
      </p:sp>
      <p:graphicFrame>
        <p:nvGraphicFramePr>
          <p:cNvPr id="42012" name="Group 28"/>
          <p:cNvGraphicFramePr>
            <a:graphicFrameLocks noGrp="1"/>
          </p:cNvGraphicFramePr>
          <p:nvPr>
            <p:ph/>
          </p:nvPr>
        </p:nvGraphicFramePr>
        <p:xfrm>
          <a:off x="395288" y="2846388"/>
          <a:ext cx="8502650" cy="3462337"/>
        </p:xfrm>
        <a:graphic>
          <a:graphicData uri="http://schemas.openxmlformats.org/drawingml/2006/table">
            <a:tbl>
              <a:tblPr/>
              <a:tblGrid>
                <a:gridCol w="1403350"/>
                <a:gridCol w="7099300"/>
              </a:tblGrid>
              <a:tr h="565098">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模型的种类</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模型的用途</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11">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业务模型</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对业务过程、工作流、组织的建模</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098">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需求模型</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对捕获的需求进行整理和分析的工具，辅助开发人员与用户进行沟通</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21">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设计模型</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包含高层设计（架构模型）和详细设计模型，用于统一开发人员、沟通设计信息</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11">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数据库模型</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设计数据库的结构、表结构以及与应用系统的交互</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098">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实现模型</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用来理清软件的组成、部署方案，为安装与维护人员的工作提供指导</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谁应该建模</a:t>
            </a:r>
          </a:p>
        </p:txBody>
      </p:sp>
      <p:sp>
        <p:nvSpPr>
          <p:cNvPr id="15363" name="Rectangle 3"/>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762F00"/>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4" name="Rectangle 4"/>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业务建模：以领域专家为主，需求分析人员是主力，系统分析员、架构师可参与</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需求模型：以需求分析人员为主，系统分析员是主力，领域专家提供指导，架构师和资深开发人员参与</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设计模型：高层设计模型以架构师为主，系统分析员从需求方面提供支持，资深开发人员从技术实现方面提供支持。详细设计模型则以资深开发人员为主，架构师提供指导。</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实现模型：以资深开发人员（设计人员）为主，架构师提供总体指导。</a:t>
            </a:r>
          </a:p>
          <a:p>
            <a:pPr marL="457200" indent="-457200">
              <a:lnSpc>
                <a:spcPct val="125000"/>
              </a:lnSpc>
              <a:spcBef>
                <a:spcPct val="20000"/>
              </a:spcBef>
              <a:buClr>
                <a:srgbClr val="FF0000"/>
              </a:buClr>
              <a:buSzPct val="200000"/>
              <a:buFontTx/>
              <a:buChar char="•"/>
            </a:pPr>
            <a:r>
              <a:rPr kumimoji="1" lang="zh-CN" altLang="en-US" sz="2000" b="1">
                <a:latin typeface="Times New Roman" pitchFamily="18" charset="0"/>
                <a:ea typeface="楷体_GB2312" pitchFamily="49" charset="-122"/>
              </a:rPr>
              <a:t>数据库模型：以数据库开发人员为主，架构师提供指导，资深开发人员（设计人员）予以配合。</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bwMode="auto">
          <a:xfrm>
            <a:off x="838200" y="381000"/>
            <a:ext cx="6611938" cy="7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solidFill>
                  <a:srgbClr val="FF0000"/>
                </a:solidFill>
              </a:rPr>
              <a:t>1.3  UML</a:t>
            </a:r>
            <a:r>
              <a:rPr lang="zh-CN" altLang="en-US" sz="4000" smtClean="0">
                <a:solidFill>
                  <a:srgbClr val="FF0000"/>
                </a:solidFill>
              </a:rPr>
              <a:t>的组成</a:t>
            </a:r>
          </a:p>
        </p:txBody>
      </p:sp>
      <p:pic>
        <p:nvPicPr>
          <p:cNvPr id="16387" name="Picture 3" descr="http://www.csai.cn/tszl/mxsj_12.jpg"/>
          <p:cNvPicPr>
            <a:picLocks noGrp="1" noChangeAspect="1" noChangeArrowheads="1"/>
          </p:cNvPicPr>
          <p:nvPr>
            <p:ph type="body" idx="1"/>
          </p:nvPr>
        </p:nvPicPr>
        <p:blipFill>
          <a:blip r:embed="rId2" r:link="rId3">
            <a:extLst>
              <a:ext uri="{28A0092B-C50C-407E-A947-70E740481C1C}">
                <a14:useLocalDpi xmlns:a14="http://schemas.microsoft.com/office/drawing/2010/main" val="0"/>
              </a:ext>
            </a:extLst>
          </a:blip>
          <a:srcRect/>
          <a:stretch>
            <a:fillRect/>
          </a:stretch>
        </p:blipFill>
        <p:spPr>
          <a:xfrm>
            <a:off x="4495800" y="1295400"/>
            <a:ext cx="4259263"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8" name="Text Box 4"/>
          <p:cNvSpPr txBox="1">
            <a:spLocks noChangeArrowheads="1"/>
          </p:cNvSpPr>
          <p:nvPr/>
        </p:nvSpPr>
        <p:spPr bwMode="auto">
          <a:xfrm>
            <a:off x="609600" y="1295400"/>
            <a:ext cx="289560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b="1">
                <a:latin typeface="Times New Roman" pitchFamily="18" charset="0"/>
              </a:rPr>
              <a:t>UML</a:t>
            </a:r>
            <a:r>
              <a:rPr kumimoji="1" lang="zh-CN" altLang="en-US" sz="2800" b="1">
                <a:latin typeface="Times New Roman" pitchFamily="18" charset="0"/>
              </a:rPr>
              <a:t>由三大模块组成：元素（也称事物）、关系和图。</a:t>
            </a:r>
          </a:p>
          <a:p>
            <a:pPr eaLnBrk="1" hangingPunct="1">
              <a:spcBef>
                <a:spcPct val="50000"/>
              </a:spcBef>
            </a:pPr>
            <a:r>
              <a:rPr kumimoji="1" lang="zh-CN" altLang="en-US" sz="2800" b="1">
                <a:latin typeface="Times New Roman" pitchFamily="18" charset="0"/>
              </a:rPr>
              <a:t>元素是模型的抽象；元素之间的连接纽带是关系；而图将元素的集合进行分组</a:t>
            </a:r>
            <a:r>
              <a:rPr kumimoji="1" lang="zh-CN" altLang="en-US" sz="2800">
                <a:latin typeface="Times New Roman" pitchFamily="18" charset="0"/>
              </a:rPr>
              <a:t>。</a:t>
            </a: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bwMode="auto">
          <a:xfrm>
            <a:off x="685800" y="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cs typeface="Times New Roman" pitchFamily="18" charset="0"/>
              </a:rPr>
              <a:t>1.3.1 UML</a:t>
            </a:r>
            <a:r>
              <a:rPr lang="zh-CN" altLang="en-US" smtClean="0">
                <a:latin typeface="宋体" pitchFamily="2" charset="-122"/>
              </a:rPr>
              <a:t>中的元素</a:t>
            </a:r>
            <a:r>
              <a:rPr lang="zh-CN" altLang="en-US" smtClean="0"/>
              <a:t> </a:t>
            </a:r>
          </a:p>
        </p:txBody>
      </p:sp>
      <p:sp>
        <p:nvSpPr>
          <p:cNvPr id="17411" name="Rectangle 3"/>
          <p:cNvSpPr>
            <a:spLocks noGrp="1" noRot="1" noChangeArrowheads="1"/>
          </p:cNvSpPr>
          <p:nvPr>
            <p:ph type="body" idx="1"/>
          </p:nvPr>
        </p:nvSpPr>
        <p:spPr>
          <a:xfrm>
            <a:off x="838200" y="1295400"/>
            <a:ext cx="7162800" cy="1219200"/>
          </a:xfrm>
        </p:spPr>
        <p:txBody>
          <a:bodyPr/>
          <a:lstStyle/>
          <a:p>
            <a:pPr eaLnBrk="1" hangingPunct="1">
              <a:buFont typeface="Wingdings" pitchFamily="2" charset="2"/>
              <a:buNone/>
            </a:pPr>
            <a:r>
              <a:rPr lang="en-US" altLang="zh-CN" smtClean="0"/>
              <a:t>   </a:t>
            </a:r>
            <a:r>
              <a:rPr lang="en-US" altLang="zh-CN" b="1" smtClean="0">
                <a:latin typeface="宋体" pitchFamily="2" charset="-122"/>
              </a:rPr>
              <a:t>UML</a:t>
            </a:r>
            <a:r>
              <a:rPr lang="zh-CN" altLang="en-US" b="1" smtClean="0">
                <a:latin typeface="宋体" pitchFamily="2" charset="-122"/>
              </a:rPr>
              <a:t>中有</a:t>
            </a:r>
            <a:r>
              <a:rPr lang="en-US" altLang="zh-CN" b="1" smtClean="0">
                <a:latin typeface="宋体" pitchFamily="2" charset="-122"/>
              </a:rPr>
              <a:t>4</a:t>
            </a:r>
            <a:r>
              <a:rPr lang="zh-CN" altLang="en-US" b="1" smtClean="0">
                <a:latin typeface="宋体" pitchFamily="2" charset="-122"/>
              </a:rPr>
              <a:t>种元素：结构元素，行为元素，分组元素和注释元素。</a:t>
            </a:r>
          </a:p>
        </p:txBody>
      </p:sp>
      <p:sp>
        <p:nvSpPr>
          <p:cNvPr id="17412" name="Rectangle 4"/>
          <p:cNvSpPr>
            <a:spLocks noChangeArrowheads="1"/>
          </p:cNvSpPr>
          <p:nvPr/>
        </p:nvSpPr>
        <p:spPr bwMode="auto">
          <a:xfrm>
            <a:off x="1447800" y="2743200"/>
            <a:ext cx="70104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100"/>
              </a:lnSpc>
            </a:pPr>
            <a:endParaRPr lang="en-US" altLang="zh-CN" sz="3200" b="1">
              <a:latin typeface="楷体_GB2312" pitchFamily="49" charset="-122"/>
              <a:ea typeface="楷体_GB2312" pitchFamily="49" charset="-122"/>
            </a:endParaRPr>
          </a:p>
          <a:p>
            <a:pPr>
              <a:lnSpc>
                <a:spcPts val="2100"/>
              </a:lnSpc>
            </a:pPr>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结构元素：</a:t>
            </a:r>
          </a:p>
          <a:p>
            <a:pPr>
              <a:lnSpc>
                <a:spcPts val="2100"/>
              </a:lnSpc>
            </a:pPr>
            <a:endParaRPr lang="zh-CN" altLang="en-US" sz="2800" b="1">
              <a:latin typeface="楷体_GB2312" pitchFamily="49" charset="-122"/>
              <a:ea typeface="楷体_GB2312" pitchFamily="49" charset="-122"/>
            </a:endParaRPr>
          </a:p>
          <a:p>
            <a:pPr>
              <a:lnSpc>
                <a:spcPts val="2100"/>
              </a:lnSpc>
            </a:pPr>
            <a:r>
              <a:rPr lang="zh-CN" altLang="en-US" sz="2800" b="1">
                <a:latin typeface="楷体_GB2312" pitchFamily="49" charset="-122"/>
                <a:ea typeface="楷体_GB2312" pitchFamily="49" charset="-122"/>
              </a:rPr>
              <a:t>共有</a:t>
            </a:r>
            <a:r>
              <a:rPr lang="en-US" altLang="zh-CN" sz="2800" b="1">
                <a:latin typeface="楷体_GB2312" pitchFamily="49" charset="-122"/>
                <a:ea typeface="楷体_GB2312" pitchFamily="49" charset="-122"/>
              </a:rPr>
              <a:t>7</a:t>
            </a:r>
            <a:r>
              <a:rPr lang="zh-CN" altLang="en-US" sz="2800" b="1">
                <a:latin typeface="楷体_GB2312" pitchFamily="49" charset="-122"/>
                <a:ea typeface="楷体_GB2312" pitchFamily="49" charset="-122"/>
              </a:rPr>
              <a:t>种结构元素：类、接口、协作、用例、</a:t>
            </a:r>
          </a:p>
          <a:p>
            <a:pPr>
              <a:lnSpc>
                <a:spcPts val="2100"/>
              </a:lnSpc>
            </a:pPr>
            <a:endParaRPr lang="zh-CN" altLang="en-US" sz="2800" b="1">
              <a:latin typeface="楷体_GB2312" pitchFamily="49" charset="-122"/>
              <a:ea typeface="楷体_GB2312" pitchFamily="49" charset="-122"/>
            </a:endParaRPr>
          </a:p>
          <a:p>
            <a:pPr>
              <a:lnSpc>
                <a:spcPts val="2100"/>
              </a:lnSpc>
            </a:pPr>
            <a:r>
              <a:rPr lang="zh-CN" altLang="en-US" sz="2800" b="1">
                <a:latin typeface="楷体_GB2312" pitchFamily="49" charset="-122"/>
                <a:ea typeface="楷体_GB2312" pitchFamily="49" charset="-122"/>
              </a:rPr>
              <a:t>活动类（也称主动类）、组件（也称构件）</a:t>
            </a:r>
          </a:p>
          <a:p>
            <a:pPr>
              <a:lnSpc>
                <a:spcPts val="2100"/>
              </a:lnSpc>
            </a:pPr>
            <a:r>
              <a:rPr lang="zh-CN" altLang="en-US" sz="2800" b="1">
                <a:latin typeface="楷体_GB2312" pitchFamily="49" charset="-122"/>
                <a:ea typeface="楷体_GB2312" pitchFamily="49" charset="-122"/>
              </a:rPr>
              <a:t/>
            </a:r>
            <a:br>
              <a:rPr lang="zh-CN" altLang="en-US" sz="2800" b="1">
                <a:latin typeface="楷体_GB2312" pitchFamily="49" charset="-122"/>
                <a:ea typeface="楷体_GB2312" pitchFamily="49" charset="-122"/>
              </a:rPr>
            </a:br>
            <a:r>
              <a:rPr lang="zh-CN" altLang="en-US" sz="2800" b="1">
                <a:latin typeface="楷体_GB2312" pitchFamily="49" charset="-122"/>
                <a:ea typeface="楷体_GB2312" pitchFamily="49" charset="-122"/>
              </a:rPr>
              <a:t>和节点。 </a:t>
            </a:r>
          </a:p>
          <a:p>
            <a:pPr>
              <a:lnSpc>
                <a:spcPts val="2100"/>
              </a:lnSpc>
            </a:pPr>
            <a:endParaRPr lang="zh-CN" altLang="en-US" sz="2800" b="1">
              <a:latin typeface="楷体_GB2312" pitchFamily="49" charset="-122"/>
              <a:ea typeface="楷体_GB2312" pitchFamily="49" charset="-122"/>
            </a:endParaRPr>
          </a:p>
          <a:p>
            <a:pPr>
              <a:lnSpc>
                <a:spcPts val="2100"/>
              </a:lnSpc>
            </a:pPr>
            <a:endParaRPr lang="zh-CN" altLang="en-US" sz="3600">
              <a:latin typeface="Times New Roman" pitchFamily="18" charset="0"/>
            </a:endParaRPr>
          </a:p>
          <a:p>
            <a:pPr>
              <a:lnSpc>
                <a:spcPts val="2100"/>
              </a:lnSpc>
            </a:pPr>
            <a:endParaRPr lang="zh-CN" altLang="en-US">
              <a:latin typeface="宋体" pitchFamily="2" charset="-122"/>
            </a:endParaRPr>
          </a:p>
          <a:p>
            <a:pPr>
              <a:lnSpc>
                <a:spcPts val="2100"/>
              </a:lnSpc>
            </a:pPr>
            <a:endParaRPr lang="en-US" altLang="zh-CN">
              <a:latin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bwMode="auto">
          <a:xfrm>
            <a:off x="609600" y="304800"/>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b="1" smtClean="0">
                <a:solidFill>
                  <a:schemeClr val="tx1"/>
                </a:solidFill>
                <a:latin typeface="宋体" pitchFamily="2" charset="-122"/>
              </a:rPr>
              <a:t>1</a:t>
            </a:r>
            <a:r>
              <a:rPr lang="zh-CN" altLang="en-US" sz="3600" b="1" smtClean="0">
                <a:solidFill>
                  <a:schemeClr val="tx1"/>
                </a:solidFill>
                <a:latin typeface="宋体" pitchFamily="2" charset="-122"/>
              </a:rPr>
              <a:t>）结构元素</a:t>
            </a:r>
          </a:p>
        </p:txBody>
      </p:sp>
      <p:sp>
        <p:nvSpPr>
          <p:cNvPr id="47107" name="Rectangle 3"/>
          <p:cNvSpPr>
            <a:spLocks noGrp="1" noRot="1" noChangeArrowheads="1"/>
          </p:cNvSpPr>
          <p:nvPr>
            <p:ph type="body" idx="1"/>
          </p:nvPr>
        </p:nvSpPr>
        <p:spPr>
          <a:xfrm>
            <a:off x="381000" y="990600"/>
            <a:ext cx="8077200" cy="4114800"/>
          </a:xfrm>
        </p:spPr>
        <p:txBody>
          <a:bodyPr/>
          <a:lstStyle/>
          <a:p>
            <a:pPr eaLnBrk="1" hangingPunct="1">
              <a:lnSpc>
                <a:spcPct val="90000"/>
              </a:lnSpc>
            </a:pPr>
            <a:r>
              <a:rPr lang="zh-CN" altLang="en-US" sz="2400" b="1" smtClean="0">
                <a:ea typeface="楷体_GB2312" pitchFamily="49" charset="-122"/>
              </a:rPr>
              <a:t>类是具有相同属性、相同方法、相同语义和相同关系的一组对象的集合。</a:t>
            </a:r>
          </a:p>
          <a:p>
            <a:pPr eaLnBrk="1" hangingPunct="1">
              <a:lnSpc>
                <a:spcPct val="90000"/>
              </a:lnSpc>
            </a:pPr>
            <a:r>
              <a:rPr lang="zh-CN" altLang="en-US" sz="2400" b="1" smtClean="0">
                <a:ea typeface="楷体_GB2312" pitchFamily="49" charset="-122"/>
              </a:rPr>
              <a:t>接口是类或组件用来为其他的类和组件提供特定服务的一组操作的集合，换句话说，接口描述了类或组件的对外的、可见的动作。 </a:t>
            </a:r>
          </a:p>
          <a:p>
            <a:pPr eaLnBrk="1" hangingPunct="1">
              <a:lnSpc>
                <a:spcPct val="90000"/>
              </a:lnSpc>
            </a:pPr>
            <a:r>
              <a:rPr lang="zh-CN" altLang="en-US" sz="2400" b="1" smtClean="0">
                <a:ea typeface="楷体_GB2312" pitchFamily="49" charset="-122"/>
              </a:rPr>
              <a:t>协作定义了交互的操作，是一些角色和其他元素一起工作，提供一些合作的动作。 </a:t>
            </a:r>
          </a:p>
          <a:p>
            <a:pPr eaLnBrk="1" hangingPunct="1">
              <a:lnSpc>
                <a:spcPct val="90000"/>
              </a:lnSpc>
            </a:pPr>
            <a:r>
              <a:rPr lang="zh-CN" altLang="en-US" sz="2400" b="1" smtClean="0">
                <a:ea typeface="楷体_GB2312" pitchFamily="49" charset="-122"/>
              </a:rPr>
              <a:t>用例定义了系统执行的一组操作，即描述了系统的功能需求，对特定的用户产生可以观察的结果。  </a:t>
            </a:r>
          </a:p>
          <a:p>
            <a:pPr eaLnBrk="1" hangingPunct="1">
              <a:lnSpc>
                <a:spcPct val="90000"/>
              </a:lnSpc>
            </a:pPr>
            <a:r>
              <a:rPr lang="zh-CN" altLang="en-US" sz="2400" b="1" smtClean="0">
                <a:ea typeface="楷体_GB2312" pitchFamily="49" charset="-122"/>
              </a:rPr>
              <a:t>活动类是对拥有线程并可发起控制活动的对象（往往称为主动对象）的抽象。 </a:t>
            </a:r>
          </a:p>
          <a:p>
            <a:pPr eaLnBrk="1" hangingPunct="1">
              <a:lnSpc>
                <a:spcPct val="90000"/>
              </a:lnSpc>
            </a:pPr>
            <a:r>
              <a:rPr lang="zh-CN" altLang="en-US" sz="2400" b="1" smtClean="0">
                <a:ea typeface="楷体_GB2312" pitchFamily="49" charset="-122"/>
              </a:rPr>
              <a:t>组件是实实在在地驻留在计算机系统中的工作单元。一般指软件组件</a:t>
            </a:r>
            <a:r>
              <a:rPr lang="en-US" altLang="zh-CN" sz="2400" b="1" smtClean="0">
                <a:ea typeface="楷体_GB2312" pitchFamily="49" charset="-122"/>
              </a:rPr>
              <a:t>,</a:t>
            </a:r>
            <a:r>
              <a:rPr lang="zh-CN" altLang="en-US" sz="2400" b="1" smtClean="0">
                <a:ea typeface="楷体_GB2312" pitchFamily="49" charset="-122"/>
              </a:rPr>
              <a:t>如：可执行程序（</a:t>
            </a:r>
            <a:r>
              <a:rPr lang="en-US" altLang="zh-CN" sz="2400" b="1" smtClean="0">
                <a:ea typeface="楷体_GB2312" pitchFamily="49" charset="-122"/>
              </a:rPr>
              <a:t>EXE</a:t>
            </a:r>
            <a:r>
              <a:rPr lang="zh-CN" altLang="en-US" sz="2400" b="1" smtClean="0">
                <a:ea typeface="楷体_GB2312" pitchFamily="49" charset="-122"/>
              </a:rPr>
              <a:t>）、动态链接库（</a:t>
            </a:r>
            <a:r>
              <a:rPr lang="en-US" altLang="zh-CN" sz="2400" b="1" smtClean="0">
                <a:ea typeface="楷体_GB2312" pitchFamily="49" charset="-122"/>
              </a:rPr>
              <a:t>DLL</a:t>
            </a:r>
            <a:r>
              <a:rPr lang="zh-CN" altLang="en-US" sz="2400" b="1" smtClean="0">
                <a:ea typeface="楷体_GB2312" pitchFamily="49" charset="-122"/>
              </a:rPr>
              <a:t>）和源程序 等。</a:t>
            </a:r>
          </a:p>
          <a:p>
            <a:pPr eaLnBrk="1" hangingPunct="1">
              <a:lnSpc>
                <a:spcPct val="90000"/>
              </a:lnSpc>
            </a:pPr>
            <a:r>
              <a:rPr lang="zh-CN" altLang="en-US" sz="2400" b="1" smtClean="0">
                <a:ea typeface="楷体_GB2312" pitchFamily="49" charset="-122"/>
              </a:rPr>
              <a:t>节点就是计算机资源，包括带处理器的计算机或其他硬件设备。如一台数据库服务器等。</a:t>
            </a:r>
            <a:r>
              <a:rPr lang="zh-CN" altLang="en-US" sz="2800" b="1" smtClean="0">
                <a:ea typeface="楷体_GB2312" pitchFamily="49" charset="-122"/>
              </a:rPr>
              <a:t> </a:t>
            </a:r>
          </a:p>
          <a:p>
            <a:pPr eaLnBrk="1" hangingPunct="1">
              <a:lnSpc>
                <a:spcPct val="90000"/>
              </a:lnSpc>
              <a:buFont typeface="Wingdings" pitchFamily="2" charset="2"/>
              <a:buNone/>
            </a:pPr>
            <a:endParaRPr lang="en-US" altLang="zh-CN"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bwMode="auto">
          <a:xfrm>
            <a:off x="685800" y="304800"/>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smtClean="0">
                <a:latin typeface="宋体" pitchFamily="2" charset="-122"/>
              </a:rPr>
              <a:t>2</a:t>
            </a:r>
            <a:r>
              <a:rPr lang="zh-CN" altLang="en-US" sz="3600" smtClean="0">
                <a:latin typeface="宋体" pitchFamily="2" charset="-122"/>
              </a:rPr>
              <a:t>）行为元素</a:t>
            </a:r>
          </a:p>
        </p:txBody>
      </p:sp>
      <p:sp>
        <p:nvSpPr>
          <p:cNvPr id="19459" name="Rectangle 3"/>
          <p:cNvSpPr>
            <a:spLocks noGrp="1" noRot="1" noChangeArrowheads="1"/>
          </p:cNvSpPr>
          <p:nvPr>
            <p:ph type="body" idx="1"/>
          </p:nvPr>
        </p:nvSpPr>
        <p:spPr>
          <a:xfrm>
            <a:off x="609600" y="1143000"/>
            <a:ext cx="8229600" cy="4343400"/>
          </a:xfrm>
        </p:spPr>
        <p:txBody>
          <a:bodyPr/>
          <a:lstStyle/>
          <a:p>
            <a:pPr eaLnBrk="1" hangingPunct="1">
              <a:lnSpc>
                <a:spcPts val="2100"/>
              </a:lnSpc>
              <a:spcBef>
                <a:spcPct val="0"/>
              </a:spcBef>
              <a:buClrTx/>
              <a:buFontTx/>
              <a:buNone/>
            </a:pPr>
            <a:endParaRPr lang="en-US" altLang="zh-CN" sz="1800" b="1" smtClean="0">
              <a:latin typeface="宋体" pitchFamily="2" charset="-122"/>
            </a:endParaRPr>
          </a:p>
          <a:p>
            <a:pPr eaLnBrk="1" hangingPunct="1">
              <a:lnSpc>
                <a:spcPts val="2100"/>
              </a:lnSpc>
              <a:spcBef>
                <a:spcPct val="0"/>
              </a:spcBef>
              <a:buClr>
                <a:schemeClr val="tx1"/>
              </a:buClr>
              <a:buFontTx/>
              <a:buChar char="•"/>
            </a:pPr>
            <a:r>
              <a:rPr lang="zh-CN" altLang="en-US" sz="2800" b="1" smtClean="0">
                <a:latin typeface="宋体" pitchFamily="2" charset="-122"/>
              </a:rPr>
              <a:t>行为元素是</a:t>
            </a:r>
            <a:r>
              <a:rPr lang="en-US" altLang="zh-CN" sz="2800" b="1" smtClean="0">
                <a:latin typeface="宋体" pitchFamily="2" charset="-122"/>
              </a:rPr>
              <a:t>UML</a:t>
            </a:r>
            <a:r>
              <a:rPr lang="zh-CN" altLang="en-US" sz="2800" b="1" smtClean="0">
                <a:latin typeface="宋体" pitchFamily="2" charset="-122"/>
              </a:rPr>
              <a:t>的动态部分，它们是模型中的动</a:t>
            </a:r>
            <a:br>
              <a:rPr lang="zh-CN" altLang="en-US" sz="2800" b="1" smtClean="0">
                <a:latin typeface="宋体" pitchFamily="2" charset="-122"/>
              </a:rPr>
            </a:br>
            <a:r>
              <a:rPr lang="zh-CN" altLang="en-US" sz="2800" b="1" smtClean="0">
                <a:latin typeface="宋体" pitchFamily="2" charset="-122"/>
              </a:rPr>
              <a:t/>
            </a:r>
            <a:br>
              <a:rPr lang="zh-CN" altLang="en-US" sz="2800" b="1" smtClean="0">
                <a:latin typeface="宋体" pitchFamily="2" charset="-122"/>
              </a:rPr>
            </a:br>
            <a:r>
              <a:rPr lang="zh-CN" altLang="en-US" sz="2800" b="1" smtClean="0">
                <a:latin typeface="宋体" pitchFamily="2" charset="-122"/>
              </a:rPr>
              <a:t>词，代表了随时间或空间的变化而变化的行为。</a:t>
            </a:r>
            <a:endParaRPr lang="zh-CN" altLang="en-US" sz="2800" b="1" smtClean="0">
              <a:ea typeface="楷体_GB2312" pitchFamily="49" charset="-122"/>
            </a:endParaRPr>
          </a:p>
          <a:p>
            <a:pPr eaLnBrk="1" hangingPunct="1">
              <a:lnSpc>
                <a:spcPct val="90000"/>
              </a:lnSpc>
              <a:buClr>
                <a:schemeClr val="tx1"/>
              </a:buClr>
            </a:pPr>
            <a:r>
              <a:rPr lang="zh-CN" altLang="en-US" sz="2800" b="1" smtClean="0">
                <a:ea typeface="楷体_GB2312" pitchFamily="49" charset="-122"/>
              </a:rPr>
              <a:t>行为元素主要有两种：交互作用和状态机。 </a:t>
            </a:r>
          </a:p>
          <a:p>
            <a:pPr eaLnBrk="1" hangingPunct="1">
              <a:lnSpc>
                <a:spcPct val="90000"/>
              </a:lnSpc>
              <a:buClr>
                <a:schemeClr val="tx1"/>
              </a:buClr>
            </a:pPr>
            <a:r>
              <a:rPr lang="zh-CN" altLang="en-US" sz="2800" b="1" smtClean="0"/>
              <a:t>交互作用是一组对象之间为完成某一任务（如实现某个操作）而进行的一系列消息交换的行为</a:t>
            </a:r>
            <a:r>
              <a:rPr lang="en-US" altLang="zh-CN" sz="2800" b="1" smtClean="0"/>
              <a:t>.</a:t>
            </a:r>
          </a:p>
          <a:p>
            <a:pPr eaLnBrk="1" hangingPunct="1">
              <a:lnSpc>
                <a:spcPct val="90000"/>
              </a:lnSpc>
              <a:buClr>
                <a:schemeClr val="tx1"/>
              </a:buClr>
            </a:pPr>
            <a:r>
              <a:rPr lang="zh-CN" altLang="en-US" sz="2800" b="1" smtClean="0">
                <a:ea typeface="楷体_GB2312" pitchFamily="49" charset="-122"/>
              </a:rPr>
              <a:t>在</a:t>
            </a:r>
            <a:r>
              <a:rPr lang="en-US" altLang="zh-CN" sz="2800" b="1" smtClean="0">
                <a:ea typeface="楷体_GB2312" pitchFamily="49" charset="-122"/>
              </a:rPr>
              <a:t>UML</a:t>
            </a:r>
            <a:r>
              <a:rPr lang="zh-CN" altLang="en-US" sz="2800" b="1" smtClean="0">
                <a:ea typeface="楷体_GB2312" pitchFamily="49" charset="-122"/>
              </a:rPr>
              <a:t>图中，交互的消息通常画成带箭头的直线。</a:t>
            </a:r>
          </a:p>
          <a:p>
            <a:pPr eaLnBrk="1" hangingPunct="1">
              <a:lnSpc>
                <a:spcPct val="90000"/>
              </a:lnSpc>
              <a:buClr>
                <a:schemeClr val="tx1"/>
              </a:buClr>
            </a:pPr>
            <a:r>
              <a:rPr lang="zh-CN" altLang="en-US" sz="2800" b="1" smtClean="0">
                <a:ea typeface="楷体_GB2312" pitchFamily="49" charset="-122"/>
              </a:rPr>
              <a:t>状态机是对象为响应事件而经历的一系列状态以及对事件作出响应的行为。包括状态、跃迁 、事件等。</a:t>
            </a:r>
          </a:p>
          <a:p>
            <a:pPr eaLnBrk="1" hangingPunct="1">
              <a:lnSpc>
                <a:spcPct val="90000"/>
              </a:lnSpc>
            </a:pPr>
            <a:endParaRPr lang="en-US" altLang="zh-CN" sz="2800" smtClean="0"/>
          </a:p>
        </p:txBody>
      </p:sp>
      <p:graphicFrame>
        <p:nvGraphicFramePr>
          <p:cNvPr id="19460" name="Object 4"/>
          <p:cNvGraphicFramePr>
            <a:graphicFrameLocks noChangeAspect="1"/>
          </p:cNvGraphicFramePr>
          <p:nvPr/>
        </p:nvGraphicFramePr>
        <p:xfrm>
          <a:off x="1143000" y="5053013"/>
          <a:ext cx="6477000" cy="1804987"/>
        </p:xfrm>
        <a:graphic>
          <a:graphicData uri="http://schemas.openxmlformats.org/presentationml/2006/ole">
            <mc:AlternateContent xmlns:mc="http://schemas.openxmlformats.org/markup-compatibility/2006">
              <mc:Choice xmlns:v="urn:schemas-microsoft-com:vml" Requires="v">
                <p:oleObj spid="_x0000_s19463" r:id="rId3" imgW="3580920" imgH="1000800" progId="Flash.Movie">
                  <p:embed/>
                </p:oleObj>
              </mc:Choice>
              <mc:Fallback>
                <p:oleObj r:id="rId3" imgW="3580920" imgH="1000800" progId="Flash.Movi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053013"/>
                        <a:ext cx="6477000"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bwMode="auto">
          <a:xfrm>
            <a:off x="298450" y="228600"/>
            <a:ext cx="854075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smtClean="0">
                <a:latin typeface="宋体" pitchFamily="2" charset="-122"/>
              </a:rPr>
              <a:t>3</a:t>
            </a:r>
            <a:r>
              <a:rPr lang="zh-CN" altLang="en-US" sz="3600" smtClean="0">
                <a:latin typeface="宋体" pitchFamily="2" charset="-122"/>
              </a:rPr>
              <a:t>）分组元素</a:t>
            </a:r>
            <a:r>
              <a:rPr lang="en-US" altLang="zh-CN" sz="3600" b="1" smtClean="0"/>
              <a:t>—</a:t>
            </a:r>
            <a:r>
              <a:rPr lang="zh-CN" altLang="en-US" sz="3600" b="1" smtClean="0"/>
              <a:t>包（</a:t>
            </a:r>
            <a:r>
              <a:rPr lang="en-US" altLang="zh-CN" sz="3600" smtClean="0"/>
              <a:t>Package</a:t>
            </a:r>
            <a:r>
              <a:rPr lang="zh-CN" altLang="en-US" sz="3600" b="1" smtClean="0"/>
              <a:t>）</a:t>
            </a:r>
          </a:p>
        </p:txBody>
      </p:sp>
      <p:sp>
        <p:nvSpPr>
          <p:cNvPr id="20483" name="Rectangle 3"/>
          <p:cNvSpPr>
            <a:spLocks noGrp="1" noRot="1" noChangeArrowheads="1"/>
          </p:cNvSpPr>
          <p:nvPr>
            <p:ph type="body" idx="1"/>
          </p:nvPr>
        </p:nvSpPr>
        <p:spPr>
          <a:xfrm>
            <a:off x="838200" y="1676400"/>
            <a:ext cx="7772400" cy="3886200"/>
          </a:xfrm>
        </p:spPr>
        <p:txBody>
          <a:bodyPr/>
          <a:lstStyle/>
          <a:p>
            <a:pPr eaLnBrk="1" hangingPunct="1">
              <a:lnSpc>
                <a:spcPts val="2100"/>
              </a:lnSpc>
              <a:spcBef>
                <a:spcPct val="0"/>
              </a:spcBef>
              <a:buClrTx/>
              <a:buFontTx/>
              <a:buNone/>
            </a:pPr>
            <a:r>
              <a:rPr lang="zh-CN" altLang="en-US" sz="2800" b="1" smtClean="0">
                <a:latin typeface="宋体" pitchFamily="2" charset="-122"/>
              </a:rPr>
              <a:t>分组元素：在</a:t>
            </a:r>
            <a:r>
              <a:rPr lang="en-US" altLang="zh-CN" sz="2800" b="1" smtClean="0">
                <a:latin typeface="宋体" pitchFamily="2" charset="-122"/>
              </a:rPr>
              <a:t>UML</a:t>
            </a:r>
            <a:r>
              <a:rPr lang="zh-CN" altLang="en-US" sz="2800" b="1" smtClean="0">
                <a:latin typeface="宋体" pitchFamily="2" charset="-122"/>
              </a:rPr>
              <a:t>中的作用是组织其他元素。</a:t>
            </a:r>
            <a:r>
              <a:rPr lang="zh-CN" altLang="en-US" b="1" smtClean="0"/>
              <a:t>分</a:t>
            </a:r>
          </a:p>
          <a:p>
            <a:pPr eaLnBrk="1" hangingPunct="1">
              <a:lnSpc>
                <a:spcPts val="2100"/>
              </a:lnSpc>
              <a:spcBef>
                <a:spcPct val="0"/>
              </a:spcBef>
              <a:buClrTx/>
              <a:buFontTx/>
              <a:buNone/>
            </a:pPr>
            <a:endParaRPr lang="zh-CN" altLang="en-US" b="1" smtClean="0"/>
          </a:p>
          <a:p>
            <a:pPr eaLnBrk="1" hangingPunct="1">
              <a:lnSpc>
                <a:spcPts val="2100"/>
              </a:lnSpc>
              <a:spcBef>
                <a:spcPct val="0"/>
              </a:spcBef>
              <a:buClrTx/>
              <a:buFontTx/>
              <a:buNone/>
            </a:pPr>
            <a:r>
              <a:rPr lang="zh-CN" altLang="en-US" b="1" smtClean="0"/>
              <a:t>组元素只有一种，称为包。</a:t>
            </a:r>
            <a:endParaRPr lang="zh-CN" altLang="en-US" b="1" smtClean="0">
              <a:ea typeface="楷体_GB2312" pitchFamily="49" charset="-122"/>
            </a:endParaRPr>
          </a:p>
          <a:p>
            <a:pPr eaLnBrk="1" hangingPunct="1"/>
            <a:r>
              <a:rPr lang="zh-CN" altLang="en-US" b="1" smtClean="0">
                <a:ea typeface="楷体_GB2312" pitchFamily="49" charset="-122"/>
              </a:rPr>
              <a:t>包是一种有组织地将一系列元素分组的机制。</a:t>
            </a:r>
          </a:p>
        </p:txBody>
      </p:sp>
      <p:graphicFrame>
        <p:nvGraphicFramePr>
          <p:cNvPr id="20484" name="Object 4"/>
          <p:cNvGraphicFramePr>
            <a:graphicFrameLocks noChangeAspect="1"/>
          </p:cNvGraphicFramePr>
          <p:nvPr/>
        </p:nvGraphicFramePr>
        <p:xfrm>
          <a:off x="4191000" y="3429000"/>
          <a:ext cx="2222500" cy="2286000"/>
        </p:xfrm>
        <a:graphic>
          <a:graphicData uri="http://schemas.openxmlformats.org/presentationml/2006/ole">
            <mc:AlternateContent xmlns:mc="http://schemas.openxmlformats.org/markup-compatibility/2006">
              <mc:Choice xmlns:v="urn:schemas-microsoft-com:vml" Requires="v">
                <p:oleObj spid="_x0000_s20487" name="Flash 影片" r:id="rId3" imgW="845640" imgH="870480" progId="Flash.Movie">
                  <p:embed/>
                </p:oleObj>
              </mc:Choice>
              <mc:Fallback>
                <p:oleObj name="Flash 影片" r:id="rId3" imgW="845640" imgH="870480" progId="Flash.Movi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429000"/>
                        <a:ext cx="22225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bwMode="auto">
          <a:xfrm>
            <a:off x="298450" y="228600"/>
            <a:ext cx="854075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smtClean="0">
                <a:latin typeface="宋体" pitchFamily="2" charset="-122"/>
              </a:rPr>
              <a:t>4</a:t>
            </a:r>
            <a:r>
              <a:rPr lang="zh-CN" altLang="en-US" sz="3600" smtClean="0">
                <a:latin typeface="宋体" pitchFamily="2" charset="-122"/>
              </a:rPr>
              <a:t>）注释元素</a:t>
            </a:r>
            <a:r>
              <a:rPr lang="en-US" altLang="zh-CN" sz="3600" b="1" smtClean="0"/>
              <a:t>—</a:t>
            </a:r>
            <a:r>
              <a:rPr lang="zh-CN" altLang="en-US" sz="3600" b="1" smtClean="0"/>
              <a:t>注释（</a:t>
            </a:r>
            <a:r>
              <a:rPr lang="en-US" altLang="zh-CN" sz="3600" smtClean="0"/>
              <a:t>note</a:t>
            </a:r>
            <a:r>
              <a:rPr lang="zh-CN" altLang="en-US" sz="3600" b="1" smtClean="0"/>
              <a:t>）</a:t>
            </a:r>
          </a:p>
        </p:txBody>
      </p:sp>
      <p:sp>
        <p:nvSpPr>
          <p:cNvPr id="21507" name="Rectangle 3"/>
          <p:cNvSpPr>
            <a:spLocks noGrp="1" noRot="1" noChangeArrowheads="1"/>
          </p:cNvSpPr>
          <p:nvPr>
            <p:ph type="body" idx="1"/>
          </p:nvPr>
        </p:nvSpPr>
        <p:spPr>
          <a:xfrm>
            <a:off x="685800" y="1676400"/>
            <a:ext cx="7772400" cy="4419600"/>
          </a:xfrm>
        </p:spPr>
        <p:txBody>
          <a:bodyPr/>
          <a:lstStyle/>
          <a:p>
            <a:pPr eaLnBrk="1" hangingPunct="1">
              <a:lnSpc>
                <a:spcPts val="2100"/>
              </a:lnSpc>
              <a:spcBef>
                <a:spcPct val="0"/>
              </a:spcBef>
              <a:buClrTx/>
              <a:buFontTx/>
              <a:buNone/>
            </a:pPr>
            <a:endParaRPr lang="en-US" altLang="zh-CN" sz="2800" b="1" smtClean="0">
              <a:latin typeface="宋体" pitchFamily="2" charset="-122"/>
            </a:endParaRPr>
          </a:p>
          <a:p>
            <a:pPr eaLnBrk="1" hangingPunct="1">
              <a:lnSpc>
                <a:spcPts val="3000"/>
              </a:lnSpc>
              <a:spcBef>
                <a:spcPct val="0"/>
              </a:spcBef>
              <a:buClrTx/>
              <a:buFontTx/>
              <a:buNone/>
            </a:pPr>
            <a:r>
              <a:rPr lang="zh-CN" altLang="en-US" sz="2800" b="1" smtClean="0">
                <a:latin typeface="宋体" pitchFamily="2" charset="-122"/>
              </a:rPr>
              <a:t>注释元素：</a:t>
            </a:r>
          </a:p>
          <a:p>
            <a:pPr eaLnBrk="1" hangingPunct="1">
              <a:lnSpc>
                <a:spcPts val="3000"/>
              </a:lnSpc>
              <a:spcBef>
                <a:spcPct val="0"/>
              </a:spcBef>
              <a:buClrTx/>
              <a:buFontTx/>
              <a:buNone/>
            </a:pPr>
            <a:r>
              <a:rPr lang="zh-CN" altLang="en-US" sz="2800" b="1" smtClean="0">
                <a:latin typeface="宋体" pitchFamily="2" charset="-122"/>
              </a:rPr>
              <a:t>是</a:t>
            </a:r>
            <a:r>
              <a:rPr lang="en-US" altLang="zh-CN" sz="2800" b="1" smtClean="0">
                <a:latin typeface="宋体" pitchFamily="2" charset="-122"/>
              </a:rPr>
              <a:t>UML</a:t>
            </a:r>
            <a:r>
              <a:rPr lang="zh-CN" altLang="en-US" sz="2800" b="1" smtClean="0">
                <a:latin typeface="宋体" pitchFamily="2" charset="-122"/>
              </a:rPr>
              <a:t>模型的解释部分。这些注释元素用来描述、说明和标注模型中的任何元素。只有一种注释元素，称为注解 。</a:t>
            </a:r>
          </a:p>
          <a:p>
            <a:pPr eaLnBrk="1" hangingPunct="1"/>
            <a:endParaRPr lang="en-US" altLang="zh-CN" sz="2800" b="1" smtClean="0"/>
          </a:p>
        </p:txBody>
      </p:sp>
      <p:graphicFrame>
        <p:nvGraphicFramePr>
          <p:cNvPr id="21508" name="Object 4"/>
          <p:cNvGraphicFramePr>
            <a:graphicFrameLocks noChangeAspect="1"/>
          </p:cNvGraphicFramePr>
          <p:nvPr/>
        </p:nvGraphicFramePr>
        <p:xfrm>
          <a:off x="2743200" y="3810000"/>
          <a:ext cx="2420938" cy="1876425"/>
        </p:xfrm>
        <a:graphic>
          <a:graphicData uri="http://schemas.openxmlformats.org/presentationml/2006/ole">
            <mc:AlternateContent xmlns:mc="http://schemas.openxmlformats.org/markup-compatibility/2006">
              <mc:Choice xmlns:v="urn:schemas-microsoft-com:vml" Requires="v">
                <p:oleObj spid="_x0000_s21511" name="Flash 影片" r:id="rId3" imgW="881280" imgH="681840" progId="Flash.Movie">
                  <p:embed/>
                </p:oleObj>
              </mc:Choice>
              <mc:Fallback>
                <p:oleObj name="Flash 影片" r:id="rId3" imgW="881280" imgH="681840" progId="Flash.Movi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810000"/>
                        <a:ext cx="2420938"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第一章 </a:t>
            </a:r>
            <a:r>
              <a:rPr lang="en-US" altLang="zh-CN" dirty="0" smtClean="0"/>
              <a:t>UML</a:t>
            </a:r>
            <a:r>
              <a:rPr lang="zh-CN" altLang="en-US" dirty="0" smtClean="0"/>
              <a:t>概述</a:t>
            </a:r>
          </a:p>
        </p:txBody>
      </p:sp>
      <p:sp>
        <p:nvSpPr>
          <p:cNvPr id="4099" name="Rectangle 3"/>
          <p:cNvSpPr>
            <a:spLocks noGrp="1" noRot="1" noChangeArrowheads="1"/>
          </p:cNvSpPr>
          <p:nvPr>
            <p:ph type="body" idx="1"/>
          </p:nvPr>
        </p:nvSpPr>
        <p:spPr/>
        <p:txBody>
          <a:bodyPr/>
          <a:lstStyle/>
          <a:p>
            <a:pPr eaLnBrk="1" hangingPunct="1">
              <a:buFont typeface="Wingdings" pitchFamily="2" charset="2"/>
              <a:buNone/>
            </a:pPr>
            <a:r>
              <a:rPr lang="zh-CN" altLang="en-US" smtClean="0">
                <a:solidFill>
                  <a:schemeClr val="folHlink"/>
                </a:solidFill>
                <a:latin typeface="幼圆" pitchFamily="49" charset="-122"/>
                <a:ea typeface="幼圆" pitchFamily="49" charset="-122"/>
              </a:rPr>
              <a:t>教学内容：</a:t>
            </a:r>
            <a:endParaRPr lang="zh-CN" altLang="en-US" b="1" smtClean="0">
              <a:solidFill>
                <a:schemeClr val="folHlink"/>
              </a:solidFill>
              <a:latin typeface="楷体_GB2312" pitchFamily="49" charset="-122"/>
              <a:ea typeface="幼圆" pitchFamily="49" charset="-122"/>
            </a:endParaRPr>
          </a:p>
          <a:p>
            <a:pPr algn="just" eaLnBrk="1" hangingPunct="1"/>
            <a:r>
              <a:rPr lang="zh-CN" altLang="en-US" b="1" smtClean="0">
                <a:latin typeface="楷体_GB2312" pitchFamily="49" charset="-122"/>
                <a:ea typeface="幼圆" pitchFamily="49" charset="-122"/>
              </a:rPr>
              <a:t>  了解</a:t>
            </a:r>
            <a:r>
              <a:rPr lang="en-US" altLang="zh-CN" b="1" smtClean="0">
                <a:latin typeface="楷体_GB2312" pitchFamily="49" charset="-122"/>
                <a:ea typeface="幼圆" pitchFamily="49" charset="-122"/>
              </a:rPr>
              <a:t>UML</a:t>
            </a:r>
            <a:r>
              <a:rPr lang="zh-CN" altLang="en-US" b="1" smtClean="0">
                <a:latin typeface="楷体_GB2312" pitchFamily="49" charset="-122"/>
                <a:ea typeface="幼圆" pitchFamily="49" charset="-122"/>
              </a:rPr>
              <a:t>和面向对象方法的基本概念</a:t>
            </a:r>
          </a:p>
          <a:p>
            <a:pPr lvl="1" algn="just" eaLnBrk="1" hangingPunct="1"/>
            <a:r>
              <a:rPr lang="en-US" altLang="zh-CN" sz="3200" b="1" smtClean="0">
                <a:latin typeface="楷体_GB2312" pitchFamily="49" charset="-122"/>
                <a:ea typeface="幼圆" pitchFamily="49" charset="-122"/>
              </a:rPr>
              <a:t>UML</a:t>
            </a:r>
            <a:r>
              <a:rPr lang="zh-CN" altLang="en-US" sz="3200" b="1" smtClean="0">
                <a:latin typeface="楷体_GB2312" pitchFamily="49" charset="-122"/>
                <a:ea typeface="幼圆" pitchFamily="49" charset="-122"/>
              </a:rPr>
              <a:t>的历史、特点</a:t>
            </a:r>
          </a:p>
          <a:p>
            <a:pPr lvl="1" algn="just" eaLnBrk="1" hangingPunct="1"/>
            <a:r>
              <a:rPr lang="zh-CN" altLang="en-US" b="1" smtClean="0">
                <a:latin typeface="楷体_GB2312" pitchFamily="49" charset="-122"/>
                <a:ea typeface="幼圆" pitchFamily="49" charset="-122"/>
              </a:rPr>
              <a:t>面向对象建模</a:t>
            </a:r>
            <a:endParaRPr lang="zh-CN" altLang="en-US" sz="3200" b="1" smtClean="0">
              <a:latin typeface="楷体_GB2312" pitchFamily="49" charset="-122"/>
              <a:ea typeface="幼圆" pitchFamily="49" charset="-122"/>
            </a:endParaRPr>
          </a:p>
          <a:p>
            <a:pPr lvl="1" algn="just" eaLnBrk="1" hangingPunct="1"/>
            <a:r>
              <a:rPr lang="en-US" altLang="zh-CN" sz="3200" b="1" smtClean="0">
                <a:latin typeface="楷体_GB2312" pitchFamily="49" charset="-122"/>
                <a:ea typeface="幼圆" pitchFamily="49" charset="-122"/>
              </a:rPr>
              <a:t>UML</a:t>
            </a:r>
            <a:r>
              <a:rPr lang="zh-CN" altLang="en-US" sz="3200" b="1" smtClean="0">
                <a:latin typeface="楷体_GB2312" pitchFamily="49" charset="-122"/>
                <a:ea typeface="幼圆" pitchFamily="49" charset="-122"/>
              </a:rPr>
              <a:t>的组成</a:t>
            </a:r>
          </a:p>
          <a:p>
            <a:pPr lvl="1" algn="just" eaLnBrk="1" hangingPunct="1"/>
            <a:r>
              <a:rPr lang="zh-CN" altLang="en-US" b="1" smtClean="0">
                <a:latin typeface="楷体_GB2312" pitchFamily="49" charset="-122"/>
                <a:ea typeface="幼圆" pitchFamily="49" charset="-122"/>
              </a:rPr>
              <a:t>面向对象的基本概念</a:t>
            </a:r>
          </a:p>
          <a:p>
            <a:pPr lvl="1" algn="just" eaLnBrk="1" hangingPunct="1"/>
            <a:endParaRPr lang="en-US" altLang="zh-C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bwMode="auto">
          <a:xfrm>
            <a:off x="609600" y="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tx1"/>
                </a:solidFill>
              </a:rPr>
              <a:t>1.3.2 UML</a:t>
            </a:r>
            <a:r>
              <a:rPr lang="zh-CN" altLang="en-US" smtClean="0">
                <a:solidFill>
                  <a:schemeClr val="tx1"/>
                </a:solidFill>
              </a:rPr>
              <a:t>的</a:t>
            </a:r>
            <a:r>
              <a:rPr lang="zh-CN" altLang="en-US" smtClean="0">
                <a:solidFill>
                  <a:schemeClr val="tx1"/>
                </a:solidFill>
                <a:latin typeface="宋体" pitchFamily="2" charset="-122"/>
              </a:rPr>
              <a:t>图</a:t>
            </a:r>
          </a:p>
        </p:txBody>
      </p:sp>
      <p:sp>
        <p:nvSpPr>
          <p:cNvPr id="22531" name="Rectangle 3"/>
          <p:cNvSpPr>
            <a:spLocks noGrp="1" noRot="1" noChangeArrowheads="1"/>
          </p:cNvSpPr>
          <p:nvPr>
            <p:ph type="body" idx="1"/>
          </p:nvPr>
        </p:nvSpPr>
        <p:spPr>
          <a:xfrm>
            <a:off x="609600" y="1676400"/>
            <a:ext cx="8077200" cy="5181600"/>
          </a:xfrm>
        </p:spPr>
        <p:txBody>
          <a:bodyPr/>
          <a:lstStyle/>
          <a:p>
            <a:pPr eaLnBrk="1" hangingPunct="1">
              <a:spcBef>
                <a:spcPct val="0"/>
              </a:spcBef>
              <a:buFont typeface="Wingdings" pitchFamily="2" charset="2"/>
              <a:buNone/>
            </a:pPr>
            <a:r>
              <a:rPr lang="en-US" altLang="zh-CN" b="1" smtClean="0">
                <a:ea typeface="楷体_GB2312" pitchFamily="49" charset="-122"/>
              </a:rPr>
              <a:t>UML</a:t>
            </a:r>
            <a:r>
              <a:rPr lang="zh-CN" altLang="en-US" b="1" smtClean="0">
                <a:ea typeface="楷体_GB2312" pitchFamily="49" charset="-122"/>
              </a:rPr>
              <a:t>的图有</a:t>
            </a:r>
            <a:r>
              <a:rPr lang="en-US" altLang="zh-CN" b="1" smtClean="0">
                <a:ea typeface="楷体_GB2312" pitchFamily="49" charset="-122"/>
              </a:rPr>
              <a:t>9</a:t>
            </a:r>
            <a:r>
              <a:rPr lang="zh-CN" altLang="en-US" b="1" smtClean="0">
                <a:ea typeface="楷体_GB2312" pitchFamily="49" charset="-122"/>
              </a:rPr>
              <a:t>种，可分为</a:t>
            </a:r>
            <a:r>
              <a:rPr lang="en-US" altLang="zh-CN" b="1" smtClean="0">
                <a:ea typeface="楷体_GB2312" pitchFamily="49" charset="-122"/>
              </a:rPr>
              <a:t>5</a:t>
            </a:r>
            <a:r>
              <a:rPr lang="zh-CN" altLang="en-US" b="1" smtClean="0">
                <a:ea typeface="楷体_GB2312" pitchFamily="49" charset="-122"/>
              </a:rPr>
              <a:t>类：</a:t>
            </a:r>
          </a:p>
          <a:p>
            <a:pPr eaLnBrk="1" hangingPunct="1">
              <a:spcBef>
                <a:spcPct val="0"/>
              </a:spcBef>
              <a:buFont typeface="Wingdings" pitchFamily="2" charset="2"/>
              <a:buNone/>
            </a:pPr>
            <a:endParaRPr lang="zh-CN" altLang="en-US" b="1" smtClean="0">
              <a:ea typeface="楷体_GB2312" pitchFamily="49" charset="-122"/>
            </a:endParaRPr>
          </a:p>
          <a:p>
            <a:pPr eaLnBrk="1" hangingPunct="1">
              <a:spcBef>
                <a:spcPct val="0"/>
              </a:spcBef>
            </a:pPr>
            <a:r>
              <a:rPr lang="zh-CN" altLang="en-US" b="1" smtClean="0">
                <a:ea typeface="楷体_GB2312" pitchFamily="49" charset="-122"/>
              </a:rPr>
              <a:t> </a:t>
            </a:r>
            <a:r>
              <a:rPr lang="zh-CN" altLang="en-US" sz="3600" b="1" smtClean="0">
                <a:ea typeface="楷体_GB2312" pitchFamily="49" charset="-122"/>
              </a:rPr>
              <a:t>第</a:t>
            </a:r>
            <a:r>
              <a:rPr lang="en-US" altLang="zh-CN" sz="3600" b="1" smtClean="0">
                <a:ea typeface="楷体_GB2312" pitchFamily="49" charset="-122"/>
              </a:rPr>
              <a:t>1</a:t>
            </a:r>
            <a:r>
              <a:rPr lang="zh-CN" altLang="en-US" sz="3600" b="1" smtClean="0">
                <a:ea typeface="楷体_GB2312" pitchFamily="49" charset="-122"/>
              </a:rPr>
              <a:t>类，用例图（</a:t>
            </a:r>
            <a:r>
              <a:rPr lang="en-US" altLang="zh-CN" sz="3600" b="1" smtClean="0">
                <a:ea typeface="楷体_GB2312" pitchFamily="49" charset="-122"/>
              </a:rPr>
              <a:t>Use Case Diagram</a:t>
            </a:r>
            <a:r>
              <a:rPr lang="zh-CN" altLang="en-US" sz="3600" b="1" smtClean="0">
                <a:ea typeface="楷体_GB2312" pitchFamily="49" charset="-122"/>
              </a:rPr>
              <a:t>），从用户角度描述系统功能，并指出各功能的操作者</a:t>
            </a:r>
            <a:endParaRPr lang="zh-CN" altLang="en-US" sz="3600" b="1" smtClean="0">
              <a:latin typeface="楷体_GB2312" pitchFamily="49" charset="-122"/>
              <a:ea typeface="楷体_GB2312" pitchFamily="49" charset="-122"/>
            </a:endParaRPr>
          </a:p>
          <a:p>
            <a:pPr eaLnBrk="1" hangingPunct="1">
              <a:spcBef>
                <a:spcPct val="0"/>
              </a:spcBef>
              <a:buFont typeface="Wingdings" pitchFamily="2" charset="2"/>
              <a:buNone/>
            </a:pPr>
            <a:endParaRPr lang="en-US" altLang="zh-CN" sz="36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bwMode="auto">
          <a:xfrm>
            <a:off x="609600" y="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tx1"/>
                </a:solidFill>
              </a:rPr>
              <a:t>UML</a:t>
            </a:r>
            <a:r>
              <a:rPr lang="zh-CN" altLang="en-US" smtClean="0">
                <a:solidFill>
                  <a:schemeClr val="tx1"/>
                </a:solidFill>
              </a:rPr>
              <a:t>的</a:t>
            </a:r>
            <a:r>
              <a:rPr lang="zh-CN" altLang="en-US" smtClean="0">
                <a:solidFill>
                  <a:schemeClr val="tx1"/>
                </a:solidFill>
                <a:latin typeface="宋体" pitchFamily="2" charset="-122"/>
              </a:rPr>
              <a:t>图</a:t>
            </a:r>
          </a:p>
        </p:txBody>
      </p:sp>
      <p:sp>
        <p:nvSpPr>
          <p:cNvPr id="52227" name="Rectangle 3"/>
          <p:cNvSpPr>
            <a:spLocks noGrp="1" noRot="1" noChangeArrowheads="1"/>
          </p:cNvSpPr>
          <p:nvPr>
            <p:ph type="body" idx="1"/>
          </p:nvPr>
        </p:nvSpPr>
        <p:spPr>
          <a:xfrm>
            <a:off x="228600" y="1066800"/>
            <a:ext cx="8229600" cy="5486400"/>
          </a:xfrm>
        </p:spPr>
        <p:txBody>
          <a:bodyPr/>
          <a:lstStyle/>
          <a:p>
            <a:pPr eaLnBrk="1" hangingPunct="1">
              <a:lnSpc>
                <a:spcPct val="90000"/>
              </a:lnSpc>
              <a:spcBef>
                <a:spcPct val="0"/>
              </a:spcBef>
            </a:pPr>
            <a:r>
              <a:rPr lang="zh-CN" altLang="en-US" b="1" smtClean="0">
                <a:ea typeface="楷体_GB2312" pitchFamily="49" charset="-122"/>
              </a:rPr>
              <a:t>第</a:t>
            </a:r>
            <a:r>
              <a:rPr lang="en-US" altLang="zh-CN" b="1" smtClean="0">
                <a:ea typeface="楷体_GB2312" pitchFamily="49" charset="-122"/>
              </a:rPr>
              <a:t>2</a:t>
            </a:r>
            <a:r>
              <a:rPr lang="zh-CN" altLang="en-US" b="1" smtClean="0">
                <a:ea typeface="楷体_GB2312" pitchFamily="49" charset="-122"/>
              </a:rPr>
              <a:t>类，静态图（</a:t>
            </a:r>
            <a:r>
              <a:rPr lang="en-US" altLang="zh-CN" b="1" smtClean="0">
                <a:ea typeface="楷体_GB2312" pitchFamily="49" charset="-122"/>
              </a:rPr>
              <a:t>Static diagram</a:t>
            </a:r>
            <a:r>
              <a:rPr lang="zh-CN" altLang="en-US" b="1" smtClean="0">
                <a:ea typeface="楷体_GB2312" pitchFamily="49" charset="-122"/>
              </a:rPr>
              <a:t>），包括类图、对象图和包图：</a:t>
            </a:r>
          </a:p>
          <a:p>
            <a:pPr eaLnBrk="1" hangingPunct="1">
              <a:lnSpc>
                <a:spcPct val="90000"/>
              </a:lnSpc>
              <a:spcBef>
                <a:spcPct val="0"/>
              </a:spcBef>
              <a:buFont typeface="Wingdings" pitchFamily="2" charset="2"/>
              <a:buNone/>
            </a:pPr>
            <a:r>
              <a:rPr lang="zh-CN" altLang="en-US" b="1" smtClean="0">
                <a:ea typeface="楷体_GB2312" pitchFamily="49" charset="-122"/>
              </a:rPr>
              <a:t> </a:t>
            </a:r>
          </a:p>
          <a:p>
            <a:pPr lvl="1" eaLnBrk="1" hangingPunct="1">
              <a:lnSpc>
                <a:spcPct val="90000"/>
              </a:lnSpc>
              <a:spcBef>
                <a:spcPct val="0"/>
              </a:spcBef>
            </a:pPr>
            <a:r>
              <a:rPr lang="zh-CN" altLang="en-US" b="1" smtClean="0">
                <a:latin typeface="宋体" pitchFamily="2" charset="-122"/>
              </a:rPr>
              <a:t>类图：类图用于定义系统中的类。包括描述类之间的关系（如：关联、依赖、泛化、聚合等）以及类的内部结构</a:t>
            </a:r>
            <a:r>
              <a:rPr lang="en-US" altLang="zh-CN" b="1" smtClean="0">
                <a:latin typeface="宋体" pitchFamily="2" charset="-122"/>
              </a:rPr>
              <a:t>(</a:t>
            </a:r>
            <a:r>
              <a:rPr lang="zh-CN" altLang="en-US" b="1" smtClean="0">
                <a:latin typeface="宋体" pitchFamily="2" charset="-122"/>
              </a:rPr>
              <a:t>即类的属性和操作</a:t>
            </a:r>
            <a:r>
              <a:rPr lang="en-US" altLang="zh-CN" b="1" smtClean="0">
                <a:latin typeface="宋体" pitchFamily="2" charset="-122"/>
              </a:rPr>
              <a:t>)</a:t>
            </a:r>
            <a:r>
              <a:rPr lang="zh-CN" altLang="en-US" b="1" smtClean="0">
                <a:latin typeface="宋体" pitchFamily="2" charset="-122"/>
              </a:rPr>
              <a:t>。类图描述的是系统中类的静态结构</a:t>
            </a:r>
            <a:r>
              <a:rPr lang="en-US" altLang="zh-CN" b="1" smtClean="0">
                <a:latin typeface="宋体" pitchFamily="2" charset="-122"/>
              </a:rPr>
              <a:t>,</a:t>
            </a:r>
            <a:r>
              <a:rPr lang="zh-CN" altLang="en-US" b="1" smtClean="0">
                <a:latin typeface="宋体" pitchFamily="2" charset="-122"/>
              </a:rPr>
              <a:t>在系统的整个生命周期都是有效的。</a:t>
            </a:r>
          </a:p>
          <a:p>
            <a:pPr lvl="1" algn="just" eaLnBrk="1" hangingPunct="1">
              <a:lnSpc>
                <a:spcPct val="90000"/>
              </a:lnSpc>
            </a:pPr>
            <a:r>
              <a:rPr lang="zh-CN" altLang="en-US" b="1" smtClean="0">
                <a:latin typeface="宋体" pitchFamily="2" charset="-122"/>
              </a:rPr>
              <a:t>对象图：是类图的实例，显示一组对象以及它们的关系。对象图只在系统的某一时间段存在。</a:t>
            </a:r>
          </a:p>
          <a:p>
            <a:pPr lvl="1" algn="just" eaLnBrk="1" hangingPunct="1">
              <a:lnSpc>
                <a:spcPct val="90000"/>
              </a:lnSpc>
            </a:pPr>
            <a:r>
              <a:rPr lang="zh-CN" altLang="en-US" b="1" smtClean="0">
                <a:latin typeface="宋体" pitchFamily="2" charset="-122"/>
              </a:rPr>
              <a:t>包图</a:t>
            </a:r>
            <a:r>
              <a:rPr lang="en-US" altLang="zh-CN" b="1" smtClean="0">
                <a:latin typeface="宋体" pitchFamily="2" charset="-122"/>
              </a:rPr>
              <a:t>:</a:t>
            </a:r>
            <a:r>
              <a:rPr lang="zh-CN" altLang="en-US" b="1" smtClean="0">
                <a:latin typeface="宋体" pitchFamily="2" charset="-122"/>
              </a:rPr>
              <a:t>用于描述系统的分层结构，包中内容可以是类，也可以是包。包图主要表示包与类</a:t>
            </a:r>
            <a:r>
              <a:rPr lang="en-US" altLang="zh-CN" b="1" smtClean="0">
                <a:latin typeface="宋体" pitchFamily="2" charset="-122"/>
              </a:rPr>
              <a:t>,</a:t>
            </a:r>
            <a:r>
              <a:rPr lang="zh-CN" altLang="en-US" b="1" smtClean="0">
                <a:latin typeface="宋体" pitchFamily="2" charset="-122"/>
              </a:rPr>
              <a:t>或包与包之间的关系。</a:t>
            </a:r>
            <a:r>
              <a:rPr lang="zh-CN" altLang="en-US" smtClean="0">
                <a:latin typeface="宋体" pitchFamily="2" charset="-122"/>
              </a:rPr>
              <a:t> </a:t>
            </a:r>
            <a:endParaRPr lang="zh-CN" altLang="en-US" b="1" smtClean="0">
              <a:latin typeface="宋体" pitchFamily="2" charset="-122"/>
            </a:endParaRPr>
          </a:p>
          <a:p>
            <a:pPr eaLnBrk="1" hangingPunct="1">
              <a:lnSpc>
                <a:spcPct val="90000"/>
              </a:lnSpc>
            </a:pPr>
            <a:endParaRPr lang="en-US" altLang="zh-CN"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0-#ppt_w/2"/>
                                          </p:val>
                                        </p:tav>
                                        <p:tav tm="100000">
                                          <p:val>
                                            <p:strVal val="#ppt_x"/>
                                          </p:val>
                                        </p:tav>
                                      </p:tavLst>
                                    </p:anim>
                                    <p:anim calcmode="lin" valueType="num">
                                      <p:cBhvr additive="base">
                                        <p:cTn id="8" dur="500" fill="hold"/>
                                        <p:tgtEl>
                                          <p:spTgt spid="522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2227">
                                            <p:txEl>
                                              <p:pRg st="0" end="0"/>
                                            </p:txEl>
                                          </p:spTgt>
                                        </p:tgtEl>
                                        <p:attrNameLst>
                                          <p:attrName>style.visibility</p:attrName>
                                        </p:attrNameLst>
                                      </p:cBhvr>
                                      <p:to>
                                        <p:strVal val="visible"/>
                                      </p:to>
                                    </p:set>
                                    <p:animEffect transition="in" filter="box(out)">
                                      <p:cBhvr>
                                        <p:cTn id="13" dur="500"/>
                                        <p:tgtEl>
                                          <p:spTgt spid="5222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2227">
                                            <p:txEl>
                                              <p:pRg st="1" end="1"/>
                                            </p:txEl>
                                          </p:spTgt>
                                        </p:tgtEl>
                                        <p:attrNameLst>
                                          <p:attrName>style.visibility</p:attrName>
                                        </p:attrNameLst>
                                      </p:cBhvr>
                                      <p:to>
                                        <p:strVal val="visible"/>
                                      </p:to>
                                    </p:set>
                                    <p:animEffect transition="in" filter="box(out)">
                                      <p:cBhvr>
                                        <p:cTn id="18" dur="500"/>
                                        <p:tgtEl>
                                          <p:spTgt spid="52227">
                                            <p:txEl>
                                              <p:pRg st="1" end="1"/>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52227">
                                            <p:txEl>
                                              <p:pRg st="2" end="2"/>
                                            </p:txEl>
                                          </p:spTgt>
                                        </p:tgtEl>
                                        <p:attrNameLst>
                                          <p:attrName>style.visibility</p:attrName>
                                        </p:attrNameLst>
                                      </p:cBhvr>
                                      <p:to>
                                        <p:strVal val="visible"/>
                                      </p:to>
                                    </p:set>
                                    <p:animEffect transition="in" filter="box(out)">
                                      <p:cBhvr>
                                        <p:cTn id="21" dur="500"/>
                                        <p:tgtEl>
                                          <p:spTgt spid="52227">
                                            <p:txEl>
                                              <p:pRg st="2" end="2"/>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52227">
                                            <p:txEl>
                                              <p:pRg st="3" end="3"/>
                                            </p:txEl>
                                          </p:spTgt>
                                        </p:tgtEl>
                                        <p:attrNameLst>
                                          <p:attrName>style.visibility</p:attrName>
                                        </p:attrNameLst>
                                      </p:cBhvr>
                                      <p:to>
                                        <p:strVal val="visible"/>
                                      </p:to>
                                    </p:set>
                                    <p:animEffect transition="in" filter="box(out)">
                                      <p:cBhvr>
                                        <p:cTn id="24" dur="500"/>
                                        <p:tgtEl>
                                          <p:spTgt spid="52227">
                                            <p:txEl>
                                              <p:pRg st="3" end="3"/>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box(out)">
                                      <p:cBhvr>
                                        <p:cTn id="27"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bwMode="auto">
          <a:xfrm>
            <a:off x="762000" y="0"/>
            <a:ext cx="77724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tx1"/>
                </a:solidFill>
              </a:rPr>
              <a:t>UML</a:t>
            </a:r>
            <a:r>
              <a:rPr lang="zh-CN" altLang="en-US" smtClean="0">
                <a:solidFill>
                  <a:schemeClr val="tx1"/>
                </a:solidFill>
              </a:rPr>
              <a:t>的</a:t>
            </a:r>
            <a:r>
              <a:rPr lang="zh-CN" altLang="en-US" smtClean="0">
                <a:solidFill>
                  <a:schemeClr val="tx1"/>
                </a:solidFill>
                <a:latin typeface="宋体" pitchFamily="2" charset="-122"/>
              </a:rPr>
              <a:t>图</a:t>
            </a:r>
          </a:p>
        </p:txBody>
      </p:sp>
      <p:sp>
        <p:nvSpPr>
          <p:cNvPr id="53251" name="Rectangle 3"/>
          <p:cNvSpPr>
            <a:spLocks noGrp="1" noRot="1" noChangeArrowheads="1"/>
          </p:cNvSpPr>
          <p:nvPr>
            <p:ph type="body" idx="1"/>
          </p:nvPr>
        </p:nvSpPr>
        <p:spPr>
          <a:xfrm>
            <a:off x="381000" y="1371600"/>
            <a:ext cx="8382000" cy="4724400"/>
          </a:xfrm>
        </p:spPr>
        <p:txBody>
          <a:bodyPr/>
          <a:lstStyle/>
          <a:p>
            <a:pPr eaLnBrk="1" hangingPunct="1">
              <a:spcBef>
                <a:spcPct val="0"/>
              </a:spcBef>
            </a:pPr>
            <a:r>
              <a:rPr lang="zh-CN" altLang="en-US" b="1" smtClean="0">
                <a:ea typeface="楷体_GB2312" pitchFamily="49" charset="-122"/>
              </a:rPr>
              <a:t>第</a:t>
            </a:r>
            <a:r>
              <a:rPr lang="en-US" altLang="zh-CN" b="1" smtClean="0">
                <a:ea typeface="楷体_GB2312" pitchFamily="49" charset="-122"/>
              </a:rPr>
              <a:t>3</a:t>
            </a:r>
            <a:r>
              <a:rPr lang="zh-CN" altLang="en-US" b="1" smtClean="0">
                <a:ea typeface="楷体_GB2312" pitchFamily="49" charset="-122"/>
              </a:rPr>
              <a:t>类，行为图（</a:t>
            </a:r>
            <a:r>
              <a:rPr lang="en-US" altLang="zh-CN" b="1" smtClean="0">
                <a:ea typeface="楷体_GB2312" pitchFamily="49" charset="-122"/>
              </a:rPr>
              <a:t>Behavior diagram</a:t>
            </a:r>
            <a:r>
              <a:rPr lang="zh-CN" altLang="en-US" b="1" smtClean="0">
                <a:ea typeface="楷体_GB2312" pitchFamily="49" charset="-122"/>
              </a:rPr>
              <a:t>），描述系统的动态模型和对象间的交互关系，包括状态图和活动图：</a:t>
            </a:r>
          </a:p>
          <a:p>
            <a:pPr eaLnBrk="1" hangingPunct="1">
              <a:spcBef>
                <a:spcPct val="0"/>
              </a:spcBef>
              <a:buFont typeface="Wingdings" pitchFamily="2" charset="2"/>
              <a:buNone/>
            </a:pPr>
            <a:endParaRPr lang="zh-CN" altLang="en-US" b="1" smtClean="0">
              <a:ea typeface="楷体_GB2312" pitchFamily="49" charset="-122"/>
            </a:endParaRPr>
          </a:p>
          <a:p>
            <a:pPr eaLnBrk="1" hangingPunct="1">
              <a:spcBef>
                <a:spcPct val="0"/>
              </a:spcBef>
              <a:buFont typeface="Wingdings" pitchFamily="2" charset="2"/>
              <a:buNone/>
            </a:pPr>
            <a:r>
              <a:rPr lang="zh-CN" altLang="en-US" sz="2800" b="1" smtClean="0">
                <a:latin typeface="宋体" pitchFamily="2" charset="-122"/>
              </a:rPr>
              <a:t>	</a:t>
            </a:r>
            <a:r>
              <a:rPr lang="en-US" altLang="zh-CN" sz="2800" b="1" smtClean="0">
                <a:latin typeface="宋体" pitchFamily="2" charset="-122"/>
              </a:rPr>
              <a:t>-</a:t>
            </a:r>
            <a:r>
              <a:rPr lang="zh-CN" altLang="en-US" sz="2800" b="1" smtClean="0">
                <a:latin typeface="宋体" pitchFamily="2" charset="-122"/>
              </a:rPr>
              <a:t>状态图描述了对象在其生命周期中所有可能的状态以及事件发生时状态的转移。通常状态图是对类图的补充。</a:t>
            </a:r>
          </a:p>
          <a:p>
            <a:pPr eaLnBrk="1" hangingPunct="1">
              <a:spcBef>
                <a:spcPct val="0"/>
              </a:spcBef>
              <a:buFont typeface="Wingdings" pitchFamily="2" charset="2"/>
              <a:buNone/>
            </a:pPr>
            <a:r>
              <a:rPr lang="zh-CN" altLang="en-US" sz="2800" b="1" smtClean="0">
                <a:latin typeface="宋体" pitchFamily="2" charset="-122"/>
              </a:rPr>
              <a:t>	</a:t>
            </a:r>
            <a:r>
              <a:rPr lang="en-US" altLang="zh-CN" sz="2800" b="1" smtClean="0">
                <a:latin typeface="宋体" pitchFamily="2" charset="-122"/>
              </a:rPr>
              <a:t>-</a:t>
            </a:r>
            <a:r>
              <a:rPr lang="zh-CN" altLang="en-US" sz="2800" b="1" smtClean="0">
                <a:latin typeface="宋体" pitchFamily="2" charset="-122"/>
              </a:rPr>
              <a:t>活动图描述了为满足用例要求所要进行的各种活动的执行流程，以及活动间的约束关系。</a:t>
            </a:r>
            <a:r>
              <a:rPr lang="zh-CN" altLang="en-US" sz="2800" b="1" smtClean="0">
                <a:ea typeface="楷体_GB2312" pitchFamily="49" charset="-122"/>
              </a:rPr>
              <a:t> </a:t>
            </a:r>
          </a:p>
          <a:p>
            <a:pPr eaLnBrk="1" hangingPunct="1">
              <a:spcBef>
                <a:spcPct val="0"/>
              </a:spcBef>
              <a:buFont typeface="Wingdings" pitchFamily="2" charset="2"/>
              <a:buNone/>
            </a:pPr>
            <a:endParaRPr lang="en-US" altLang="zh-CN" sz="2800" b="1"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0-#ppt_w/2"/>
                                          </p:val>
                                        </p:tav>
                                        <p:tav tm="100000">
                                          <p:val>
                                            <p:strVal val="#ppt_x"/>
                                          </p:val>
                                        </p:tav>
                                      </p:tavLst>
                                    </p:anim>
                                    <p:anim calcmode="lin" valueType="num">
                                      <p:cBhvr additive="base">
                                        <p:cTn id="8" dur="500" fill="hold"/>
                                        <p:tgtEl>
                                          <p:spTgt spid="532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0" end="0"/>
                                            </p:txEl>
                                          </p:spTgt>
                                        </p:tgtEl>
                                        <p:attrNameLst>
                                          <p:attrName>style.visibility</p:attrName>
                                        </p:attrNameLst>
                                      </p:cBhvr>
                                      <p:to>
                                        <p:strVal val="visible"/>
                                      </p:to>
                                    </p:set>
                                    <p:anim calcmode="lin" valueType="num">
                                      <p:cBhvr additive="base">
                                        <p:cTn id="13"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bwMode="auto">
          <a:xfrm>
            <a:off x="609600" y="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tx1"/>
                </a:solidFill>
              </a:rPr>
              <a:t>UML</a:t>
            </a:r>
            <a:r>
              <a:rPr lang="zh-CN" altLang="en-US" smtClean="0">
                <a:solidFill>
                  <a:schemeClr val="tx1"/>
                </a:solidFill>
              </a:rPr>
              <a:t>的</a:t>
            </a:r>
            <a:r>
              <a:rPr lang="zh-CN" altLang="en-US" smtClean="0">
                <a:solidFill>
                  <a:schemeClr val="tx1"/>
                </a:solidFill>
                <a:latin typeface="宋体" pitchFamily="2" charset="-122"/>
              </a:rPr>
              <a:t>图</a:t>
            </a:r>
          </a:p>
        </p:txBody>
      </p:sp>
      <p:sp>
        <p:nvSpPr>
          <p:cNvPr id="54275" name="Rectangle 3"/>
          <p:cNvSpPr>
            <a:spLocks noGrp="1" noRot="1" noChangeArrowheads="1"/>
          </p:cNvSpPr>
          <p:nvPr>
            <p:ph type="body" idx="1"/>
          </p:nvPr>
        </p:nvSpPr>
        <p:spPr>
          <a:xfrm>
            <a:off x="685800" y="1524000"/>
            <a:ext cx="7772400" cy="4114800"/>
          </a:xfrm>
        </p:spPr>
        <p:txBody>
          <a:bodyPr/>
          <a:lstStyle/>
          <a:p>
            <a:pPr eaLnBrk="1" hangingPunct="1">
              <a:spcBef>
                <a:spcPct val="0"/>
              </a:spcBef>
            </a:pPr>
            <a:r>
              <a:rPr lang="zh-CN" altLang="en-US" b="1" smtClean="0">
                <a:ea typeface="楷体_GB2312" pitchFamily="49" charset="-122"/>
              </a:rPr>
              <a:t>第</a:t>
            </a:r>
            <a:r>
              <a:rPr lang="en-US" altLang="zh-CN" b="1" smtClean="0">
                <a:ea typeface="楷体_GB2312" pitchFamily="49" charset="-122"/>
              </a:rPr>
              <a:t>4</a:t>
            </a:r>
            <a:r>
              <a:rPr lang="zh-CN" altLang="en-US" b="1" smtClean="0">
                <a:ea typeface="楷体_GB2312" pitchFamily="49" charset="-122"/>
              </a:rPr>
              <a:t>类，交互图（</a:t>
            </a:r>
            <a:r>
              <a:rPr lang="en-US" altLang="zh-CN" b="1" smtClean="0">
                <a:ea typeface="楷体_GB2312" pitchFamily="49" charset="-122"/>
              </a:rPr>
              <a:t>Interactive diagram</a:t>
            </a:r>
            <a:r>
              <a:rPr lang="zh-CN" altLang="en-US" b="1" smtClean="0">
                <a:ea typeface="楷体_GB2312" pitchFamily="49" charset="-122"/>
              </a:rPr>
              <a:t>），描述对象间的交互关系，包括时序图和协作图：</a:t>
            </a:r>
            <a:br>
              <a:rPr lang="zh-CN" altLang="en-US" b="1" smtClean="0">
                <a:ea typeface="楷体_GB2312" pitchFamily="49" charset="-122"/>
              </a:rPr>
            </a:br>
            <a:endParaRPr lang="zh-CN" altLang="en-US" b="1" smtClean="0">
              <a:ea typeface="楷体_GB2312" pitchFamily="49" charset="-122"/>
            </a:endParaRPr>
          </a:p>
          <a:p>
            <a:pPr eaLnBrk="1" hangingPunct="1">
              <a:spcBef>
                <a:spcPct val="0"/>
              </a:spcBef>
              <a:buFont typeface="Wingdings" pitchFamily="2" charset="2"/>
              <a:buNone/>
            </a:pPr>
            <a:r>
              <a:rPr lang="zh-CN" altLang="en-US" sz="2800" b="1" smtClean="0">
                <a:latin typeface="宋体" pitchFamily="2" charset="-122"/>
              </a:rPr>
              <a:t>	</a:t>
            </a:r>
            <a:r>
              <a:rPr lang="en-US" altLang="zh-CN" sz="2800" b="1" smtClean="0">
                <a:latin typeface="宋体" pitchFamily="2" charset="-122"/>
              </a:rPr>
              <a:t>-</a:t>
            </a:r>
            <a:r>
              <a:rPr lang="zh-CN" altLang="en-US" sz="2800" b="1" smtClean="0">
                <a:latin typeface="宋体" pitchFamily="2" charset="-122"/>
              </a:rPr>
              <a:t>时序图描述了对象之间的动态合作关系，强调对象之间消息发送的时间顺序。</a:t>
            </a:r>
          </a:p>
          <a:p>
            <a:pPr eaLnBrk="1" hangingPunct="1">
              <a:spcBef>
                <a:spcPct val="0"/>
              </a:spcBef>
              <a:buFont typeface="Wingdings" pitchFamily="2" charset="2"/>
              <a:buNone/>
            </a:pPr>
            <a:r>
              <a:rPr lang="zh-CN" altLang="en-US" sz="2800" b="1" smtClean="0">
                <a:latin typeface="宋体" pitchFamily="2" charset="-122"/>
              </a:rPr>
              <a:t>	 </a:t>
            </a:r>
            <a:r>
              <a:rPr lang="en-US" altLang="zh-CN" sz="2800" b="1" smtClean="0">
                <a:latin typeface="宋体" pitchFamily="2" charset="-122"/>
              </a:rPr>
              <a:t>-</a:t>
            </a:r>
            <a:r>
              <a:rPr lang="zh-CN" altLang="en-US" sz="2800" b="1" smtClean="0">
                <a:latin typeface="宋体" pitchFamily="2" charset="-122"/>
              </a:rPr>
              <a:t>协作图描述了一组相互合作的对象与对象之间的协作关系，强调对象相互间的通信关系。</a:t>
            </a:r>
            <a:r>
              <a:rPr lang="zh-CN" altLang="en-US" b="1" smtClean="0">
                <a:ea typeface="楷体_GB2312" pitchFamily="49" charset="-122"/>
              </a:rPr>
              <a:t>  </a:t>
            </a:r>
          </a:p>
          <a:p>
            <a:pPr eaLnBrk="1" hangingPunct="1">
              <a:spcBef>
                <a:spcPct val="0"/>
              </a:spcBef>
              <a:buFont typeface="Wingdings" pitchFamily="2" charset="2"/>
              <a:buNone/>
            </a:pPr>
            <a:endParaRPr lang="zh-CN" altLang="en-US" b="1" smtClean="0"/>
          </a:p>
          <a:p>
            <a:pPr eaLnBrk="1" hangingPunct="1"/>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 calcmode="lin" valueType="num">
                                      <p:cBhvr additive="base">
                                        <p:cTn id="13"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5">
                                            <p:txEl>
                                              <p:pRg st="1" end="1"/>
                                            </p:txEl>
                                          </p:spTgt>
                                        </p:tgtEl>
                                        <p:attrNameLst>
                                          <p:attrName>style.visibility</p:attrName>
                                        </p:attrNameLst>
                                      </p:cBhvr>
                                      <p:to>
                                        <p:strVal val="visible"/>
                                      </p:to>
                                    </p:set>
                                    <p:anim calcmode="lin" valueType="num">
                                      <p:cBhvr additive="base">
                                        <p:cTn id="19"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5">
                                            <p:txEl>
                                              <p:pRg st="2" end="2"/>
                                            </p:txEl>
                                          </p:spTgt>
                                        </p:tgtEl>
                                        <p:attrNameLst>
                                          <p:attrName>style.visibility</p:attrName>
                                        </p:attrNameLst>
                                      </p:cBhvr>
                                      <p:to>
                                        <p:strVal val="visible"/>
                                      </p:to>
                                    </p:set>
                                    <p:anim calcmode="lin" valueType="num">
                                      <p:cBhvr additive="base">
                                        <p:cTn id="25"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42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bwMode="auto">
          <a:xfrm>
            <a:off x="685800" y="3048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tx1"/>
                </a:solidFill>
              </a:rPr>
              <a:t>UML</a:t>
            </a:r>
            <a:r>
              <a:rPr lang="zh-CN" altLang="en-US" smtClean="0">
                <a:solidFill>
                  <a:schemeClr val="tx1"/>
                </a:solidFill>
              </a:rPr>
              <a:t>的</a:t>
            </a:r>
            <a:r>
              <a:rPr lang="zh-CN" altLang="en-US" smtClean="0">
                <a:solidFill>
                  <a:schemeClr val="tx1"/>
                </a:solidFill>
                <a:latin typeface="宋体" pitchFamily="2" charset="-122"/>
              </a:rPr>
              <a:t>图</a:t>
            </a:r>
          </a:p>
        </p:txBody>
      </p:sp>
      <p:sp>
        <p:nvSpPr>
          <p:cNvPr id="26627" name="Rectangle 3"/>
          <p:cNvSpPr>
            <a:spLocks noGrp="1" noRot="1" noChangeArrowheads="1"/>
          </p:cNvSpPr>
          <p:nvPr>
            <p:ph type="body" idx="1"/>
          </p:nvPr>
        </p:nvSpPr>
        <p:spPr>
          <a:xfrm>
            <a:off x="609600" y="1524000"/>
            <a:ext cx="7772400" cy="4114800"/>
          </a:xfrm>
        </p:spPr>
        <p:txBody>
          <a:bodyPr/>
          <a:lstStyle/>
          <a:p>
            <a:pPr eaLnBrk="1" hangingPunct="1">
              <a:lnSpc>
                <a:spcPct val="90000"/>
              </a:lnSpc>
              <a:spcBef>
                <a:spcPct val="0"/>
              </a:spcBef>
            </a:pPr>
            <a:r>
              <a:rPr lang="zh-CN" altLang="en-US" b="1" smtClean="0">
                <a:ea typeface="楷体_GB2312" pitchFamily="49" charset="-122"/>
              </a:rPr>
              <a:t>第</a:t>
            </a:r>
            <a:r>
              <a:rPr lang="en-US" altLang="zh-CN" b="1" smtClean="0">
                <a:ea typeface="楷体_GB2312" pitchFamily="49" charset="-122"/>
              </a:rPr>
              <a:t>5</a:t>
            </a:r>
            <a:r>
              <a:rPr lang="zh-CN" altLang="en-US" b="1" smtClean="0">
                <a:ea typeface="楷体_GB2312" pitchFamily="49" charset="-122"/>
              </a:rPr>
              <a:t>类，实现图（</a:t>
            </a:r>
            <a:r>
              <a:rPr lang="en-US" altLang="zh-CN" b="1" smtClean="0">
                <a:ea typeface="楷体_GB2312" pitchFamily="49" charset="-122"/>
              </a:rPr>
              <a:t>Implementation diagram</a:t>
            </a:r>
            <a:r>
              <a:rPr lang="zh-CN" altLang="en-US" b="1" smtClean="0">
                <a:ea typeface="楷体_GB2312" pitchFamily="49" charset="-122"/>
              </a:rPr>
              <a:t>），描述代码组件之间的依赖关系，定义系统中软硬件的物理体系结构。包括组件图和配置图：</a:t>
            </a:r>
            <a:r>
              <a:rPr lang="zh-CN" altLang="en-US" sz="2800" b="1" smtClean="0">
                <a:ea typeface="楷体_GB2312" pitchFamily="49" charset="-122"/>
              </a:rPr>
              <a:t/>
            </a:r>
            <a:br>
              <a:rPr lang="zh-CN" altLang="en-US" sz="2800" b="1" smtClean="0">
                <a:ea typeface="楷体_GB2312" pitchFamily="49" charset="-122"/>
              </a:rPr>
            </a:br>
            <a:r>
              <a:rPr lang="zh-CN" altLang="en-US" sz="2800" smtClean="0">
                <a:latin typeface="宋体" pitchFamily="2" charset="-122"/>
              </a:rPr>
              <a:t> </a:t>
            </a:r>
          </a:p>
          <a:p>
            <a:pPr eaLnBrk="1" hangingPunct="1">
              <a:lnSpc>
                <a:spcPct val="90000"/>
              </a:lnSpc>
              <a:buFont typeface="Wingdings" pitchFamily="2" charset="2"/>
              <a:buNone/>
            </a:pPr>
            <a:r>
              <a:rPr lang="zh-CN" altLang="en-US" sz="2800" b="1" smtClean="0">
                <a:latin typeface="宋体" pitchFamily="2" charset="-122"/>
              </a:rPr>
              <a:t>	</a:t>
            </a:r>
            <a:r>
              <a:rPr lang="en-US" altLang="zh-CN" sz="2800" b="1" smtClean="0">
                <a:latin typeface="宋体" pitchFamily="2" charset="-122"/>
              </a:rPr>
              <a:t>-</a:t>
            </a:r>
            <a:r>
              <a:rPr lang="zh-CN" altLang="en-US" sz="2800" b="1" smtClean="0">
                <a:latin typeface="宋体" pitchFamily="2" charset="-122"/>
              </a:rPr>
              <a:t>组件图描述了软件组件的物理结构以及各组件之间的依赖关系。一个组件可能是源代码组件或可执行组件。</a:t>
            </a:r>
          </a:p>
          <a:p>
            <a:pPr eaLnBrk="1" hangingPunct="1">
              <a:lnSpc>
                <a:spcPct val="90000"/>
              </a:lnSpc>
              <a:buFont typeface="Wingdings" pitchFamily="2" charset="2"/>
              <a:buNone/>
            </a:pPr>
            <a:r>
              <a:rPr lang="zh-CN" altLang="en-US" sz="2800" b="1" smtClean="0">
                <a:latin typeface="宋体" pitchFamily="2" charset="-122"/>
              </a:rPr>
              <a:t>	</a:t>
            </a:r>
            <a:r>
              <a:rPr lang="en-US" altLang="zh-CN" sz="2800" b="1" smtClean="0">
                <a:latin typeface="宋体" pitchFamily="2" charset="-122"/>
              </a:rPr>
              <a:t>-</a:t>
            </a:r>
            <a:r>
              <a:rPr lang="zh-CN" altLang="en-US" sz="2800" b="1" smtClean="0">
                <a:latin typeface="宋体" pitchFamily="2" charset="-122"/>
              </a:rPr>
              <a:t>配置图（也称部署图）描述了软件在硬件环境中的配置关系。配置图不但显示实际的计算机和设备（用节点表示）以及它们之间的关系，还描述了连接的类型及组件之间的依赖性。</a:t>
            </a:r>
            <a:r>
              <a:rPr lang="zh-CN" altLang="en-US" sz="2800" b="1" smtClean="0"/>
              <a:t> </a:t>
            </a:r>
          </a:p>
          <a:p>
            <a:pPr eaLnBrk="1" hangingPunct="1">
              <a:lnSpc>
                <a:spcPct val="90000"/>
              </a:lnSpc>
              <a:buFont typeface="Wingdings" pitchFamily="2" charset="2"/>
              <a:buNone/>
            </a:pPr>
            <a:r>
              <a:rPr lang="zh-CN" altLang="en-US" sz="2800" smtClean="0"/>
              <a:t> </a:t>
            </a:r>
          </a:p>
          <a:p>
            <a:pPr eaLnBrk="1" hangingPunct="1">
              <a:lnSpc>
                <a:spcPct val="90000"/>
              </a:lnSpc>
              <a:buFont typeface="Wingdings" pitchFamily="2" charset="2"/>
              <a:buNone/>
            </a:pPr>
            <a:endParaRPr lang="zh-CN" altLang="en-US" sz="2800" smtClean="0"/>
          </a:p>
          <a:p>
            <a:pPr eaLnBrk="1" hangingPunct="1">
              <a:lnSpc>
                <a:spcPct val="90000"/>
              </a:lnSpc>
            </a:pPr>
            <a:endParaRPr lang="en-US" altLang="zh-CN" sz="2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2176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tx1"/>
                </a:solidFill>
              </a:rPr>
              <a:t>1.4 </a:t>
            </a:r>
            <a:r>
              <a:rPr lang="zh-CN" altLang="en-US" smtClean="0">
                <a:solidFill>
                  <a:schemeClr val="tx1"/>
                </a:solidFill>
              </a:rPr>
              <a:t>对面向对象的理解</a:t>
            </a:r>
          </a:p>
        </p:txBody>
      </p:sp>
      <p:sp>
        <p:nvSpPr>
          <p:cNvPr id="28675" name="Rectangle 3"/>
          <p:cNvSpPr>
            <a:spLocks noGrp="1" noRot="1" noChangeArrowheads="1"/>
          </p:cNvSpPr>
          <p:nvPr>
            <p:ph type="body" idx="1"/>
          </p:nvPr>
        </p:nvSpPr>
        <p:spPr/>
        <p:txBody>
          <a:bodyPr/>
          <a:lstStyle/>
          <a:p>
            <a:pPr eaLnBrk="1" hangingPunct="1">
              <a:lnSpc>
                <a:spcPct val="90000"/>
              </a:lnSpc>
              <a:buClr>
                <a:schemeClr val="tx1"/>
              </a:buClr>
            </a:pPr>
            <a:r>
              <a:rPr lang="zh-CN" altLang="en-US" sz="2800" b="1" smtClean="0"/>
              <a:t>对象</a:t>
            </a:r>
          </a:p>
          <a:p>
            <a:pPr eaLnBrk="1" hangingPunct="1">
              <a:lnSpc>
                <a:spcPct val="90000"/>
              </a:lnSpc>
              <a:buClr>
                <a:schemeClr val="tx1"/>
              </a:buClr>
              <a:buFont typeface="Wingdings" pitchFamily="2" charset="2"/>
              <a:buNone/>
            </a:pPr>
            <a:r>
              <a:rPr lang="zh-CN" altLang="en-US" sz="2400" smtClean="0"/>
              <a:t>	</a:t>
            </a:r>
            <a:r>
              <a:rPr lang="zh-CN" altLang="en-US" sz="2400" b="1" smtClean="0"/>
              <a:t>世界上任何事物都可以看成是对象。一个对象代表了一个现实的或虚构的实体。对象可以是具体有形的物体，如汽车、人、房屋等，也可以是无形的概念，化学过程、生产计划、国家等。</a:t>
            </a:r>
          </a:p>
          <a:p>
            <a:pPr eaLnBrk="1" hangingPunct="1">
              <a:lnSpc>
                <a:spcPct val="90000"/>
              </a:lnSpc>
              <a:buClr>
                <a:schemeClr val="tx1"/>
              </a:buClr>
              <a:buFont typeface="Wingdings" pitchFamily="2" charset="2"/>
              <a:buNone/>
            </a:pPr>
            <a:endParaRPr lang="zh-CN" altLang="en-US" sz="2400" b="1" smtClean="0"/>
          </a:p>
          <a:p>
            <a:pPr eaLnBrk="1" hangingPunct="1">
              <a:lnSpc>
                <a:spcPct val="90000"/>
              </a:lnSpc>
              <a:buClr>
                <a:schemeClr val="tx1"/>
              </a:buClr>
            </a:pPr>
            <a:endParaRPr lang="zh-CN" altLang="en-US" sz="2400" b="1" smtClean="0"/>
          </a:p>
          <a:p>
            <a:pPr eaLnBrk="1" hangingPunct="1">
              <a:lnSpc>
                <a:spcPct val="90000"/>
              </a:lnSpc>
              <a:buClr>
                <a:schemeClr val="tx1"/>
              </a:buClr>
            </a:pPr>
            <a:r>
              <a:rPr lang="zh-CN" altLang="en-US" sz="2400" b="1" smtClean="0"/>
              <a:t>对象具有其自身的结构，其结构包括属性和行为。对象的行为是指它能执行的操作。</a:t>
            </a:r>
          </a:p>
          <a:p>
            <a:pPr eaLnBrk="1" hangingPunct="1">
              <a:lnSpc>
                <a:spcPct val="90000"/>
              </a:lnSpc>
              <a:buClr>
                <a:schemeClr val="tx1"/>
              </a:buClr>
              <a:buFont typeface="Wingdings" pitchFamily="2" charset="2"/>
              <a:buNone/>
            </a:pPr>
            <a:r>
              <a:rPr lang="zh-CN" altLang="en-US" sz="2400" b="1" smtClean="0"/>
              <a:t>	例如：汽车都有一些共同的属性：品牌、型号和载重等。它们都有一些共同的行为：加速、减速、载客和运货。</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bwMode="auto">
          <a:xfrm>
            <a:off x="762000" y="228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面向对象的基本概念</a:t>
            </a:r>
          </a:p>
        </p:txBody>
      </p:sp>
      <p:sp>
        <p:nvSpPr>
          <p:cNvPr id="29699" name="Rectangle 3"/>
          <p:cNvSpPr>
            <a:spLocks noGrp="1" noRot="1" noChangeArrowheads="1"/>
          </p:cNvSpPr>
          <p:nvPr>
            <p:ph type="body" idx="1"/>
          </p:nvPr>
        </p:nvSpPr>
        <p:spPr>
          <a:xfrm>
            <a:off x="685800" y="1676400"/>
            <a:ext cx="8229600" cy="4114800"/>
          </a:xfrm>
        </p:spPr>
        <p:txBody>
          <a:bodyPr/>
          <a:lstStyle/>
          <a:p>
            <a:pPr eaLnBrk="1" hangingPunct="1">
              <a:lnSpc>
                <a:spcPct val="90000"/>
              </a:lnSpc>
              <a:buClr>
                <a:schemeClr val="tx1"/>
              </a:buClr>
            </a:pPr>
            <a:r>
              <a:rPr lang="zh-CN" altLang="en-US" sz="2800" b="1" smtClean="0">
                <a:latin typeface="Garamond" pitchFamily="18" charset="0"/>
              </a:rPr>
              <a:t>类</a:t>
            </a:r>
          </a:p>
          <a:p>
            <a:pPr eaLnBrk="1" hangingPunct="1">
              <a:lnSpc>
                <a:spcPct val="90000"/>
              </a:lnSpc>
              <a:buFont typeface="Wingdings" pitchFamily="2" charset="2"/>
              <a:buNone/>
            </a:pPr>
            <a:r>
              <a:rPr lang="zh-CN" altLang="en-US" sz="2800" b="1" smtClean="0">
                <a:latin typeface="Garamond" pitchFamily="18" charset="0"/>
              </a:rPr>
              <a:t>类是一组具有相同特性和行为的对象的集合。</a:t>
            </a:r>
          </a:p>
          <a:p>
            <a:pPr lvl="1" eaLnBrk="1" hangingPunct="1">
              <a:lnSpc>
                <a:spcPct val="90000"/>
              </a:lnSpc>
            </a:pPr>
            <a:r>
              <a:rPr lang="zh-CN" altLang="en-US" sz="2400" b="1" smtClean="0">
                <a:latin typeface="Garamond" pitchFamily="18" charset="0"/>
              </a:rPr>
              <a:t>共同的特性通过属性表现出来 </a:t>
            </a:r>
            <a:r>
              <a:rPr lang="en-US" altLang="zh-CN" sz="2400" b="1" smtClean="0">
                <a:latin typeface="Garamond" pitchFamily="18" charset="0"/>
              </a:rPr>
              <a:t>(</a:t>
            </a:r>
            <a:r>
              <a:rPr lang="zh-CN" altLang="en-US" sz="2400" b="1" smtClean="0">
                <a:latin typeface="Garamond" pitchFamily="18" charset="0"/>
              </a:rPr>
              <a:t>数据</a:t>
            </a:r>
            <a:r>
              <a:rPr lang="en-US" altLang="zh-CN" sz="2400" b="1" smtClean="0">
                <a:latin typeface="Garamond" pitchFamily="18" charset="0"/>
              </a:rPr>
              <a:t>)</a:t>
            </a:r>
          </a:p>
          <a:p>
            <a:pPr lvl="1" eaLnBrk="1" hangingPunct="1">
              <a:lnSpc>
                <a:spcPct val="90000"/>
              </a:lnSpc>
            </a:pPr>
            <a:r>
              <a:rPr lang="zh-CN" altLang="en-US" sz="2400" b="1" smtClean="0">
                <a:latin typeface="Garamond" pitchFamily="18" charset="0"/>
              </a:rPr>
              <a:t>共同的行为通过操作表现出来 </a:t>
            </a:r>
            <a:r>
              <a:rPr lang="en-US" altLang="zh-CN" sz="2400" b="1" smtClean="0">
                <a:latin typeface="Garamond" pitchFamily="18" charset="0"/>
              </a:rPr>
              <a:t>(</a:t>
            </a:r>
            <a:r>
              <a:rPr lang="zh-CN" altLang="en-US" sz="2400" b="1" smtClean="0">
                <a:latin typeface="Garamond" pitchFamily="18" charset="0"/>
              </a:rPr>
              <a:t>功能</a:t>
            </a:r>
            <a:r>
              <a:rPr lang="en-US" altLang="zh-CN" sz="2400" b="1" smtClean="0">
                <a:latin typeface="Garamond" pitchFamily="18" charset="0"/>
              </a:rPr>
              <a:t>)</a:t>
            </a:r>
          </a:p>
          <a:p>
            <a:pPr lvl="1" eaLnBrk="1" hangingPunct="1">
              <a:lnSpc>
                <a:spcPct val="90000"/>
              </a:lnSpc>
              <a:buFont typeface="Wingdings" pitchFamily="2" charset="2"/>
              <a:buNone/>
            </a:pPr>
            <a:endParaRPr lang="en-US" altLang="zh-CN" sz="1200" b="1" smtClean="0">
              <a:latin typeface="Garamond" pitchFamily="18" charset="0"/>
            </a:endParaRPr>
          </a:p>
          <a:p>
            <a:pPr eaLnBrk="1" hangingPunct="1">
              <a:lnSpc>
                <a:spcPct val="90000"/>
              </a:lnSpc>
              <a:buClr>
                <a:schemeClr val="tx1"/>
              </a:buClr>
            </a:pPr>
            <a:r>
              <a:rPr lang="zh-CN" altLang="en-US" sz="2800" b="1" smtClean="0">
                <a:ea typeface="楷体_GB2312" pitchFamily="49" charset="-122"/>
              </a:rPr>
              <a:t>类和对象的关系</a:t>
            </a:r>
          </a:p>
          <a:p>
            <a:pPr eaLnBrk="1" hangingPunct="1">
              <a:lnSpc>
                <a:spcPct val="90000"/>
              </a:lnSpc>
              <a:buClr>
                <a:schemeClr val="tx1"/>
              </a:buClr>
              <a:buFont typeface="Wingdings" pitchFamily="2" charset="2"/>
              <a:buNone/>
            </a:pPr>
            <a:r>
              <a:rPr lang="en-US" altLang="zh-CN" sz="2400" b="1" smtClean="0">
                <a:latin typeface="Garamond" pitchFamily="18" charset="0"/>
              </a:rPr>
              <a:t>-</a:t>
            </a:r>
            <a:r>
              <a:rPr lang="zh-CN" altLang="en-US" sz="2400" b="1" smtClean="0">
                <a:latin typeface="Garamond" pitchFamily="18" charset="0"/>
              </a:rPr>
              <a:t>类是对象的抽象，</a:t>
            </a:r>
            <a:r>
              <a:rPr lang="zh-CN" altLang="en-US" sz="2400" b="1" smtClean="0"/>
              <a:t>对象是类的实例。</a:t>
            </a:r>
          </a:p>
          <a:p>
            <a:pPr eaLnBrk="1" hangingPunct="1">
              <a:lnSpc>
                <a:spcPct val="90000"/>
              </a:lnSpc>
              <a:buClr>
                <a:schemeClr val="tx1"/>
              </a:buClr>
              <a:buFont typeface="Wingdings" pitchFamily="2" charset="2"/>
              <a:buNone/>
            </a:pPr>
            <a:r>
              <a:rPr lang="zh-CN" altLang="en-US" sz="2400" b="1" smtClean="0"/>
              <a:t>	例如：某辆汽车是汽车类的实例。</a:t>
            </a:r>
          </a:p>
          <a:p>
            <a:pPr eaLnBrk="1" hangingPunct="1">
              <a:lnSpc>
                <a:spcPct val="90000"/>
              </a:lnSpc>
              <a:buClr>
                <a:schemeClr val="tx1"/>
              </a:buClr>
              <a:buFont typeface="Wingdings" pitchFamily="2" charset="2"/>
              <a:buNone/>
            </a:pPr>
            <a:r>
              <a:rPr lang="en-US" altLang="zh-CN" sz="2400" b="1" smtClean="0">
                <a:latin typeface="楷体_GB2312" pitchFamily="49" charset="-122"/>
                <a:ea typeface="楷体_GB2312" pitchFamily="49" charset="-122"/>
              </a:rPr>
              <a:t>-</a:t>
            </a:r>
            <a:r>
              <a:rPr lang="zh-CN" altLang="en-US" sz="2400" b="1" smtClean="0">
                <a:latin typeface="宋体" pitchFamily="2" charset="-122"/>
              </a:rPr>
              <a:t>类是静态的； 它们的存在、语义和关系在程序执行前就已经定义好了。</a:t>
            </a:r>
          </a:p>
          <a:p>
            <a:pPr eaLnBrk="1" hangingPunct="1">
              <a:lnSpc>
                <a:spcPct val="90000"/>
              </a:lnSpc>
              <a:buClr>
                <a:schemeClr val="tx1"/>
              </a:buClr>
              <a:buFont typeface="Wingdings" pitchFamily="2" charset="2"/>
              <a:buNone/>
            </a:pPr>
            <a:r>
              <a:rPr lang="en-US" altLang="zh-CN" sz="2400" b="1" smtClean="0">
                <a:latin typeface="宋体" pitchFamily="2" charset="-122"/>
              </a:rPr>
              <a:t>-</a:t>
            </a:r>
            <a:r>
              <a:rPr lang="zh-CN" altLang="en-US" sz="2400" b="1" smtClean="0">
                <a:latin typeface="宋体" pitchFamily="2" charset="-122"/>
              </a:rPr>
              <a:t>对象是动态的； 它们在程序执行时可以被建立和删除。</a:t>
            </a:r>
          </a:p>
          <a:p>
            <a:pPr eaLnBrk="1" hangingPunct="1">
              <a:lnSpc>
                <a:spcPct val="90000"/>
              </a:lnSpc>
              <a:buClr>
                <a:schemeClr val="tx1"/>
              </a:buClr>
            </a:pPr>
            <a:r>
              <a:rPr lang="zh-CN" altLang="en-US" sz="2400" b="1" smtClean="0"/>
              <a:t>类（也叫种类）主要起到分类的作用。</a:t>
            </a:r>
            <a:endParaRPr lang="zh-CN" altLang="en-US" sz="2800" b="1" smtClean="0">
              <a:latin typeface="宋体" pitchFamily="2" charset="-122"/>
            </a:endParaRPr>
          </a:p>
          <a:p>
            <a:pPr eaLnBrk="1" hangingPunct="1">
              <a:lnSpc>
                <a:spcPct val="90000"/>
              </a:lnSpc>
              <a:buClr>
                <a:schemeClr val="tx1"/>
              </a:buClr>
            </a:pPr>
            <a:endParaRPr lang="en-US" altLang="zh-CN" sz="2800" b="1" smtClean="0">
              <a:latin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面向对象的基本概念</a:t>
            </a:r>
          </a:p>
        </p:txBody>
      </p:sp>
      <p:sp>
        <p:nvSpPr>
          <p:cNvPr id="30723" name="Rectangle 3"/>
          <p:cNvSpPr>
            <a:spLocks noGrp="1" noRot="1" noChangeArrowheads="1"/>
          </p:cNvSpPr>
          <p:nvPr>
            <p:ph type="body" idx="1"/>
          </p:nvPr>
        </p:nvSpPr>
        <p:spPr>
          <a:xfrm>
            <a:off x="685800" y="1981200"/>
            <a:ext cx="7772400" cy="4495800"/>
          </a:xfrm>
        </p:spPr>
        <p:txBody>
          <a:bodyPr/>
          <a:lstStyle/>
          <a:p>
            <a:pPr eaLnBrk="1" hangingPunct="1">
              <a:buClr>
                <a:schemeClr val="tx1"/>
              </a:buClr>
            </a:pPr>
            <a:r>
              <a:rPr lang="zh-CN" altLang="en-US" sz="3600" smtClean="0"/>
              <a:t>抽象</a:t>
            </a:r>
          </a:p>
          <a:p>
            <a:pPr eaLnBrk="1" hangingPunct="1">
              <a:buClr>
                <a:schemeClr val="tx1"/>
              </a:buClr>
              <a:buFont typeface="Wingdings" pitchFamily="2" charset="2"/>
              <a:buNone/>
            </a:pPr>
            <a:r>
              <a:rPr lang="zh-CN" altLang="en-US" sz="3600" smtClean="0"/>
              <a:t>	</a:t>
            </a:r>
            <a:r>
              <a:rPr lang="zh-CN" altLang="en-US" sz="2800" b="1" smtClean="0">
                <a:latin typeface="宋体" pitchFamily="2" charset="-122"/>
              </a:rPr>
              <a:t>抽象是一种从一般的观点看待事物的方法，它要求程序员集中于事物的本质特征，而不是具体细节或具体实现。</a:t>
            </a:r>
            <a:r>
              <a:rPr lang="zh-CN" altLang="en-US" sz="2800" b="1" smtClean="0"/>
              <a:t> </a:t>
            </a:r>
          </a:p>
          <a:p>
            <a:pPr eaLnBrk="1" hangingPunct="1">
              <a:buClr>
                <a:schemeClr val="tx1"/>
              </a:buClr>
              <a:buFont typeface="Wingdings" pitchFamily="2" charset="2"/>
              <a:buNone/>
            </a:pPr>
            <a:r>
              <a:rPr lang="zh-CN" altLang="en-US" sz="2800" b="1" smtClean="0"/>
              <a:t>    抽象的含义是过滤掉对象中与当前开发无关的特性，只剩下所需要的属性和行为。</a:t>
            </a:r>
          </a:p>
          <a:p>
            <a:pPr eaLnBrk="1" hangingPunct="1">
              <a:buClr>
                <a:schemeClr val="tx1"/>
              </a:buClr>
            </a:pPr>
            <a:r>
              <a:rPr lang="zh-CN" altLang="en-US" sz="2800" b="1" smtClean="0"/>
              <a:t>一个类是一组对象的抽象。</a:t>
            </a:r>
          </a:p>
          <a:p>
            <a:pPr eaLnBrk="1" hangingPunct="1">
              <a:buFont typeface="Wingdings" pitchFamily="2" charset="2"/>
              <a:buNone/>
            </a:pPr>
            <a:endParaRPr lang="en-US" altLang="zh-CN" sz="3600" b="1"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bwMode="auto">
          <a:xfrm>
            <a:off x="533400" y="2286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面向对象的基本概念</a:t>
            </a:r>
          </a:p>
        </p:txBody>
      </p:sp>
      <p:sp>
        <p:nvSpPr>
          <p:cNvPr id="60419" name="Rectangle 3"/>
          <p:cNvSpPr>
            <a:spLocks noGrp="1" noRot="1" noChangeArrowheads="1"/>
          </p:cNvSpPr>
          <p:nvPr>
            <p:ph type="body" idx="1"/>
          </p:nvPr>
        </p:nvSpPr>
        <p:spPr>
          <a:xfrm>
            <a:off x="304800" y="1143000"/>
            <a:ext cx="8534400" cy="4114800"/>
          </a:xfrm>
        </p:spPr>
        <p:txBody>
          <a:bodyPr/>
          <a:lstStyle/>
          <a:p>
            <a:pPr eaLnBrk="1" hangingPunct="1">
              <a:lnSpc>
                <a:spcPct val="90000"/>
              </a:lnSpc>
              <a:buClr>
                <a:schemeClr val="tx1"/>
              </a:buClr>
              <a:buFont typeface="Wingdings" pitchFamily="2" charset="2"/>
              <a:buChar char="Ø"/>
            </a:pPr>
            <a:r>
              <a:rPr lang="zh-CN" altLang="en-US" sz="3600" smtClean="0"/>
              <a:t>继承</a:t>
            </a:r>
          </a:p>
          <a:p>
            <a:pPr eaLnBrk="1" hangingPunct="1">
              <a:lnSpc>
                <a:spcPct val="90000"/>
              </a:lnSpc>
              <a:buClr>
                <a:schemeClr val="tx1"/>
              </a:buClr>
              <a:buFont typeface="Wingdings" pitchFamily="2" charset="2"/>
              <a:buNone/>
            </a:pPr>
            <a:r>
              <a:rPr lang="zh-CN" altLang="en-US" sz="3600" smtClean="0"/>
              <a:t>	</a:t>
            </a:r>
            <a:r>
              <a:rPr lang="zh-CN" altLang="en-US" sz="2800" b="1" smtClean="0"/>
              <a:t>继承是指一个类直接从另一个类中得到其属性和方法。例如：汽车类、飞机类是交通工具类的子类。</a:t>
            </a:r>
          </a:p>
          <a:p>
            <a:pPr eaLnBrk="1" hangingPunct="1">
              <a:lnSpc>
                <a:spcPct val="90000"/>
              </a:lnSpc>
              <a:buClr>
                <a:schemeClr val="tx1"/>
              </a:buClr>
              <a:buFont typeface="Wingdings" pitchFamily="2" charset="2"/>
              <a:buChar char="Ø"/>
            </a:pPr>
            <a:r>
              <a:rPr lang="zh-CN" altLang="en-US" sz="2800" b="1" smtClean="0"/>
              <a:t> 一个类的子类可以是另一个类的超类。</a:t>
            </a:r>
          </a:p>
          <a:p>
            <a:pPr eaLnBrk="1" hangingPunct="1">
              <a:lnSpc>
                <a:spcPct val="90000"/>
              </a:lnSpc>
              <a:buClr>
                <a:schemeClr val="tx1"/>
              </a:buClr>
              <a:buFont typeface="Wingdings" pitchFamily="2" charset="2"/>
              <a:buNone/>
            </a:pPr>
            <a:r>
              <a:rPr lang="zh-CN" altLang="en-US" sz="2800" b="1" smtClean="0"/>
              <a:t>	例如：汽车类又是轿车、卡车、赛车类的父类。</a:t>
            </a:r>
          </a:p>
          <a:p>
            <a:pPr eaLnBrk="1" hangingPunct="1">
              <a:lnSpc>
                <a:spcPct val="90000"/>
              </a:lnSpc>
              <a:buClr>
                <a:schemeClr val="tx1"/>
              </a:buClr>
              <a:buFont typeface="Wingdings" pitchFamily="2" charset="2"/>
              <a:buChar char="Ø"/>
            </a:pPr>
            <a:r>
              <a:rPr lang="zh-CN" altLang="en-US" sz="2800" b="1" smtClean="0"/>
              <a:t>在对现实世界建立系统模型时，可以根据事物的共性抽象出一批基本的对象类（基类或超类），在此基础上再根据事物的个性抽象出新的对象类，它们既有超类的全部属性和行为，又有自己独特的属性和行为。这些新的对象类成为基类的子类（或派生类）。例如：“学生”是基类，“本科生”“研究生”是它的两个子类。</a:t>
            </a:r>
          </a:p>
          <a:p>
            <a:pPr eaLnBrk="1" hangingPunct="1">
              <a:lnSpc>
                <a:spcPct val="90000"/>
              </a:lnSpc>
              <a:buClr>
                <a:schemeClr val="tx1"/>
              </a:buClr>
              <a:buFont typeface="Wingdings" pitchFamily="2" charset="2"/>
              <a:buChar char="Ø"/>
            </a:pPr>
            <a:r>
              <a:rPr lang="zh-CN" altLang="en-US" sz="2800" b="1" smtClean="0"/>
              <a:t>继承可以提高软件的可重用性。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0-#ppt_w/2"/>
                                          </p:val>
                                        </p:tav>
                                        <p:tav tm="100000">
                                          <p:val>
                                            <p:strVal val="#ppt_x"/>
                                          </p:val>
                                        </p:tav>
                                      </p:tavLst>
                                    </p:anim>
                                    <p:anim calcmode="lin" valueType="num">
                                      <p:cBhvr additive="base">
                                        <p:cTn id="8" dur="500" fill="hold"/>
                                        <p:tgtEl>
                                          <p:spTgt spid="60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0419">
                                            <p:txEl>
                                              <p:pRg st="0" end="0"/>
                                            </p:txEl>
                                          </p:spTgt>
                                        </p:tgtEl>
                                        <p:attrNameLst>
                                          <p:attrName>style.visibility</p:attrName>
                                        </p:attrNameLst>
                                      </p:cBhvr>
                                      <p:to>
                                        <p:strVal val="visible"/>
                                      </p:to>
                                    </p:set>
                                    <p:animEffect transition="in" filter="box(out)">
                                      <p:cBhvr>
                                        <p:cTn id="13" dur="500"/>
                                        <p:tgtEl>
                                          <p:spTgt spid="6041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0419">
                                            <p:txEl>
                                              <p:pRg st="1" end="1"/>
                                            </p:txEl>
                                          </p:spTgt>
                                        </p:tgtEl>
                                        <p:attrNameLst>
                                          <p:attrName>style.visibility</p:attrName>
                                        </p:attrNameLst>
                                      </p:cBhvr>
                                      <p:to>
                                        <p:strVal val="visible"/>
                                      </p:to>
                                    </p:set>
                                    <p:animEffect transition="in" filter="box(out)">
                                      <p:cBhvr>
                                        <p:cTn id="18" dur="500"/>
                                        <p:tgtEl>
                                          <p:spTgt spid="6041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0419">
                                            <p:txEl>
                                              <p:pRg st="2" end="2"/>
                                            </p:txEl>
                                          </p:spTgt>
                                        </p:tgtEl>
                                        <p:attrNameLst>
                                          <p:attrName>style.visibility</p:attrName>
                                        </p:attrNameLst>
                                      </p:cBhvr>
                                      <p:to>
                                        <p:strVal val="visible"/>
                                      </p:to>
                                    </p:set>
                                    <p:animEffect transition="in" filter="box(out)">
                                      <p:cBhvr>
                                        <p:cTn id="23" dur="500"/>
                                        <p:tgtEl>
                                          <p:spTgt spid="6041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60419">
                                            <p:txEl>
                                              <p:pRg st="3" end="3"/>
                                            </p:txEl>
                                          </p:spTgt>
                                        </p:tgtEl>
                                        <p:attrNameLst>
                                          <p:attrName>style.visibility</p:attrName>
                                        </p:attrNameLst>
                                      </p:cBhvr>
                                      <p:to>
                                        <p:strVal val="visible"/>
                                      </p:to>
                                    </p:set>
                                    <p:animEffect transition="in" filter="box(out)">
                                      <p:cBhvr>
                                        <p:cTn id="28" dur="500"/>
                                        <p:tgtEl>
                                          <p:spTgt spid="60419">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60419">
                                            <p:txEl>
                                              <p:pRg st="4" end="4"/>
                                            </p:txEl>
                                          </p:spTgt>
                                        </p:tgtEl>
                                        <p:attrNameLst>
                                          <p:attrName>style.visibility</p:attrName>
                                        </p:attrNameLst>
                                      </p:cBhvr>
                                      <p:to>
                                        <p:strVal val="visible"/>
                                      </p:to>
                                    </p:set>
                                    <p:animEffect transition="in" filter="box(out)">
                                      <p:cBhvr>
                                        <p:cTn id="33" dur="500"/>
                                        <p:tgtEl>
                                          <p:spTgt spid="60419">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60419">
                                            <p:txEl>
                                              <p:pRg st="5" end="5"/>
                                            </p:txEl>
                                          </p:spTgt>
                                        </p:tgtEl>
                                        <p:attrNameLst>
                                          <p:attrName>style.visibility</p:attrName>
                                        </p:attrNameLst>
                                      </p:cBhvr>
                                      <p:to>
                                        <p:strVal val="visible"/>
                                      </p:to>
                                    </p:set>
                                    <p:animEffect transition="in" filter="box(out)">
                                      <p:cBhvr>
                                        <p:cTn id="38"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1.1 UML</a:t>
            </a:r>
            <a:r>
              <a:rPr lang="zh-CN" altLang="en-US" smtClean="0"/>
              <a:t>简介</a:t>
            </a:r>
          </a:p>
        </p:txBody>
      </p:sp>
      <p:sp>
        <p:nvSpPr>
          <p:cNvPr id="5123" name="Rectangle 3"/>
          <p:cNvSpPr>
            <a:spLocks noGrp="1" noRot="1" noChangeArrowheads="1"/>
          </p:cNvSpPr>
          <p:nvPr>
            <p:ph type="body" idx="1"/>
          </p:nvPr>
        </p:nvSpPr>
        <p:spPr/>
        <p:txBody>
          <a:bodyPr/>
          <a:lstStyle/>
          <a:p>
            <a:pPr eaLnBrk="1" hangingPunct="1"/>
            <a:r>
              <a:rPr kumimoji="1" lang="en-US" altLang="zh-CN" b="1" smtClean="0"/>
              <a:t>UM</a:t>
            </a:r>
            <a:r>
              <a:rPr kumimoji="1" lang="en-US" altLang="zh-CN" b="1" smtClean="0">
                <a:solidFill>
                  <a:srgbClr val="FF3300"/>
                </a:solidFill>
              </a:rPr>
              <a:t>L</a:t>
            </a:r>
            <a:r>
              <a:rPr kumimoji="1" lang="zh-CN" altLang="en-US" b="1" smtClean="0"/>
              <a:t>是一种</a:t>
            </a:r>
            <a:r>
              <a:rPr kumimoji="1" lang="en-US" altLang="zh-CN" b="1" smtClean="0">
                <a:solidFill>
                  <a:srgbClr val="FF3300"/>
                </a:solidFill>
              </a:rPr>
              <a:t>Language</a:t>
            </a:r>
            <a:r>
              <a:rPr kumimoji="1" lang="zh-CN" altLang="en-US" b="1" smtClean="0"/>
              <a:t>（语言）</a:t>
            </a:r>
          </a:p>
          <a:p>
            <a:pPr eaLnBrk="1" hangingPunct="1"/>
            <a:r>
              <a:rPr kumimoji="1" lang="en-US" altLang="zh-CN" b="1" smtClean="0"/>
              <a:t>U</a:t>
            </a:r>
            <a:r>
              <a:rPr kumimoji="1" lang="en-US" altLang="zh-CN" b="1" smtClean="0">
                <a:solidFill>
                  <a:srgbClr val="FF3300"/>
                </a:solidFill>
              </a:rPr>
              <a:t>M</a:t>
            </a:r>
            <a:r>
              <a:rPr kumimoji="1" lang="en-US" altLang="zh-CN" b="1" smtClean="0"/>
              <a:t>L</a:t>
            </a:r>
            <a:r>
              <a:rPr kumimoji="1" lang="zh-CN" altLang="en-US" b="1" smtClean="0"/>
              <a:t>是一种</a:t>
            </a:r>
            <a:r>
              <a:rPr kumimoji="1" lang="en-US" altLang="zh-CN" b="1" smtClean="0">
                <a:solidFill>
                  <a:srgbClr val="FF3300"/>
                </a:solidFill>
              </a:rPr>
              <a:t>Modeling</a:t>
            </a:r>
            <a:r>
              <a:rPr kumimoji="1" lang="zh-CN" altLang="en-US" b="1" smtClean="0"/>
              <a:t>（建模）</a:t>
            </a:r>
            <a:r>
              <a:rPr kumimoji="1" lang="en-US" altLang="zh-CN" b="1" smtClean="0"/>
              <a:t>Language</a:t>
            </a:r>
          </a:p>
          <a:p>
            <a:pPr eaLnBrk="1" hangingPunct="1"/>
            <a:r>
              <a:rPr kumimoji="1" lang="en-US" altLang="zh-CN" b="1" smtClean="0">
                <a:solidFill>
                  <a:srgbClr val="FF3300"/>
                </a:solidFill>
              </a:rPr>
              <a:t>U</a:t>
            </a:r>
            <a:r>
              <a:rPr kumimoji="1" lang="en-US" altLang="zh-CN" b="1" smtClean="0"/>
              <a:t>ML</a:t>
            </a:r>
            <a:r>
              <a:rPr kumimoji="1" lang="zh-CN" altLang="en-US" b="1" smtClean="0"/>
              <a:t>是</a:t>
            </a:r>
            <a:r>
              <a:rPr kumimoji="1" lang="en-US" altLang="zh-CN" b="1" smtClean="0">
                <a:solidFill>
                  <a:srgbClr val="FF3300"/>
                </a:solidFill>
              </a:rPr>
              <a:t>Unified</a:t>
            </a:r>
            <a:r>
              <a:rPr kumimoji="1" lang="zh-CN" altLang="en-US" b="1" smtClean="0"/>
              <a:t>（统一）</a:t>
            </a:r>
            <a:r>
              <a:rPr kumimoji="1" lang="en-US" altLang="zh-CN" b="1" smtClean="0"/>
              <a:t>Modeling Language</a:t>
            </a:r>
          </a:p>
          <a:p>
            <a:pPr eaLnBrk="1" hangingPunct="1"/>
            <a:r>
              <a:rPr lang="en-US" altLang="zh-CN" b="1" smtClean="0">
                <a:cs typeface="Times New Roman" pitchFamily="18" charset="0"/>
              </a:rPr>
              <a:t>UML</a:t>
            </a:r>
            <a:r>
              <a:rPr lang="zh-CN" altLang="en-US" b="1" smtClean="0">
                <a:latin typeface="宋体" pitchFamily="2" charset="-122"/>
              </a:rPr>
              <a:t>（</a:t>
            </a:r>
            <a:r>
              <a:rPr lang="en-US" altLang="zh-CN" b="1" smtClean="0">
                <a:cs typeface="Times New Roman" pitchFamily="18" charset="0"/>
              </a:rPr>
              <a:t>Unified Modeling Language</a:t>
            </a:r>
            <a:r>
              <a:rPr lang="zh-CN" altLang="en-US" b="1" smtClean="0">
                <a:latin typeface="宋体" pitchFamily="2" charset="-122"/>
              </a:rPr>
              <a:t>）译为</a:t>
            </a:r>
            <a:r>
              <a:rPr lang="zh-CN" altLang="en-US" b="1" smtClean="0"/>
              <a:t>“</a:t>
            </a:r>
            <a:r>
              <a:rPr lang="zh-CN" altLang="en-US" b="1" smtClean="0">
                <a:latin typeface="宋体" pitchFamily="2" charset="-122"/>
              </a:rPr>
              <a:t>统一建模语言</a:t>
            </a:r>
            <a:r>
              <a:rPr lang="zh-CN" altLang="en-US" b="1" smtClean="0"/>
              <a:t>”</a:t>
            </a:r>
            <a:r>
              <a:rPr lang="zh-CN" altLang="en-US" b="1" smtClean="0">
                <a:latin typeface="宋体" pitchFamily="2" charset="-122"/>
              </a:rPr>
              <a:t>，</a:t>
            </a:r>
            <a:r>
              <a:rPr lang="zh-CN" altLang="en-US" b="1" smtClean="0"/>
              <a:t>是一种面向对象的建模语言</a:t>
            </a:r>
            <a:r>
              <a:rPr lang="zh-CN" altLang="en-US" smtClean="0"/>
              <a:t>。</a:t>
            </a:r>
          </a:p>
          <a:p>
            <a:pPr eaLnBrk="1" hangingPunct="1">
              <a:buFont typeface="Wingdings" pitchFamily="2" charset="2"/>
              <a:buNone/>
            </a:pPr>
            <a:endParaRPr kumimoji="1" lang="zh-CN" altLang="en-US" b="1" smtClean="0"/>
          </a:p>
          <a:p>
            <a:pPr eaLnBrk="1" hangingPunct="1">
              <a:buFont typeface="Wingdings" pitchFamily="2" charset="2"/>
              <a:buNone/>
            </a:pPr>
            <a:endParaRPr lang="en-US" altLang="zh-CN"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bwMode="auto">
          <a:xfrm>
            <a:off x="685800" y="3048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面向对象的基本概念</a:t>
            </a:r>
          </a:p>
        </p:txBody>
      </p:sp>
      <p:sp>
        <p:nvSpPr>
          <p:cNvPr id="63491" name="Rectangle 3"/>
          <p:cNvSpPr>
            <a:spLocks noGrp="1" noRot="1" noChangeArrowheads="1"/>
          </p:cNvSpPr>
          <p:nvPr>
            <p:ph type="body" idx="1"/>
          </p:nvPr>
        </p:nvSpPr>
        <p:spPr>
          <a:xfrm>
            <a:off x="533400" y="1219200"/>
            <a:ext cx="8153400" cy="4495800"/>
          </a:xfrm>
        </p:spPr>
        <p:txBody>
          <a:bodyPr/>
          <a:lstStyle/>
          <a:p>
            <a:pPr eaLnBrk="1" hangingPunct="1">
              <a:lnSpc>
                <a:spcPct val="90000"/>
              </a:lnSpc>
            </a:pPr>
            <a:r>
              <a:rPr lang="zh-CN" altLang="en-US" b="1" smtClean="0"/>
              <a:t>多态</a:t>
            </a:r>
          </a:p>
          <a:p>
            <a:pPr eaLnBrk="1" hangingPunct="1">
              <a:lnSpc>
                <a:spcPct val="90000"/>
              </a:lnSpc>
              <a:buFont typeface="Wingdings" pitchFamily="2" charset="2"/>
              <a:buNone/>
            </a:pPr>
            <a:r>
              <a:rPr lang="zh-CN" altLang="en-US" b="1" smtClean="0"/>
              <a:t>	多态性就是多种表现，即“一个对外接口，多个内在实现方法。</a:t>
            </a:r>
          </a:p>
          <a:p>
            <a:pPr eaLnBrk="1" hangingPunct="1">
              <a:lnSpc>
                <a:spcPct val="90000"/>
              </a:lnSpc>
              <a:buFont typeface="Wingdings" pitchFamily="2" charset="2"/>
              <a:buNone/>
            </a:pPr>
            <a:r>
              <a:rPr lang="zh-CN" altLang="en-US" b="1" smtClean="0"/>
              <a:t>	不同的类有时具有相同名称的操作。</a:t>
            </a:r>
          </a:p>
          <a:p>
            <a:pPr eaLnBrk="1" hangingPunct="1">
              <a:lnSpc>
                <a:spcPct val="90000"/>
              </a:lnSpc>
              <a:buFont typeface="Wingdings" pitchFamily="2" charset="2"/>
              <a:buNone/>
            </a:pPr>
            <a:r>
              <a:rPr lang="zh-CN" altLang="en-US" sz="2800" b="1" smtClean="0"/>
              <a:t>如： “打开”操作，可以是</a:t>
            </a:r>
          </a:p>
          <a:p>
            <a:pPr eaLnBrk="1" hangingPunct="1">
              <a:lnSpc>
                <a:spcPct val="90000"/>
              </a:lnSpc>
              <a:buFont typeface="Wingdings" pitchFamily="2" charset="2"/>
              <a:buNone/>
            </a:pPr>
            <a:r>
              <a:rPr lang="zh-CN" altLang="en-US" sz="2800" b="1" smtClean="0"/>
              <a:t>	“打开一扇门”</a:t>
            </a:r>
          </a:p>
          <a:p>
            <a:pPr eaLnBrk="1" hangingPunct="1">
              <a:lnSpc>
                <a:spcPct val="90000"/>
              </a:lnSpc>
              <a:buFont typeface="Wingdings" pitchFamily="2" charset="2"/>
              <a:buNone/>
            </a:pPr>
            <a:r>
              <a:rPr lang="zh-CN" altLang="en-US" sz="2800" b="1" smtClean="0"/>
              <a:t>     “打开一个银行帐号”</a:t>
            </a:r>
          </a:p>
          <a:p>
            <a:pPr eaLnBrk="1" hangingPunct="1">
              <a:lnSpc>
                <a:spcPct val="90000"/>
              </a:lnSpc>
              <a:buFont typeface="Wingdings" pitchFamily="2" charset="2"/>
              <a:buNone/>
            </a:pPr>
            <a:r>
              <a:rPr lang="zh-CN" altLang="en-US" sz="2800" b="1" smtClean="0"/>
              <a:t>     “打开一本书”  等，</a:t>
            </a:r>
          </a:p>
          <a:p>
            <a:pPr eaLnBrk="1" hangingPunct="1">
              <a:lnSpc>
                <a:spcPct val="90000"/>
              </a:lnSpc>
              <a:buFont typeface="Wingdings" pitchFamily="2" charset="2"/>
              <a:buNone/>
            </a:pPr>
            <a:r>
              <a:rPr lang="zh-CN" altLang="en-US" sz="2800" b="1" smtClean="0"/>
              <a:t>虽然都是“打开”操作，但执行的是不同的行为动作。</a:t>
            </a:r>
          </a:p>
          <a:p>
            <a:pPr eaLnBrk="1" hangingPunct="1">
              <a:lnSpc>
                <a:spcPct val="90000"/>
              </a:lnSpc>
              <a:buFont typeface="Wingdings" pitchFamily="2" charset="2"/>
              <a:buNone/>
            </a:pPr>
            <a:r>
              <a:rPr lang="zh-CN" altLang="en-US" sz="2800" b="1" smtClean="0"/>
              <a:t>如：接口，不同的类实现同一个接口时，可以有不同的实现方法。</a:t>
            </a:r>
          </a:p>
          <a:p>
            <a:pPr eaLnBrk="1" hangingPunct="1">
              <a:lnSpc>
                <a:spcPct val="90000"/>
              </a:lnSpc>
              <a:buFont typeface="Wingdings" pitchFamily="2" charset="2"/>
              <a:buNone/>
            </a:pPr>
            <a:r>
              <a:rPr lang="zh-CN" altLang="en-US" b="1"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500" fill="hold"/>
                                        <p:tgtEl>
                                          <p:spTgt spid="63490"/>
                                        </p:tgtEl>
                                        <p:attrNameLst>
                                          <p:attrName>ppt_x</p:attrName>
                                        </p:attrNameLst>
                                      </p:cBhvr>
                                      <p:tavLst>
                                        <p:tav tm="0">
                                          <p:val>
                                            <p:strVal val="0-#ppt_w/2"/>
                                          </p:val>
                                        </p:tav>
                                        <p:tav tm="100000">
                                          <p:val>
                                            <p:strVal val="#ppt_x"/>
                                          </p:val>
                                        </p:tav>
                                      </p:tavLst>
                                    </p:anim>
                                    <p:anim calcmode="lin" valueType="num">
                                      <p:cBhvr additive="base">
                                        <p:cTn id="8" dur="500" fill="hold"/>
                                        <p:tgtEl>
                                          <p:spTgt spid="634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0" end="0"/>
                                            </p:txEl>
                                          </p:spTgt>
                                        </p:tgtEl>
                                        <p:attrNameLst>
                                          <p:attrName>style.visibility</p:attrName>
                                        </p:attrNameLst>
                                      </p:cBhvr>
                                      <p:to>
                                        <p:strVal val="visible"/>
                                      </p:to>
                                    </p:set>
                                    <p:anim calcmode="lin" valueType="num">
                                      <p:cBhvr additive="base">
                                        <p:cTn id="13"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1">
                                            <p:txEl>
                                              <p:pRg st="1" end="1"/>
                                            </p:txEl>
                                          </p:spTgt>
                                        </p:tgtEl>
                                        <p:attrNameLst>
                                          <p:attrName>style.visibility</p:attrName>
                                        </p:attrNameLst>
                                      </p:cBhvr>
                                      <p:to>
                                        <p:strVal val="visible"/>
                                      </p:to>
                                    </p:set>
                                    <p:anim calcmode="lin" valueType="num">
                                      <p:cBhvr additive="base">
                                        <p:cTn id="19"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491">
                                            <p:txEl>
                                              <p:pRg st="2" end="2"/>
                                            </p:txEl>
                                          </p:spTgt>
                                        </p:tgtEl>
                                        <p:attrNameLst>
                                          <p:attrName>style.visibility</p:attrName>
                                        </p:attrNameLst>
                                      </p:cBhvr>
                                      <p:to>
                                        <p:strVal val="visible"/>
                                      </p:to>
                                    </p:set>
                                    <p:anim calcmode="lin" valueType="num">
                                      <p:cBhvr additive="base">
                                        <p:cTn id="25"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xEl>
                                              <p:pRg st="3" end="3"/>
                                            </p:txEl>
                                          </p:spTgt>
                                        </p:tgtEl>
                                        <p:attrNameLst>
                                          <p:attrName>style.visibility</p:attrName>
                                        </p:attrNameLst>
                                      </p:cBhvr>
                                      <p:to>
                                        <p:strVal val="visible"/>
                                      </p:to>
                                    </p:set>
                                    <p:anim calcmode="lin" valueType="num">
                                      <p:cBhvr additive="base">
                                        <p:cTn id="31"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491">
                                            <p:txEl>
                                              <p:pRg st="4" end="4"/>
                                            </p:txEl>
                                          </p:spTgt>
                                        </p:tgtEl>
                                        <p:attrNameLst>
                                          <p:attrName>style.visibility</p:attrName>
                                        </p:attrNameLst>
                                      </p:cBhvr>
                                      <p:to>
                                        <p:strVal val="visible"/>
                                      </p:to>
                                    </p:set>
                                    <p:anim calcmode="lin" valueType="num">
                                      <p:cBhvr additive="base">
                                        <p:cTn id="37"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4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3491">
                                            <p:txEl>
                                              <p:pRg st="5" end="5"/>
                                            </p:txEl>
                                          </p:spTgt>
                                        </p:tgtEl>
                                        <p:attrNameLst>
                                          <p:attrName>style.visibility</p:attrName>
                                        </p:attrNameLst>
                                      </p:cBhvr>
                                      <p:to>
                                        <p:strVal val="visible"/>
                                      </p:to>
                                    </p:set>
                                    <p:anim calcmode="lin" valueType="num">
                                      <p:cBhvr additive="base">
                                        <p:cTn id="43" dur="500" fill="hold"/>
                                        <p:tgtEl>
                                          <p:spTgt spid="6349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3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3491">
                                            <p:txEl>
                                              <p:pRg st="6" end="6"/>
                                            </p:txEl>
                                          </p:spTgt>
                                        </p:tgtEl>
                                        <p:attrNameLst>
                                          <p:attrName>style.visibility</p:attrName>
                                        </p:attrNameLst>
                                      </p:cBhvr>
                                      <p:to>
                                        <p:strVal val="visible"/>
                                      </p:to>
                                    </p:set>
                                    <p:anim calcmode="lin" valueType="num">
                                      <p:cBhvr additive="base">
                                        <p:cTn id="49" dur="500" fill="hold"/>
                                        <p:tgtEl>
                                          <p:spTgt spid="63491">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34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3491">
                                            <p:txEl>
                                              <p:pRg st="7" end="7"/>
                                            </p:txEl>
                                          </p:spTgt>
                                        </p:tgtEl>
                                        <p:attrNameLst>
                                          <p:attrName>style.visibility</p:attrName>
                                        </p:attrNameLst>
                                      </p:cBhvr>
                                      <p:to>
                                        <p:strVal val="visible"/>
                                      </p:to>
                                    </p:set>
                                    <p:anim calcmode="lin" valueType="num">
                                      <p:cBhvr additive="base">
                                        <p:cTn id="55" dur="500" fill="hold"/>
                                        <p:tgtEl>
                                          <p:spTgt spid="63491">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34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3491">
                                            <p:txEl>
                                              <p:pRg st="8" end="8"/>
                                            </p:txEl>
                                          </p:spTgt>
                                        </p:tgtEl>
                                        <p:attrNameLst>
                                          <p:attrName>style.visibility</p:attrName>
                                        </p:attrNameLst>
                                      </p:cBhvr>
                                      <p:to>
                                        <p:strVal val="visible"/>
                                      </p:to>
                                    </p:set>
                                    <p:anim calcmode="lin" valueType="num">
                                      <p:cBhvr additive="base">
                                        <p:cTn id="61" dur="500" fill="hold"/>
                                        <p:tgtEl>
                                          <p:spTgt spid="63491">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34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3491">
                                            <p:txEl>
                                              <p:pRg st="9" end="9"/>
                                            </p:txEl>
                                          </p:spTgt>
                                        </p:tgtEl>
                                        <p:attrNameLst>
                                          <p:attrName>style.visibility</p:attrName>
                                        </p:attrNameLst>
                                      </p:cBhvr>
                                      <p:to>
                                        <p:strVal val="visible"/>
                                      </p:to>
                                    </p:set>
                                    <p:anim calcmode="lin" valueType="num">
                                      <p:cBhvr additive="base">
                                        <p:cTn id="67" dur="500" fill="hold"/>
                                        <p:tgtEl>
                                          <p:spTgt spid="63491">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34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bwMode="auto">
          <a:xfrm>
            <a:off x="298450" y="228600"/>
            <a:ext cx="854075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面向对象的基本概念</a:t>
            </a:r>
          </a:p>
        </p:txBody>
      </p:sp>
      <p:sp>
        <p:nvSpPr>
          <p:cNvPr id="65539" name="Rectangle 3"/>
          <p:cNvSpPr>
            <a:spLocks noGrp="1" noRot="1" noChangeArrowheads="1"/>
          </p:cNvSpPr>
          <p:nvPr>
            <p:ph type="body" idx="1"/>
          </p:nvPr>
        </p:nvSpPr>
        <p:spPr>
          <a:xfrm>
            <a:off x="609600" y="1676400"/>
            <a:ext cx="7772400" cy="4114800"/>
          </a:xfrm>
        </p:spPr>
        <p:txBody>
          <a:bodyPr/>
          <a:lstStyle/>
          <a:p>
            <a:pPr eaLnBrk="1" hangingPunct="1">
              <a:lnSpc>
                <a:spcPct val="90000"/>
              </a:lnSpc>
            </a:pPr>
            <a:r>
              <a:rPr lang="zh-CN" altLang="en-US" b="1" smtClean="0"/>
              <a:t>封装</a:t>
            </a:r>
          </a:p>
          <a:p>
            <a:pPr eaLnBrk="1" hangingPunct="1">
              <a:lnSpc>
                <a:spcPct val="90000"/>
              </a:lnSpc>
              <a:buFont typeface="Wingdings" pitchFamily="2" charset="2"/>
              <a:buNone/>
            </a:pPr>
            <a:r>
              <a:rPr lang="zh-CN" altLang="en-US" sz="2800" b="1" smtClean="0"/>
              <a:t>将属性和操作包装成一个单元，使得对状态的访问和修改只能通过封装提供的接口进行。</a:t>
            </a:r>
          </a:p>
          <a:p>
            <a:pPr eaLnBrk="1" hangingPunct="1">
              <a:lnSpc>
                <a:spcPct val="90000"/>
              </a:lnSpc>
              <a:buFont typeface="Wingdings" pitchFamily="2" charset="2"/>
              <a:buNone/>
            </a:pPr>
            <a:endParaRPr lang="zh-CN" altLang="en-US" sz="2800" b="1" smtClean="0"/>
          </a:p>
          <a:p>
            <a:pPr eaLnBrk="1" hangingPunct="1">
              <a:lnSpc>
                <a:spcPct val="90000"/>
              </a:lnSpc>
              <a:buFont typeface="Wingdings" pitchFamily="2" charset="2"/>
              <a:buNone/>
            </a:pPr>
            <a:r>
              <a:rPr lang="zh-CN" altLang="en-US" sz="2800" b="1" smtClean="0"/>
              <a:t>封装的实质是当一个对象执行自己的操作时，它对外界隐藏了操作的细节。</a:t>
            </a:r>
          </a:p>
          <a:p>
            <a:pPr eaLnBrk="1" hangingPunct="1">
              <a:lnSpc>
                <a:spcPct val="90000"/>
              </a:lnSpc>
              <a:buFont typeface="Wingdings" pitchFamily="2" charset="2"/>
              <a:buNone/>
            </a:pPr>
            <a:endParaRPr lang="zh-CN" altLang="en-US" sz="2800" b="1" smtClean="0"/>
          </a:p>
          <a:p>
            <a:pPr eaLnBrk="1" hangingPunct="1">
              <a:lnSpc>
                <a:spcPct val="90000"/>
              </a:lnSpc>
            </a:pPr>
            <a:r>
              <a:rPr lang="zh-CN" altLang="en-US" sz="2800" b="1" smtClean="0"/>
              <a:t>对于对象的外界而言，只需要知道对象所表现的外部行为，不必了解对象行为的内部细节。如：电视机。</a:t>
            </a:r>
          </a:p>
          <a:p>
            <a:pPr eaLnBrk="1" hangingPunct="1">
              <a:lnSpc>
                <a:spcPct val="90000"/>
              </a:lnSpc>
            </a:pPr>
            <a:endParaRPr lang="zh-CN" altLang="en-US" sz="2800" b="1" smtClean="0"/>
          </a:p>
          <a:p>
            <a:pPr eaLnBrk="1" hangingPunct="1">
              <a:lnSpc>
                <a:spcPct val="90000"/>
              </a:lnSpc>
              <a:buFont typeface="Wingdings" pitchFamily="2" charset="2"/>
              <a:buNone/>
            </a:pPr>
            <a:endParaRPr lang="en-US" altLang="zh-CN" sz="28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0-#ppt_w/2"/>
                                          </p:val>
                                        </p:tav>
                                        <p:tav tm="100000">
                                          <p:val>
                                            <p:strVal val="#ppt_x"/>
                                          </p:val>
                                        </p:tav>
                                      </p:tavLst>
                                    </p:anim>
                                    <p:anim calcmode="lin" valueType="num">
                                      <p:cBhvr additive="base">
                                        <p:cTn id="8" dur="500" fill="hold"/>
                                        <p:tgtEl>
                                          <p:spTgt spid="655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0" end="0"/>
                                            </p:txEl>
                                          </p:spTgt>
                                        </p:tgtEl>
                                        <p:attrNameLst>
                                          <p:attrName>style.visibility</p:attrName>
                                        </p:attrNameLst>
                                      </p:cBhvr>
                                      <p:to>
                                        <p:strVal val="visible"/>
                                      </p:to>
                                    </p:set>
                                    <p:anim calcmode="lin" valueType="num">
                                      <p:cBhvr additive="base">
                                        <p:cTn id="13"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1" end="1"/>
                                            </p:txEl>
                                          </p:spTgt>
                                        </p:tgtEl>
                                        <p:attrNameLst>
                                          <p:attrName>style.visibility</p:attrName>
                                        </p:attrNameLst>
                                      </p:cBhvr>
                                      <p:to>
                                        <p:strVal val="visible"/>
                                      </p:to>
                                    </p:set>
                                    <p:anim calcmode="lin" valueType="num">
                                      <p:cBhvr additive="base">
                                        <p:cTn id="19"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 calcmode="lin" valueType="num">
                                      <p:cBhvr additive="base">
                                        <p:cTn id="25"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bwMode="auto">
          <a:xfrm>
            <a:off x="685800" y="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面向对象的基本概念</a:t>
            </a:r>
          </a:p>
        </p:txBody>
      </p:sp>
      <p:sp>
        <p:nvSpPr>
          <p:cNvPr id="66563" name="Rectangle 3"/>
          <p:cNvSpPr>
            <a:spLocks noGrp="1" noRot="1" noChangeArrowheads="1"/>
          </p:cNvSpPr>
          <p:nvPr>
            <p:ph type="body" idx="1"/>
          </p:nvPr>
        </p:nvSpPr>
        <p:spPr>
          <a:xfrm>
            <a:off x="685800" y="1371600"/>
            <a:ext cx="7772400" cy="4114800"/>
          </a:xfrm>
        </p:spPr>
        <p:txBody>
          <a:bodyPr/>
          <a:lstStyle/>
          <a:p>
            <a:pPr eaLnBrk="1" hangingPunct="1">
              <a:lnSpc>
                <a:spcPct val="90000"/>
              </a:lnSpc>
              <a:buClr>
                <a:schemeClr val="tx1"/>
              </a:buClr>
            </a:pPr>
            <a:r>
              <a:rPr lang="zh-CN" altLang="en-US" sz="2800" b="1" smtClean="0"/>
              <a:t>消息</a:t>
            </a:r>
          </a:p>
          <a:p>
            <a:pPr eaLnBrk="1" hangingPunct="1">
              <a:lnSpc>
                <a:spcPct val="90000"/>
              </a:lnSpc>
              <a:buClr>
                <a:schemeClr val="tx1"/>
              </a:buClr>
              <a:buFont typeface="Wingdings" pitchFamily="2" charset="2"/>
              <a:buNone/>
            </a:pPr>
            <a:r>
              <a:rPr lang="zh-CN" altLang="en-US" sz="2800" b="1" smtClean="0"/>
              <a:t>对象之间的协作是通过相互发送消息来完成的。一个对象发送一个操作消息给另一个对象，接收消息的对象就执行这个操作，并把操作的结果返回给请求服务的对象。</a:t>
            </a:r>
          </a:p>
          <a:p>
            <a:pPr eaLnBrk="1" hangingPunct="1">
              <a:lnSpc>
                <a:spcPct val="90000"/>
              </a:lnSpc>
              <a:buClr>
                <a:schemeClr val="tx1"/>
              </a:buClr>
            </a:pPr>
            <a:r>
              <a:rPr lang="zh-CN" altLang="en-US" sz="2800" b="1" smtClean="0"/>
              <a:t>关联</a:t>
            </a:r>
          </a:p>
          <a:p>
            <a:pPr eaLnBrk="1" hangingPunct="1">
              <a:lnSpc>
                <a:spcPct val="90000"/>
              </a:lnSpc>
              <a:buClr>
                <a:schemeClr val="tx1"/>
              </a:buClr>
              <a:buFont typeface="Wingdings" pitchFamily="2" charset="2"/>
              <a:buNone/>
            </a:pPr>
            <a:r>
              <a:rPr lang="zh-CN" altLang="en-US" sz="2800" b="1" smtClean="0"/>
              <a:t>对象之间通常以某种方式发生联系，这种联系就叫关联。</a:t>
            </a:r>
          </a:p>
          <a:p>
            <a:pPr lvl="1" eaLnBrk="1" hangingPunct="1">
              <a:lnSpc>
                <a:spcPct val="90000"/>
              </a:lnSpc>
            </a:pPr>
            <a:r>
              <a:rPr lang="zh-CN" altLang="en-US" b="1" smtClean="0"/>
              <a:t>单向关联</a:t>
            </a:r>
            <a:r>
              <a:rPr lang="en-US" altLang="zh-CN" b="1" smtClean="0"/>
              <a:t>:</a:t>
            </a:r>
            <a:r>
              <a:rPr lang="zh-CN" altLang="en-US" b="1" smtClean="0">
                <a:cs typeface="Arial" pitchFamily="34" charset="0"/>
              </a:rPr>
              <a:t>两个类是相关的，但是只有一个类知道这种联系的存在</a:t>
            </a:r>
            <a:r>
              <a:rPr lang="zh-CN" altLang="en-US" b="1" smtClean="0"/>
              <a:t>，如开车；</a:t>
            </a:r>
          </a:p>
          <a:p>
            <a:pPr lvl="1" eaLnBrk="1" hangingPunct="1">
              <a:lnSpc>
                <a:spcPct val="90000"/>
              </a:lnSpc>
            </a:pPr>
            <a:r>
              <a:rPr lang="zh-CN" altLang="en-US" b="1" smtClean="0"/>
              <a:t>双向关联</a:t>
            </a:r>
            <a:r>
              <a:rPr lang="en-US" altLang="zh-CN" b="1" smtClean="0"/>
              <a:t>:</a:t>
            </a:r>
            <a:r>
              <a:rPr lang="zh-CN" altLang="en-US" b="1" smtClean="0">
                <a:cs typeface="Arial" pitchFamily="34" charset="0"/>
              </a:rPr>
              <a:t>两个类是相关的，</a:t>
            </a:r>
            <a:r>
              <a:rPr lang="zh-CN" altLang="en-US" b="1" smtClean="0"/>
              <a:t>并且</a:t>
            </a:r>
            <a:r>
              <a:rPr lang="zh-CN" altLang="en-US" b="1" smtClean="0">
                <a:cs typeface="Arial" pitchFamily="34" charset="0"/>
              </a:rPr>
              <a:t>两个</a:t>
            </a:r>
            <a:r>
              <a:rPr lang="zh-CN" altLang="en-US" b="1" smtClean="0"/>
              <a:t>都</a:t>
            </a:r>
            <a:r>
              <a:rPr lang="zh-CN" altLang="en-US" b="1" smtClean="0">
                <a:cs typeface="Arial" pitchFamily="34" charset="0"/>
              </a:rPr>
              <a:t>类知道这种联系的存在</a:t>
            </a:r>
            <a:r>
              <a:rPr lang="zh-CN" altLang="en-US" b="1" smtClean="0"/>
              <a:t>，如结婚；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0-#ppt_w/2"/>
                                          </p:val>
                                        </p:tav>
                                        <p:tav tm="100000">
                                          <p:val>
                                            <p:strVal val="#ppt_x"/>
                                          </p:val>
                                        </p:tav>
                                      </p:tavLst>
                                    </p:anim>
                                    <p:anim calcmode="lin" valueType="num">
                                      <p:cBhvr additive="base">
                                        <p:cTn id="8" dur="500" fill="hold"/>
                                        <p:tgtEl>
                                          <p:spTgt spid="665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0" end="0"/>
                                            </p:txEl>
                                          </p:spTgt>
                                        </p:tgtEl>
                                        <p:attrNameLst>
                                          <p:attrName>style.visibility</p:attrName>
                                        </p:attrNameLst>
                                      </p:cBhvr>
                                      <p:to>
                                        <p:strVal val="visible"/>
                                      </p:to>
                                    </p:set>
                                    <p:anim calcmode="lin" valueType="num">
                                      <p:cBhvr additive="base">
                                        <p:cTn id="13"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pRg st="1" end="1"/>
                                            </p:txEl>
                                          </p:spTgt>
                                        </p:tgtEl>
                                        <p:attrNameLst>
                                          <p:attrName>style.visibility</p:attrName>
                                        </p:attrNameLst>
                                      </p:cBhvr>
                                      <p:to>
                                        <p:strVal val="visible"/>
                                      </p:to>
                                    </p:set>
                                    <p:anim calcmode="lin" valueType="num">
                                      <p:cBhvr additive="base">
                                        <p:cTn id="19"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pRg st="2" end="2"/>
                                            </p:txEl>
                                          </p:spTgt>
                                        </p:tgtEl>
                                        <p:attrNameLst>
                                          <p:attrName>style.visibility</p:attrName>
                                        </p:attrNameLst>
                                      </p:cBhvr>
                                      <p:to>
                                        <p:strVal val="visible"/>
                                      </p:to>
                                    </p:set>
                                    <p:anim calcmode="lin" valueType="num">
                                      <p:cBhvr additive="base">
                                        <p:cTn id="25"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pRg st="3" end="3"/>
                                            </p:txEl>
                                          </p:spTgt>
                                        </p:tgtEl>
                                        <p:attrNameLst>
                                          <p:attrName>style.visibility</p:attrName>
                                        </p:attrNameLst>
                                      </p:cBhvr>
                                      <p:to>
                                        <p:strVal val="visible"/>
                                      </p:to>
                                    </p:set>
                                    <p:anim calcmode="lin" valueType="num">
                                      <p:cBhvr additive="base">
                                        <p:cTn id="31" dur="500" fill="hold"/>
                                        <p:tgtEl>
                                          <p:spTgt spid="6656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563">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6563">
                                            <p:txEl>
                                              <p:pRg st="4" end="4"/>
                                            </p:txEl>
                                          </p:spTgt>
                                        </p:tgtEl>
                                        <p:attrNameLst>
                                          <p:attrName>style.visibility</p:attrName>
                                        </p:attrNameLst>
                                      </p:cBhvr>
                                      <p:to>
                                        <p:strVal val="visible"/>
                                      </p:to>
                                    </p:set>
                                    <p:anim calcmode="lin" valueType="num">
                                      <p:cBhvr additive="base">
                                        <p:cTn id="35" dur="500" fill="hold"/>
                                        <p:tgtEl>
                                          <p:spTgt spid="6656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6563">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6563">
                                            <p:txEl>
                                              <p:pRg st="5" end="5"/>
                                            </p:txEl>
                                          </p:spTgt>
                                        </p:tgtEl>
                                        <p:attrNameLst>
                                          <p:attrName>style.visibility</p:attrName>
                                        </p:attrNameLst>
                                      </p:cBhvr>
                                      <p:to>
                                        <p:strVal val="visible"/>
                                      </p:to>
                                    </p:set>
                                    <p:anim calcmode="lin" valueType="num">
                                      <p:cBhvr additive="base">
                                        <p:cTn id="39" dur="500" fill="hold"/>
                                        <p:tgtEl>
                                          <p:spTgt spid="6656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65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solidFill>
                  <a:schemeClr val="tx1"/>
                </a:solidFill>
              </a:rPr>
              <a:t>面向对象的基本概念</a:t>
            </a:r>
          </a:p>
        </p:txBody>
      </p:sp>
      <p:sp>
        <p:nvSpPr>
          <p:cNvPr id="35843" name="Rectangle 3"/>
          <p:cNvSpPr>
            <a:spLocks noGrp="1" noRot="1" noChangeArrowheads="1"/>
          </p:cNvSpPr>
          <p:nvPr>
            <p:ph type="body" idx="1"/>
          </p:nvPr>
        </p:nvSpPr>
        <p:spPr/>
        <p:txBody>
          <a:bodyPr/>
          <a:lstStyle/>
          <a:p>
            <a:pPr marL="609600" indent="-609600" eaLnBrk="1" hangingPunct="1">
              <a:buClr>
                <a:schemeClr val="tx1"/>
              </a:buClr>
              <a:buFont typeface="Wingdings" pitchFamily="2" charset="2"/>
              <a:buChar char="Ø"/>
            </a:pPr>
            <a:r>
              <a:rPr lang="zh-CN" altLang="en-US" b="1" smtClean="0"/>
              <a:t>一个对象可以和另一个对象以多种方式发生关联；</a:t>
            </a:r>
          </a:p>
          <a:p>
            <a:pPr marL="609600" indent="-609600" eaLnBrk="1" hangingPunct="1">
              <a:buClr>
                <a:schemeClr val="tx1"/>
              </a:buClr>
              <a:buFont typeface="Wingdings" pitchFamily="2" charset="2"/>
              <a:buChar char="Ø"/>
            </a:pPr>
            <a:r>
              <a:rPr lang="zh-CN" altLang="en-US" b="1" smtClean="0"/>
              <a:t>一个类也可以和多个其他的类关联。</a:t>
            </a:r>
          </a:p>
          <a:p>
            <a:pPr marL="609600" indent="-609600" eaLnBrk="1" hangingPunct="1">
              <a:buClr>
                <a:schemeClr val="tx1"/>
              </a:buClr>
              <a:buFont typeface="Wingdings" pitchFamily="2" charset="2"/>
              <a:buChar char="Ø"/>
            </a:pPr>
            <a:r>
              <a:rPr lang="zh-CN" altLang="en-US" b="1" smtClean="0"/>
              <a:t>多重性是对象之间关联的一个重要方面。它说明了在关联中一个类的对象可以对应另一个类的多个对象。</a:t>
            </a:r>
            <a:br>
              <a:rPr lang="zh-CN" altLang="en-US" b="1" smtClean="0"/>
            </a:br>
            <a:r>
              <a:rPr lang="zh-CN" altLang="en-US" b="1" smtClean="0"/>
              <a:t>如：雇主和雇员是一对多的关联。</a:t>
            </a:r>
          </a:p>
          <a:p>
            <a:pPr marL="609600" indent="-609600" eaLnBrk="1" hangingPunct="1">
              <a:buFont typeface="Wingdings" pitchFamily="2" charset="2"/>
              <a:buNone/>
            </a:pPr>
            <a:endParaRPr lang="zh-CN" altLang="en-US" smtClean="0"/>
          </a:p>
          <a:p>
            <a:pPr marL="609600" indent="-609600" eaLnBrk="1" hangingPunct="1">
              <a:buFont typeface="Wingdings" pitchFamily="2" charset="2"/>
              <a:buNone/>
            </a:pPr>
            <a:endParaRPr lang="en-US" altLang="zh-CN"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1.5 </a:t>
            </a:r>
            <a:r>
              <a:rPr lang="zh-CN" altLang="en-US" sz="4000" smtClean="0">
                <a:ea typeface="黑体" pitchFamily="49" charset="-122"/>
              </a:rPr>
              <a:t>绘制</a:t>
            </a:r>
            <a:r>
              <a:rPr lang="en-US" altLang="zh-CN" sz="4000" smtClean="0">
                <a:ea typeface="黑体" pitchFamily="49" charset="-122"/>
              </a:rPr>
              <a:t>UML</a:t>
            </a:r>
            <a:r>
              <a:rPr lang="zh-CN" altLang="en-US" sz="4000" smtClean="0">
                <a:ea typeface="黑体" pitchFamily="49" charset="-122"/>
              </a:rPr>
              <a:t>图的工具软件</a:t>
            </a:r>
            <a:br>
              <a:rPr lang="zh-CN" altLang="en-US" sz="4000" smtClean="0">
                <a:ea typeface="黑体" pitchFamily="49" charset="-122"/>
              </a:rPr>
            </a:br>
            <a:r>
              <a:rPr lang="en-US" altLang="zh-CN" sz="4000" smtClean="0">
                <a:ea typeface="黑体" pitchFamily="49" charset="-122"/>
              </a:rPr>
              <a:t>Rose</a:t>
            </a:r>
            <a:r>
              <a:rPr lang="zh-CN" altLang="en-US" sz="4000" smtClean="0">
                <a:ea typeface="黑体" pitchFamily="49" charset="-122"/>
              </a:rPr>
              <a:t>简介</a:t>
            </a:r>
          </a:p>
        </p:txBody>
      </p:sp>
      <p:sp>
        <p:nvSpPr>
          <p:cNvPr id="36867" name="Rectangle 3"/>
          <p:cNvSpPr>
            <a:spLocks noGrp="1" noRot="1" noChangeArrowheads="1"/>
          </p:cNvSpPr>
          <p:nvPr>
            <p:ph type="body" idx="1"/>
          </p:nvPr>
        </p:nvSpPr>
        <p:spPr/>
        <p:txBody>
          <a:bodyPr/>
          <a:lstStyle/>
          <a:p>
            <a:pPr algn="just" eaLnBrk="1" hangingPunct="1">
              <a:buFont typeface="Wingdings" pitchFamily="2" charset="2"/>
              <a:buNone/>
            </a:pPr>
            <a:r>
              <a:rPr lang="en-US" altLang="zh-CN" b="1" smtClean="0"/>
              <a:t>Rose</a:t>
            </a:r>
            <a:r>
              <a:rPr lang="zh-CN" altLang="en-US" b="1" smtClean="0"/>
              <a:t>是美国的</a:t>
            </a:r>
            <a:r>
              <a:rPr lang="en-US" altLang="zh-CN" b="1" smtClean="0"/>
              <a:t>Rational</a:t>
            </a:r>
            <a:r>
              <a:rPr lang="zh-CN" altLang="en-US" b="1" smtClean="0"/>
              <a:t>公司的面向对象建模工具，利用这个工具，可以建立用</a:t>
            </a:r>
            <a:r>
              <a:rPr lang="en-US" altLang="zh-CN" b="1" smtClean="0"/>
              <a:t>UML</a:t>
            </a:r>
            <a:r>
              <a:rPr lang="zh-CN" altLang="en-US" b="1" smtClean="0"/>
              <a:t>描述的软件系统的模型，而且可以自动生成和维护</a:t>
            </a:r>
            <a:r>
              <a:rPr lang="en-US" altLang="zh-CN" b="1" smtClean="0"/>
              <a:t>C++</a:t>
            </a:r>
            <a:r>
              <a:rPr lang="zh-CN" altLang="en-US" b="1" smtClean="0"/>
              <a:t>、</a:t>
            </a:r>
            <a:r>
              <a:rPr lang="en-US" altLang="zh-CN" b="1" smtClean="0"/>
              <a:t>Java</a:t>
            </a:r>
            <a:r>
              <a:rPr lang="zh-CN" altLang="en-US" b="1" smtClean="0"/>
              <a:t>、</a:t>
            </a:r>
            <a:r>
              <a:rPr lang="en-US" altLang="zh-CN" b="1" smtClean="0"/>
              <a:t>VB</a:t>
            </a:r>
            <a:r>
              <a:rPr lang="zh-CN" altLang="en-US" b="1" smtClean="0"/>
              <a:t>和</a:t>
            </a:r>
            <a:r>
              <a:rPr lang="en-US" altLang="zh-CN" b="1" smtClean="0"/>
              <a:t>Oracle</a:t>
            </a:r>
            <a:r>
              <a:rPr lang="zh-CN" altLang="en-US" b="1" smtClean="0"/>
              <a:t>等语言和系统的代码。</a:t>
            </a:r>
            <a:endParaRPr lang="zh-CN" altLang="en-US" b="1" smtClean="0">
              <a:ea typeface="楷体_GB2312" pitchFamily="49" charset="-122"/>
            </a:endParaRPr>
          </a:p>
          <a:p>
            <a:pPr eaLnBrk="1" hangingPunct="1">
              <a:buFont typeface="Wingdings" pitchFamily="2" charset="2"/>
              <a:buNone/>
            </a:pPr>
            <a:endParaRPr lang="en-US" altLang="zh-CN" smtClean="0">
              <a:ea typeface="黑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Rational Rose</a:t>
            </a:r>
            <a:r>
              <a:rPr lang="zh-CN" altLang="en-US" smtClean="0"/>
              <a:t>的特点</a:t>
            </a:r>
          </a:p>
        </p:txBody>
      </p:sp>
      <p:sp>
        <p:nvSpPr>
          <p:cNvPr id="37891" name="Rectangle 3"/>
          <p:cNvSpPr>
            <a:spLocks noGrp="1" noRot="1" noChangeArrowheads="1"/>
          </p:cNvSpPr>
          <p:nvPr>
            <p:ph type="body" idx="1"/>
          </p:nvPr>
        </p:nvSpPr>
        <p:spPr/>
        <p:txBody>
          <a:bodyPr/>
          <a:lstStyle/>
          <a:p>
            <a:pPr eaLnBrk="1" hangingPunct="1"/>
            <a:r>
              <a:rPr lang="en-US" altLang="zh-CN" smtClean="0"/>
              <a:t>1.  </a:t>
            </a:r>
            <a:r>
              <a:rPr lang="zh-CN" altLang="en-US" smtClean="0"/>
              <a:t>保证模型和代码高度一致</a:t>
            </a:r>
          </a:p>
          <a:p>
            <a:pPr eaLnBrk="1" hangingPunct="1"/>
            <a:r>
              <a:rPr lang="en-US" altLang="zh-CN" smtClean="0"/>
              <a:t>2.  </a:t>
            </a:r>
            <a:r>
              <a:rPr lang="zh-CN" altLang="en-US" smtClean="0"/>
              <a:t>支持多种语言</a:t>
            </a:r>
          </a:p>
          <a:p>
            <a:pPr eaLnBrk="1" hangingPunct="1"/>
            <a:r>
              <a:rPr lang="en-US" altLang="zh-CN" smtClean="0"/>
              <a:t>3.  </a:t>
            </a:r>
            <a:r>
              <a:rPr lang="zh-CN" altLang="en-US" smtClean="0"/>
              <a:t>为团队开发提供强有力的支持</a:t>
            </a:r>
          </a:p>
          <a:p>
            <a:pPr eaLnBrk="1" hangingPunct="1"/>
            <a:r>
              <a:rPr lang="en-US" altLang="zh-CN" smtClean="0"/>
              <a:t>4.  </a:t>
            </a:r>
            <a:r>
              <a:rPr lang="zh-CN" altLang="en-US" smtClean="0"/>
              <a:t>支持模型的</a:t>
            </a:r>
            <a:r>
              <a:rPr lang="en-US" altLang="zh-CN" smtClean="0"/>
              <a:t>Internet</a:t>
            </a:r>
            <a:r>
              <a:rPr lang="zh-CN" altLang="en-US" smtClean="0"/>
              <a:t>发布</a:t>
            </a:r>
          </a:p>
          <a:p>
            <a:pPr eaLnBrk="1" hangingPunct="1"/>
            <a:r>
              <a:rPr lang="en-US" altLang="zh-CN" smtClean="0"/>
              <a:t>5.  </a:t>
            </a:r>
            <a:r>
              <a:rPr lang="zh-CN" altLang="en-US" smtClean="0"/>
              <a:t>生成使用简单且定制灵活的文档</a:t>
            </a:r>
          </a:p>
          <a:p>
            <a:pPr eaLnBrk="1" hangingPunct="1"/>
            <a:r>
              <a:rPr lang="en-US" altLang="zh-CN" smtClean="0"/>
              <a:t>6.  </a:t>
            </a:r>
            <a:r>
              <a:rPr lang="zh-CN" altLang="en-US" smtClean="0"/>
              <a:t>支持关系型数据库的建模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800" b="1" smtClean="0">
                <a:ea typeface="楷体_GB2312" pitchFamily="49" charset="-122"/>
              </a:rPr>
              <a:t>Rational Rose</a:t>
            </a:r>
            <a:r>
              <a:rPr lang="zh-CN" altLang="en-US" sz="4800" b="1" smtClean="0">
                <a:ea typeface="楷体_GB2312" pitchFamily="49" charset="-122"/>
              </a:rPr>
              <a:t>的安装</a:t>
            </a:r>
          </a:p>
        </p:txBody>
      </p:sp>
      <p:sp>
        <p:nvSpPr>
          <p:cNvPr id="38915" name="Rectangle 3"/>
          <p:cNvSpPr>
            <a:spLocks noGrp="1" noRot="1" noChangeArrowheads="1"/>
          </p:cNvSpPr>
          <p:nvPr>
            <p:ph type="body" idx="1"/>
          </p:nvPr>
        </p:nvSpPr>
        <p:spPr/>
        <p:txBody>
          <a:bodyPr/>
          <a:lstStyle/>
          <a:p>
            <a:pPr algn="just" eaLnBrk="1" hangingPunct="1"/>
            <a:r>
              <a:rPr lang="zh-CN" altLang="en-US" b="1" smtClean="0">
                <a:ea typeface="楷体_GB2312" pitchFamily="49" charset="-122"/>
              </a:rPr>
              <a:t>安装</a:t>
            </a:r>
            <a:r>
              <a:rPr lang="en-US" altLang="zh-CN" b="1" smtClean="0">
                <a:ea typeface="楷体_GB2312" pitchFamily="49" charset="-122"/>
              </a:rPr>
              <a:t>Rose</a:t>
            </a:r>
            <a:r>
              <a:rPr lang="zh-CN" altLang="en-US" b="1" smtClean="0">
                <a:ea typeface="楷体_GB2312" pitchFamily="49" charset="-122"/>
              </a:rPr>
              <a:t>需要</a:t>
            </a:r>
            <a:r>
              <a:rPr lang="en-US" altLang="zh-CN" b="1" smtClean="0">
                <a:ea typeface="楷体_GB2312" pitchFamily="49" charset="-122"/>
              </a:rPr>
              <a:t>Windows 2000/Windows XP</a:t>
            </a:r>
            <a:r>
              <a:rPr lang="zh-CN" altLang="en-US" b="1" smtClean="0">
                <a:ea typeface="楷体_GB2312" pitchFamily="49" charset="-122"/>
              </a:rPr>
              <a:t>及其以上版本，并且如果是</a:t>
            </a:r>
            <a:r>
              <a:rPr lang="en-US" altLang="zh-CN" b="1" smtClean="0">
                <a:ea typeface="楷体_GB2312" pitchFamily="49" charset="-122"/>
              </a:rPr>
              <a:t>Windows 2000</a:t>
            </a:r>
            <a:r>
              <a:rPr lang="zh-CN" altLang="en-US" b="1" smtClean="0">
                <a:ea typeface="楷体_GB2312" pitchFamily="49" charset="-122"/>
              </a:rPr>
              <a:t>需确认已经安装了</a:t>
            </a:r>
            <a:r>
              <a:rPr lang="en-US" altLang="zh-CN" b="1" smtClean="0">
                <a:ea typeface="楷体_GB2312" pitchFamily="49" charset="-122"/>
              </a:rPr>
              <a:t>Server Pack2</a:t>
            </a:r>
            <a:r>
              <a:rPr lang="zh-CN" altLang="en-US" b="1" smtClean="0">
                <a:ea typeface="楷体_GB2312" pitchFamily="49" charset="-122"/>
              </a:rPr>
              <a:t>。</a:t>
            </a:r>
          </a:p>
          <a:p>
            <a:pPr algn="just" eaLnBrk="1" hangingPunct="1"/>
            <a:r>
              <a:rPr lang="zh-CN" altLang="en-US" b="1" smtClean="0">
                <a:ea typeface="楷体_GB2312" pitchFamily="49" charset="-122"/>
              </a:rPr>
              <a:t>安装</a:t>
            </a:r>
            <a:r>
              <a:rPr lang="en-US" altLang="zh-CN" b="1" smtClean="0">
                <a:ea typeface="楷体_GB2312" pitchFamily="49" charset="-122"/>
              </a:rPr>
              <a:t>Rose</a:t>
            </a:r>
            <a:r>
              <a:rPr lang="zh-CN" altLang="en-US" b="1" smtClean="0">
                <a:ea typeface="楷体_GB2312" pitchFamily="49" charset="-122"/>
              </a:rPr>
              <a:t>，必须先得到</a:t>
            </a:r>
            <a:r>
              <a:rPr lang="en-US" altLang="zh-CN" b="1" smtClean="0">
                <a:ea typeface="楷体_GB2312" pitchFamily="49" charset="-122"/>
              </a:rPr>
              <a:t>Rose</a:t>
            </a:r>
            <a:r>
              <a:rPr lang="zh-CN" altLang="en-US" b="1" smtClean="0">
                <a:ea typeface="楷体_GB2312" pitchFamily="49" charset="-122"/>
              </a:rPr>
              <a:t>的安装包。建议购买</a:t>
            </a:r>
            <a:r>
              <a:rPr lang="en-US" altLang="zh-CN" b="1" smtClean="0">
                <a:ea typeface="楷体_GB2312" pitchFamily="49" charset="-122"/>
              </a:rPr>
              <a:t>Rational</a:t>
            </a:r>
            <a:r>
              <a:rPr lang="zh-CN" altLang="en-US" b="1" smtClean="0">
                <a:ea typeface="楷体_GB2312" pitchFamily="49" charset="-122"/>
              </a:rPr>
              <a:t>公司的正版软件，</a:t>
            </a:r>
            <a:r>
              <a:rPr lang="en-US" altLang="zh-CN" b="1" smtClean="0">
                <a:ea typeface="楷体_GB2312" pitchFamily="49" charset="-122"/>
              </a:rPr>
              <a:t>Rational</a:t>
            </a:r>
            <a:r>
              <a:rPr lang="zh-CN" altLang="en-US" b="1" smtClean="0">
                <a:ea typeface="楷体_GB2312" pitchFamily="49" charset="-122"/>
              </a:rPr>
              <a:t>现已被</a:t>
            </a:r>
            <a:r>
              <a:rPr lang="en-US" altLang="zh-CN" b="1" smtClean="0">
                <a:ea typeface="楷体_GB2312" pitchFamily="49" charset="-122"/>
              </a:rPr>
              <a:t>IBM</a:t>
            </a:r>
            <a:r>
              <a:rPr lang="zh-CN" altLang="en-US" b="1" smtClean="0">
                <a:ea typeface="楷体_GB2312" pitchFamily="49" charset="-122"/>
              </a:rPr>
              <a:t>收购，成为</a:t>
            </a:r>
            <a:r>
              <a:rPr lang="en-US" altLang="zh-CN" b="1" smtClean="0">
                <a:ea typeface="楷体_GB2312" pitchFamily="49" charset="-122"/>
              </a:rPr>
              <a:t>IBM</a:t>
            </a:r>
            <a:r>
              <a:rPr lang="zh-CN" altLang="en-US" b="1" smtClean="0">
                <a:ea typeface="楷体_GB2312" pitchFamily="49" charset="-122"/>
              </a:rPr>
              <a:t>的分部，也可以通过其他途径下载</a:t>
            </a:r>
            <a:r>
              <a:rPr lang="en-US" altLang="zh-CN" b="1" smtClean="0">
                <a:ea typeface="楷体_GB2312" pitchFamily="49" charset="-122"/>
              </a:rPr>
              <a:t>Rose</a:t>
            </a:r>
            <a:r>
              <a:rPr lang="zh-CN" altLang="en-US" b="1" smtClean="0">
                <a:ea typeface="楷体_GB2312" pitchFamily="49" charset="-122"/>
              </a:rPr>
              <a:t>的试用版。</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2362200" y="1905000"/>
            <a:ext cx="8229600" cy="568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FontTx/>
              <a:buChar char="•"/>
            </a:pPr>
            <a:endParaRPr kumimoji="1" lang="zh-CN" altLang="zh-CN" sz="4000">
              <a:latin typeface="Times New Roman" pitchFamily="18" charset="0"/>
            </a:endParaRPr>
          </a:p>
        </p:txBody>
      </p:sp>
      <p:sp>
        <p:nvSpPr>
          <p:cNvPr id="39939" name="Text Box 4"/>
          <p:cNvSpPr txBox="1">
            <a:spLocks noChangeArrowheads="1"/>
          </p:cNvSpPr>
          <p:nvPr/>
        </p:nvSpPr>
        <p:spPr bwMode="auto">
          <a:xfrm>
            <a:off x="381000" y="1752600"/>
            <a:ext cx="84582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3200" b="1">
                <a:latin typeface="Times New Roman" pitchFamily="18" charset="0"/>
              </a:rPr>
              <a:t>Rational Rose</a:t>
            </a:r>
            <a:r>
              <a:rPr kumimoji="1" lang="zh-CN" altLang="en-US" sz="3200" b="1">
                <a:latin typeface="Times New Roman" pitchFamily="18" charset="0"/>
              </a:rPr>
              <a:t>的版本为</a:t>
            </a:r>
            <a:r>
              <a:rPr kumimoji="1" lang="en-US" altLang="zh-CN" sz="3200" b="1">
                <a:latin typeface="Times New Roman" pitchFamily="18" charset="0"/>
              </a:rPr>
              <a:t>2003</a:t>
            </a:r>
            <a:r>
              <a:rPr kumimoji="1" lang="zh-CN" altLang="en-US" sz="3200" b="1">
                <a:latin typeface="Times New Roman" pitchFamily="18" charset="0"/>
              </a:rPr>
              <a:t>版。启动</a:t>
            </a:r>
            <a:r>
              <a:rPr kumimoji="1" lang="en-US" altLang="zh-CN" sz="3200" b="1">
                <a:latin typeface="Times New Roman" pitchFamily="18" charset="0"/>
              </a:rPr>
              <a:t>Rational Rose 2003</a:t>
            </a:r>
            <a:r>
              <a:rPr kumimoji="1" lang="zh-CN" altLang="en-US" sz="3200" b="1">
                <a:latin typeface="Times New Roman" pitchFamily="18" charset="0"/>
              </a:rPr>
              <a:t>，出现如图所示的启动画面。</a:t>
            </a:r>
          </a:p>
          <a:p>
            <a:pPr algn="just" eaLnBrk="1" hangingPunct="1">
              <a:spcBef>
                <a:spcPct val="50000"/>
              </a:spcBef>
            </a:pPr>
            <a:endParaRPr kumimoji="1" lang="en-US" altLang="zh-CN" sz="3200" b="1">
              <a:latin typeface="Times New Roman" pitchFamily="18" charset="0"/>
              <a:ea typeface="楷体_GB2312" pitchFamily="49" charset="-122"/>
            </a:endParaRPr>
          </a:p>
        </p:txBody>
      </p:sp>
      <p:sp>
        <p:nvSpPr>
          <p:cNvPr id="39940" name="Rectangle 5"/>
          <p:cNvSpPr>
            <a:spLocks noChangeArrowheads="1"/>
          </p:cNvSpPr>
          <p:nvPr/>
        </p:nvSpPr>
        <p:spPr bwMode="auto">
          <a:xfrm>
            <a:off x="2586038" y="230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99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8000"/>
            <a:ext cx="5562600"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trips dir="l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en-US" altLang="zh-CN" sz="2400">
                <a:effectLst>
                  <a:outerShdw blurRad="38100" dist="38100" dir="2700000" algn="tl">
                    <a:srgbClr val="C0C0C0"/>
                  </a:outerShdw>
                </a:effectLst>
                <a:latin typeface="Times New Roman" pitchFamily="18" charset="0"/>
                <a:ea typeface="黑体" pitchFamily="49" charset="-122"/>
              </a:rPr>
              <a:t>1.6 </a:t>
            </a:r>
            <a:r>
              <a:rPr kumimoji="1" lang="zh-CN" altLang="en-US" sz="2400">
                <a:effectLst>
                  <a:outerShdw blurRad="38100" dist="38100" dir="2700000" algn="tl">
                    <a:srgbClr val="C0C0C0"/>
                  </a:outerShdw>
                </a:effectLst>
                <a:latin typeface="Times New Roman" pitchFamily="18" charset="0"/>
                <a:ea typeface="黑体" pitchFamily="49" charset="-122"/>
              </a:rPr>
              <a:t>学习</a:t>
            </a:r>
            <a:r>
              <a:rPr kumimoji="1" lang="en-US" altLang="zh-CN" sz="2400">
                <a:effectLst>
                  <a:outerShdw blurRad="38100" dist="38100" dir="2700000" algn="tl">
                    <a:srgbClr val="C0C0C0"/>
                  </a:outerShdw>
                </a:effectLst>
                <a:latin typeface="Times New Roman" pitchFamily="18" charset="0"/>
                <a:ea typeface="黑体" pitchFamily="49" charset="-122"/>
              </a:rPr>
              <a:t>UML</a:t>
            </a:r>
            <a:r>
              <a:rPr kumimoji="1" lang="zh-CN" altLang="en-US" sz="2400">
                <a:effectLst>
                  <a:outerShdw blurRad="38100" dist="38100" dir="2700000" algn="tl">
                    <a:srgbClr val="C0C0C0"/>
                  </a:outerShdw>
                </a:effectLst>
                <a:latin typeface="Times New Roman" pitchFamily="18" charset="0"/>
                <a:ea typeface="黑体" pitchFamily="49" charset="-122"/>
              </a:rPr>
              <a:t>常见误区</a:t>
            </a:r>
          </a:p>
        </p:txBody>
      </p:sp>
      <p:sp>
        <p:nvSpPr>
          <p:cNvPr id="40963" name="Rectangle 3"/>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762F00"/>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4" name="Rectangle 4"/>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en-US" altLang="zh-CN" sz="2400" b="1">
                <a:latin typeface="Times New Roman" pitchFamily="18" charset="0"/>
                <a:ea typeface="楷体_GB2312" pitchFamily="49" charset="-122"/>
              </a:rPr>
              <a:t>UML</a:t>
            </a:r>
            <a:r>
              <a:rPr kumimoji="1" lang="zh-CN" altLang="en-US" sz="2400" b="1">
                <a:latin typeface="Times New Roman" pitchFamily="18" charset="0"/>
                <a:ea typeface="楷体_GB2312" pitchFamily="49" charset="-122"/>
              </a:rPr>
              <a:t>是一种方法论</a:t>
            </a:r>
          </a:p>
          <a:p>
            <a:pPr marL="457200" indent="-457200">
              <a:lnSpc>
                <a:spcPct val="125000"/>
              </a:lnSpc>
              <a:spcBef>
                <a:spcPct val="20000"/>
              </a:spcBef>
              <a:buClr>
                <a:srgbClr val="FF0000"/>
              </a:buClr>
              <a:buSzPct val="200000"/>
              <a:buFontTx/>
              <a:buChar char="•"/>
            </a:pPr>
            <a:r>
              <a:rPr kumimoji="1" lang="en-US" altLang="zh-CN" sz="2400" b="1">
                <a:latin typeface="Times New Roman" pitchFamily="18" charset="0"/>
                <a:ea typeface="楷体_GB2312" pitchFamily="49" charset="-122"/>
              </a:rPr>
              <a:t>UML</a:t>
            </a:r>
            <a:r>
              <a:rPr kumimoji="1" lang="zh-CN" altLang="en-US" sz="2400" b="1">
                <a:latin typeface="Times New Roman" pitchFamily="18" charset="0"/>
                <a:ea typeface="楷体_GB2312" pitchFamily="49" charset="-122"/>
              </a:rPr>
              <a:t>就是一堆图形</a:t>
            </a:r>
          </a:p>
          <a:p>
            <a:pPr marL="457200" indent="-457200">
              <a:lnSpc>
                <a:spcPct val="125000"/>
              </a:lnSpc>
              <a:spcBef>
                <a:spcPct val="20000"/>
              </a:spcBef>
              <a:buClr>
                <a:srgbClr val="FF0000"/>
              </a:buClr>
              <a:buSzPct val="200000"/>
              <a:buFontTx/>
              <a:buChar char="•"/>
            </a:pPr>
            <a:r>
              <a:rPr kumimoji="1" lang="en-US" altLang="zh-CN" sz="2400" b="1">
                <a:latin typeface="Times New Roman" pitchFamily="18" charset="0"/>
                <a:ea typeface="楷体_GB2312" pitchFamily="49" charset="-122"/>
              </a:rPr>
              <a:t>UML</a:t>
            </a:r>
            <a:r>
              <a:rPr kumimoji="1" lang="zh-CN" altLang="en-US" sz="2400" b="1">
                <a:latin typeface="Times New Roman" pitchFamily="18" charset="0"/>
                <a:ea typeface="楷体_GB2312" pitchFamily="49" charset="-122"/>
              </a:rPr>
              <a:t>只能够应用于面向对象开发中</a:t>
            </a:r>
          </a:p>
          <a:p>
            <a:pPr marL="457200" indent="-457200">
              <a:lnSpc>
                <a:spcPct val="125000"/>
              </a:lnSpc>
              <a:spcBef>
                <a:spcPct val="20000"/>
              </a:spcBef>
              <a:buClr>
                <a:srgbClr val="FF0000"/>
              </a:buClr>
              <a:buSzPct val="200000"/>
              <a:buFontTx/>
              <a:buChar char="•"/>
            </a:pPr>
            <a:r>
              <a:rPr kumimoji="1" lang="en-US" altLang="zh-CN" sz="2400" b="1">
                <a:latin typeface="Times New Roman" pitchFamily="18" charset="0"/>
                <a:ea typeface="楷体_GB2312" pitchFamily="49" charset="-122"/>
              </a:rPr>
              <a:t>UML</a:t>
            </a:r>
            <a:r>
              <a:rPr kumimoji="1" lang="zh-CN" altLang="en-US" sz="2400" b="1">
                <a:latin typeface="Times New Roman" pitchFamily="18" charset="0"/>
                <a:ea typeface="楷体_GB2312" pitchFamily="49" charset="-122"/>
              </a:rPr>
              <a:t>就是</a:t>
            </a:r>
            <a:r>
              <a:rPr kumimoji="1" lang="en-US" altLang="zh-CN" sz="2400" b="1">
                <a:latin typeface="Times New Roman" pitchFamily="18" charset="0"/>
                <a:ea typeface="楷体_GB2312" pitchFamily="49" charset="-122"/>
              </a:rPr>
              <a:t>Rose</a:t>
            </a:r>
            <a:r>
              <a:rPr kumimoji="1" lang="zh-CN" altLang="en-US" sz="2400" b="1">
                <a:latin typeface="Times New Roman" pitchFamily="18" charset="0"/>
                <a:ea typeface="楷体_GB2312" pitchFamily="49" charset="-122"/>
              </a:rPr>
              <a:t>里的符号</a:t>
            </a:r>
          </a:p>
          <a:p>
            <a:pPr marL="457200" indent="-457200">
              <a:lnSpc>
                <a:spcPct val="125000"/>
              </a:lnSpc>
              <a:spcBef>
                <a:spcPct val="20000"/>
              </a:spcBef>
              <a:buClr>
                <a:srgbClr val="FF0000"/>
              </a:buClr>
              <a:buSzPct val="200000"/>
              <a:buFontTx/>
              <a:buChar char="•"/>
            </a:pPr>
            <a:r>
              <a:rPr kumimoji="1" lang="en-US" altLang="zh-CN" sz="2400" b="1">
                <a:latin typeface="Times New Roman" pitchFamily="18" charset="0"/>
                <a:ea typeface="楷体_GB2312" pitchFamily="49" charset="-122"/>
              </a:rPr>
              <a:t>UML</a:t>
            </a:r>
            <a:r>
              <a:rPr kumimoji="1" lang="zh-CN" altLang="en-US" sz="2400" b="1">
                <a:latin typeface="Times New Roman" pitchFamily="18" charset="0"/>
                <a:ea typeface="楷体_GB2312" pitchFamily="49" charset="-122"/>
              </a:rPr>
              <a:t>的学习周期很长、很复杂</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smtClean="0">
                <a:latin typeface="幼圆" pitchFamily="49" charset="-122"/>
                <a:ea typeface="幼圆" pitchFamily="49" charset="-122"/>
              </a:rPr>
              <a:t>UML</a:t>
            </a:r>
            <a:r>
              <a:rPr lang="zh-CN" altLang="en-US" b="1" smtClean="0">
                <a:latin typeface="幼圆" pitchFamily="49" charset="-122"/>
                <a:ea typeface="幼圆" pitchFamily="49" charset="-122"/>
              </a:rPr>
              <a:t>的背景和历史</a:t>
            </a:r>
          </a:p>
        </p:txBody>
      </p:sp>
      <p:sp>
        <p:nvSpPr>
          <p:cNvPr id="6147" name="Rectangle 3"/>
          <p:cNvSpPr>
            <a:spLocks noGrp="1" noRot="1" noChangeArrowheads="1"/>
          </p:cNvSpPr>
          <p:nvPr>
            <p:ph type="body" idx="1"/>
          </p:nvPr>
        </p:nvSpPr>
        <p:spPr/>
        <p:txBody>
          <a:bodyPr/>
          <a:lstStyle/>
          <a:p>
            <a:pPr eaLnBrk="1" hangingPunct="1">
              <a:lnSpc>
                <a:spcPct val="120000"/>
              </a:lnSpc>
            </a:pPr>
            <a:r>
              <a:rPr lang="en-US" altLang="zh-CN" sz="2400" b="1" smtClean="0"/>
              <a:t>20</a:t>
            </a:r>
            <a:r>
              <a:rPr lang="zh-CN" altLang="en-US" sz="2400" b="1" smtClean="0"/>
              <a:t>世纪</a:t>
            </a:r>
            <a:r>
              <a:rPr lang="en-US" altLang="zh-CN" sz="2400" b="1" smtClean="0"/>
              <a:t>70</a:t>
            </a:r>
            <a:r>
              <a:rPr lang="zh-CN" altLang="en-US" sz="2400" b="1" smtClean="0"/>
              <a:t>年代中期产生了面向对象的软件开发方法，面向对象的分析（</a:t>
            </a:r>
            <a:r>
              <a:rPr lang="en-US" altLang="zh-CN" sz="2400" b="1" smtClean="0"/>
              <a:t>OOA</a:t>
            </a:r>
            <a:r>
              <a:rPr lang="zh-CN" altLang="en-US" sz="2400" b="1" smtClean="0"/>
              <a:t>）和面向对象的设计（</a:t>
            </a:r>
            <a:r>
              <a:rPr lang="en-US" altLang="zh-CN" sz="2400" b="1" smtClean="0"/>
              <a:t>OOD</a:t>
            </a:r>
            <a:r>
              <a:rPr lang="zh-CN" altLang="en-US" sz="2400" b="1" smtClean="0"/>
              <a:t>）方法已逐渐取代了传统的方法，成为我国当前计算机软件工程学中的主流方法。</a:t>
            </a:r>
          </a:p>
          <a:p>
            <a:pPr eaLnBrk="1" hangingPunct="1">
              <a:lnSpc>
                <a:spcPct val="120000"/>
              </a:lnSpc>
            </a:pPr>
            <a:r>
              <a:rPr lang="zh-CN" altLang="en-US" sz="2400" b="1" smtClean="0"/>
              <a:t>但是众多的面向对象方法各有特色，也各有不足，而且术语不统一，缺乏共同标准，常给软件开发人员带来困惑。</a:t>
            </a:r>
          </a:p>
          <a:p>
            <a:pPr eaLnBrk="1" hangingPunct="1">
              <a:lnSpc>
                <a:spcPct val="120000"/>
              </a:lnSpc>
            </a:pPr>
            <a:r>
              <a:rPr lang="zh-CN" altLang="en-US" sz="2400" b="1" smtClean="0"/>
              <a:t>最流行的面向对象方法是</a:t>
            </a:r>
            <a:r>
              <a:rPr lang="en-US" altLang="zh-CN" sz="2400" b="1" smtClean="0"/>
              <a:t>: Rumbaugh</a:t>
            </a:r>
            <a:r>
              <a:rPr lang="zh-CN" altLang="en-US" sz="2400" b="1" smtClean="0"/>
              <a:t>的</a:t>
            </a:r>
            <a:r>
              <a:rPr lang="en-US" altLang="zh-CN" sz="2400" b="1" smtClean="0"/>
              <a:t>OMT</a:t>
            </a:r>
            <a:r>
              <a:rPr lang="zh-CN" altLang="en-US" sz="2400" b="1" smtClean="0"/>
              <a:t>方法，</a:t>
            </a:r>
            <a:r>
              <a:rPr lang="en-US" altLang="zh-CN" sz="2400" b="1" smtClean="0"/>
              <a:t>Booch</a:t>
            </a:r>
            <a:r>
              <a:rPr lang="zh-CN" altLang="en-US" sz="2400" b="1" smtClean="0"/>
              <a:t>的</a:t>
            </a:r>
            <a:r>
              <a:rPr lang="en-US" altLang="zh-CN" sz="2400" b="1" smtClean="0"/>
              <a:t>Booch</a:t>
            </a:r>
            <a:r>
              <a:rPr lang="zh-CN" altLang="en-US" sz="2400" b="1" smtClean="0"/>
              <a:t>方法和</a:t>
            </a:r>
            <a:r>
              <a:rPr lang="en-US" altLang="zh-CN" sz="2400" b="1" smtClean="0"/>
              <a:t>Jacobson</a:t>
            </a:r>
            <a:r>
              <a:rPr lang="zh-CN" altLang="en-US" sz="2400" b="1" smtClean="0"/>
              <a:t>的</a:t>
            </a:r>
            <a:r>
              <a:rPr lang="en-US" altLang="zh-CN" sz="2400" b="1" smtClean="0"/>
              <a:t>OOSE</a:t>
            </a:r>
            <a:r>
              <a:rPr lang="zh-CN" altLang="en-US" sz="2400" b="1" smtClean="0"/>
              <a:t>方法。</a:t>
            </a:r>
          </a:p>
          <a:p>
            <a:pPr eaLnBrk="1" hangingPunct="1">
              <a:lnSpc>
                <a:spcPct val="90000"/>
              </a:lnSpc>
              <a:buFont typeface="Wingdings" pitchFamily="2" charset="2"/>
              <a:buNone/>
            </a:pPr>
            <a:endParaRPr lang="en-US" altLang="zh-CN"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bwMode="auto">
          <a:xfrm>
            <a:off x="685800" y="4572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smtClean="0"/>
              <a:t>UML</a:t>
            </a:r>
            <a:r>
              <a:rPr lang="zh-CN" altLang="en-US" sz="3600" smtClean="0"/>
              <a:t>的诞生－ </a:t>
            </a:r>
            <a:r>
              <a:rPr lang="en-US" altLang="zh-CN" sz="3600" smtClean="0"/>
              <a:t>Rational</a:t>
            </a:r>
            <a:r>
              <a:rPr lang="zh-CN" altLang="en-US" sz="3600" smtClean="0"/>
              <a:t>三剑客</a:t>
            </a:r>
          </a:p>
        </p:txBody>
      </p:sp>
      <p:graphicFrame>
        <p:nvGraphicFramePr>
          <p:cNvPr id="7171" name="Object 3"/>
          <p:cNvGraphicFramePr>
            <a:graphicFrameLocks noGrp="1" noChangeAspect="1"/>
          </p:cNvGraphicFramePr>
          <p:nvPr>
            <p:ph type="body" idx="1"/>
          </p:nvPr>
        </p:nvGraphicFramePr>
        <p:xfrm>
          <a:off x="1168400" y="1600200"/>
          <a:ext cx="7212013" cy="4498975"/>
        </p:xfrm>
        <a:graphic>
          <a:graphicData uri="http://schemas.openxmlformats.org/presentationml/2006/ole">
            <mc:AlternateContent xmlns:mc="http://schemas.openxmlformats.org/markup-compatibility/2006">
              <mc:Choice xmlns:v="urn:schemas-microsoft-com:vml" Requires="v">
                <p:oleObj spid="_x0000_s7177" name="位图图像" r:id="rId3" imgW="3962953" imgH="2371429" progId="Paint.Picture">
                  <p:embed/>
                </p:oleObj>
              </mc:Choice>
              <mc:Fallback>
                <p:oleObj name="位图图像" r:id="rId3" imgW="3962953" imgH="237142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1600200"/>
                        <a:ext cx="7212013"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AutoShape 4"/>
          <p:cNvSpPr>
            <a:spLocks/>
          </p:cNvSpPr>
          <p:nvPr/>
        </p:nvSpPr>
        <p:spPr bwMode="auto">
          <a:xfrm>
            <a:off x="5334000" y="1938338"/>
            <a:ext cx="1981200" cy="425450"/>
          </a:xfrm>
          <a:prstGeom prst="accentCallout2">
            <a:avLst>
              <a:gd name="adj1" fmla="val 26866"/>
              <a:gd name="adj2" fmla="val -3847"/>
              <a:gd name="adj3" fmla="val 26866"/>
              <a:gd name="adj4" fmla="val -63139"/>
              <a:gd name="adj5" fmla="val 110074"/>
              <a:gd name="adj6" fmla="val -96634"/>
            </a:avLst>
          </a:prstGeom>
          <a:solidFill>
            <a:srgbClr val="99FF99"/>
          </a:solidFill>
          <a:ln w="28575">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62000" eaLnBrk="0" hangingPunct="0"/>
            <a:r>
              <a:rPr lang="en-US" altLang="zh-CN" sz="2000">
                <a:solidFill>
                  <a:schemeClr val="hlink"/>
                </a:solidFill>
              </a:rPr>
              <a:t>Jim Rumbaugh</a:t>
            </a:r>
          </a:p>
        </p:txBody>
      </p:sp>
      <p:sp>
        <p:nvSpPr>
          <p:cNvPr id="32773" name="AutoShape 5"/>
          <p:cNvSpPr>
            <a:spLocks/>
          </p:cNvSpPr>
          <p:nvPr/>
        </p:nvSpPr>
        <p:spPr bwMode="auto">
          <a:xfrm>
            <a:off x="838200" y="5638800"/>
            <a:ext cx="1981200" cy="425450"/>
          </a:xfrm>
          <a:prstGeom prst="accentCallout2">
            <a:avLst>
              <a:gd name="adj1" fmla="val 26866"/>
              <a:gd name="adj2" fmla="val 103847"/>
              <a:gd name="adj3" fmla="val 26866"/>
              <a:gd name="adj4" fmla="val 103847"/>
              <a:gd name="adj5" fmla="val -81343"/>
              <a:gd name="adj6" fmla="val 142630"/>
            </a:avLst>
          </a:prstGeom>
          <a:solidFill>
            <a:srgbClr val="99FF99"/>
          </a:solidFill>
          <a:ln w="28575">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62000" eaLnBrk="0" hangingPunct="0"/>
            <a:r>
              <a:rPr lang="en-US" altLang="zh-CN" sz="2000">
                <a:solidFill>
                  <a:schemeClr val="hlink"/>
                </a:solidFill>
              </a:rPr>
              <a:t>Grady Booch</a:t>
            </a:r>
          </a:p>
        </p:txBody>
      </p:sp>
      <p:sp>
        <p:nvSpPr>
          <p:cNvPr id="32774" name="AutoShape 6"/>
          <p:cNvSpPr>
            <a:spLocks/>
          </p:cNvSpPr>
          <p:nvPr/>
        </p:nvSpPr>
        <p:spPr bwMode="auto">
          <a:xfrm>
            <a:off x="6756400" y="2827338"/>
            <a:ext cx="1981200" cy="425450"/>
          </a:xfrm>
          <a:prstGeom prst="accentCallout2">
            <a:avLst>
              <a:gd name="adj1" fmla="val 26866"/>
              <a:gd name="adj2" fmla="val -3847"/>
              <a:gd name="adj3" fmla="val 26866"/>
              <a:gd name="adj4" fmla="val -3847"/>
              <a:gd name="adj5" fmla="val 174255"/>
              <a:gd name="adj6" fmla="val -16745"/>
            </a:avLst>
          </a:prstGeom>
          <a:solidFill>
            <a:srgbClr val="99FF99"/>
          </a:solidFill>
          <a:ln w="28575">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62000" eaLnBrk="0" hangingPunct="0"/>
            <a:r>
              <a:rPr lang="en-US" altLang="zh-CN" sz="2000">
                <a:solidFill>
                  <a:schemeClr val="hlink"/>
                </a:solidFill>
              </a:rPr>
              <a:t>Ivar Jacobson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strips(upRight)">
                                      <p:cBhvr>
                                        <p:cTn id="7" dur="500"/>
                                        <p:tgtEl>
                                          <p:spTgt spid="32772"/>
                                        </p:tgtEl>
                                      </p:cBhvr>
                                    </p:animEffect>
                                  </p:childTnLst>
                                  <p:subTnLst>
                                    <p:set>
                                      <p:cBhvr override="childStyle">
                                        <p:cTn dur="1" fill="hold" display="0" masterRel="nextClick" afterEffect="1"/>
                                        <p:tgtEl>
                                          <p:spTgt spid="3277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strips(upRight)">
                                      <p:cBhvr>
                                        <p:cTn id="12" dur="500"/>
                                        <p:tgtEl>
                                          <p:spTgt spid="32773"/>
                                        </p:tgtEl>
                                      </p:cBhvr>
                                    </p:animEffect>
                                  </p:childTnLst>
                                  <p:subTnLst>
                                    <p:set>
                                      <p:cBhvr override="childStyle">
                                        <p:cTn dur="1" fill="hold" display="0" masterRel="nextClick" afterEffect="1"/>
                                        <p:tgtEl>
                                          <p:spTgt spid="3277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2774"/>
                                        </p:tgtEl>
                                        <p:attrNameLst>
                                          <p:attrName>style.visibility</p:attrName>
                                        </p:attrNameLst>
                                      </p:cBhvr>
                                      <p:to>
                                        <p:strVal val="visible"/>
                                      </p:to>
                                    </p:set>
                                    <p:animEffect transition="in" filter="strips(upRight)">
                                      <p:cBhvr>
                                        <p:cTn id="17" dur="500"/>
                                        <p:tgtEl>
                                          <p:spTgt spid="32774"/>
                                        </p:tgtEl>
                                      </p:cBhvr>
                                    </p:animEffect>
                                  </p:childTnLst>
                                  <p:subTnLst>
                                    <p:set>
                                      <p:cBhvr override="childStyle">
                                        <p:cTn dur="1" fill="hold" display="0" masterRel="nextClick" afterEffect="1"/>
                                        <p:tgtEl>
                                          <p:spTgt spid="327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autoUpdateAnimBg="0"/>
      <p:bldP spid="32773" grpId="0" animBg="1" autoUpdateAnimBg="0"/>
      <p:bldP spid="3277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p:txBody>
          <a:bodyPr/>
          <a:lstStyle/>
          <a:p>
            <a:pPr eaLnBrk="1" hangingPunct="1"/>
            <a:r>
              <a:rPr lang="zh-CN" altLang="en-US" sz="2800" b="1" smtClean="0"/>
              <a:t>从</a:t>
            </a:r>
            <a:r>
              <a:rPr lang="en-US" altLang="zh-CN" sz="2800" b="1" smtClean="0"/>
              <a:t>1995</a:t>
            </a:r>
            <a:r>
              <a:rPr lang="zh-CN" altLang="en-US" sz="2800" b="1" smtClean="0"/>
              <a:t>年起，三位学者一起合作、共同努力，综合了他们各自原创的面向对象的分析与设计方法，加以扩充改进，并汲取其他同类方法的优点，提出了统一建模语言</a:t>
            </a:r>
            <a:r>
              <a:rPr lang="en-US" altLang="zh-CN" sz="2800" b="1" smtClean="0"/>
              <a:t>UML</a:t>
            </a:r>
            <a:r>
              <a:rPr lang="zh-CN" altLang="en-US" sz="2800" b="1" smtClean="0"/>
              <a:t>。</a:t>
            </a:r>
            <a:r>
              <a:rPr lang="en-US" altLang="zh-CN" sz="2800" b="1" smtClean="0"/>
              <a:t>1997</a:t>
            </a:r>
            <a:r>
              <a:rPr lang="zh-CN" altLang="en-US" sz="2800" b="1" smtClean="0"/>
              <a:t>年被美国工业标准化组织</a:t>
            </a:r>
            <a:r>
              <a:rPr lang="en-US" altLang="zh-CN" sz="2800" b="1" smtClean="0"/>
              <a:t>OMG</a:t>
            </a:r>
            <a:r>
              <a:rPr lang="zh-CN" altLang="en-US" sz="2800" b="1" smtClean="0"/>
              <a:t>（</a:t>
            </a:r>
            <a:r>
              <a:rPr lang="en-US" altLang="zh-CN" sz="2800" b="1" smtClean="0"/>
              <a:t>Object Management Group</a:t>
            </a:r>
            <a:r>
              <a:rPr lang="zh-CN" altLang="en-US" sz="2800" b="1" smtClean="0"/>
              <a:t>）接受，并发布了</a:t>
            </a:r>
            <a:r>
              <a:rPr lang="en-US" altLang="zh-CN" sz="2800" b="1" smtClean="0"/>
              <a:t>UML</a:t>
            </a:r>
            <a:r>
              <a:rPr lang="zh-CN" altLang="en-US" sz="2800" b="1" smtClean="0"/>
              <a:t>的标准版本。</a:t>
            </a:r>
          </a:p>
          <a:p>
            <a:pPr eaLnBrk="1" hangingPunct="1"/>
            <a:r>
              <a:rPr lang="en-US" altLang="zh-CN" sz="2800" b="1" smtClean="0"/>
              <a:t>UML</a:t>
            </a:r>
            <a:r>
              <a:rPr lang="zh-CN" altLang="en-US" sz="2800" b="1" smtClean="0"/>
              <a:t>一经推出便得到了许多著名计算机厂商如</a:t>
            </a:r>
            <a:r>
              <a:rPr lang="en-US" altLang="zh-CN" sz="2800" b="1" smtClean="0"/>
              <a:t>IBM</a:t>
            </a:r>
            <a:r>
              <a:rPr lang="zh-CN" altLang="en-US" sz="2800" b="1" smtClean="0"/>
              <a:t>、</a:t>
            </a:r>
            <a:r>
              <a:rPr lang="en-US" altLang="zh-CN" sz="2800" b="1" smtClean="0"/>
              <a:t>Sun</a:t>
            </a:r>
            <a:r>
              <a:rPr lang="zh-CN" altLang="en-US" sz="2800" b="1" smtClean="0"/>
              <a:t>、</a:t>
            </a:r>
            <a:r>
              <a:rPr lang="en-US" altLang="zh-CN" sz="2800" b="1" smtClean="0"/>
              <a:t>HP</a:t>
            </a:r>
            <a:r>
              <a:rPr lang="zh-CN" altLang="en-US" sz="2800" b="1" smtClean="0"/>
              <a:t>、</a:t>
            </a:r>
            <a:r>
              <a:rPr lang="en-US" altLang="zh-CN" sz="2800" b="1" smtClean="0"/>
              <a:t>Oracle  </a:t>
            </a:r>
            <a:r>
              <a:rPr lang="zh-CN" altLang="en-US" sz="2800" b="1" smtClean="0"/>
              <a:t>、</a:t>
            </a:r>
            <a:r>
              <a:rPr lang="en-US" altLang="zh-CN" sz="2800" b="1" smtClean="0"/>
              <a:t>Microsoft</a:t>
            </a:r>
            <a:r>
              <a:rPr lang="zh-CN" altLang="en-US" sz="2800" b="1" smtClean="0"/>
              <a:t>等的欢迎和支持。现在在美国</a:t>
            </a:r>
            <a:r>
              <a:rPr lang="en-US" altLang="zh-CN" sz="2800" b="1" smtClean="0"/>
              <a:t>UML</a:t>
            </a:r>
            <a:r>
              <a:rPr lang="zh-CN" altLang="en-US" sz="2800" b="1" smtClean="0"/>
              <a:t>已得到广泛的使用，在国际上</a:t>
            </a:r>
            <a:r>
              <a:rPr lang="en-US" altLang="zh-CN" sz="2800" b="1" smtClean="0"/>
              <a:t>UML</a:t>
            </a:r>
            <a:r>
              <a:rPr lang="zh-CN" altLang="en-US" sz="2800" b="1" smtClean="0"/>
              <a:t>也正在广泛传播。</a:t>
            </a:r>
          </a:p>
          <a:p>
            <a:pPr eaLnBrk="1" hangingPunct="1"/>
            <a:endParaRPr lang="en-US" altLang="zh-CN" sz="2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4213" y="765175"/>
            <a:ext cx="5478462"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en-US" altLang="zh-CN" sz="2400">
                <a:effectLst>
                  <a:outerShdw blurRad="38100" dist="38100" dir="2700000" algn="tl">
                    <a:srgbClr val="C0C0C0"/>
                  </a:outerShdw>
                </a:effectLst>
                <a:latin typeface="Times New Roman" pitchFamily="18" charset="0"/>
                <a:ea typeface="黑体" pitchFamily="49" charset="-122"/>
              </a:rPr>
              <a:t>UML</a:t>
            </a:r>
            <a:r>
              <a:rPr kumimoji="1" lang="zh-CN" altLang="en-US" sz="2400">
                <a:effectLst>
                  <a:outerShdw blurRad="38100" dist="38100" dir="2700000" algn="tl">
                    <a:srgbClr val="C0C0C0"/>
                  </a:outerShdw>
                </a:effectLst>
                <a:latin typeface="Times New Roman" pitchFamily="18" charset="0"/>
                <a:ea typeface="黑体" pitchFamily="49" charset="-122"/>
              </a:rPr>
              <a:t>发展历程</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7777163"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UML</a:t>
            </a:r>
            <a:r>
              <a:rPr lang="zh-CN" altLang="en-US" smtClean="0"/>
              <a:t>的特点</a:t>
            </a:r>
          </a:p>
        </p:txBody>
      </p:sp>
      <p:sp>
        <p:nvSpPr>
          <p:cNvPr id="10243" name="Rectangle 3"/>
          <p:cNvSpPr>
            <a:spLocks noGrp="1" noRot="1" noChangeArrowheads="1"/>
          </p:cNvSpPr>
          <p:nvPr>
            <p:ph type="body" idx="1"/>
          </p:nvPr>
        </p:nvSpPr>
        <p:spPr/>
        <p:txBody>
          <a:bodyPr/>
          <a:lstStyle/>
          <a:p>
            <a:pPr eaLnBrk="1" hangingPunct="1"/>
            <a:r>
              <a:rPr lang="en-US" altLang="zh-CN" sz="2800" b="1" smtClean="0">
                <a:latin typeface="楷体_GB2312" pitchFamily="49" charset="-122"/>
                <a:ea typeface="楷体_GB2312" pitchFamily="49" charset="-122"/>
              </a:rPr>
              <a:t>UML</a:t>
            </a:r>
            <a:r>
              <a:rPr lang="zh-CN" altLang="en-US" sz="2800" b="1" smtClean="0">
                <a:latin typeface="楷体_GB2312" pitchFamily="49" charset="-122"/>
                <a:ea typeface="楷体_GB2312" pitchFamily="49" charset="-122"/>
              </a:rPr>
              <a:t>是</a:t>
            </a:r>
            <a:r>
              <a:rPr lang="en-US" altLang="zh-CN" sz="2800" b="1" smtClean="0">
                <a:latin typeface="楷体_GB2312" pitchFamily="49" charset="-122"/>
                <a:ea typeface="楷体_GB2312" pitchFamily="49" charset="-122"/>
              </a:rPr>
              <a:t>Booch</a:t>
            </a:r>
            <a:r>
              <a:rPr lang="zh-CN" altLang="en-US" sz="2800" b="1" smtClean="0">
                <a:latin typeface="楷体_GB2312" pitchFamily="49" charset="-122"/>
                <a:ea typeface="楷体_GB2312" pitchFamily="49" charset="-122"/>
              </a:rPr>
              <a:t>方法、</a:t>
            </a:r>
            <a:r>
              <a:rPr lang="en-US" altLang="zh-CN" sz="2800" b="1" smtClean="0">
                <a:latin typeface="楷体_GB2312" pitchFamily="49" charset="-122"/>
                <a:ea typeface="楷体_GB2312" pitchFamily="49" charset="-122"/>
              </a:rPr>
              <a:t>OMT</a:t>
            </a:r>
            <a:r>
              <a:rPr lang="zh-CN" altLang="en-US" sz="2800" b="1" smtClean="0">
                <a:latin typeface="楷体_GB2312" pitchFamily="49" charset="-122"/>
                <a:ea typeface="楷体_GB2312" pitchFamily="49" charset="-122"/>
              </a:rPr>
              <a:t>方法、</a:t>
            </a:r>
            <a:r>
              <a:rPr lang="en-US" altLang="zh-CN" sz="2800" b="1" smtClean="0">
                <a:latin typeface="楷体_GB2312" pitchFamily="49" charset="-122"/>
                <a:ea typeface="楷体_GB2312" pitchFamily="49" charset="-122"/>
              </a:rPr>
              <a:t>OOSE</a:t>
            </a:r>
            <a:r>
              <a:rPr lang="zh-CN" altLang="en-US" sz="2800" b="1" smtClean="0">
                <a:latin typeface="楷体_GB2312" pitchFamily="49" charset="-122"/>
                <a:ea typeface="楷体_GB2312" pitchFamily="49" charset="-122"/>
              </a:rPr>
              <a:t>方法以及其他面向对象方法的优秀思想、成果和符号的统一体。</a:t>
            </a:r>
          </a:p>
          <a:p>
            <a:pPr eaLnBrk="1" hangingPunct="1"/>
            <a:r>
              <a:rPr lang="en-US" altLang="zh-CN" sz="2800" b="1" smtClean="0">
                <a:latin typeface="楷体_GB2312" pitchFamily="49" charset="-122"/>
                <a:ea typeface="楷体_GB2312" pitchFamily="49" charset="-122"/>
              </a:rPr>
              <a:t>UML</a:t>
            </a:r>
            <a:r>
              <a:rPr lang="zh-CN" altLang="en-US" sz="2800" b="1" smtClean="0">
                <a:latin typeface="楷体_GB2312" pitchFamily="49" charset="-122"/>
                <a:ea typeface="楷体_GB2312" pitchFamily="49" charset="-122"/>
              </a:rPr>
              <a:t>应该在发展中不断进化、完善。</a:t>
            </a:r>
          </a:p>
          <a:p>
            <a:pPr eaLnBrk="1" hangingPunct="1"/>
            <a:r>
              <a:rPr lang="en-US" altLang="zh-CN" sz="2800" b="1" smtClean="0">
                <a:latin typeface="楷体_GB2312" pitchFamily="49" charset="-122"/>
                <a:ea typeface="楷体_GB2312" pitchFamily="49" charset="-122"/>
              </a:rPr>
              <a:t>UML</a:t>
            </a:r>
            <a:r>
              <a:rPr lang="zh-CN" altLang="en-US" sz="2800" b="1" smtClean="0">
                <a:latin typeface="楷体_GB2312" pitchFamily="49" charset="-122"/>
                <a:ea typeface="楷体_GB2312" pitchFamily="49" charset="-122"/>
              </a:rPr>
              <a:t>是一种可视化的建模语言，而不是一门程序设计语言。</a:t>
            </a:r>
          </a:p>
          <a:p>
            <a:pPr eaLnBrk="1" hangingPunct="1"/>
            <a:r>
              <a:rPr lang="en-US" altLang="zh-CN" sz="2800" b="1" smtClean="0">
                <a:latin typeface="楷体_GB2312" pitchFamily="49" charset="-122"/>
                <a:ea typeface="楷体_GB2312" pitchFamily="49" charset="-122"/>
              </a:rPr>
              <a:t>UML</a:t>
            </a:r>
            <a:r>
              <a:rPr lang="zh-CN" altLang="en-US" sz="2800" b="1" smtClean="0">
                <a:latin typeface="楷体_GB2312" pitchFamily="49" charset="-122"/>
                <a:ea typeface="楷体_GB2312" pitchFamily="49" charset="-122"/>
              </a:rPr>
              <a:t>独立于软件开发过程，即用户可以对任何适合的过程使用</a:t>
            </a:r>
            <a:r>
              <a:rPr lang="en-US" altLang="zh-CN" sz="2800" b="1" smtClean="0">
                <a:latin typeface="楷体_GB2312" pitchFamily="49" charset="-122"/>
                <a:ea typeface="楷体_GB2312" pitchFamily="49" charset="-122"/>
              </a:rPr>
              <a:t>UML</a:t>
            </a:r>
            <a:r>
              <a:rPr lang="zh-CN" altLang="en-US" sz="2800" b="1" smtClean="0">
                <a:latin typeface="楷体_GB2312" pitchFamily="49" charset="-122"/>
                <a:ea typeface="楷体_GB2312" pitchFamily="49" charset="-122"/>
              </a:rPr>
              <a:t>进行建模。</a:t>
            </a:r>
          </a:p>
          <a:p>
            <a:pPr eaLnBrk="1" hangingPunct="1"/>
            <a:r>
              <a:rPr lang="en-US" altLang="zh-CN" sz="2800" b="1" smtClean="0">
                <a:latin typeface="楷体_GB2312" pitchFamily="49" charset="-122"/>
                <a:ea typeface="楷体_GB2312" pitchFamily="49" charset="-122"/>
              </a:rPr>
              <a:t>UML</a:t>
            </a:r>
            <a:r>
              <a:rPr lang="zh-CN" altLang="en-US" sz="2800" b="1" smtClean="0">
                <a:latin typeface="楷体_GB2312" pitchFamily="49" charset="-122"/>
                <a:ea typeface="楷体_GB2312" pitchFamily="49" charset="-122"/>
              </a:rPr>
              <a:t>是一种面向对象技术的</a:t>
            </a:r>
            <a:r>
              <a:rPr lang="zh-CN" altLang="en-US" sz="2800" b="1" smtClean="0">
                <a:solidFill>
                  <a:schemeClr val="hlink"/>
                </a:solidFill>
                <a:latin typeface="楷体_GB2312" pitchFamily="49" charset="-122"/>
                <a:ea typeface="楷体_GB2312" pitchFamily="49" charset="-122"/>
              </a:rPr>
              <a:t>标准建模语言</a:t>
            </a:r>
            <a:r>
              <a:rPr lang="zh-CN" altLang="en-US" sz="2800" b="1" smtClean="0">
                <a:latin typeface="楷体_GB2312" pitchFamily="49" charset="-122"/>
                <a:ea typeface="楷体_GB2312" pitchFamily="49" charset="-122"/>
              </a:rPr>
              <a:t>，它支持软件开发中从需求分析到测试的全过程。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1.2 </a:t>
            </a:r>
            <a:r>
              <a:rPr lang="zh-CN" altLang="en-US" smtClean="0"/>
              <a:t>什么是模型</a:t>
            </a:r>
          </a:p>
        </p:txBody>
      </p:sp>
      <p:sp>
        <p:nvSpPr>
          <p:cNvPr id="35844" name="Rectangle 4"/>
          <p:cNvSpPr>
            <a:spLocks noGrp="1" noChangeArrowheads="1"/>
          </p:cNvSpPr>
          <p:nvPr>
            <p:ph type="body" sz="half"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30000"/>
              </a:lnSpc>
              <a:spcBef>
                <a:spcPct val="30000"/>
              </a:spcBef>
              <a:buClr>
                <a:schemeClr val="tx2"/>
              </a:buClr>
              <a:buFont typeface="Wingdings" pitchFamily="2" charset="2"/>
              <a:buNone/>
              <a:defRPr/>
            </a:pPr>
            <a:r>
              <a:rPr kumimoji="1" lang="zh-CN" altLang="en-US" sz="2800" smtClean="0">
                <a:effectLst>
                  <a:outerShdw blurRad="38100" dist="38100" dir="2700000" algn="tl">
                    <a:srgbClr val="C0C0C0"/>
                  </a:outerShdw>
                </a:effectLst>
              </a:rPr>
              <a:t>模型是对现实的简化</a:t>
            </a:r>
          </a:p>
          <a:p>
            <a:pPr eaLnBrk="1" hangingPunct="1">
              <a:lnSpc>
                <a:spcPct val="130000"/>
              </a:lnSpc>
              <a:spcBef>
                <a:spcPct val="30000"/>
              </a:spcBef>
              <a:buClr>
                <a:schemeClr val="tx2"/>
              </a:buClr>
              <a:buFont typeface="Wingdings" pitchFamily="2" charset="2"/>
              <a:buNone/>
              <a:defRPr/>
            </a:pPr>
            <a:endParaRPr kumimoji="1" lang="en-US" altLang="zh-CN" sz="2800" smtClean="0">
              <a:effectLst>
                <a:outerShdw blurRad="38100" dist="38100" dir="2700000" algn="tl">
                  <a:srgbClr val="C0C0C0"/>
                </a:outerShdw>
              </a:effectLst>
            </a:endParaRPr>
          </a:p>
        </p:txBody>
      </p:sp>
      <p:graphicFrame>
        <p:nvGraphicFramePr>
          <p:cNvPr id="11268" name="Object 5"/>
          <p:cNvGraphicFramePr>
            <a:graphicFrameLocks noGrp="1" noChangeAspect="1"/>
          </p:cNvGraphicFramePr>
          <p:nvPr>
            <p:ph sz="half" idx="2"/>
          </p:nvPr>
        </p:nvGraphicFramePr>
        <p:xfrm>
          <a:off x="1258888" y="2565400"/>
          <a:ext cx="6769100" cy="3700463"/>
        </p:xfrm>
        <a:graphic>
          <a:graphicData uri="http://schemas.openxmlformats.org/presentationml/2006/ole">
            <mc:AlternateContent xmlns:mc="http://schemas.openxmlformats.org/markup-compatibility/2006">
              <mc:Choice xmlns:v="urn:schemas-microsoft-com:vml" Requires="v">
                <p:oleObj spid="_x0000_s11271" name="Visio" r:id="rId3" imgW="3826764" imgH="2091842" progId="Visio.Drawing.11">
                  <p:embed/>
                </p:oleObj>
              </mc:Choice>
              <mc:Fallback>
                <p:oleObj name="Visio" r:id="rId3" imgW="3826764" imgH="2091842"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65400"/>
                        <a:ext cx="6769100" cy="370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42</TotalTime>
  <Words>3262</Words>
  <Application>Microsoft Office PowerPoint</Application>
  <PresentationFormat>全屏显示(4:3)</PresentationFormat>
  <Paragraphs>211</Paragraphs>
  <Slides>38</Slides>
  <Notes>3</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38</vt:i4>
      </vt:variant>
    </vt:vector>
  </HeadingPairs>
  <TitlesOfParts>
    <vt:vector size="43" baseType="lpstr">
      <vt:lpstr>吉祥如意</vt:lpstr>
      <vt:lpstr>位图图像</vt:lpstr>
      <vt:lpstr>Visio</vt:lpstr>
      <vt:lpstr>Flash.Movie</vt:lpstr>
      <vt:lpstr>Flash 影片</vt:lpstr>
      <vt:lpstr>PowerPoint 演示文稿</vt:lpstr>
      <vt:lpstr>第一章 UML概述</vt:lpstr>
      <vt:lpstr>1.1 UML简介</vt:lpstr>
      <vt:lpstr>UML的背景和历史</vt:lpstr>
      <vt:lpstr>UML的诞生－ Rational三剑客</vt:lpstr>
      <vt:lpstr>PowerPoint 演示文稿</vt:lpstr>
      <vt:lpstr>PowerPoint 演示文稿</vt:lpstr>
      <vt:lpstr>UML的特点</vt:lpstr>
      <vt:lpstr>1.2 什么是模型</vt:lpstr>
      <vt:lpstr>PowerPoint 演示文稿</vt:lpstr>
      <vt:lpstr>为什么要建模？</vt:lpstr>
      <vt:lpstr>PowerPoint 演示文稿</vt:lpstr>
      <vt:lpstr>PowerPoint 演示文稿</vt:lpstr>
      <vt:lpstr>1.3  UML的组成</vt:lpstr>
      <vt:lpstr>1.3.1 UML中的元素 </vt:lpstr>
      <vt:lpstr>1）结构元素</vt:lpstr>
      <vt:lpstr>2）行为元素</vt:lpstr>
      <vt:lpstr>3）分组元素—包（Package）</vt:lpstr>
      <vt:lpstr>4）注释元素—注释（note）</vt:lpstr>
      <vt:lpstr>1.3.2 UML的图</vt:lpstr>
      <vt:lpstr>UML的图</vt:lpstr>
      <vt:lpstr>UML的图</vt:lpstr>
      <vt:lpstr>UML的图</vt:lpstr>
      <vt:lpstr>UML的图</vt:lpstr>
      <vt:lpstr>PowerPoint 演示文稿</vt:lpstr>
      <vt:lpstr>1.4 对面向对象的理解</vt:lpstr>
      <vt:lpstr>面向对象的基本概念</vt:lpstr>
      <vt:lpstr>面向对象的基本概念</vt:lpstr>
      <vt:lpstr>面向对象的基本概念</vt:lpstr>
      <vt:lpstr>面向对象的基本概念</vt:lpstr>
      <vt:lpstr>面向对象的基本概念</vt:lpstr>
      <vt:lpstr>面向对象的基本概念</vt:lpstr>
      <vt:lpstr>面向对象的基本概念</vt:lpstr>
      <vt:lpstr>1.5 绘制UML图的工具软件 Rose简介</vt:lpstr>
      <vt:lpstr>Rational Rose的特点</vt:lpstr>
      <vt:lpstr>Rational Rose的安装</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24</cp:revision>
  <dcterms:created xsi:type="dcterms:W3CDTF">2008-03-07T13:07:48Z</dcterms:created>
  <dcterms:modified xsi:type="dcterms:W3CDTF">2016-09-29T04:12:58Z</dcterms:modified>
</cp:coreProperties>
</file>