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7" r:id="rId2"/>
    <p:sldId id="258" r:id="rId3"/>
    <p:sldId id="260" r:id="rId4"/>
    <p:sldId id="266" r:id="rId5"/>
    <p:sldId id="262" r:id="rId6"/>
    <p:sldId id="263" r:id="rId7"/>
    <p:sldId id="264" r:id="rId8"/>
    <p:sldId id="265" r:id="rId9"/>
    <p:sldId id="261" r:id="rId10"/>
    <p:sldId id="268" r:id="rId11"/>
    <p:sldId id="269" r:id="rId12"/>
    <p:sldId id="271" r:id="rId13"/>
    <p:sldId id="272" r:id="rId14"/>
    <p:sldId id="273" r:id="rId15"/>
    <p:sldId id="267" r:id="rId16"/>
    <p:sldId id="270" r:id="rId17"/>
    <p:sldId id="274" r:id="rId18"/>
    <p:sldId id="276" r:id="rId19"/>
    <p:sldId id="277" r:id="rId20"/>
    <p:sldId id="278" r:id="rId21"/>
    <p:sldId id="279" r:id="rId22"/>
    <p:sldId id="275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93" r:id="rId31"/>
    <p:sldId id="292" r:id="rId32"/>
    <p:sldId id="287" r:id="rId33"/>
    <p:sldId id="291" r:id="rId34"/>
    <p:sldId id="294" r:id="rId35"/>
    <p:sldId id="295" r:id="rId36"/>
    <p:sldId id="297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4124B470-B2CF-4A1D-B5AD-3EA66415AC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750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186976 w 546"/>
              <a:gd name="T1" fmla="*/ 32504 h 497"/>
              <a:gd name="T2" fmla="*/ 89423 w 546"/>
              <a:gd name="T3" fmla="*/ 576943 h 497"/>
              <a:gd name="T4" fmla="*/ 203235 w 546"/>
              <a:gd name="T5" fmla="*/ 3193501 h 497"/>
              <a:gd name="T6" fmla="*/ 438987 w 546"/>
              <a:gd name="T7" fmla="*/ 3713562 h 497"/>
              <a:gd name="T8" fmla="*/ 1284445 w 546"/>
              <a:gd name="T9" fmla="*/ 3916711 h 497"/>
              <a:gd name="T10" fmla="*/ 1658397 w 546"/>
              <a:gd name="T11" fmla="*/ 4022348 h 497"/>
              <a:gd name="T12" fmla="*/ 4227286 w 546"/>
              <a:gd name="T13" fmla="*/ 3859829 h 497"/>
              <a:gd name="T14" fmla="*/ 4332968 w 546"/>
              <a:gd name="T15" fmla="*/ 1357035 h 497"/>
              <a:gd name="T16" fmla="*/ 2999747 w 546"/>
              <a:gd name="T17" fmla="*/ 130015 h 497"/>
              <a:gd name="T18" fmla="*/ 2024220 w 546"/>
              <a:gd name="T19" fmla="*/ 235653 h 497"/>
              <a:gd name="T20" fmla="*/ 1609620 w 546"/>
              <a:gd name="T21" fmla="*/ 89386 h 497"/>
              <a:gd name="T22" fmla="*/ 1227539 w 546"/>
              <a:gd name="T23" fmla="*/ 16252 h 497"/>
              <a:gd name="T24" fmla="*/ 186976 w 546"/>
              <a:gd name="T25" fmla="*/ 32504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359 w 97"/>
                <a:gd name="T1" fmla="*/ 126 h 37"/>
                <a:gd name="T2" fmla="*/ 460 w 97"/>
                <a:gd name="T3" fmla="*/ 101 h 37"/>
                <a:gd name="T4" fmla="*/ 465 w 97"/>
                <a:gd name="T5" fmla="*/ 86 h 37"/>
                <a:gd name="T6" fmla="*/ 445 w 97"/>
                <a:gd name="T7" fmla="*/ 0 h 37"/>
                <a:gd name="T8" fmla="*/ 126 w 97"/>
                <a:gd name="T9" fmla="*/ 0 h 37"/>
                <a:gd name="T10" fmla="*/ 51 w 97"/>
                <a:gd name="T11" fmla="*/ 111 h 37"/>
                <a:gd name="T12" fmla="*/ 359 w 97"/>
                <a:gd name="T13" fmla="*/ 126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548 w 585"/>
                <a:gd name="T1" fmla="*/ 5 h 534"/>
                <a:gd name="T2" fmla="*/ 794 w 585"/>
                <a:gd name="T3" fmla="*/ 0 h 534"/>
                <a:gd name="T4" fmla="*/ 1138 w 585"/>
                <a:gd name="T5" fmla="*/ 106 h 534"/>
                <a:gd name="T6" fmla="*/ 880 w 585"/>
                <a:gd name="T7" fmla="*/ 197 h 534"/>
                <a:gd name="T8" fmla="*/ 1047 w 585"/>
                <a:gd name="T9" fmla="*/ 359 h 534"/>
                <a:gd name="T10" fmla="*/ 374 w 585"/>
                <a:gd name="T11" fmla="*/ 303 h 534"/>
                <a:gd name="T12" fmla="*/ 131 w 585"/>
                <a:gd name="T13" fmla="*/ 318 h 534"/>
                <a:gd name="T14" fmla="*/ 1006 w 585"/>
                <a:gd name="T15" fmla="*/ 2461 h 534"/>
                <a:gd name="T16" fmla="*/ 728 w 585"/>
                <a:gd name="T17" fmla="*/ 1724 h 534"/>
                <a:gd name="T18" fmla="*/ 531 w 585"/>
                <a:gd name="T19" fmla="*/ 1900 h 534"/>
                <a:gd name="T20" fmla="*/ 475 w 585"/>
                <a:gd name="T21" fmla="*/ 2199 h 534"/>
                <a:gd name="T22" fmla="*/ 627 w 585"/>
                <a:gd name="T23" fmla="*/ 1339 h 534"/>
                <a:gd name="T24" fmla="*/ 774 w 585"/>
                <a:gd name="T25" fmla="*/ 1152 h 534"/>
                <a:gd name="T26" fmla="*/ 1057 w 585"/>
                <a:gd name="T27" fmla="*/ 1198 h 534"/>
                <a:gd name="T28" fmla="*/ 951 w 585"/>
                <a:gd name="T29" fmla="*/ 1547 h 534"/>
                <a:gd name="T30" fmla="*/ 971 w 585"/>
                <a:gd name="T31" fmla="*/ 1996 h 534"/>
                <a:gd name="T32" fmla="*/ 2604 w 585"/>
                <a:gd name="T33" fmla="*/ 2441 h 534"/>
                <a:gd name="T34" fmla="*/ 2296 w 585"/>
                <a:gd name="T35" fmla="*/ 2158 h 534"/>
                <a:gd name="T36" fmla="*/ 2149 w 585"/>
                <a:gd name="T37" fmla="*/ 1744 h 534"/>
                <a:gd name="T38" fmla="*/ 2002 w 585"/>
                <a:gd name="T39" fmla="*/ 1365 h 534"/>
                <a:gd name="T40" fmla="*/ 2326 w 585"/>
                <a:gd name="T41" fmla="*/ 1294 h 534"/>
                <a:gd name="T42" fmla="*/ 2058 w 585"/>
                <a:gd name="T43" fmla="*/ 1127 h 534"/>
                <a:gd name="T44" fmla="*/ 2220 w 585"/>
                <a:gd name="T45" fmla="*/ 1142 h 534"/>
                <a:gd name="T46" fmla="*/ 2215 w 585"/>
                <a:gd name="T47" fmla="*/ 1056 h 534"/>
                <a:gd name="T48" fmla="*/ 1901 w 585"/>
                <a:gd name="T49" fmla="*/ 1066 h 534"/>
                <a:gd name="T50" fmla="*/ 1805 w 585"/>
                <a:gd name="T51" fmla="*/ 1734 h 534"/>
                <a:gd name="T52" fmla="*/ 1755 w 585"/>
                <a:gd name="T53" fmla="*/ 1162 h 534"/>
                <a:gd name="T54" fmla="*/ 1674 w 585"/>
                <a:gd name="T55" fmla="*/ 920 h 534"/>
                <a:gd name="T56" fmla="*/ 1755 w 585"/>
                <a:gd name="T57" fmla="*/ 687 h 534"/>
                <a:gd name="T58" fmla="*/ 1714 w 585"/>
                <a:gd name="T59" fmla="*/ 500 h 534"/>
                <a:gd name="T60" fmla="*/ 1674 w 585"/>
                <a:gd name="T61" fmla="*/ 313 h 534"/>
                <a:gd name="T62" fmla="*/ 1866 w 585"/>
                <a:gd name="T63" fmla="*/ 521 h 534"/>
                <a:gd name="T64" fmla="*/ 2098 w 585"/>
                <a:gd name="T65" fmla="*/ 238 h 534"/>
                <a:gd name="T66" fmla="*/ 2068 w 585"/>
                <a:gd name="T67" fmla="*/ 480 h 534"/>
                <a:gd name="T68" fmla="*/ 2028 w 585"/>
                <a:gd name="T69" fmla="*/ 657 h 534"/>
                <a:gd name="T70" fmla="*/ 2028 w 585"/>
                <a:gd name="T71" fmla="*/ 915 h 534"/>
                <a:gd name="T72" fmla="*/ 2821 w 585"/>
                <a:gd name="T73" fmla="*/ 915 h 534"/>
                <a:gd name="T74" fmla="*/ 2801 w 585"/>
                <a:gd name="T75" fmla="*/ 384 h 534"/>
                <a:gd name="T76" fmla="*/ 1259 w 585"/>
                <a:gd name="T77" fmla="*/ 349 h 534"/>
                <a:gd name="T78" fmla="*/ 1482 w 585"/>
                <a:gd name="T79" fmla="*/ 470 h 534"/>
                <a:gd name="T80" fmla="*/ 865 w 585"/>
                <a:gd name="T81" fmla="*/ 986 h 534"/>
                <a:gd name="T82" fmla="*/ 349 w 585"/>
                <a:gd name="T83" fmla="*/ 495 h 534"/>
                <a:gd name="T84" fmla="*/ 966 w 585"/>
                <a:gd name="T85" fmla="*/ 536 h 534"/>
                <a:gd name="T86" fmla="*/ 1112 w 585"/>
                <a:gd name="T87" fmla="*/ 531 h 534"/>
                <a:gd name="T88" fmla="*/ 1527 w 585"/>
                <a:gd name="T89" fmla="*/ 612 h 534"/>
                <a:gd name="T90" fmla="*/ 1396 w 585"/>
                <a:gd name="T91" fmla="*/ 1294 h 534"/>
                <a:gd name="T92" fmla="*/ 1315 w 585"/>
                <a:gd name="T93" fmla="*/ 692 h 534"/>
                <a:gd name="T94" fmla="*/ 865 w 585"/>
                <a:gd name="T95" fmla="*/ 986 h 534"/>
                <a:gd name="T96" fmla="*/ 1128 w 585"/>
                <a:gd name="T97" fmla="*/ 1137 h 534"/>
                <a:gd name="T98" fmla="*/ 1249 w 585"/>
                <a:gd name="T99" fmla="*/ 799 h 534"/>
                <a:gd name="T100" fmla="*/ 1648 w 585"/>
                <a:gd name="T101" fmla="*/ 1476 h 534"/>
                <a:gd name="T102" fmla="*/ 1087 w 585"/>
                <a:gd name="T103" fmla="*/ 1622 h 534"/>
                <a:gd name="T104" fmla="*/ 1562 w 585"/>
                <a:gd name="T105" fmla="*/ 1400 h 534"/>
                <a:gd name="T106" fmla="*/ 1608 w 585"/>
                <a:gd name="T107" fmla="*/ 672 h 534"/>
                <a:gd name="T108" fmla="*/ 1583 w 585"/>
                <a:gd name="T109" fmla="*/ 1077 h 534"/>
                <a:gd name="T110" fmla="*/ 1512 w 585"/>
                <a:gd name="T111" fmla="*/ 728 h 534"/>
                <a:gd name="T112" fmla="*/ 2564 w 585"/>
                <a:gd name="T113" fmla="*/ 905 h 534"/>
                <a:gd name="T114" fmla="*/ 2331 w 585"/>
                <a:gd name="T115" fmla="*/ 81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03 w 47"/>
                <a:gd name="T1" fmla="*/ 76 h 56"/>
                <a:gd name="T2" fmla="*/ 137 w 47"/>
                <a:gd name="T3" fmla="*/ 283 h 56"/>
                <a:gd name="T4" fmla="*/ 203 w 47"/>
                <a:gd name="T5" fmla="*/ 7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96 w 41"/>
                <a:gd name="T1" fmla="*/ 136 h 75"/>
                <a:gd name="T2" fmla="*/ 61 w 41"/>
                <a:gd name="T3" fmla="*/ 349 h 75"/>
                <a:gd name="T4" fmla="*/ 203 w 41"/>
                <a:gd name="T5" fmla="*/ 227 h 75"/>
                <a:gd name="T6" fmla="*/ 188 w 41"/>
                <a:gd name="T7" fmla="*/ 121 h 75"/>
                <a:gd name="T8" fmla="*/ 96 w 41"/>
                <a:gd name="T9" fmla="*/ 13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567 w 135"/>
                <a:gd name="T1" fmla="*/ 20 h 63"/>
                <a:gd name="T2" fmla="*/ 121 w 135"/>
                <a:gd name="T3" fmla="*/ 20 h 63"/>
                <a:gd name="T4" fmla="*/ 10 w 135"/>
                <a:gd name="T5" fmla="*/ 126 h 63"/>
                <a:gd name="T6" fmla="*/ 304 w 135"/>
                <a:gd name="T7" fmla="*/ 293 h 63"/>
                <a:gd name="T8" fmla="*/ 486 w 135"/>
                <a:gd name="T9" fmla="*/ 273 h 63"/>
                <a:gd name="T10" fmla="*/ 572 w 135"/>
                <a:gd name="T11" fmla="*/ 268 h 63"/>
                <a:gd name="T12" fmla="*/ 567 w 135"/>
                <a:gd name="T13" fmla="*/ 2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338 w 97"/>
                <a:gd name="T1" fmla="*/ 25 h 102"/>
                <a:gd name="T2" fmla="*/ 157 w 97"/>
                <a:gd name="T3" fmla="*/ 25 h 102"/>
                <a:gd name="T4" fmla="*/ 61 w 97"/>
                <a:gd name="T5" fmla="*/ 288 h 102"/>
                <a:gd name="T6" fmla="*/ 399 w 97"/>
                <a:gd name="T7" fmla="*/ 313 h 102"/>
                <a:gd name="T8" fmla="*/ 338 w 97"/>
                <a:gd name="T9" fmla="*/ 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76 w 99"/>
                <a:gd name="T1" fmla="*/ 0 h 19"/>
                <a:gd name="T2" fmla="*/ 202 w 99"/>
                <a:gd name="T3" fmla="*/ 76 h 19"/>
                <a:gd name="T4" fmla="*/ 76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106 w 76"/>
                <a:gd name="T1" fmla="*/ 187 h 47"/>
                <a:gd name="T2" fmla="*/ 355 w 76"/>
                <a:gd name="T3" fmla="*/ 86 h 47"/>
                <a:gd name="T4" fmla="*/ 243 w 76"/>
                <a:gd name="T5" fmla="*/ 15 h 47"/>
                <a:gd name="T6" fmla="*/ 96 w 76"/>
                <a:gd name="T7" fmla="*/ 161 h 47"/>
                <a:gd name="T8" fmla="*/ 106 w 76"/>
                <a:gd name="T9" fmla="*/ 18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364 w 82"/>
                <a:gd name="T1" fmla="*/ 30 h 37"/>
                <a:gd name="T2" fmla="*/ 121 w 82"/>
                <a:gd name="T3" fmla="*/ 86 h 37"/>
                <a:gd name="T4" fmla="*/ 86 w 82"/>
                <a:gd name="T5" fmla="*/ 131 h 37"/>
                <a:gd name="T6" fmla="*/ 385 w 82"/>
                <a:gd name="T7" fmla="*/ 116 h 37"/>
                <a:gd name="T8" fmla="*/ 415 w 82"/>
                <a:gd name="T9" fmla="*/ 101 h 37"/>
                <a:gd name="T10" fmla="*/ 415 w 82"/>
                <a:gd name="T11" fmla="*/ 0 h 37"/>
                <a:gd name="T12" fmla="*/ 364 w 82"/>
                <a:gd name="T13" fmla="*/ 3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106 w 138"/>
                <a:gd name="T1" fmla="*/ 5 h 33"/>
                <a:gd name="T2" fmla="*/ 40 w 138"/>
                <a:gd name="T3" fmla="*/ 71 h 33"/>
                <a:gd name="T4" fmla="*/ 288 w 138"/>
                <a:gd name="T5" fmla="*/ 111 h 33"/>
                <a:gd name="T6" fmla="*/ 592 w 138"/>
                <a:gd name="T7" fmla="*/ 116 h 33"/>
                <a:gd name="T8" fmla="*/ 577 w 138"/>
                <a:gd name="T9" fmla="*/ 40 h 33"/>
                <a:gd name="T10" fmla="*/ 415 w 138"/>
                <a:gd name="T11" fmla="*/ 15 h 33"/>
                <a:gd name="T12" fmla="*/ 106 w 138"/>
                <a:gd name="T13" fmla="*/ 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496 w 112"/>
                <a:gd name="T1" fmla="*/ 96 h 29"/>
                <a:gd name="T2" fmla="*/ 521 w 112"/>
                <a:gd name="T3" fmla="*/ 20 h 29"/>
                <a:gd name="T4" fmla="*/ 375 w 112"/>
                <a:gd name="T5" fmla="*/ 50 h 29"/>
                <a:gd name="T6" fmla="*/ 182 w 112"/>
                <a:gd name="T7" fmla="*/ 30 h 29"/>
                <a:gd name="T8" fmla="*/ 10 w 112"/>
                <a:gd name="T9" fmla="*/ 20 h 29"/>
                <a:gd name="T10" fmla="*/ 496 w 112"/>
                <a:gd name="T11" fmla="*/ 9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15 w 115"/>
                <a:gd name="T1" fmla="*/ 268 h 95"/>
                <a:gd name="T2" fmla="*/ 131 w 115"/>
                <a:gd name="T3" fmla="*/ 273 h 95"/>
                <a:gd name="T4" fmla="*/ 253 w 115"/>
                <a:gd name="T5" fmla="*/ 389 h 95"/>
                <a:gd name="T6" fmla="*/ 298 w 115"/>
                <a:gd name="T7" fmla="*/ 424 h 95"/>
                <a:gd name="T8" fmla="*/ 409 w 115"/>
                <a:gd name="T9" fmla="*/ 263 h 95"/>
                <a:gd name="T10" fmla="*/ 561 w 115"/>
                <a:gd name="T11" fmla="*/ 263 h 95"/>
                <a:gd name="T12" fmla="*/ 399 w 115"/>
                <a:gd name="T13" fmla="*/ 136 h 95"/>
                <a:gd name="T14" fmla="*/ 187 w 115"/>
                <a:gd name="T15" fmla="*/ 81 h 95"/>
                <a:gd name="T16" fmla="*/ 61 w 115"/>
                <a:gd name="T17" fmla="*/ 207 h 95"/>
                <a:gd name="T18" fmla="*/ 15 w 115"/>
                <a:gd name="T19" fmla="*/ 268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58 w 65"/>
                <a:gd name="T1" fmla="*/ 202 h 169"/>
                <a:gd name="T2" fmla="*/ 111 w 65"/>
                <a:gd name="T3" fmla="*/ 248 h 169"/>
                <a:gd name="T4" fmla="*/ 111 w 65"/>
                <a:gd name="T5" fmla="*/ 298 h 169"/>
                <a:gd name="T6" fmla="*/ 253 w 65"/>
                <a:gd name="T7" fmla="*/ 455 h 169"/>
                <a:gd name="T8" fmla="*/ 172 w 65"/>
                <a:gd name="T9" fmla="*/ 596 h 169"/>
                <a:gd name="T10" fmla="*/ 0 w 65"/>
                <a:gd name="T11" fmla="*/ 748 h 169"/>
                <a:gd name="T12" fmla="*/ 86 w 65"/>
                <a:gd name="T13" fmla="*/ 783 h 169"/>
                <a:gd name="T14" fmla="*/ 238 w 65"/>
                <a:gd name="T15" fmla="*/ 839 h 169"/>
                <a:gd name="T16" fmla="*/ 319 w 65"/>
                <a:gd name="T17" fmla="*/ 819 h 169"/>
                <a:gd name="T18" fmla="*/ 329 w 65"/>
                <a:gd name="T19" fmla="*/ 0 h 169"/>
                <a:gd name="T20" fmla="*/ 258 w 65"/>
                <a:gd name="T21" fmla="*/ 202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6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C1CC31-674A-4261-80E2-FBEC1C97E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09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D0B55-559B-4784-9B04-9FD375D5C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52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C5B0-BB9D-4E82-9799-65EC8E298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0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98450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D4D13-E6C5-4550-B9B4-31EDD533F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25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1FBA-B5CB-447B-BF5C-A49812E874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70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115B7-C55D-479D-87D8-D556AFAFB7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38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1C657-3D05-49FD-9E78-C37E397C6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37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99D7D-5580-44E5-9E40-C488104DE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33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24AA0-630F-4AE9-93CD-72FD83632B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0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7D04F-8F99-4EB8-9304-49EB1A5B6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5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D3D44-B0B9-452E-B85C-21FDDD39BE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7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7F442-2232-4926-99DB-9D78C6F0A2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32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1 w 4"/>
                <a:gd name="T15" fmla="*/ 304 h 60"/>
                <a:gd name="T16" fmla="*/ 21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1 w 4"/>
                <a:gd name="T5" fmla="*/ 101 h 60"/>
                <a:gd name="T6" fmla="*/ 21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1 w 4"/>
                <a:gd name="T15" fmla="*/ 303 h 60"/>
                <a:gd name="T16" fmla="*/ 21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3 h 60"/>
                <a:gd name="T12" fmla="*/ 0 w 4"/>
                <a:gd name="T13" fmla="*/ 304 h 60"/>
                <a:gd name="T14" fmla="*/ 20 w 4"/>
                <a:gd name="T15" fmla="*/ 304 h 60"/>
                <a:gd name="T16" fmla="*/ 20 w 4"/>
                <a:gd name="T17" fmla="*/ 203 h 60"/>
                <a:gd name="T18" fmla="*/ 0 w 4"/>
                <a:gd name="T19" fmla="*/ 20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01 h 60"/>
                <a:gd name="T4" fmla="*/ 20 w 4"/>
                <a:gd name="T5" fmla="*/ 101 h 60"/>
                <a:gd name="T6" fmla="*/ 20 w 4"/>
                <a:gd name="T7" fmla="*/ 0 h 60"/>
                <a:gd name="T8" fmla="*/ 0 w 4"/>
                <a:gd name="T9" fmla="*/ 0 h 60"/>
                <a:gd name="T10" fmla="*/ 0 w 4"/>
                <a:gd name="T11" fmla="*/ 202 h 60"/>
                <a:gd name="T12" fmla="*/ 0 w 4"/>
                <a:gd name="T13" fmla="*/ 303 h 60"/>
                <a:gd name="T14" fmla="*/ 20 w 4"/>
                <a:gd name="T15" fmla="*/ 303 h 60"/>
                <a:gd name="T16" fmla="*/ 20 w 4"/>
                <a:gd name="T17" fmla="*/ 202 h 60"/>
                <a:gd name="T18" fmla="*/ 0 w 4"/>
                <a:gd name="T19" fmla="*/ 202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5 h 2"/>
                <a:gd name="T2" fmla="*/ 0 w 4"/>
                <a:gd name="T3" fmla="*/ 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51 w 41"/>
                <a:gd name="T1" fmla="*/ 61 h 16"/>
                <a:gd name="T2" fmla="*/ 187 w 41"/>
                <a:gd name="T3" fmla="*/ 51 h 16"/>
                <a:gd name="T4" fmla="*/ 192 w 41"/>
                <a:gd name="T5" fmla="*/ 46 h 16"/>
                <a:gd name="T6" fmla="*/ 157 w 41"/>
                <a:gd name="T7" fmla="*/ 5 h 16"/>
                <a:gd name="T8" fmla="*/ 40 w 41"/>
                <a:gd name="T9" fmla="*/ 56 h 16"/>
                <a:gd name="T10" fmla="*/ 151 w 41"/>
                <a:gd name="T11" fmla="*/ 61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824 w 210"/>
                <a:gd name="T1" fmla="*/ 784 h 193"/>
                <a:gd name="T2" fmla="*/ 769 w 210"/>
                <a:gd name="T3" fmla="*/ 632 h 193"/>
                <a:gd name="T4" fmla="*/ 718 w 210"/>
                <a:gd name="T5" fmla="*/ 501 h 193"/>
                <a:gd name="T6" fmla="*/ 834 w 210"/>
                <a:gd name="T7" fmla="*/ 470 h 193"/>
                <a:gd name="T8" fmla="*/ 738 w 210"/>
                <a:gd name="T9" fmla="*/ 415 h 193"/>
                <a:gd name="T10" fmla="*/ 794 w 210"/>
                <a:gd name="T11" fmla="*/ 420 h 193"/>
                <a:gd name="T12" fmla="*/ 794 w 210"/>
                <a:gd name="T13" fmla="*/ 389 h 193"/>
                <a:gd name="T14" fmla="*/ 683 w 210"/>
                <a:gd name="T15" fmla="*/ 394 h 193"/>
                <a:gd name="T16" fmla="*/ 647 w 210"/>
                <a:gd name="T17" fmla="*/ 632 h 193"/>
                <a:gd name="T18" fmla="*/ 627 w 210"/>
                <a:gd name="T19" fmla="*/ 425 h 193"/>
                <a:gd name="T20" fmla="*/ 597 w 210"/>
                <a:gd name="T21" fmla="*/ 339 h 193"/>
                <a:gd name="T22" fmla="*/ 627 w 210"/>
                <a:gd name="T23" fmla="*/ 258 h 193"/>
                <a:gd name="T24" fmla="*/ 612 w 210"/>
                <a:gd name="T25" fmla="*/ 187 h 193"/>
                <a:gd name="T26" fmla="*/ 602 w 210"/>
                <a:gd name="T27" fmla="*/ 121 h 193"/>
                <a:gd name="T28" fmla="*/ 668 w 210"/>
                <a:gd name="T29" fmla="*/ 197 h 193"/>
                <a:gd name="T30" fmla="*/ 754 w 210"/>
                <a:gd name="T31" fmla="*/ 91 h 193"/>
                <a:gd name="T32" fmla="*/ 743 w 210"/>
                <a:gd name="T33" fmla="*/ 182 h 193"/>
                <a:gd name="T34" fmla="*/ 723 w 210"/>
                <a:gd name="T35" fmla="*/ 243 h 193"/>
                <a:gd name="T36" fmla="*/ 728 w 210"/>
                <a:gd name="T37" fmla="*/ 339 h 193"/>
                <a:gd name="T38" fmla="*/ 1006 w 210"/>
                <a:gd name="T39" fmla="*/ 147 h 193"/>
                <a:gd name="T40" fmla="*/ 455 w 210"/>
                <a:gd name="T41" fmla="*/ 5 h 193"/>
                <a:gd name="T42" fmla="*/ 283 w 210"/>
                <a:gd name="T43" fmla="*/ 40 h 193"/>
                <a:gd name="T44" fmla="*/ 430 w 210"/>
                <a:gd name="T45" fmla="*/ 61 h 193"/>
                <a:gd name="T46" fmla="*/ 303 w 210"/>
                <a:gd name="T47" fmla="*/ 111 h 193"/>
                <a:gd name="T48" fmla="*/ 293 w 210"/>
                <a:gd name="T49" fmla="*/ 147 h 193"/>
                <a:gd name="T50" fmla="*/ 192 w 210"/>
                <a:gd name="T51" fmla="*/ 86 h 193"/>
                <a:gd name="T52" fmla="*/ 66 w 210"/>
                <a:gd name="T53" fmla="*/ 582 h 193"/>
                <a:gd name="T54" fmla="*/ 308 w 210"/>
                <a:gd name="T55" fmla="*/ 738 h 193"/>
                <a:gd name="T56" fmla="*/ 228 w 210"/>
                <a:gd name="T57" fmla="*/ 673 h 193"/>
                <a:gd name="T58" fmla="*/ 177 w 210"/>
                <a:gd name="T59" fmla="*/ 733 h 193"/>
                <a:gd name="T60" fmla="*/ 162 w 210"/>
                <a:gd name="T61" fmla="*/ 647 h 193"/>
                <a:gd name="T62" fmla="*/ 233 w 210"/>
                <a:gd name="T63" fmla="*/ 435 h 193"/>
                <a:gd name="T64" fmla="*/ 339 w 210"/>
                <a:gd name="T65" fmla="*/ 420 h 193"/>
                <a:gd name="T66" fmla="*/ 359 w 210"/>
                <a:gd name="T67" fmla="*/ 480 h 193"/>
                <a:gd name="T68" fmla="*/ 308 w 210"/>
                <a:gd name="T69" fmla="*/ 612 h 193"/>
                <a:gd name="T70" fmla="*/ 460 w 210"/>
                <a:gd name="T71" fmla="*/ 910 h 193"/>
                <a:gd name="T72" fmla="*/ 941 w 210"/>
                <a:gd name="T73" fmla="*/ 839 h 193"/>
                <a:gd name="T74" fmla="*/ 920 w 210"/>
                <a:gd name="T75" fmla="*/ 334 h 193"/>
                <a:gd name="T76" fmla="*/ 834 w 210"/>
                <a:gd name="T77" fmla="*/ 303 h 193"/>
                <a:gd name="T78" fmla="*/ 571 w 210"/>
                <a:gd name="T79" fmla="*/ 308 h 193"/>
                <a:gd name="T80" fmla="*/ 546 w 210"/>
                <a:gd name="T81" fmla="*/ 440 h 193"/>
                <a:gd name="T82" fmla="*/ 577 w 210"/>
                <a:gd name="T83" fmla="*/ 253 h 193"/>
                <a:gd name="T84" fmla="*/ 450 w 210"/>
                <a:gd name="T85" fmla="*/ 131 h 193"/>
                <a:gd name="T86" fmla="*/ 531 w 210"/>
                <a:gd name="T87" fmla="*/ 177 h 193"/>
                <a:gd name="T88" fmla="*/ 308 w 210"/>
                <a:gd name="T89" fmla="*/ 364 h 193"/>
                <a:gd name="T90" fmla="*/ 121 w 210"/>
                <a:gd name="T91" fmla="*/ 187 h 193"/>
                <a:gd name="T92" fmla="*/ 344 w 210"/>
                <a:gd name="T93" fmla="*/ 202 h 193"/>
                <a:gd name="T94" fmla="*/ 400 w 210"/>
                <a:gd name="T95" fmla="*/ 202 h 193"/>
                <a:gd name="T96" fmla="*/ 546 w 210"/>
                <a:gd name="T97" fmla="*/ 228 h 193"/>
                <a:gd name="T98" fmla="*/ 501 w 210"/>
                <a:gd name="T99" fmla="*/ 470 h 193"/>
                <a:gd name="T100" fmla="*/ 470 w 210"/>
                <a:gd name="T101" fmla="*/ 258 h 193"/>
                <a:gd name="T102" fmla="*/ 308 w 210"/>
                <a:gd name="T103" fmla="*/ 364 h 193"/>
                <a:gd name="T104" fmla="*/ 405 w 210"/>
                <a:gd name="T105" fmla="*/ 415 h 193"/>
                <a:gd name="T106" fmla="*/ 445 w 210"/>
                <a:gd name="T107" fmla="*/ 293 h 193"/>
                <a:gd name="T108" fmla="*/ 516 w 210"/>
                <a:gd name="T109" fmla="*/ 733 h 193"/>
                <a:gd name="T110" fmla="*/ 415 w 210"/>
                <a:gd name="T111" fmla="*/ 485 h 193"/>
                <a:gd name="T112" fmla="*/ 592 w 210"/>
                <a:gd name="T113" fmla="*/ 53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71 w 17"/>
                <a:gd name="T1" fmla="*/ 26 h 20"/>
                <a:gd name="T2" fmla="*/ 46 w 17"/>
                <a:gd name="T3" fmla="*/ 102 h 20"/>
                <a:gd name="T4" fmla="*/ 71 w 17"/>
                <a:gd name="T5" fmla="*/ 2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35 w 15"/>
                <a:gd name="T1" fmla="*/ 50 h 27"/>
                <a:gd name="T2" fmla="*/ 20 w 15"/>
                <a:gd name="T3" fmla="*/ 126 h 27"/>
                <a:gd name="T4" fmla="*/ 76 w 15"/>
                <a:gd name="T5" fmla="*/ 81 h 27"/>
                <a:gd name="T6" fmla="*/ 66 w 15"/>
                <a:gd name="T7" fmla="*/ 40 h 27"/>
                <a:gd name="T8" fmla="*/ 35 w 15"/>
                <a:gd name="T9" fmla="*/ 5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03 w 48"/>
                <a:gd name="T1" fmla="*/ 10 h 23"/>
                <a:gd name="T2" fmla="*/ 46 w 48"/>
                <a:gd name="T3" fmla="*/ 5 h 23"/>
                <a:gd name="T4" fmla="*/ 5 w 48"/>
                <a:gd name="T5" fmla="*/ 45 h 23"/>
                <a:gd name="T6" fmla="*/ 111 w 48"/>
                <a:gd name="T7" fmla="*/ 106 h 23"/>
                <a:gd name="T8" fmla="*/ 172 w 48"/>
                <a:gd name="T9" fmla="*/ 101 h 23"/>
                <a:gd name="T10" fmla="*/ 203 w 48"/>
                <a:gd name="T11" fmla="*/ 96 h 23"/>
                <a:gd name="T12" fmla="*/ 203 w 48"/>
                <a:gd name="T13" fmla="*/ 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21 w 35"/>
                <a:gd name="T1" fmla="*/ 10 h 37"/>
                <a:gd name="T2" fmla="*/ 56 w 35"/>
                <a:gd name="T3" fmla="*/ 10 h 37"/>
                <a:gd name="T4" fmla="*/ 20 w 35"/>
                <a:gd name="T5" fmla="*/ 101 h 37"/>
                <a:gd name="T6" fmla="*/ 142 w 35"/>
                <a:gd name="T7" fmla="*/ 111 h 37"/>
                <a:gd name="T8" fmla="*/ 121 w 35"/>
                <a:gd name="T9" fmla="*/ 1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5 w 35"/>
                <a:gd name="T1" fmla="*/ 0 h 7"/>
                <a:gd name="T2" fmla="*/ 71 w 35"/>
                <a:gd name="T3" fmla="*/ 26 h 7"/>
                <a:gd name="T4" fmla="*/ 25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36 w 27"/>
                <a:gd name="T1" fmla="*/ 66 h 16"/>
                <a:gd name="T2" fmla="*/ 127 w 27"/>
                <a:gd name="T3" fmla="*/ 30 h 16"/>
                <a:gd name="T4" fmla="*/ 86 w 27"/>
                <a:gd name="T5" fmla="*/ 5 h 16"/>
                <a:gd name="T6" fmla="*/ 36 w 27"/>
                <a:gd name="T7" fmla="*/ 56 h 16"/>
                <a:gd name="T8" fmla="*/ 36 w 27"/>
                <a:gd name="T9" fmla="*/ 6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26 w 35"/>
                <a:gd name="T1" fmla="*/ 30 h 17"/>
                <a:gd name="T2" fmla="*/ 40 w 35"/>
                <a:gd name="T3" fmla="*/ 51 h 17"/>
                <a:gd name="T4" fmla="*/ 30 w 35"/>
                <a:gd name="T5" fmla="*/ 66 h 17"/>
                <a:gd name="T6" fmla="*/ 137 w 35"/>
                <a:gd name="T7" fmla="*/ 61 h 17"/>
                <a:gd name="T8" fmla="*/ 126 w 35"/>
                <a:gd name="T9" fmla="*/ 3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02 w 49"/>
                <a:gd name="T1" fmla="*/ 15 h 12"/>
                <a:gd name="T2" fmla="*/ 147 w 49"/>
                <a:gd name="T3" fmla="*/ 5 h 12"/>
                <a:gd name="T4" fmla="*/ 35 w 49"/>
                <a:gd name="T5" fmla="*/ 0 h 12"/>
                <a:gd name="T6" fmla="*/ 10 w 49"/>
                <a:gd name="T7" fmla="*/ 25 h 12"/>
                <a:gd name="T8" fmla="*/ 101 w 49"/>
                <a:gd name="T9" fmla="*/ 40 h 12"/>
                <a:gd name="T10" fmla="*/ 208 w 49"/>
                <a:gd name="T11" fmla="*/ 40 h 12"/>
                <a:gd name="T12" fmla="*/ 202 w 49"/>
                <a:gd name="T13" fmla="*/ 1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88 w 40"/>
                <a:gd name="T1" fmla="*/ 10 h 11"/>
                <a:gd name="T2" fmla="*/ 132 w 40"/>
                <a:gd name="T3" fmla="*/ 20 h 11"/>
                <a:gd name="T4" fmla="*/ 66 w 40"/>
                <a:gd name="T5" fmla="*/ 15 h 11"/>
                <a:gd name="T6" fmla="*/ 5 w 40"/>
                <a:gd name="T7" fmla="*/ 10 h 11"/>
                <a:gd name="T8" fmla="*/ 178 w 40"/>
                <a:gd name="T9" fmla="*/ 41 h 11"/>
                <a:gd name="T10" fmla="*/ 188 w 40"/>
                <a:gd name="T11" fmla="*/ 1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41 w 41"/>
                <a:gd name="T1" fmla="*/ 46 h 34"/>
                <a:gd name="T2" fmla="*/ 66 w 41"/>
                <a:gd name="T3" fmla="*/ 30 h 34"/>
                <a:gd name="T4" fmla="*/ 20 w 41"/>
                <a:gd name="T5" fmla="*/ 76 h 34"/>
                <a:gd name="T6" fmla="*/ 5 w 41"/>
                <a:gd name="T7" fmla="*/ 96 h 34"/>
                <a:gd name="T8" fmla="*/ 45 w 41"/>
                <a:gd name="T9" fmla="*/ 96 h 34"/>
                <a:gd name="T10" fmla="*/ 86 w 41"/>
                <a:gd name="T11" fmla="*/ 137 h 34"/>
                <a:gd name="T12" fmla="*/ 106 w 41"/>
                <a:gd name="T13" fmla="*/ 152 h 34"/>
                <a:gd name="T14" fmla="*/ 146 w 41"/>
                <a:gd name="T15" fmla="*/ 96 h 34"/>
                <a:gd name="T16" fmla="*/ 197 w 41"/>
                <a:gd name="T17" fmla="*/ 96 h 34"/>
                <a:gd name="T18" fmla="*/ 141 w 41"/>
                <a:gd name="T19" fmla="*/ 46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11 w 25"/>
                <a:gd name="T1" fmla="*/ 10 h 63"/>
                <a:gd name="T2" fmla="*/ 91 w 25"/>
                <a:gd name="T3" fmla="*/ 86 h 63"/>
                <a:gd name="T4" fmla="*/ 35 w 25"/>
                <a:gd name="T5" fmla="*/ 101 h 63"/>
                <a:gd name="T6" fmla="*/ 35 w 25"/>
                <a:gd name="T7" fmla="*/ 116 h 63"/>
                <a:gd name="T8" fmla="*/ 86 w 25"/>
                <a:gd name="T9" fmla="*/ 172 h 63"/>
                <a:gd name="T10" fmla="*/ 60 w 25"/>
                <a:gd name="T11" fmla="*/ 227 h 63"/>
                <a:gd name="T12" fmla="*/ 0 w 25"/>
                <a:gd name="T13" fmla="*/ 278 h 63"/>
                <a:gd name="T14" fmla="*/ 25 w 25"/>
                <a:gd name="T15" fmla="*/ 293 h 63"/>
                <a:gd name="T16" fmla="*/ 81 w 25"/>
                <a:gd name="T17" fmla="*/ 313 h 63"/>
                <a:gd name="T18" fmla="*/ 116 w 25"/>
                <a:gd name="T19" fmla="*/ 288 h 63"/>
                <a:gd name="T20" fmla="*/ 126 w 25"/>
                <a:gd name="T21" fmla="*/ 71 h 63"/>
                <a:gd name="T22" fmla="*/ 126 w 25"/>
                <a:gd name="T23" fmla="*/ 10 h 63"/>
                <a:gd name="T24" fmla="*/ 111 w 25"/>
                <a:gd name="T25" fmla="*/ 1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67 w 546"/>
                <a:gd name="T1" fmla="*/ 12 h 497"/>
                <a:gd name="T2" fmla="*/ 32 w 546"/>
                <a:gd name="T3" fmla="*/ 206 h 497"/>
                <a:gd name="T4" fmla="*/ 73 w 546"/>
                <a:gd name="T5" fmla="*/ 1141 h 497"/>
                <a:gd name="T6" fmla="*/ 157 w 546"/>
                <a:gd name="T7" fmla="*/ 1327 h 497"/>
                <a:gd name="T8" fmla="*/ 459 w 546"/>
                <a:gd name="T9" fmla="*/ 1399 h 497"/>
                <a:gd name="T10" fmla="*/ 593 w 546"/>
                <a:gd name="T11" fmla="*/ 1437 h 497"/>
                <a:gd name="T12" fmla="*/ 1510 w 546"/>
                <a:gd name="T13" fmla="*/ 1379 h 497"/>
                <a:gd name="T14" fmla="*/ 1548 w 546"/>
                <a:gd name="T15" fmla="*/ 485 h 497"/>
                <a:gd name="T16" fmla="*/ 1072 w 546"/>
                <a:gd name="T17" fmla="*/ 46 h 497"/>
                <a:gd name="T18" fmla="*/ 723 w 546"/>
                <a:gd name="T19" fmla="*/ 84 h 497"/>
                <a:gd name="T20" fmla="*/ 575 w 546"/>
                <a:gd name="T21" fmla="*/ 32 h 497"/>
                <a:gd name="T22" fmla="*/ 439 w 546"/>
                <a:gd name="T23" fmla="*/ 6 h 497"/>
                <a:gd name="T24" fmla="*/ 67 w 546"/>
                <a:gd name="T25" fmla="*/ 1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359 w 97"/>
                  <a:gd name="T1" fmla="*/ 126 h 37"/>
                  <a:gd name="T2" fmla="*/ 460 w 97"/>
                  <a:gd name="T3" fmla="*/ 101 h 37"/>
                  <a:gd name="T4" fmla="*/ 465 w 97"/>
                  <a:gd name="T5" fmla="*/ 86 h 37"/>
                  <a:gd name="T6" fmla="*/ 445 w 97"/>
                  <a:gd name="T7" fmla="*/ 0 h 37"/>
                  <a:gd name="T8" fmla="*/ 126 w 97"/>
                  <a:gd name="T9" fmla="*/ 0 h 37"/>
                  <a:gd name="T10" fmla="*/ 51 w 97"/>
                  <a:gd name="T11" fmla="*/ 111 h 37"/>
                  <a:gd name="T12" fmla="*/ 359 w 97"/>
                  <a:gd name="T13" fmla="*/ 12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548 w 585"/>
                  <a:gd name="T1" fmla="*/ 5 h 534"/>
                  <a:gd name="T2" fmla="*/ 794 w 585"/>
                  <a:gd name="T3" fmla="*/ 0 h 534"/>
                  <a:gd name="T4" fmla="*/ 1138 w 585"/>
                  <a:gd name="T5" fmla="*/ 106 h 534"/>
                  <a:gd name="T6" fmla="*/ 880 w 585"/>
                  <a:gd name="T7" fmla="*/ 197 h 534"/>
                  <a:gd name="T8" fmla="*/ 1047 w 585"/>
                  <a:gd name="T9" fmla="*/ 359 h 534"/>
                  <a:gd name="T10" fmla="*/ 374 w 585"/>
                  <a:gd name="T11" fmla="*/ 303 h 534"/>
                  <a:gd name="T12" fmla="*/ 131 w 585"/>
                  <a:gd name="T13" fmla="*/ 318 h 534"/>
                  <a:gd name="T14" fmla="*/ 1006 w 585"/>
                  <a:gd name="T15" fmla="*/ 2461 h 534"/>
                  <a:gd name="T16" fmla="*/ 728 w 585"/>
                  <a:gd name="T17" fmla="*/ 1724 h 534"/>
                  <a:gd name="T18" fmla="*/ 531 w 585"/>
                  <a:gd name="T19" fmla="*/ 1900 h 534"/>
                  <a:gd name="T20" fmla="*/ 475 w 585"/>
                  <a:gd name="T21" fmla="*/ 2199 h 534"/>
                  <a:gd name="T22" fmla="*/ 627 w 585"/>
                  <a:gd name="T23" fmla="*/ 1339 h 534"/>
                  <a:gd name="T24" fmla="*/ 774 w 585"/>
                  <a:gd name="T25" fmla="*/ 1152 h 534"/>
                  <a:gd name="T26" fmla="*/ 1057 w 585"/>
                  <a:gd name="T27" fmla="*/ 1198 h 534"/>
                  <a:gd name="T28" fmla="*/ 951 w 585"/>
                  <a:gd name="T29" fmla="*/ 1547 h 534"/>
                  <a:gd name="T30" fmla="*/ 971 w 585"/>
                  <a:gd name="T31" fmla="*/ 1996 h 534"/>
                  <a:gd name="T32" fmla="*/ 2604 w 585"/>
                  <a:gd name="T33" fmla="*/ 2441 h 534"/>
                  <a:gd name="T34" fmla="*/ 2296 w 585"/>
                  <a:gd name="T35" fmla="*/ 2158 h 534"/>
                  <a:gd name="T36" fmla="*/ 2149 w 585"/>
                  <a:gd name="T37" fmla="*/ 1744 h 534"/>
                  <a:gd name="T38" fmla="*/ 2002 w 585"/>
                  <a:gd name="T39" fmla="*/ 1365 h 534"/>
                  <a:gd name="T40" fmla="*/ 2326 w 585"/>
                  <a:gd name="T41" fmla="*/ 1294 h 534"/>
                  <a:gd name="T42" fmla="*/ 2058 w 585"/>
                  <a:gd name="T43" fmla="*/ 1127 h 534"/>
                  <a:gd name="T44" fmla="*/ 2220 w 585"/>
                  <a:gd name="T45" fmla="*/ 1142 h 534"/>
                  <a:gd name="T46" fmla="*/ 2215 w 585"/>
                  <a:gd name="T47" fmla="*/ 1056 h 534"/>
                  <a:gd name="T48" fmla="*/ 1901 w 585"/>
                  <a:gd name="T49" fmla="*/ 1066 h 534"/>
                  <a:gd name="T50" fmla="*/ 1805 w 585"/>
                  <a:gd name="T51" fmla="*/ 1734 h 534"/>
                  <a:gd name="T52" fmla="*/ 1755 w 585"/>
                  <a:gd name="T53" fmla="*/ 1162 h 534"/>
                  <a:gd name="T54" fmla="*/ 1674 w 585"/>
                  <a:gd name="T55" fmla="*/ 920 h 534"/>
                  <a:gd name="T56" fmla="*/ 1755 w 585"/>
                  <a:gd name="T57" fmla="*/ 687 h 534"/>
                  <a:gd name="T58" fmla="*/ 1714 w 585"/>
                  <a:gd name="T59" fmla="*/ 500 h 534"/>
                  <a:gd name="T60" fmla="*/ 1674 w 585"/>
                  <a:gd name="T61" fmla="*/ 313 h 534"/>
                  <a:gd name="T62" fmla="*/ 1866 w 585"/>
                  <a:gd name="T63" fmla="*/ 521 h 534"/>
                  <a:gd name="T64" fmla="*/ 2098 w 585"/>
                  <a:gd name="T65" fmla="*/ 238 h 534"/>
                  <a:gd name="T66" fmla="*/ 2068 w 585"/>
                  <a:gd name="T67" fmla="*/ 480 h 534"/>
                  <a:gd name="T68" fmla="*/ 2028 w 585"/>
                  <a:gd name="T69" fmla="*/ 657 h 534"/>
                  <a:gd name="T70" fmla="*/ 2028 w 585"/>
                  <a:gd name="T71" fmla="*/ 915 h 534"/>
                  <a:gd name="T72" fmla="*/ 2821 w 585"/>
                  <a:gd name="T73" fmla="*/ 915 h 534"/>
                  <a:gd name="T74" fmla="*/ 2801 w 585"/>
                  <a:gd name="T75" fmla="*/ 384 h 534"/>
                  <a:gd name="T76" fmla="*/ 1259 w 585"/>
                  <a:gd name="T77" fmla="*/ 349 h 534"/>
                  <a:gd name="T78" fmla="*/ 1482 w 585"/>
                  <a:gd name="T79" fmla="*/ 470 h 534"/>
                  <a:gd name="T80" fmla="*/ 865 w 585"/>
                  <a:gd name="T81" fmla="*/ 986 h 534"/>
                  <a:gd name="T82" fmla="*/ 349 w 585"/>
                  <a:gd name="T83" fmla="*/ 495 h 534"/>
                  <a:gd name="T84" fmla="*/ 966 w 585"/>
                  <a:gd name="T85" fmla="*/ 536 h 534"/>
                  <a:gd name="T86" fmla="*/ 1112 w 585"/>
                  <a:gd name="T87" fmla="*/ 531 h 534"/>
                  <a:gd name="T88" fmla="*/ 1527 w 585"/>
                  <a:gd name="T89" fmla="*/ 612 h 534"/>
                  <a:gd name="T90" fmla="*/ 1396 w 585"/>
                  <a:gd name="T91" fmla="*/ 1294 h 534"/>
                  <a:gd name="T92" fmla="*/ 1315 w 585"/>
                  <a:gd name="T93" fmla="*/ 692 h 534"/>
                  <a:gd name="T94" fmla="*/ 865 w 585"/>
                  <a:gd name="T95" fmla="*/ 986 h 534"/>
                  <a:gd name="T96" fmla="*/ 1128 w 585"/>
                  <a:gd name="T97" fmla="*/ 1137 h 534"/>
                  <a:gd name="T98" fmla="*/ 1249 w 585"/>
                  <a:gd name="T99" fmla="*/ 799 h 534"/>
                  <a:gd name="T100" fmla="*/ 1648 w 585"/>
                  <a:gd name="T101" fmla="*/ 1476 h 534"/>
                  <a:gd name="T102" fmla="*/ 1087 w 585"/>
                  <a:gd name="T103" fmla="*/ 1622 h 534"/>
                  <a:gd name="T104" fmla="*/ 1562 w 585"/>
                  <a:gd name="T105" fmla="*/ 1400 h 534"/>
                  <a:gd name="T106" fmla="*/ 1608 w 585"/>
                  <a:gd name="T107" fmla="*/ 672 h 534"/>
                  <a:gd name="T108" fmla="*/ 1583 w 585"/>
                  <a:gd name="T109" fmla="*/ 1077 h 534"/>
                  <a:gd name="T110" fmla="*/ 1512 w 585"/>
                  <a:gd name="T111" fmla="*/ 728 h 534"/>
                  <a:gd name="T112" fmla="*/ 2564 w 585"/>
                  <a:gd name="T113" fmla="*/ 905 h 534"/>
                  <a:gd name="T114" fmla="*/ 2331 w 585"/>
                  <a:gd name="T115" fmla="*/ 81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203 w 47"/>
                  <a:gd name="T1" fmla="*/ 76 h 56"/>
                  <a:gd name="T2" fmla="*/ 137 w 47"/>
                  <a:gd name="T3" fmla="*/ 283 h 56"/>
                  <a:gd name="T4" fmla="*/ 203 w 47"/>
                  <a:gd name="T5" fmla="*/ 7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96 w 41"/>
                  <a:gd name="T1" fmla="*/ 136 h 75"/>
                  <a:gd name="T2" fmla="*/ 61 w 41"/>
                  <a:gd name="T3" fmla="*/ 349 h 75"/>
                  <a:gd name="T4" fmla="*/ 203 w 41"/>
                  <a:gd name="T5" fmla="*/ 227 h 75"/>
                  <a:gd name="T6" fmla="*/ 188 w 41"/>
                  <a:gd name="T7" fmla="*/ 121 h 75"/>
                  <a:gd name="T8" fmla="*/ 96 w 41"/>
                  <a:gd name="T9" fmla="*/ 13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567 w 135"/>
                  <a:gd name="T1" fmla="*/ 20 h 63"/>
                  <a:gd name="T2" fmla="*/ 121 w 135"/>
                  <a:gd name="T3" fmla="*/ 20 h 63"/>
                  <a:gd name="T4" fmla="*/ 10 w 135"/>
                  <a:gd name="T5" fmla="*/ 126 h 63"/>
                  <a:gd name="T6" fmla="*/ 304 w 135"/>
                  <a:gd name="T7" fmla="*/ 293 h 63"/>
                  <a:gd name="T8" fmla="*/ 486 w 135"/>
                  <a:gd name="T9" fmla="*/ 273 h 63"/>
                  <a:gd name="T10" fmla="*/ 572 w 135"/>
                  <a:gd name="T11" fmla="*/ 268 h 63"/>
                  <a:gd name="T12" fmla="*/ 567 w 135"/>
                  <a:gd name="T13" fmla="*/ 2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338 w 97"/>
                  <a:gd name="T1" fmla="*/ 25 h 102"/>
                  <a:gd name="T2" fmla="*/ 157 w 97"/>
                  <a:gd name="T3" fmla="*/ 25 h 102"/>
                  <a:gd name="T4" fmla="*/ 61 w 97"/>
                  <a:gd name="T5" fmla="*/ 288 h 102"/>
                  <a:gd name="T6" fmla="*/ 399 w 97"/>
                  <a:gd name="T7" fmla="*/ 313 h 102"/>
                  <a:gd name="T8" fmla="*/ 338 w 97"/>
                  <a:gd name="T9" fmla="*/ 2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76 w 99"/>
                  <a:gd name="T1" fmla="*/ 0 h 19"/>
                  <a:gd name="T2" fmla="*/ 202 w 99"/>
                  <a:gd name="T3" fmla="*/ 76 h 19"/>
                  <a:gd name="T4" fmla="*/ 76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106 w 76"/>
                  <a:gd name="T1" fmla="*/ 187 h 47"/>
                  <a:gd name="T2" fmla="*/ 355 w 76"/>
                  <a:gd name="T3" fmla="*/ 86 h 47"/>
                  <a:gd name="T4" fmla="*/ 243 w 76"/>
                  <a:gd name="T5" fmla="*/ 15 h 47"/>
                  <a:gd name="T6" fmla="*/ 96 w 76"/>
                  <a:gd name="T7" fmla="*/ 161 h 47"/>
                  <a:gd name="T8" fmla="*/ 106 w 76"/>
                  <a:gd name="T9" fmla="*/ 18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364 w 82"/>
                  <a:gd name="T1" fmla="*/ 30 h 37"/>
                  <a:gd name="T2" fmla="*/ 121 w 82"/>
                  <a:gd name="T3" fmla="*/ 86 h 37"/>
                  <a:gd name="T4" fmla="*/ 86 w 82"/>
                  <a:gd name="T5" fmla="*/ 131 h 37"/>
                  <a:gd name="T6" fmla="*/ 385 w 82"/>
                  <a:gd name="T7" fmla="*/ 116 h 37"/>
                  <a:gd name="T8" fmla="*/ 415 w 82"/>
                  <a:gd name="T9" fmla="*/ 101 h 37"/>
                  <a:gd name="T10" fmla="*/ 415 w 82"/>
                  <a:gd name="T11" fmla="*/ 0 h 37"/>
                  <a:gd name="T12" fmla="*/ 364 w 82"/>
                  <a:gd name="T13" fmla="*/ 3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106 w 138"/>
                  <a:gd name="T1" fmla="*/ 5 h 33"/>
                  <a:gd name="T2" fmla="*/ 40 w 138"/>
                  <a:gd name="T3" fmla="*/ 71 h 33"/>
                  <a:gd name="T4" fmla="*/ 288 w 138"/>
                  <a:gd name="T5" fmla="*/ 111 h 33"/>
                  <a:gd name="T6" fmla="*/ 592 w 138"/>
                  <a:gd name="T7" fmla="*/ 116 h 33"/>
                  <a:gd name="T8" fmla="*/ 577 w 138"/>
                  <a:gd name="T9" fmla="*/ 40 h 33"/>
                  <a:gd name="T10" fmla="*/ 415 w 138"/>
                  <a:gd name="T11" fmla="*/ 15 h 33"/>
                  <a:gd name="T12" fmla="*/ 106 w 138"/>
                  <a:gd name="T13" fmla="*/ 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496 w 112"/>
                  <a:gd name="T1" fmla="*/ 96 h 29"/>
                  <a:gd name="T2" fmla="*/ 521 w 112"/>
                  <a:gd name="T3" fmla="*/ 20 h 29"/>
                  <a:gd name="T4" fmla="*/ 375 w 112"/>
                  <a:gd name="T5" fmla="*/ 50 h 29"/>
                  <a:gd name="T6" fmla="*/ 182 w 112"/>
                  <a:gd name="T7" fmla="*/ 30 h 29"/>
                  <a:gd name="T8" fmla="*/ 10 w 112"/>
                  <a:gd name="T9" fmla="*/ 20 h 29"/>
                  <a:gd name="T10" fmla="*/ 496 w 112"/>
                  <a:gd name="T11" fmla="*/ 9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15 w 115"/>
                  <a:gd name="T1" fmla="*/ 268 h 95"/>
                  <a:gd name="T2" fmla="*/ 131 w 115"/>
                  <a:gd name="T3" fmla="*/ 273 h 95"/>
                  <a:gd name="T4" fmla="*/ 253 w 115"/>
                  <a:gd name="T5" fmla="*/ 389 h 95"/>
                  <a:gd name="T6" fmla="*/ 298 w 115"/>
                  <a:gd name="T7" fmla="*/ 424 h 95"/>
                  <a:gd name="T8" fmla="*/ 409 w 115"/>
                  <a:gd name="T9" fmla="*/ 263 h 95"/>
                  <a:gd name="T10" fmla="*/ 561 w 115"/>
                  <a:gd name="T11" fmla="*/ 263 h 95"/>
                  <a:gd name="T12" fmla="*/ 399 w 115"/>
                  <a:gd name="T13" fmla="*/ 136 h 95"/>
                  <a:gd name="T14" fmla="*/ 187 w 115"/>
                  <a:gd name="T15" fmla="*/ 81 h 95"/>
                  <a:gd name="T16" fmla="*/ 61 w 115"/>
                  <a:gd name="T17" fmla="*/ 207 h 95"/>
                  <a:gd name="T18" fmla="*/ 15 w 115"/>
                  <a:gd name="T19" fmla="*/ 268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258 w 65"/>
                  <a:gd name="T1" fmla="*/ 202 h 169"/>
                  <a:gd name="T2" fmla="*/ 111 w 65"/>
                  <a:gd name="T3" fmla="*/ 248 h 169"/>
                  <a:gd name="T4" fmla="*/ 111 w 65"/>
                  <a:gd name="T5" fmla="*/ 298 h 169"/>
                  <a:gd name="T6" fmla="*/ 253 w 65"/>
                  <a:gd name="T7" fmla="*/ 455 h 169"/>
                  <a:gd name="T8" fmla="*/ 172 w 65"/>
                  <a:gd name="T9" fmla="*/ 596 h 169"/>
                  <a:gd name="T10" fmla="*/ 0 w 65"/>
                  <a:gd name="T11" fmla="*/ 748 h 169"/>
                  <a:gd name="T12" fmla="*/ 86 w 65"/>
                  <a:gd name="T13" fmla="*/ 783 h 169"/>
                  <a:gd name="T14" fmla="*/ 238 w 65"/>
                  <a:gd name="T15" fmla="*/ 839 h 169"/>
                  <a:gd name="T16" fmla="*/ 319 w 65"/>
                  <a:gd name="T17" fmla="*/ 819 h 169"/>
                  <a:gd name="T18" fmla="*/ 329 w 65"/>
                  <a:gd name="T19" fmla="*/ 0 h 169"/>
                  <a:gd name="T20" fmla="*/ 258 w 65"/>
                  <a:gd name="T21" fmla="*/ 202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7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3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8826813C-FD6E-4A18-AB61-32F3347A0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8" name="图片 25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8425"/>
            <a:ext cx="15351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692275" y="4149725"/>
            <a:ext cx="5791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70000"/>
              </a:lnSpc>
            </a:pPr>
            <a:r>
              <a:rPr lang="zh-CN" altLang="en-US" sz="4000" b="1">
                <a:solidFill>
                  <a:schemeClr val="tx2"/>
                </a:solidFill>
              </a:rPr>
              <a:t>朱海波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60363" y="1916113"/>
            <a:ext cx="86756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70000"/>
              </a:lnSpc>
            </a:pPr>
            <a:r>
              <a:rPr lang="en-US" altLang="zh-CN" sz="7200" b="1">
                <a:solidFill>
                  <a:srgbClr val="FF0000"/>
                </a:solidFill>
                <a:latin typeface="黑体" pitchFamily="49" charset="-122"/>
              </a:rPr>
              <a:t>UML</a:t>
            </a:r>
            <a:r>
              <a:rPr lang="zh-CN" altLang="en-US" sz="7200" b="1">
                <a:solidFill>
                  <a:srgbClr val="FF0000"/>
                </a:solidFill>
                <a:latin typeface="黑体" pitchFamily="49" charset="-122"/>
              </a:rPr>
              <a:t>基础与应用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smtClean="0">
                <a:solidFill>
                  <a:schemeClr val="tx1"/>
                </a:solidFill>
                <a:ea typeface="楷体_GB2312" pitchFamily="49" charset="-122"/>
              </a:rPr>
              <a:t>1. </a:t>
            </a:r>
            <a:r>
              <a:rPr lang="zh-CN" altLang="en-US" sz="3600" b="1" smtClean="0">
                <a:solidFill>
                  <a:schemeClr val="tx1"/>
                </a:solidFill>
                <a:ea typeface="楷体_GB2312" pitchFamily="49" charset="-122"/>
              </a:rPr>
              <a:t>参与者（</a:t>
            </a:r>
            <a:r>
              <a:rPr lang="en-US" altLang="zh-CN" sz="3600" b="1" smtClean="0">
                <a:solidFill>
                  <a:schemeClr val="tx1"/>
                </a:solidFill>
                <a:ea typeface="楷体_GB2312" pitchFamily="49" charset="-122"/>
              </a:rPr>
              <a:t>Actor</a:t>
            </a:r>
            <a:r>
              <a:rPr lang="zh-CN" altLang="en-US" sz="3600" b="1" smtClean="0">
                <a:solidFill>
                  <a:schemeClr val="tx1"/>
                </a:solidFill>
                <a:ea typeface="楷体_GB2312" pitchFamily="49" charset="-122"/>
              </a:rPr>
              <a:t>）</a:t>
            </a:r>
            <a:r>
              <a:rPr lang="zh-CN" altLang="en-US" sz="4800" b="1" smtClean="0">
                <a:ea typeface="楷体_GB2312" pitchFamily="49" charset="-122"/>
              </a:rPr>
              <a:t> 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296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b="1" smtClean="0">
                <a:ea typeface="楷体_GB2312" pitchFamily="49" charset="-122"/>
              </a:rPr>
              <a:t>参与者（</a:t>
            </a:r>
            <a:r>
              <a:rPr lang="en-US" altLang="zh-CN" sz="2800" b="1" smtClean="0">
                <a:ea typeface="楷体_GB2312" pitchFamily="49" charset="-122"/>
              </a:rPr>
              <a:t>Actor</a:t>
            </a:r>
            <a:r>
              <a:rPr lang="zh-CN" altLang="en-US" sz="2800" b="1" smtClean="0">
                <a:ea typeface="楷体_GB2312" pitchFamily="49" charset="-122"/>
              </a:rPr>
              <a:t>）是系统外部的一个实体（可以是任何的事物或人），它以某种方式参与了用例的执行过程。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smtClean="0">
                <a:ea typeface="楷体_GB2312" pitchFamily="49" charset="-122"/>
              </a:rPr>
              <a:t>参与者通过向系统输入或请求系统输入某些事件来触发系统的执行。参与者是系统之外，透过系统边界与系统进行有意义交互的任何事物（人或事物）。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smtClean="0">
                <a:ea typeface="楷体_GB2312" pitchFamily="49" charset="-122"/>
              </a:rPr>
              <a:t>在处理参与者时，应考虑其参与系统的身份，而不是人名或工作名。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ea typeface="楷体_GB2312" pitchFamily="49" charset="-122"/>
              </a:rPr>
              <a:t>在</a:t>
            </a:r>
            <a:r>
              <a:rPr lang="en-US" altLang="zh-CN" sz="2800" b="1" smtClean="0">
                <a:ea typeface="楷体_GB2312" pitchFamily="49" charset="-122"/>
              </a:rPr>
              <a:t>UML</a:t>
            </a:r>
            <a:r>
              <a:rPr lang="zh-CN" altLang="en-US" sz="2800" b="1" smtClean="0">
                <a:ea typeface="楷体_GB2312" pitchFamily="49" charset="-122"/>
              </a:rPr>
              <a:t>中，参与者用人形图符表示。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ea typeface="楷体_GB2312" pitchFamily="49" charset="-122"/>
              </a:rPr>
              <a:t>但参与者未必是人，可以是一个外部系统。</a:t>
            </a:r>
            <a:r>
              <a:rPr lang="zh-CN" altLang="en-US" sz="3600" b="1" smtClean="0">
                <a:ea typeface="楷体_GB2312" pitchFamily="49" charset="-122"/>
              </a:rPr>
              <a:t>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14875"/>
            <a:ext cx="2895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1" smtClean="0"/>
              <a:t>参与者</a:t>
            </a:r>
            <a:r>
              <a:rPr lang="en-US" altLang="zh-CN" b="1" smtClean="0"/>
              <a:t>—</a:t>
            </a:r>
            <a:r>
              <a:rPr lang="zh-CN" altLang="en-US" sz="3600" b="1" smtClean="0"/>
              <a:t>识别思路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smtClean="0"/>
              <a:t>谁使用该系统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/>
              <a:t>谁改变系统的数据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/>
              <a:t>谁从系统获取信息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/>
              <a:t>谁需要系统的支持以完成日常工作任务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/>
              <a:t>谁负责维护、管理并保持系统正常运行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/>
              <a:t>系统需要应付那些硬件设备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/>
              <a:t>系统需要和那些外部系统交互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smtClean="0"/>
              <a:t>谁对系统运行产生的结果感兴趣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例如：</a:t>
            </a:r>
            <a:r>
              <a:rPr lang="zh-CN" altLang="en-US" sz="4800" smtClean="0"/>
              <a:t>案例</a:t>
            </a:r>
            <a:r>
              <a:rPr lang="en-US" altLang="zh-CN" sz="4800" smtClean="0"/>
              <a:t>1——</a:t>
            </a:r>
            <a:r>
              <a:rPr lang="zh-CN" altLang="en-US" sz="4000" smtClean="0"/>
              <a:t>库存管理系统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b="1" smtClean="0">
                <a:latin typeface="黑体" pitchFamily="49" charset="-122"/>
              </a:rPr>
              <a:t>某汽车制造厂需要一套库存管理系统，该系统实现的业务：生产工人根据生产计划领取物料，库存操作员根据生产系统的派单准备，交付给领料工人，余料即时归还库房。库房管理人员定期盘点库存，通知供应商供货，对长期积存的货物，申请退货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识别思路：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黑体" pitchFamily="49" charset="-122"/>
              </a:rPr>
              <a:t>谁使用该系统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黑体" pitchFamily="49" charset="-122"/>
              </a:rPr>
              <a:t>谁改变系统的数据 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黑体" pitchFamily="49" charset="-122"/>
              </a:rPr>
              <a:t>谁从系统获取信息  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黑体" pitchFamily="49" charset="-122"/>
              </a:rPr>
              <a:t>谁需要系统的支持以完成日常工作任务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黑体" pitchFamily="49" charset="-122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黑体" pitchFamily="49" charset="-122"/>
              </a:rPr>
              <a:t>谁负责维护、管理并保持系统正常运行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黑体" pitchFamily="49" charset="-122"/>
              </a:rPr>
              <a:t>系统需要应付那些硬件设备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黑体" pitchFamily="49" charset="-122"/>
              </a:rPr>
              <a:t>系统需要和那些外部系统交互   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黑体" pitchFamily="49" charset="-122"/>
              </a:rPr>
              <a:t>谁对系统运行产生的结果感兴趣</a:t>
            </a:r>
            <a:r>
              <a:rPr lang="zh-CN" altLang="en-US" sz="2400" smtClean="0">
                <a:solidFill>
                  <a:srgbClr val="CC3300"/>
                </a:solidFill>
                <a:latin typeface="黑体" pitchFamily="49" charset="-122"/>
              </a:rPr>
              <a:t>   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877050" y="1628775"/>
            <a:ext cx="1784350" cy="366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ahoma" pitchFamily="34" charset="0"/>
                <a:ea typeface="黑体" pitchFamily="49" charset="-122"/>
              </a:rPr>
              <a:t>操作员，管理员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858000" y="2060575"/>
            <a:ext cx="1784350" cy="366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ahoma" pitchFamily="34" charset="0"/>
                <a:ea typeface="黑体" pitchFamily="49" charset="-122"/>
              </a:rPr>
              <a:t>操作员，管理员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6891338" y="2492375"/>
            <a:ext cx="1784350" cy="366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ahoma" pitchFamily="34" charset="0"/>
                <a:ea typeface="黑体" pitchFamily="49" charset="-122"/>
              </a:rPr>
              <a:t>操作员，管理员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4786313" y="3068638"/>
            <a:ext cx="3962400" cy="3111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>
                <a:latin typeface="Tahoma" pitchFamily="34" charset="0"/>
                <a:ea typeface="黑体" pitchFamily="49" charset="-122"/>
              </a:rPr>
              <a:t>领料员</a:t>
            </a:r>
            <a:r>
              <a:rPr lang="en-US" altLang="zh-CN">
                <a:latin typeface="Tahoma" pitchFamily="34" charset="0"/>
                <a:ea typeface="黑体" pitchFamily="49" charset="-122"/>
              </a:rPr>
              <a:t>,</a:t>
            </a:r>
            <a:r>
              <a:rPr lang="zh-CN" altLang="en-US">
                <a:latin typeface="Tahoma" pitchFamily="34" charset="0"/>
                <a:ea typeface="黑体" pitchFamily="49" charset="-122"/>
              </a:rPr>
              <a:t>退料员</a:t>
            </a:r>
            <a:r>
              <a:rPr lang="en-US" altLang="zh-CN">
                <a:latin typeface="Tahoma" pitchFamily="34" charset="0"/>
                <a:ea typeface="黑体" pitchFamily="49" charset="-122"/>
              </a:rPr>
              <a:t>,</a:t>
            </a:r>
            <a:r>
              <a:rPr lang="zh-CN" altLang="en-US">
                <a:latin typeface="Tahoma" pitchFamily="34" charset="0"/>
                <a:ea typeface="黑体" pitchFamily="49" charset="-122"/>
              </a:rPr>
              <a:t>操作员</a:t>
            </a:r>
            <a:r>
              <a:rPr lang="en-US" altLang="zh-CN">
                <a:latin typeface="Tahoma" pitchFamily="34" charset="0"/>
                <a:ea typeface="黑体" pitchFamily="49" charset="-122"/>
              </a:rPr>
              <a:t>,</a:t>
            </a:r>
            <a:r>
              <a:rPr lang="zh-CN" altLang="en-US">
                <a:latin typeface="Tahoma" pitchFamily="34" charset="0"/>
                <a:ea typeface="黑体" pitchFamily="49" charset="-122"/>
              </a:rPr>
              <a:t>管理员</a:t>
            </a:r>
            <a:r>
              <a:rPr lang="en-US" altLang="zh-CN">
                <a:latin typeface="Tahoma" pitchFamily="34" charset="0"/>
                <a:ea typeface="黑体" pitchFamily="49" charset="-122"/>
              </a:rPr>
              <a:t>,</a:t>
            </a:r>
            <a:r>
              <a:rPr lang="zh-CN" altLang="en-US">
                <a:latin typeface="Tahoma" pitchFamily="34" charset="0"/>
                <a:ea typeface="黑体" pitchFamily="49" charset="-122"/>
              </a:rPr>
              <a:t>供应商</a:t>
            </a:r>
            <a:endParaRPr lang="zh-CN" altLang="en-US" b="1"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7696200" y="3429000"/>
            <a:ext cx="9906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ahoma" pitchFamily="34" charset="0"/>
                <a:ea typeface="黑体" pitchFamily="49" charset="-122"/>
              </a:rPr>
              <a:t>管理员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248400" y="4197350"/>
            <a:ext cx="2438400" cy="3111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>
                <a:latin typeface="Tahoma" pitchFamily="34" charset="0"/>
                <a:ea typeface="黑体" pitchFamily="49" charset="-122"/>
              </a:rPr>
              <a:t>生产系统</a:t>
            </a:r>
            <a:r>
              <a:rPr lang="en-US" altLang="zh-CN">
                <a:latin typeface="Tahoma" pitchFamily="34" charset="0"/>
                <a:ea typeface="黑体" pitchFamily="49" charset="-122"/>
              </a:rPr>
              <a:t>, </a:t>
            </a:r>
            <a:r>
              <a:rPr lang="zh-CN" altLang="en-US">
                <a:latin typeface="Tahoma" pitchFamily="34" charset="0"/>
                <a:ea typeface="黑体" pitchFamily="49" charset="-122"/>
              </a:rPr>
              <a:t>供应商系统</a:t>
            </a:r>
            <a:endParaRPr lang="zh-CN" altLang="en-US" b="1"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5943600" y="4557713"/>
            <a:ext cx="3200400" cy="3111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>
                <a:latin typeface="Tahoma" pitchFamily="34" charset="0"/>
                <a:ea typeface="黑体" pitchFamily="49" charset="-122"/>
              </a:rPr>
              <a:t>操作员</a:t>
            </a:r>
            <a:r>
              <a:rPr lang="en-US" altLang="zh-CN">
                <a:latin typeface="Tahoma" pitchFamily="34" charset="0"/>
                <a:ea typeface="黑体" pitchFamily="49" charset="-122"/>
              </a:rPr>
              <a:t>,</a:t>
            </a:r>
            <a:r>
              <a:rPr lang="zh-CN" altLang="en-US">
                <a:latin typeface="Tahoma" pitchFamily="34" charset="0"/>
                <a:ea typeface="黑体" pitchFamily="49" charset="-122"/>
              </a:rPr>
              <a:t>管理员</a:t>
            </a:r>
            <a:r>
              <a:rPr lang="en-US" altLang="zh-CN">
                <a:latin typeface="Tahoma" pitchFamily="34" charset="0"/>
                <a:ea typeface="黑体" pitchFamily="49" charset="-122"/>
              </a:rPr>
              <a:t>,</a:t>
            </a:r>
            <a:r>
              <a:rPr lang="zh-CN" altLang="en-US">
                <a:latin typeface="Tahoma" pitchFamily="34" charset="0"/>
                <a:ea typeface="黑体" pitchFamily="49" charset="-122"/>
              </a:rPr>
              <a:t>领料员</a:t>
            </a:r>
            <a:r>
              <a:rPr lang="en-US" altLang="zh-CN">
                <a:latin typeface="Tahoma" pitchFamily="34" charset="0"/>
                <a:ea typeface="黑体" pitchFamily="49" charset="-122"/>
              </a:rPr>
              <a:t>,</a:t>
            </a:r>
            <a:r>
              <a:rPr lang="zh-CN" altLang="en-US">
                <a:latin typeface="Tahoma" pitchFamily="34" charset="0"/>
                <a:ea typeface="黑体" pitchFamily="49" charset="-122"/>
              </a:rPr>
              <a:t>退料员</a:t>
            </a:r>
            <a:endParaRPr lang="zh-CN" altLang="en-US" b="1">
              <a:latin typeface="Tahoma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 autoUpdateAnimBg="0"/>
      <p:bldP spid="88069" grpId="0" animBg="1" autoUpdateAnimBg="0"/>
      <p:bldP spid="88070" grpId="0" animBg="1" autoUpdateAnimBg="0"/>
      <p:bldP spid="88071" grpId="0" animBg="1" autoUpdateAnimBg="0"/>
      <p:bldP spid="88072" grpId="0" animBg="1" autoUpdateAnimBg="0"/>
      <p:bldP spid="88073" grpId="0" animBg="1" autoUpdateAnimBg="0"/>
      <p:bldP spid="8807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smtClean="0"/>
              <a:t>库存管理系统的参与者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47875"/>
            <a:ext cx="8512175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用例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/>
              <a:t>用例实例是在系统中执行的一系列动作，这些动作将生成特定参与者可见的价值结果。一个用例定义一组用例实例。 </a:t>
            </a:r>
          </a:p>
          <a:p>
            <a:pPr eaLnBrk="1" hangingPunct="1"/>
            <a:r>
              <a:rPr kumimoji="1" lang="zh-CN" altLang="en-US" b="1" smtClean="0"/>
              <a:t>用例是由一组用例实例组成的，用例实例也就是常说的“使用场景”，就是用户使用系统的一个实际的、特定的场景 </a:t>
            </a:r>
          </a:p>
          <a:p>
            <a:pPr eaLnBrk="1" hangingPunct="1"/>
            <a:r>
              <a:rPr kumimoji="1" lang="zh-CN" altLang="en-US" b="1" smtClean="0"/>
              <a:t>用例应该给参与者带来可见的价值，这点十分关键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445125"/>
            <a:ext cx="33845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识别用例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b="1" smtClean="0">
                <a:ea typeface="楷体_GB2312" pitchFamily="49" charset="-122"/>
              </a:rPr>
              <a:t>识别用例最好的办法就是从分析系统的参与者开始，先列出所有的参与者，在根据每个参与者列出与它有关的用例。在识别用例的过程中，通过以下的几个问题可以帮助识别用例：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ea typeface="楷体_GB2312" pitchFamily="49" charset="-122"/>
              </a:rPr>
              <a:t>（</a:t>
            </a:r>
            <a:r>
              <a:rPr lang="en-US" altLang="zh-CN" sz="2800" b="1" smtClean="0">
                <a:ea typeface="楷体_GB2312" pitchFamily="49" charset="-122"/>
              </a:rPr>
              <a:t>1</a:t>
            </a:r>
            <a:r>
              <a:rPr lang="zh-CN" altLang="en-US" sz="2800" b="1" smtClean="0">
                <a:ea typeface="楷体_GB2312" pitchFamily="49" charset="-122"/>
              </a:rPr>
              <a:t>）参与者希望系统提供什么功能？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ea typeface="楷体_GB2312" pitchFamily="49" charset="-122"/>
              </a:rPr>
              <a:t>（</a:t>
            </a:r>
            <a:r>
              <a:rPr lang="en-US" altLang="zh-CN" sz="2800" b="1" smtClean="0">
                <a:ea typeface="楷体_GB2312" pitchFamily="49" charset="-122"/>
              </a:rPr>
              <a:t>2</a:t>
            </a:r>
            <a:r>
              <a:rPr lang="zh-CN" altLang="en-US" sz="2800" b="1" smtClean="0">
                <a:ea typeface="楷体_GB2312" pitchFamily="49" charset="-122"/>
              </a:rPr>
              <a:t>）系统是否存储和检索信息？如果是，这个行为由哪个参与者触发</a:t>
            </a:r>
            <a:r>
              <a:rPr lang="en-US" altLang="zh-CN" sz="2800" b="1" smtClean="0">
                <a:ea typeface="楷体_GB2312" pitchFamily="49" charset="-122"/>
              </a:rPr>
              <a:t>?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ea typeface="楷体_GB2312" pitchFamily="49" charset="-122"/>
              </a:rPr>
              <a:t>（</a:t>
            </a:r>
            <a:r>
              <a:rPr lang="en-US" altLang="zh-CN" sz="2800" b="1" smtClean="0">
                <a:ea typeface="楷体_GB2312" pitchFamily="49" charset="-122"/>
              </a:rPr>
              <a:t>3</a:t>
            </a:r>
            <a:r>
              <a:rPr lang="zh-CN" altLang="en-US" sz="2800" b="1" smtClean="0">
                <a:ea typeface="楷体_GB2312" pitchFamily="49" charset="-122"/>
              </a:rPr>
              <a:t>）当系统改变状态时，通知参与者吗？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ea typeface="楷体_GB2312" pitchFamily="49" charset="-122"/>
              </a:rPr>
              <a:t>（</a:t>
            </a:r>
            <a:r>
              <a:rPr lang="en-US" altLang="zh-CN" sz="2800" b="1" smtClean="0">
                <a:ea typeface="楷体_GB2312" pitchFamily="49" charset="-122"/>
              </a:rPr>
              <a:t>4</a:t>
            </a:r>
            <a:r>
              <a:rPr lang="zh-CN" altLang="en-US" sz="2800" b="1" smtClean="0">
                <a:ea typeface="楷体_GB2312" pitchFamily="49" charset="-122"/>
              </a:rPr>
              <a:t>）存在影响系统的外部事件吗？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ea typeface="楷体_GB2312" pitchFamily="49" charset="-122"/>
              </a:rPr>
              <a:t>（</a:t>
            </a:r>
            <a:r>
              <a:rPr lang="en-US" altLang="zh-CN" sz="2800" b="1" smtClean="0">
                <a:ea typeface="楷体_GB2312" pitchFamily="49" charset="-122"/>
              </a:rPr>
              <a:t>5</a:t>
            </a:r>
            <a:r>
              <a:rPr lang="zh-CN" altLang="en-US" sz="2800" b="1" smtClean="0">
                <a:ea typeface="楷体_GB2312" pitchFamily="49" charset="-122"/>
              </a:rPr>
              <a:t>）是哪个参与者通知系统这些事件？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ea typeface="楷体_GB2312" pitchFamily="49" charset="-122"/>
              </a:rPr>
              <a:t>用例分析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 smtClean="0">
              <a:ea typeface="楷体_GB2312" pitchFamily="49" charset="-122"/>
            </a:endParaRPr>
          </a:p>
          <a:p>
            <a:pPr algn="just" eaLnBrk="1" hangingPunct="1"/>
            <a:r>
              <a:rPr lang="zh-CN" altLang="en-US" b="1" smtClean="0">
                <a:ea typeface="楷体_GB2312" pitchFamily="49" charset="-122"/>
              </a:rPr>
              <a:t>用例分析是处于系统的需求分析阶段，这个阶段应该尽量的避免去考虑系统实现的细节问题。也就是说，用例描述的是一个系统做什么，而不是怎么做。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案例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zh-CN" altLang="en-US" sz="3600" smtClean="0"/>
              <a:t>零件销售系统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85344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7772400" cy="4114800"/>
          </a:xfrm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914400" y="685800"/>
            <a:ext cx="5410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Tahoma" pitchFamily="34" charset="0"/>
                <a:ea typeface="黑体" pitchFamily="49" charset="-122"/>
              </a:rPr>
              <a:t>案例</a:t>
            </a:r>
            <a:r>
              <a:rPr lang="en-US" altLang="zh-CN" sz="2800">
                <a:solidFill>
                  <a:schemeClr val="tx2"/>
                </a:solidFill>
                <a:latin typeface="Tahoma" pitchFamily="34" charset="0"/>
                <a:ea typeface="黑体" pitchFamily="49" charset="-122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Tahoma" pitchFamily="34" charset="0"/>
                <a:ea typeface="黑体" pitchFamily="49" charset="-122"/>
              </a:rPr>
              <a:t>：零件销售系统的参与者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第二章 用例图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幼圆" pitchFamily="49" charset="-122"/>
                <a:ea typeface="幼圆" pitchFamily="49" charset="-122"/>
              </a:rPr>
              <a:t>教学内容：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mtClean="0">
                <a:latin typeface="幼圆" pitchFamily="49" charset="-122"/>
                <a:ea typeface="幼圆" pitchFamily="49" charset="-122"/>
              </a:rPr>
              <a:t>、</a:t>
            </a:r>
            <a:r>
              <a:rPr lang="en-US" altLang="zh-CN" smtClean="0">
                <a:latin typeface="幼圆" pitchFamily="49" charset="-122"/>
                <a:ea typeface="幼圆" pitchFamily="49" charset="-122"/>
              </a:rPr>
              <a:t>UML</a:t>
            </a:r>
            <a:r>
              <a:rPr lang="zh-CN" altLang="en-US" smtClean="0">
                <a:latin typeface="幼圆" pitchFamily="49" charset="-122"/>
                <a:ea typeface="幼圆" pitchFamily="49" charset="-122"/>
              </a:rPr>
              <a:t>视图介绍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mtClean="0">
                <a:latin typeface="幼圆" pitchFamily="49" charset="-122"/>
                <a:ea typeface="幼圆" pitchFamily="49" charset="-122"/>
              </a:rPr>
              <a:t>、用例图介绍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mtClean="0">
                <a:latin typeface="幼圆" pitchFamily="49" charset="-122"/>
                <a:ea typeface="幼圆" pitchFamily="49" charset="-122"/>
              </a:rPr>
              <a:t>、理解用例图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mtClean="0">
                <a:latin typeface="幼圆" pitchFamily="49" charset="-122"/>
                <a:ea typeface="幼圆" pitchFamily="49" charset="-122"/>
              </a:rPr>
              <a:t>、用例图描述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mtClean="0">
                <a:latin typeface="幼圆" pitchFamily="49" charset="-122"/>
                <a:ea typeface="幼圆" pitchFamily="49" charset="-122"/>
              </a:rPr>
              <a:t>、怎样绘制用例图</a:t>
            </a:r>
            <a:endParaRPr lang="zh-CN" altLang="en-US" b="1" smtClean="0">
              <a:latin typeface="楷体_GB2312" pitchFamily="49" charset="-122"/>
              <a:ea typeface="幼圆" pitchFamily="49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0" y="76200"/>
            <a:ext cx="457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latin typeface="Tahoma" pitchFamily="34" charset="0"/>
                <a:ea typeface="黑体" pitchFamily="49" charset="-122"/>
              </a:rPr>
              <a:t>案例</a:t>
            </a:r>
            <a:r>
              <a:rPr lang="en-US" altLang="zh-CN" sz="2400">
                <a:solidFill>
                  <a:schemeClr val="tx2"/>
                </a:solidFill>
                <a:latin typeface="Tahoma" pitchFamily="34" charset="0"/>
                <a:ea typeface="黑体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Tahoma" pitchFamily="34" charset="0"/>
                <a:ea typeface="黑体" pitchFamily="49" charset="-122"/>
              </a:rPr>
              <a:t>：零件销售系统的用例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2362200" y="762000"/>
            <a:ext cx="1219200" cy="747713"/>
            <a:chOff x="1440" y="336"/>
            <a:chExt cx="768" cy="471"/>
          </a:xfrm>
        </p:grpSpPr>
        <p:sp>
          <p:nvSpPr>
            <p:cNvPr id="22596" name="Oval 4"/>
            <p:cNvSpPr>
              <a:spLocks noChangeArrowheads="1"/>
            </p:cNvSpPr>
            <p:nvPr/>
          </p:nvSpPr>
          <p:spPr bwMode="auto">
            <a:xfrm>
              <a:off x="1440" y="336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97" name="Text Box 5"/>
            <p:cNvSpPr txBox="1">
              <a:spLocks noChangeArrowheads="1"/>
            </p:cNvSpPr>
            <p:nvPr/>
          </p:nvSpPr>
          <p:spPr bwMode="auto">
            <a:xfrm>
              <a:off x="1584" y="576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注册</a:t>
              </a:r>
            </a:p>
          </p:txBody>
        </p:sp>
      </p:grpSp>
      <p:grpSp>
        <p:nvGrpSpPr>
          <p:cNvPr id="22532" name="Group 6"/>
          <p:cNvGrpSpPr>
            <a:grpSpLocks/>
          </p:cNvGrpSpPr>
          <p:nvPr/>
        </p:nvGrpSpPr>
        <p:grpSpPr bwMode="auto">
          <a:xfrm>
            <a:off x="3048000" y="1524000"/>
            <a:ext cx="1257300" cy="747713"/>
            <a:chOff x="1824" y="816"/>
            <a:chExt cx="792" cy="471"/>
          </a:xfrm>
        </p:grpSpPr>
        <p:sp>
          <p:nvSpPr>
            <p:cNvPr id="22594" name="Oval 7"/>
            <p:cNvSpPr>
              <a:spLocks noChangeArrowheads="1"/>
            </p:cNvSpPr>
            <p:nvPr/>
          </p:nvSpPr>
          <p:spPr bwMode="auto">
            <a:xfrm>
              <a:off x="1824" y="816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95" name="Rectangle 8"/>
            <p:cNvSpPr>
              <a:spLocks noChangeArrowheads="1"/>
            </p:cNvSpPr>
            <p:nvPr/>
          </p:nvSpPr>
          <p:spPr bwMode="auto">
            <a:xfrm>
              <a:off x="1920" y="1056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会员登录</a:t>
              </a:r>
            </a:p>
          </p:txBody>
        </p:sp>
      </p:grp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2362200" y="2286000"/>
            <a:ext cx="1219200" cy="747713"/>
            <a:chOff x="1536" y="1344"/>
            <a:chExt cx="768" cy="471"/>
          </a:xfrm>
        </p:grpSpPr>
        <p:sp>
          <p:nvSpPr>
            <p:cNvPr id="22592" name="Oval 10"/>
            <p:cNvSpPr>
              <a:spLocks noChangeArrowheads="1"/>
            </p:cNvSpPr>
            <p:nvPr/>
          </p:nvSpPr>
          <p:spPr bwMode="auto">
            <a:xfrm>
              <a:off x="1536" y="1344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93" name="Rectangle 11"/>
            <p:cNvSpPr>
              <a:spLocks noChangeArrowheads="1"/>
            </p:cNvSpPr>
            <p:nvPr/>
          </p:nvSpPr>
          <p:spPr bwMode="auto">
            <a:xfrm>
              <a:off x="1584" y="1584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管理订单</a:t>
              </a:r>
            </a:p>
          </p:txBody>
        </p:sp>
      </p:grpSp>
      <p:grpSp>
        <p:nvGrpSpPr>
          <p:cNvPr id="22534" name="Group 12"/>
          <p:cNvGrpSpPr>
            <a:grpSpLocks/>
          </p:cNvGrpSpPr>
          <p:nvPr/>
        </p:nvGrpSpPr>
        <p:grpSpPr bwMode="auto">
          <a:xfrm>
            <a:off x="3200400" y="2895600"/>
            <a:ext cx="1257300" cy="747713"/>
            <a:chOff x="2112" y="1680"/>
            <a:chExt cx="792" cy="471"/>
          </a:xfrm>
        </p:grpSpPr>
        <p:sp>
          <p:nvSpPr>
            <p:cNvPr id="22590" name="Oval 13"/>
            <p:cNvSpPr>
              <a:spLocks noChangeArrowheads="1"/>
            </p:cNvSpPr>
            <p:nvPr/>
          </p:nvSpPr>
          <p:spPr bwMode="auto">
            <a:xfrm>
              <a:off x="2112" y="1680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91" name="Rectangle 14"/>
            <p:cNvSpPr>
              <a:spLocks noChangeArrowheads="1"/>
            </p:cNvSpPr>
            <p:nvPr/>
          </p:nvSpPr>
          <p:spPr bwMode="auto">
            <a:xfrm>
              <a:off x="2208" y="1920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检索零件</a:t>
              </a:r>
            </a:p>
          </p:txBody>
        </p:sp>
      </p:grpSp>
      <p:grpSp>
        <p:nvGrpSpPr>
          <p:cNvPr id="22535" name="Group 15"/>
          <p:cNvGrpSpPr>
            <a:grpSpLocks/>
          </p:cNvGrpSpPr>
          <p:nvPr/>
        </p:nvGrpSpPr>
        <p:grpSpPr bwMode="auto">
          <a:xfrm>
            <a:off x="2438400" y="3581400"/>
            <a:ext cx="1219200" cy="747713"/>
            <a:chOff x="1584" y="2112"/>
            <a:chExt cx="768" cy="471"/>
          </a:xfrm>
        </p:grpSpPr>
        <p:sp>
          <p:nvSpPr>
            <p:cNvPr id="22588" name="Oval 16"/>
            <p:cNvSpPr>
              <a:spLocks noChangeArrowheads="1"/>
            </p:cNvSpPr>
            <p:nvPr/>
          </p:nvSpPr>
          <p:spPr bwMode="auto">
            <a:xfrm>
              <a:off x="1584" y="2112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89" name="Rectangle 17"/>
            <p:cNvSpPr>
              <a:spLocks noChangeArrowheads="1"/>
            </p:cNvSpPr>
            <p:nvPr/>
          </p:nvSpPr>
          <p:spPr bwMode="auto">
            <a:xfrm>
              <a:off x="1728" y="2352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购物</a:t>
              </a:r>
            </a:p>
          </p:txBody>
        </p:sp>
      </p:grpSp>
      <p:grpSp>
        <p:nvGrpSpPr>
          <p:cNvPr id="22536" name="Group 18"/>
          <p:cNvGrpSpPr>
            <a:grpSpLocks/>
          </p:cNvGrpSpPr>
          <p:nvPr/>
        </p:nvGrpSpPr>
        <p:grpSpPr bwMode="auto">
          <a:xfrm>
            <a:off x="3200400" y="4114800"/>
            <a:ext cx="1219200" cy="747713"/>
            <a:chOff x="2160" y="2400"/>
            <a:chExt cx="768" cy="471"/>
          </a:xfrm>
        </p:grpSpPr>
        <p:sp>
          <p:nvSpPr>
            <p:cNvPr id="22586" name="Oval 19"/>
            <p:cNvSpPr>
              <a:spLocks noChangeArrowheads="1"/>
            </p:cNvSpPr>
            <p:nvPr/>
          </p:nvSpPr>
          <p:spPr bwMode="auto">
            <a:xfrm>
              <a:off x="2160" y="2400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87" name="Rectangle 20"/>
            <p:cNvSpPr>
              <a:spLocks noChangeArrowheads="1"/>
            </p:cNvSpPr>
            <p:nvPr/>
          </p:nvSpPr>
          <p:spPr bwMode="auto">
            <a:xfrm>
              <a:off x="2352" y="2640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结帐</a:t>
              </a:r>
            </a:p>
          </p:txBody>
        </p:sp>
      </p:grpSp>
      <p:grpSp>
        <p:nvGrpSpPr>
          <p:cNvPr id="22537" name="Group 21"/>
          <p:cNvGrpSpPr>
            <a:grpSpLocks/>
          </p:cNvGrpSpPr>
          <p:nvPr/>
        </p:nvGrpSpPr>
        <p:grpSpPr bwMode="auto">
          <a:xfrm>
            <a:off x="2590800" y="4876800"/>
            <a:ext cx="1565275" cy="747713"/>
            <a:chOff x="1584" y="2832"/>
            <a:chExt cx="986" cy="471"/>
          </a:xfrm>
        </p:grpSpPr>
        <p:sp>
          <p:nvSpPr>
            <p:cNvPr id="22584" name="Oval 22"/>
            <p:cNvSpPr>
              <a:spLocks noChangeArrowheads="1"/>
            </p:cNvSpPr>
            <p:nvPr/>
          </p:nvSpPr>
          <p:spPr bwMode="auto">
            <a:xfrm>
              <a:off x="1584" y="2832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85" name="Rectangle 23"/>
            <p:cNvSpPr>
              <a:spLocks noChangeArrowheads="1"/>
            </p:cNvSpPr>
            <p:nvPr/>
          </p:nvSpPr>
          <p:spPr bwMode="auto">
            <a:xfrm>
              <a:off x="1584" y="3072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修改个人资料</a:t>
              </a:r>
            </a:p>
          </p:txBody>
        </p:sp>
      </p:grpSp>
      <p:grpSp>
        <p:nvGrpSpPr>
          <p:cNvPr id="22538" name="Group 24"/>
          <p:cNvGrpSpPr>
            <a:grpSpLocks/>
          </p:cNvGrpSpPr>
          <p:nvPr/>
        </p:nvGrpSpPr>
        <p:grpSpPr bwMode="auto">
          <a:xfrm>
            <a:off x="2667000" y="5715000"/>
            <a:ext cx="1565275" cy="747713"/>
            <a:chOff x="1824" y="3408"/>
            <a:chExt cx="986" cy="471"/>
          </a:xfrm>
        </p:grpSpPr>
        <p:sp>
          <p:nvSpPr>
            <p:cNvPr id="22582" name="Oval 25"/>
            <p:cNvSpPr>
              <a:spLocks noChangeArrowheads="1"/>
            </p:cNvSpPr>
            <p:nvPr/>
          </p:nvSpPr>
          <p:spPr bwMode="auto">
            <a:xfrm>
              <a:off x="1920" y="3408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83" name="Rectangle 26"/>
            <p:cNvSpPr>
              <a:spLocks noChangeArrowheads="1"/>
            </p:cNvSpPr>
            <p:nvPr/>
          </p:nvSpPr>
          <p:spPr bwMode="auto">
            <a:xfrm>
              <a:off x="1824" y="3648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查询历史纪录</a:t>
              </a:r>
            </a:p>
          </p:txBody>
        </p:sp>
      </p:grpSp>
      <p:grpSp>
        <p:nvGrpSpPr>
          <p:cNvPr id="22539" name="Group 27"/>
          <p:cNvGrpSpPr>
            <a:grpSpLocks/>
          </p:cNvGrpSpPr>
          <p:nvPr/>
        </p:nvGrpSpPr>
        <p:grpSpPr bwMode="auto">
          <a:xfrm>
            <a:off x="5334000" y="609600"/>
            <a:ext cx="1335088" cy="747713"/>
            <a:chOff x="3312" y="240"/>
            <a:chExt cx="841" cy="471"/>
          </a:xfrm>
        </p:grpSpPr>
        <p:sp>
          <p:nvSpPr>
            <p:cNvPr id="22580" name="Oval 28"/>
            <p:cNvSpPr>
              <a:spLocks noChangeArrowheads="1"/>
            </p:cNvSpPr>
            <p:nvPr/>
          </p:nvSpPr>
          <p:spPr bwMode="auto">
            <a:xfrm>
              <a:off x="3360" y="240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81" name="Rectangle 29"/>
            <p:cNvSpPr>
              <a:spLocks noChangeArrowheads="1"/>
            </p:cNvSpPr>
            <p:nvPr/>
          </p:nvSpPr>
          <p:spPr bwMode="auto">
            <a:xfrm>
              <a:off x="3312" y="480"/>
              <a:ext cx="8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货管员登录</a:t>
              </a:r>
            </a:p>
          </p:txBody>
        </p:sp>
      </p:grpSp>
      <p:grpSp>
        <p:nvGrpSpPr>
          <p:cNvPr id="22540" name="Group 30"/>
          <p:cNvGrpSpPr>
            <a:grpSpLocks/>
          </p:cNvGrpSpPr>
          <p:nvPr/>
        </p:nvGrpSpPr>
        <p:grpSpPr bwMode="auto">
          <a:xfrm>
            <a:off x="6019800" y="1371600"/>
            <a:ext cx="1219200" cy="747713"/>
            <a:chOff x="3696" y="720"/>
            <a:chExt cx="768" cy="471"/>
          </a:xfrm>
        </p:grpSpPr>
        <p:sp>
          <p:nvSpPr>
            <p:cNvPr id="22578" name="Oval 31"/>
            <p:cNvSpPr>
              <a:spLocks noChangeArrowheads="1"/>
            </p:cNvSpPr>
            <p:nvPr/>
          </p:nvSpPr>
          <p:spPr bwMode="auto">
            <a:xfrm>
              <a:off x="3696" y="720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79" name="Rectangle 32"/>
            <p:cNvSpPr>
              <a:spLocks noChangeArrowheads="1"/>
            </p:cNvSpPr>
            <p:nvPr/>
          </p:nvSpPr>
          <p:spPr bwMode="auto">
            <a:xfrm>
              <a:off x="3744" y="960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管理价格</a:t>
              </a:r>
            </a:p>
          </p:txBody>
        </p:sp>
      </p:grpSp>
      <p:grpSp>
        <p:nvGrpSpPr>
          <p:cNvPr id="22541" name="Group 33"/>
          <p:cNvGrpSpPr>
            <a:grpSpLocks/>
          </p:cNvGrpSpPr>
          <p:nvPr/>
        </p:nvGrpSpPr>
        <p:grpSpPr bwMode="auto">
          <a:xfrm>
            <a:off x="5181600" y="1981200"/>
            <a:ext cx="1219200" cy="747713"/>
            <a:chOff x="3264" y="1248"/>
            <a:chExt cx="768" cy="471"/>
          </a:xfrm>
        </p:grpSpPr>
        <p:sp>
          <p:nvSpPr>
            <p:cNvPr id="22576" name="Oval 34"/>
            <p:cNvSpPr>
              <a:spLocks noChangeArrowheads="1"/>
            </p:cNvSpPr>
            <p:nvPr/>
          </p:nvSpPr>
          <p:spPr bwMode="auto">
            <a:xfrm>
              <a:off x="3264" y="1248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77" name="Rectangle 35"/>
            <p:cNvSpPr>
              <a:spLocks noChangeArrowheads="1"/>
            </p:cNvSpPr>
            <p:nvPr/>
          </p:nvSpPr>
          <p:spPr bwMode="auto">
            <a:xfrm>
              <a:off x="3312" y="1488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管理库存</a:t>
              </a:r>
            </a:p>
          </p:txBody>
        </p:sp>
      </p:grpSp>
      <p:grpSp>
        <p:nvGrpSpPr>
          <p:cNvPr id="22542" name="Group 36"/>
          <p:cNvGrpSpPr>
            <a:grpSpLocks/>
          </p:cNvGrpSpPr>
          <p:nvPr/>
        </p:nvGrpSpPr>
        <p:grpSpPr bwMode="auto">
          <a:xfrm>
            <a:off x="6248400" y="2590800"/>
            <a:ext cx="1257300" cy="747713"/>
            <a:chOff x="3744" y="1488"/>
            <a:chExt cx="792" cy="471"/>
          </a:xfrm>
        </p:grpSpPr>
        <p:sp>
          <p:nvSpPr>
            <p:cNvPr id="22574" name="Oval 37"/>
            <p:cNvSpPr>
              <a:spLocks noChangeArrowheads="1"/>
            </p:cNvSpPr>
            <p:nvPr/>
          </p:nvSpPr>
          <p:spPr bwMode="auto">
            <a:xfrm>
              <a:off x="3744" y="1488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75" name="Rectangle 38"/>
            <p:cNvSpPr>
              <a:spLocks noChangeArrowheads="1"/>
            </p:cNvSpPr>
            <p:nvPr/>
          </p:nvSpPr>
          <p:spPr bwMode="auto">
            <a:xfrm>
              <a:off x="3840" y="1728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打印报表</a:t>
              </a:r>
            </a:p>
          </p:txBody>
        </p:sp>
      </p:grpSp>
      <p:grpSp>
        <p:nvGrpSpPr>
          <p:cNvPr id="22543" name="Group 39"/>
          <p:cNvGrpSpPr>
            <a:grpSpLocks/>
          </p:cNvGrpSpPr>
          <p:nvPr/>
        </p:nvGrpSpPr>
        <p:grpSpPr bwMode="auto">
          <a:xfrm>
            <a:off x="5486400" y="3352800"/>
            <a:ext cx="1257300" cy="747713"/>
            <a:chOff x="3360" y="1920"/>
            <a:chExt cx="792" cy="471"/>
          </a:xfrm>
        </p:grpSpPr>
        <p:sp>
          <p:nvSpPr>
            <p:cNvPr id="22572" name="Oval 40"/>
            <p:cNvSpPr>
              <a:spLocks noChangeArrowheads="1"/>
            </p:cNvSpPr>
            <p:nvPr/>
          </p:nvSpPr>
          <p:spPr bwMode="auto">
            <a:xfrm>
              <a:off x="3360" y="1920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73" name="Rectangle 41"/>
            <p:cNvSpPr>
              <a:spLocks noChangeArrowheads="1"/>
            </p:cNvSpPr>
            <p:nvPr/>
          </p:nvSpPr>
          <p:spPr bwMode="auto">
            <a:xfrm>
              <a:off x="3456" y="2160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开放帐户</a:t>
              </a:r>
            </a:p>
          </p:txBody>
        </p:sp>
      </p:grpSp>
      <p:grpSp>
        <p:nvGrpSpPr>
          <p:cNvPr id="22544" name="Group 42"/>
          <p:cNvGrpSpPr>
            <a:grpSpLocks/>
          </p:cNvGrpSpPr>
          <p:nvPr/>
        </p:nvGrpSpPr>
        <p:grpSpPr bwMode="auto">
          <a:xfrm>
            <a:off x="6248400" y="3962400"/>
            <a:ext cx="1219200" cy="747713"/>
            <a:chOff x="3840" y="2352"/>
            <a:chExt cx="768" cy="471"/>
          </a:xfrm>
        </p:grpSpPr>
        <p:sp>
          <p:nvSpPr>
            <p:cNvPr id="22570" name="Oval 43"/>
            <p:cNvSpPr>
              <a:spLocks noChangeArrowheads="1"/>
            </p:cNvSpPr>
            <p:nvPr/>
          </p:nvSpPr>
          <p:spPr bwMode="auto">
            <a:xfrm>
              <a:off x="3840" y="2352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71" name="Rectangle 44"/>
            <p:cNvSpPr>
              <a:spLocks noChangeArrowheads="1"/>
            </p:cNvSpPr>
            <p:nvPr/>
          </p:nvSpPr>
          <p:spPr bwMode="auto">
            <a:xfrm>
              <a:off x="3888" y="2592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经理登录</a:t>
              </a:r>
            </a:p>
          </p:txBody>
        </p:sp>
      </p:grpSp>
      <p:grpSp>
        <p:nvGrpSpPr>
          <p:cNvPr id="22545" name="Group 45"/>
          <p:cNvGrpSpPr>
            <a:grpSpLocks/>
          </p:cNvGrpSpPr>
          <p:nvPr/>
        </p:nvGrpSpPr>
        <p:grpSpPr bwMode="auto">
          <a:xfrm>
            <a:off x="5638800" y="4800600"/>
            <a:ext cx="1257300" cy="747713"/>
            <a:chOff x="3504" y="2832"/>
            <a:chExt cx="792" cy="471"/>
          </a:xfrm>
        </p:grpSpPr>
        <p:sp>
          <p:nvSpPr>
            <p:cNvPr id="22568" name="Oval 46"/>
            <p:cNvSpPr>
              <a:spLocks noChangeArrowheads="1"/>
            </p:cNvSpPr>
            <p:nvPr/>
          </p:nvSpPr>
          <p:spPr bwMode="auto">
            <a:xfrm>
              <a:off x="3504" y="2832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69" name="Rectangle 47"/>
            <p:cNvSpPr>
              <a:spLocks noChangeArrowheads="1"/>
            </p:cNvSpPr>
            <p:nvPr/>
          </p:nvSpPr>
          <p:spPr bwMode="auto">
            <a:xfrm>
              <a:off x="3600" y="3072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检索会员</a:t>
              </a:r>
            </a:p>
          </p:txBody>
        </p:sp>
      </p:grpSp>
      <p:grpSp>
        <p:nvGrpSpPr>
          <p:cNvPr id="22546" name="Group 48"/>
          <p:cNvGrpSpPr>
            <a:grpSpLocks/>
          </p:cNvGrpSpPr>
          <p:nvPr/>
        </p:nvGrpSpPr>
        <p:grpSpPr bwMode="auto">
          <a:xfrm>
            <a:off x="6096000" y="5638800"/>
            <a:ext cx="1257300" cy="823913"/>
            <a:chOff x="4032" y="3312"/>
            <a:chExt cx="792" cy="519"/>
          </a:xfrm>
        </p:grpSpPr>
        <p:sp>
          <p:nvSpPr>
            <p:cNvPr id="22566" name="Oval 49"/>
            <p:cNvSpPr>
              <a:spLocks noChangeArrowheads="1"/>
            </p:cNvSpPr>
            <p:nvPr/>
          </p:nvSpPr>
          <p:spPr bwMode="auto">
            <a:xfrm>
              <a:off x="4032" y="3312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2567" name="Rectangle 50"/>
            <p:cNvSpPr>
              <a:spLocks noChangeArrowheads="1"/>
            </p:cNvSpPr>
            <p:nvPr/>
          </p:nvSpPr>
          <p:spPr bwMode="auto">
            <a:xfrm>
              <a:off x="4128" y="3600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检查帐户</a:t>
              </a:r>
            </a:p>
          </p:txBody>
        </p:sp>
      </p:grpSp>
      <p:grpSp>
        <p:nvGrpSpPr>
          <p:cNvPr id="22547" name="Group 51"/>
          <p:cNvGrpSpPr>
            <a:grpSpLocks/>
          </p:cNvGrpSpPr>
          <p:nvPr/>
        </p:nvGrpSpPr>
        <p:grpSpPr bwMode="auto">
          <a:xfrm>
            <a:off x="381000" y="685800"/>
            <a:ext cx="1317625" cy="1192213"/>
            <a:chOff x="240" y="432"/>
            <a:chExt cx="830" cy="751"/>
          </a:xfrm>
        </p:grpSpPr>
        <p:pic>
          <p:nvPicPr>
            <p:cNvPr id="22564" name="Picture 5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32"/>
              <a:ext cx="83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65" name="Text Box 53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潜在会员</a:t>
              </a:r>
            </a:p>
          </p:txBody>
        </p:sp>
      </p:grpSp>
      <p:grpSp>
        <p:nvGrpSpPr>
          <p:cNvPr id="22548" name="Group 54"/>
          <p:cNvGrpSpPr>
            <a:grpSpLocks/>
          </p:cNvGrpSpPr>
          <p:nvPr/>
        </p:nvGrpSpPr>
        <p:grpSpPr bwMode="auto">
          <a:xfrm>
            <a:off x="381000" y="3200400"/>
            <a:ext cx="1317625" cy="1192213"/>
            <a:chOff x="240" y="2016"/>
            <a:chExt cx="830" cy="751"/>
          </a:xfrm>
        </p:grpSpPr>
        <p:pic>
          <p:nvPicPr>
            <p:cNvPr id="22562" name="Picture 5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016"/>
              <a:ext cx="83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63" name="Text Box 56"/>
            <p:cNvSpPr txBox="1">
              <a:spLocks noChangeArrowheads="1"/>
            </p:cNvSpPr>
            <p:nvPr/>
          </p:nvSpPr>
          <p:spPr bwMode="auto">
            <a:xfrm>
              <a:off x="432" y="2448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会员</a:t>
              </a:r>
            </a:p>
          </p:txBody>
        </p:sp>
      </p:grpSp>
      <p:grpSp>
        <p:nvGrpSpPr>
          <p:cNvPr id="22549" name="Group 57"/>
          <p:cNvGrpSpPr>
            <a:grpSpLocks/>
          </p:cNvGrpSpPr>
          <p:nvPr/>
        </p:nvGrpSpPr>
        <p:grpSpPr bwMode="auto">
          <a:xfrm>
            <a:off x="7826375" y="533400"/>
            <a:ext cx="1317625" cy="1192213"/>
            <a:chOff x="4930" y="336"/>
            <a:chExt cx="830" cy="751"/>
          </a:xfrm>
        </p:grpSpPr>
        <p:pic>
          <p:nvPicPr>
            <p:cNvPr id="22560" name="Picture 5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" y="336"/>
              <a:ext cx="83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61" name="Text Box 59"/>
            <p:cNvSpPr txBox="1">
              <a:spLocks noChangeArrowheads="1"/>
            </p:cNvSpPr>
            <p:nvPr/>
          </p:nvSpPr>
          <p:spPr bwMode="auto">
            <a:xfrm>
              <a:off x="5040" y="76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货管员</a:t>
              </a:r>
            </a:p>
          </p:txBody>
        </p:sp>
      </p:grpSp>
      <p:grpSp>
        <p:nvGrpSpPr>
          <p:cNvPr id="22550" name="Group 60"/>
          <p:cNvGrpSpPr>
            <a:grpSpLocks/>
          </p:cNvGrpSpPr>
          <p:nvPr/>
        </p:nvGrpSpPr>
        <p:grpSpPr bwMode="auto">
          <a:xfrm>
            <a:off x="7826375" y="2590800"/>
            <a:ext cx="1317625" cy="1192213"/>
            <a:chOff x="4930" y="1632"/>
            <a:chExt cx="830" cy="751"/>
          </a:xfrm>
        </p:grpSpPr>
        <p:pic>
          <p:nvPicPr>
            <p:cNvPr id="22558" name="Picture 6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" y="1632"/>
              <a:ext cx="83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59" name="Text Box 62"/>
            <p:cNvSpPr txBox="1">
              <a:spLocks noChangeArrowheads="1"/>
            </p:cNvSpPr>
            <p:nvPr/>
          </p:nvSpPr>
          <p:spPr bwMode="auto">
            <a:xfrm>
              <a:off x="5136" y="206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经理</a:t>
              </a:r>
            </a:p>
          </p:txBody>
        </p:sp>
      </p:grpSp>
      <p:grpSp>
        <p:nvGrpSpPr>
          <p:cNvPr id="22551" name="Group 63"/>
          <p:cNvGrpSpPr>
            <a:grpSpLocks/>
          </p:cNvGrpSpPr>
          <p:nvPr/>
        </p:nvGrpSpPr>
        <p:grpSpPr bwMode="auto">
          <a:xfrm>
            <a:off x="7826375" y="5181600"/>
            <a:ext cx="1317625" cy="1192213"/>
            <a:chOff x="4930" y="3264"/>
            <a:chExt cx="830" cy="751"/>
          </a:xfrm>
        </p:grpSpPr>
        <p:pic>
          <p:nvPicPr>
            <p:cNvPr id="22556" name="Picture 6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" y="3264"/>
              <a:ext cx="83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57" name="Text Box 65"/>
            <p:cNvSpPr txBox="1">
              <a:spLocks noChangeArrowheads="1"/>
            </p:cNvSpPr>
            <p:nvPr/>
          </p:nvSpPr>
          <p:spPr bwMode="auto">
            <a:xfrm>
              <a:off x="5136" y="3648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时间</a:t>
              </a:r>
            </a:p>
          </p:txBody>
        </p:sp>
      </p:grpSp>
      <p:sp>
        <p:nvSpPr>
          <p:cNvPr id="22552" name="Line 66"/>
          <p:cNvSpPr>
            <a:spLocks noChangeShapeType="1"/>
          </p:cNvSpPr>
          <p:nvPr/>
        </p:nvSpPr>
        <p:spPr bwMode="auto">
          <a:xfrm>
            <a:off x="2057400" y="533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Line 67"/>
          <p:cNvSpPr>
            <a:spLocks noChangeShapeType="1"/>
          </p:cNvSpPr>
          <p:nvPr/>
        </p:nvSpPr>
        <p:spPr bwMode="auto">
          <a:xfrm>
            <a:off x="7696200" y="533400"/>
            <a:ext cx="0" cy="609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68"/>
          <p:cNvSpPr>
            <a:spLocks noChangeShapeType="1"/>
          </p:cNvSpPr>
          <p:nvPr/>
        </p:nvSpPr>
        <p:spPr bwMode="auto">
          <a:xfrm flipH="1">
            <a:off x="2057400" y="6629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Line 69"/>
          <p:cNvSpPr>
            <a:spLocks noChangeShapeType="1"/>
          </p:cNvSpPr>
          <p:nvPr/>
        </p:nvSpPr>
        <p:spPr bwMode="auto">
          <a:xfrm flipV="1">
            <a:off x="2057400" y="533400"/>
            <a:ext cx="0" cy="609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200400" y="76200"/>
            <a:ext cx="3276600" cy="457200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latin typeface="Tahoma" pitchFamily="34" charset="0"/>
                <a:ea typeface="黑体" pitchFamily="49" charset="-122"/>
              </a:rPr>
              <a:t>案例</a:t>
            </a:r>
            <a:r>
              <a:rPr lang="en-US" altLang="zh-CN" sz="2400">
                <a:solidFill>
                  <a:schemeClr val="tx2"/>
                </a:solidFill>
                <a:latin typeface="Tahoma" pitchFamily="34" charset="0"/>
                <a:ea typeface="黑体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Tahoma" pitchFamily="34" charset="0"/>
                <a:ea typeface="黑体" pitchFamily="49" charset="-122"/>
              </a:rPr>
              <a:t>：零件销售系统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2362200" y="762000"/>
            <a:ext cx="1219200" cy="747713"/>
            <a:chOff x="1440" y="336"/>
            <a:chExt cx="768" cy="471"/>
          </a:xfrm>
        </p:grpSpPr>
        <p:sp>
          <p:nvSpPr>
            <p:cNvPr id="23636" name="Oval 4"/>
            <p:cNvSpPr>
              <a:spLocks noChangeArrowheads="1"/>
            </p:cNvSpPr>
            <p:nvPr/>
          </p:nvSpPr>
          <p:spPr bwMode="auto">
            <a:xfrm>
              <a:off x="1440" y="336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37" name="Text Box 5"/>
            <p:cNvSpPr txBox="1">
              <a:spLocks noChangeArrowheads="1"/>
            </p:cNvSpPr>
            <p:nvPr/>
          </p:nvSpPr>
          <p:spPr bwMode="auto">
            <a:xfrm>
              <a:off x="1584" y="576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注册</a:t>
              </a:r>
            </a:p>
          </p:txBody>
        </p:sp>
      </p:grp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3048000" y="1524000"/>
            <a:ext cx="1257300" cy="747713"/>
            <a:chOff x="1824" y="816"/>
            <a:chExt cx="792" cy="471"/>
          </a:xfrm>
        </p:grpSpPr>
        <p:sp>
          <p:nvSpPr>
            <p:cNvPr id="23634" name="Oval 7"/>
            <p:cNvSpPr>
              <a:spLocks noChangeArrowheads="1"/>
            </p:cNvSpPr>
            <p:nvPr/>
          </p:nvSpPr>
          <p:spPr bwMode="auto">
            <a:xfrm>
              <a:off x="1824" y="816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35" name="Rectangle 8"/>
            <p:cNvSpPr>
              <a:spLocks noChangeArrowheads="1"/>
            </p:cNvSpPr>
            <p:nvPr/>
          </p:nvSpPr>
          <p:spPr bwMode="auto">
            <a:xfrm>
              <a:off x="1920" y="1056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会员登录</a:t>
              </a:r>
            </a:p>
          </p:txBody>
        </p:sp>
      </p:grpSp>
      <p:grpSp>
        <p:nvGrpSpPr>
          <p:cNvPr id="23557" name="Group 9"/>
          <p:cNvGrpSpPr>
            <a:grpSpLocks/>
          </p:cNvGrpSpPr>
          <p:nvPr/>
        </p:nvGrpSpPr>
        <p:grpSpPr bwMode="auto">
          <a:xfrm>
            <a:off x="2362200" y="2286000"/>
            <a:ext cx="1219200" cy="747713"/>
            <a:chOff x="1536" y="1344"/>
            <a:chExt cx="768" cy="471"/>
          </a:xfrm>
        </p:grpSpPr>
        <p:sp>
          <p:nvSpPr>
            <p:cNvPr id="23632" name="Oval 10"/>
            <p:cNvSpPr>
              <a:spLocks noChangeArrowheads="1"/>
            </p:cNvSpPr>
            <p:nvPr/>
          </p:nvSpPr>
          <p:spPr bwMode="auto">
            <a:xfrm>
              <a:off x="1536" y="1344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33" name="Rectangle 11"/>
            <p:cNvSpPr>
              <a:spLocks noChangeArrowheads="1"/>
            </p:cNvSpPr>
            <p:nvPr/>
          </p:nvSpPr>
          <p:spPr bwMode="auto">
            <a:xfrm>
              <a:off x="1584" y="1584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管理订单</a:t>
              </a:r>
            </a:p>
          </p:txBody>
        </p:sp>
      </p:grpSp>
      <p:grpSp>
        <p:nvGrpSpPr>
          <p:cNvPr id="23558" name="Group 12"/>
          <p:cNvGrpSpPr>
            <a:grpSpLocks/>
          </p:cNvGrpSpPr>
          <p:nvPr/>
        </p:nvGrpSpPr>
        <p:grpSpPr bwMode="auto">
          <a:xfrm>
            <a:off x="3200400" y="2895600"/>
            <a:ext cx="1257300" cy="747713"/>
            <a:chOff x="2112" y="1680"/>
            <a:chExt cx="792" cy="471"/>
          </a:xfrm>
        </p:grpSpPr>
        <p:sp>
          <p:nvSpPr>
            <p:cNvPr id="23630" name="Oval 13"/>
            <p:cNvSpPr>
              <a:spLocks noChangeArrowheads="1"/>
            </p:cNvSpPr>
            <p:nvPr/>
          </p:nvSpPr>
          <p:spPr bwMode="auto">
            <a:xfrm>
              <a:off x="2112" y="1680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31" name="Rectangle 14"/>
            <p:cNvSpPr>
              <a:spLocks noChangeArrowheads="1"/>
            </p:cNvSpPr>
            <p:nvPr/>
          </p:nvSpPr>
          <p:spPr bwMode="auto">
            <a:xfrm>
              <a:off x="2208" y="1920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检索零件</a:t>
              </a:r>
            </a:p>
          </p:txBody>
        </p:sp>
      </p:grpSp>
      <p:grpSp>
        <p:nvGrpSpPr>
          <p:cNvPr id="23559" name="Group 15"/>
          <p:cNvGrpSpPr>
            <a:grpSpLocks/>
          </p:cNvGrpSpPr>
          <p:nvPr/>
        </p:nvGrpSpPr>
        <p:grpSpPr bwMode="auto">
          <a:xfrm>
            <a:off x="2438400" y="3581400"/>
            <a:ext cx="1219200" cy="747713"/>
            <a:chOff x="1584" y="2112"/>
            <a:chExt cx="768" cy="471"/>
          </a:xfrm>
        </p:grpSpPr>
        <p:sp>
          <p:nvSpPr>
            <p:cNvPr id="23628" name="Oval 16"/>
            <p:cNvSpPr>
              <a:spLocks noChangeArrowheads="1"/>
            </p:cNvSpPr>
            <p:nvPr/>
          </p:nvSpPr>
          <p:spPr bwMode="auto">
            <a:xfrm>
              <a:off x="1584" y="2112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29" name="Rectangle 17"/>
            <p:cNvSpPr>
              <a:spLocks noChangeArrowheads="1"/>
            </p:cNvSpPr>
            <p:nvPr/>
          </p:nvSpPr>
          <p:spPr bwMode="auto">
            <a:xfrm>
              <a:off x="1728" y="2352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购物</a:t>
              </a:r>
            </a:p>
          </p:txBody>
        </p:sp>
      </p:grpSp>
      <p:grpSp>
        <p:nvGrpSpPr>
          <p:cNvPr id="23560" name="Group 18"/>
          <p:cNvGrpSpPr>
            <a:grpSpLocks/>
          </p:cNvGrpSpPr>
          <p:nvPr/>
        </p:nvGrpSpPr>
        <p:grpSpPr bwMode="auto">
          <a:xfrm>
            <a:off x="3200400" y="4114800"/>
            <a:ext cx="1219200" cy="747713"/>
            <a:chOff x="2160" y="2400"/>
            <a:chExt cx="768" cy="471"/>
          </a:xfrm>
        </p:grpSpPr>
        <p:sp>
          <p:nvSpPr>
            <p:cNvPr id="23626" name="Oval 19"/>
            <p:cNvSpPr>
              <a:spLocks noChangeArrowheads="1"/>
            </p:cNvSpPr>
            <p:nvPr/>
          </p:nvSpPr>
          <p:spPr bwMode="auto">
            <a:xfrm>
              <a:off x="2160" y="2400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27" name="Rectangle 20"/>
            <p:cNvSpPr>
              <a:spLocks noChangeArrowheads="1"/>
            </p:cNvSpPr>
            <p:nvPr/>
          </p:nvSpPr>
          <p:spPr bwMode="auto">
            <a:xfrm>
              <a:off x="2352" y="2640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结帐</a:t>
              </a:r>
            </a:p>
          </p:txBody>
        </p:sp>
      </p:grpSp>
      <p:grpSp>
        <p:nvGrpSpPr>
          <p:cNvPr id="23561" name="Group 21"/>
          <p:cNvGrpSpPr>
            <a:grpSpLocks/>
          </p:cNvGrpSpPr>
          <p:nvPr/>
        </p:nvGrpSpPr>
        <p:grpSpPr bwMode="auto">
          <a:xfrm>
            <a:off x="2590800" y="4876800"/>
            <a:ext cx="1565275" cy="747713"/>
            <a:chOff x="1584" y="2832"/>
            <a:chExt cx="986" cy="471"/>
          </a:xfrm>
        </p:grpSpPr>
        <p:sp>
          <p:nvSpPr>
            <p:cNvPr id="23624" name="Oval 22"/>
            <p:cNvSpPr>
              <a:spLocks noChangeArrowheads="1"/>
            </p:cNvSpPr>
            <p:nvPr/>
          </p:nvSpPr>
          <p:spPr bwMode="auto">
            <a:xfrm>
              <a:off x="1584" y="2832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25" name="Rectangle 23"/>
            <p:cNvSpPr>
              <a:spLocks noChangeArrowheads="1"/>
            </p:cNvSpPr>
            <p:nvPr/>
          </p:nvSpPr>
          <p:spPr bwMode="auto">
            <a:xfrm>
              <a:off x="1584" y="3072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修改个人资料</a:t>
              </a:r>
            </a:p>
          </p:txBody>
        </p:sp>
      </p:grpSp>
      <p:grpSp>
        <p:nvGrpSpPr>
          <p:cNvPr id="23562" name="Group 24"/>
          <p:cNvGrpSpPr>
            <a:grpSpLocks/>
          </p:cNvGrpSpPr>
          <p:nvPr/>
        </p:nvGrpSpPr>
        <p:grpSpPr bwMode="auto">
          <a:xfrm>
            <a:off x="2667000" y="5715000"/>
            <a:ext cx="1565275" cy="747713"/>
            <a:chOff x="1824" y="3408"/>
            <a:chExt cx="986" cy="471"/>
          </a:xfrm>
        </p:grpSpPr>
        <p:sp>
          <p:nvSpPr>
            <p:cNvPr id="23622" name="Oval 25"/>
            <p:cNvSpPr>
              <a:spLocks noChangeArrowheads="1"/>
            </p:cNvSpPr>
            <p:nvPr/>
          </p:nvSpPr>
          <p:spPr bwMode="auto">
            <a:xfrm>
              <a:off x="1920" y="3408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23" name="Rectangle 26"/>
            <p:cNvSpPr>
              <a:spLocks noChangeArrowheads="1"/>
            </p:cNvSpPr>
            <p:nvPr/>
          </p:nvSpPr>
          <p:spPr bwMode="auto">
            <a:xfrm>
              <a:off x="1824" y="3648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查询历史纪录</a:t>
              </a:r>
            </a:p>
          </p:txBody>
        </p:sp>
      </p:grpSp>
      <p:grpSp>
        <p:nvGrpSpPr>
          <p:cNvPr id="23563" name="Group 27"/>
          <p:cNvGrpSpPr>
            <a:grpSpLocks/>
          </p:cNvGrpSpPr>
          <p:nvPr/>
        </p:nvGrpSpPr>
        <p:grpSpPr bwMode="auto">
          <a:xfrm>
            <a:off x="5334000" y="609600"/>
            <a:ext cx="1335088" cy="747713"/>
            <a:chOff x="3312" y="240"/>
            <a:chExt cx="841" cy="471"/>
          </a:xfrm>
        </p:grpSpPr>
        <p:sp>
          <p:nvSpPr>
            <p:cNvPr id="23620" name="Oval 28"/>
            <p:cNvSpPr>
              <a:spLocks noChangeArrowheads="1"/>
            </p:cNvSpPr>
            <p:nvPr/>
          </p:nvSpPr>
          <p:spPr bwMode="auto">
            <a:xfrm>
              <a:off x="3360" y="240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21" name="Rectangle 29"/>
            <p:cNvSpPr>
              <a:spLocks noChangeArrowheads="1"/>
            </p:cNvSpPr>
            <p:nvPr/>
          </p:nvSpPr>
          <p:spPr bwMode="auto">
            <a:xfrm>
              <a:off x="3312" y="480"/>
              <a:ext cx="8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货管员登录</a:t>
              </a:r>
            </a:p>
          </p:txBody>
        </p:sp>
      </p:grpSp>
      <p:grpSp>
        <p:nvGrpSpPr>
          <p:cNvPr id="23564" name="Group 30"/>
          <p:cNvGrpSpPr>
            <a:grpSpLocks/>
          </p:cNvGrpSpPr>
          <p:nvPr/>
        </p:nvGrpSpPr>
        <p:grpSpPr bwMode="auto">
          <a:xfrm>
            <a:off x="6019800" y="1371600"/>
            <a:ext cx="1219200" cy="747713"/>
            <a:chOff x="3696" y="720"/>
            <a:chExt cx="768" cy="471"/>
          </a:xfrm>
        </p:grpSpPr>
        <p:sp>
          <p:nvSpPr>
            <p:cNvPr id="23618" name="Oval 31"/>
            <p:cNvSpPr>
              <a:spLocks noChangeArrowheads="1"/>
            </p:cNvSpPr>
            <p:nvPr/>
          </p:nvSpPr>
          <p:spPr bwMode="auto">
            <a:xfrm>
              <a:off x="3696" y="720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19" name="Rectangle 32"/>
            <p:cNvSpPr>
              <a:spLocks noChangeArrowheads="1"/>
            </p:cNvSpPr>
            <p:nvPr/>
          </p:nvSpPr>
          <p:spPr bwMode="auto">
            <a:xfrm>
              <a:off x="3744" y="960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管理价格</a:t>
              </a:r>
            </a:p>
          </p:txBody>
        </p:sp>
      </p:grpSp>
      <p:grpSp>
        <p:nvGrpSpPr>
          <p:cNvPr id="23565" name="Group 33"/>
          <p:cNvGrpSpPr>
            <a:grpSpLocks/>
          </p:cNvGrpSpPr>
          <p:nvPr/>
        </p:nvGrpSpPr>
        <p:grpSpPr bwMode="auto">
          <a:xfrm>
            <a:off x="5181600" y="1981200"/>
            <a:ext cx="1219200" cy="747713"/>
            <a:chOff x="3264" y="1248"/>
            <a:chExt cx="768" cy="471"/>
          </a:xfrm>
        </p:grpSpPr>
        <p:sp>
          <p:nvSpPr>
            <p:cNvPr id="23616" name="Oval 34"/>
            <p:cNvSpPr>
              <a:spLocks noChangeArrowheads="1"/>
            </p:cNvSpPr>
            <p:nvPr/>
          </p:nvSpPr>
          <p:spPr bwMode="auto">
            <a:xfrm>
              <a:off x="3264" y="1248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17" name="Rectangle 35"/>
            <p:cNvSpPr>
              <a:spLocks noChangeArrowheads="1"/>
            </p:cNvSpPr>
            <p:nvPr/>
          </p:nvSpPr>
          <p:spPr bwMode="auto">
            <a:xfrm>
              <a:off x="3312" y="1488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管理库存</a:t>
              </a:r>
            </a:p>
          </p:txBody>
        </p:sp>
      </p:grpSp>
      <p:grpSp>
        <p:nvGrpSpPr>
          <p:cNvPr id="23566" name="Group 36"/>
          <p:cNvGrpSpPr>
            <a:grpSpLocks/>
          </p:cNvGrpSpPr>
          <p:nvPr/>
        </p:nvGrpSpPr>
        <p:grpSpPr bwMode="auto">
          <a:xfrm>
            <a:off x="6248400" y="2590800"/>
            <a:ext cx="1257300" cy="747713"/>
            <a:chOff x="3744" y="1488"/>
            <a:chExt cx="792" cy="471"/>
          </a:xfrm>
        </p:grpSpPr>
        <p:sp>
          <p:nvSpPr>
            <p:cNvPr id="23614" name="Oval 37"/>
            <p:cNvSpPr>
              <a:spLocks noChangeArrowheads="1"/>
            </p:cNvSpPr>
            <p:nvPr/>
          </p:nvSpPr>
          <p:spPr bwMode="auto">
            <a:xfrm>
              <a:off x="3744" y="1488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15" name="Rectangle 38"/>
            <p:cNvSpPr>
              <a:spLocks noChangeArrowheads="1"/>
            </p:cNvSpPr>
            <p:nvPr/>
          </p:nvSpPr>
          <p:spPr bwMode="auto">
            <a:xfrm>
              <a:off x="3840" y="1728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打印报表</a:t>
              </a:r>
            </a:p>
          </p:txBody>
        </p:sp>
      </p:grpSp>
      <p:grpSp>
        <p:nvGrpSpPr>
          <p:cNvPr id="23567" name="Group 39"/>
          <p:cNvGrpSpPr>
            <a:grpSpLocks/>
          </p:cNvGrpSpPr>
          <p:nvPr/>
        </p:nvGrpSpPr>
        <p:grpSpPr bwMode="auto">
          <a:xfrm>
            <a:off x="5486400" y="3352800"/>
            <a:ext cx="1257300" cy="747713"/>
            <a:chOff x="3360" y="1920"/>
            <a:chExt cx="792" cy="471"/>
          </a:xfrm>
        </p:grpSpPr>
        <p:sp>
          <p:nvSpPr>
            <p:cNvPr id="23612" name="Oval 40"/>
            <p:cNvSpPr>
              <a:spLocks noChangeArrowheads="1"/>
            </p:cNvSpPr>
            <p:nvPr/>
          </p:nvSpPr>
          <p:spPr bwMode="auto">
            <a:xfrm>
              <a:off x="3360" y="1920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13" name="Rectangle 41"/>
            <p:cNvSpPr>
              <a:spLocks noChangeArrowheads="1"/>
            </p:cNvSpPr>
            <p:nvPr/>
          </p:nvSpPr>
          <p:spPr bwMode="auto">
            <a:xfrm>
              <a:off x="3456" y="2160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开放帐户</a:t>
              </a:r>
            </a:p>
          </p:txBody>
        </p:sp>
      </p:grpSp>
      <p:grpSp>
        <p:nvGrpSpPr>
          <p:cNvPr id="23568" name="Group 42"/>
          <p:cNvGrpSpPr>
            <a:grpSpLocks/>
          </p:cNvGrpSpPr>
          <p:nvPr/>
        </p:nvGrpSpPr>
        <p:grpSpPr bwMode="auto">
          <a:xfrm>
            <a:off x="6248400" y="3962400"/>
            <a:ext cx="1219200" cy="747713"/>
            <a:chOff x="3840" y="2352"/>
            <a:chExt cx="768" cy="471"/>
          </a:xfrm>
        </p:grpSpPr>
        <p:sp>
          <p:nvSpPr>
            <p:cNvPr id="23610" name="Oval 43"/>
            <p:cNvSpPr>
              <a:spLocks noChangeArrowheads="1"/>
            </p:cNvSpPr>
            <p:nvPr/>
          </p:nvSpPr>
          <p:spPr bwMode="auto">
            <a:xfrm>
              <a:off x="3840" y="2352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11" name="Rectangle 44"/>
            <p:cNvSpPr>
              <a:spLocks noChangeArrowheads="1"/>
            </p:cNvSpPr>
            <p:nvPr/>
          </p:nvSpPr>
          <p:spPr bwMode="auto">
            <a:xfrm>
              <a:off x="3888" y="2592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经理登录</a:t>
              </a:r>
            </a:p>
          </p:txBody>
        </p:sp>
      </p:grpSp>
      <p:grpSp>
        <p:nvGrpSpPr>
          <p:cNvPr id="23569" name="Group 45"/>
          <p:cNvGrpSpPr>
            <a:grpSpLocks/>
          </p:cNvGrpSpPr>
          <p:nvPr/>
        </p:nvGrpSpPr>
        <p:grpSpPr bwMode="auto">
          <a:xfrm>
            <a:off x="5638800" y="4800600"/>
            <a:ext cx="1257300" cy="747713"/>
            <a:chOff x="3504" y="2832"/>
            <a:chExt cx="792" cy="471"/>
          </a:xfrm>
        </p:grpSpPr>
        <p:sp>
          <p:nvSpPr>
            <p:cNvPr id="23608" name="Oval 46"/>
            <p:cNvSpPr>
              <a:spLocks noChangeArrowheads="1"/>
            </p:cNvSpPr>
            <p:nvPr/>
          </p:nvSpPr>
          <p:spPr bwMode="auto">
            <a:xfrm>
              <a:off x="3504" y="2832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09" name="Rectangle 47"/>
            <p:cNvSpPr>
              <a:spLocks noChangeArrowheads="1"/>
            </p:cNvSpPr>
            <p:nvPr/>
          </p:nvSpPr>
          <p:spPr bwMode="auto">
            <a:xfrm>
              <a:off x="3600" y="3072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检索会员</a:t>
              </a:r>
            </a:p>
          </p:txBody>
        </p:sp>
      </p:grpSp>
      <p:grpSp>
        <p:nvGrpSpPr>
          <p:cNvPr id="23570" name="Group 48"/>
          <p:cNvGrpSpPr>
            <a:grpSpLocks/>
          </p:cNvGrpSpPr>
          <p:nvPr/>
        </p:nvGrpSpPr>
        <p:grpSpPr bwMode="auto">
          <a:xfrm>
            <a:off x="6096000" y="5638800"/>
            <a:ext cx="1257300" cy="823913"/>
            <a:chOff x="4032" y="3312"/>
            <a:chExt cx="792" cy="519"/>
          </a:xfrm>
        </p:grpSpPr>
        <p:sp>
          <p:nvSpPr>
            <p:cNvPr id="23606" name="Oval 49"/>
            <p:cNvSpPr>
              <a:spLocks noChangeArrowheads="1"/>
            </p:cNvSpPr>
            <p:nvPr/>
          </p:nvSpPr>
          <p:spPr bwMode="auto">
            <a:xfrm>
              <a:off x="4032" y="3312"/>
              <a:ext cx="76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23607" name="Rectangle 50"/>
            <p:cNvSpPr>
              <a:spLocks noChangeArrowheads="1"/>
            </p:cNvSpPr>
            <p:nvPr/>
          </p:nvSpPr>
          <p:spPr bwMode="auto">
            <a:xfrm>
              <a:off x="4128" y="3600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检查帐户</a:t>
              </a:r>
            </a:p>
          </p:txBody>
        </p:sp>
      </p:grpSp>
      <p:grpSp>
        <p:nvGrpSpPr>
          <p:cNvPr id="23571" name="Group 51"/>
          <p:cNvGrpSpPr>
            <a:grpSpLocks/>
          </p:cNvGrpSpPr>
          <p:nvPr/>
        </p:nvGrpSpPr>
        <p:grpSpPr bwMode="auto">
          <a:xfrm>
            <a:off x="381000" y="685800"/>
            <a:ext cx="1317625" cy="1192213"/>
            <a:chOff x="240" y="432"/>
            <a:chExt cx="830" cy="751"/>
          </a:xfrm>
        </p:grpSpPr>
        <p:pic>
          <p:nvPicPr>
            <p:cNvPr id="23604" name="Picture 5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32"/>
              <a:ext cx="83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潜在会员</a:t>
              </a:r>
            </a:p>
          </p:txBody>
        </p:sp>
      </p:grpSp>
      <p:grpSp>
        <p:nvGrpSpPr>
          <p:cNvPr id="23572" name="Group 54"/>
          <p:cNvGrpSpPr>
            <a:grpSpLocks/>
          </p:cNvGrpSpPr>
          <p:nvPr/>
        </p:nvGrpSpPr>
        <p:grpSpPr bwMode="auto">
          <a:xfrm>
            <a:off x="381000" y="3200400"/>
            <a:ext cx="1317625" cy="1192213"/>
            <a:chOff x="240" y="2016"/>
            <a:chExt cx="830" cy="751"/>
          </a:xfrm>
        </p:grpSpPr>
        <p:pic>
          <p:nvPicPr>
            <p:cNvPr id="23602" name="Picture 5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016"/>
              <a:ext cx="83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603" name="Text Box 56"/>
            <p:cNvSpPr txBox="1">
              <a:spLocks noChangeArrowheads="1"/>
            </p:cNvSpPr>
            <p:nvPr/>
          </p:nvSpPr>
          <p:spPr bwMode="auto">
            <a:xfrm>
              <a:off x="432" y="2448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会员</a:t>
              </a:r>
            </a:p>
          </p:txBody>
        </p:sp>
      </p:grpSp>
      <p:grpSp>
        <p:nvGrpSpPr>
          <p:cNvPr id="23573" name="Group 57"/>
          <p:cNvGrpSpPr>
            <a:grpSpLocks/>
          </p:cNvGrpSpPr>
          <p:nvPr/>
        </p:nvGrpSpPr>
        <p:grpSpPr bwMode="auto">
          <a:xfrm>
            <a:off x="7826375" y="533400"/>
            <a:ext cx="1317625" cy="1192213"/>
            <a:chOff x="4930" y="336"/>
            <a:chExt cx="830" cy="751"/>
          </a:xfrm>
        </p:grpSpPr>
        <p:pic>
          <p:nvPicPr>
            <p:cNvPr id="23600" name="Picture 5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" y="336"/>
              <a:ext cx="83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601" name="Text Box 59"/>
            <p:cNvSpPr txBox="1">
              <a:spLocks noChangeArrowheads="1"/>
            </p:cNvSpPr>
            <p:nvPr/>
          </p:nvSpPr>
          <p:spPr bwMode="auto">
            <a:xfrm>
              <a:off x="5040" y="76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货管员</a:t>
              </a:r>
            </a:p>
          </p:txBody>
        </p:sp>
      </p:grpSp>
      <p:grpSp>
        <p:nvGrpSpPr>
          <p:cNvPr id="23574" name="Group 60"/>
          <p:cNvGrpSpPr>
            <a:grpSpLocks/>
          </p:cNvGrpSpPr>
          <p:nvPr/>
        </p:nvGrpSpPr>
        <p:grpSpPr bwMode="auto">
          <a:xfrm>
            <a:off x="7826375" y="2590800"/>
            <a:ext cx="1317625" cy="1192213"/>
            <a:chOff x="4930" y="1632"/>
            <a:chExt cx="830" cy="751"/>
          </a:xfrm>
        </p:grpSpPr>
        <p:pic>
          <p:nvPicPr>
            <p:cNvPr id="23598" name="Picture 6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" y="1632"/>
              <a:ext cx="83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99" name="Text Box 62"/>
            <p:cNvSpPr txBox="1">
              <a:spLocks noChangeArrowheads="1"/>
            </p:cNvSpPr>
            <p:nvPr/>
          </p:nvSpPr>
          <p:spPr bwMode="auto">
            <a:xfrm>
              <a:off x="5136" y="206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经理</a:t>
              </a:r>
            </a:p>
          </p:txBody>
        </p:sp>
      </p:grpSp>
      <p:grpSp>
        <p:nvGrpSpPr>
          <p:cNvPr id="23575" name="Group 63"/>
          <p:cNvGrpSpPr>
            <a:grpSpLocks/>
          </p:cNvGrpSpPr>
          <p:nvPr/>
        </p:nvGrpSpPr>
        <p:grpSpPr bwMode="auto">
          <a:xfrm>
            <a:off x="7826375" y="5181600"/>
            <a:ext cx="1317625" cy="1192213"/>
            <a:chOff x="4930" y="3264"/>
            <a:chExt cx="830" cy="751"/>
          </a:xfrm>
        </p:grpSpPr>
        <p:pic>
          <p:nvPicPr>
            <p:cNvPr id="23596" name="Picture 6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" y="3264"/>
              <a:ext cx="83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97" name="Text Box 65"/>
            <p:cNvSpPr txBox="1">
              <a:spLocks noChangeArrowheads="1"/>
            </p:cNvSpPr>
            <p:nvPr/>
          </p:nvSpPr>
          <p:spPr bwMode="auto">
            <a:xfrm>
              <a:off x="5136" y="3648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时间</a:t>
              </a:r>
            </a:p>
          </p:txBody>
        </p:sp>
      </p:grpSp>
      <p:sp>
        <p:nvSpPr>
          <p:cNvPr id="23576" name="Line 66"/>
          <p:cNvSpPr>
            <a:spLocks noChangeShapeType="1"/>
          </p:cNvSpPr>
          <p:nvPr/>
        </p:nvSpPr>
        <p:spPr bwMode="auto">
          <a:xfrm>
            <a:off x="2057400" y="533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7" name="Line 67"/>
          <p:cNvSpPr>
            <a:spLocks noChangeShapeType="1"/>
          </p:cNvSpPr>
          <p:nvPr/>
        </p:nvSpPr>
        <p:spPr bwMode="auto">
          <a:xfrm>
            <a:off x="7696200" y="533400"/>
            <a:ext cx="0" cy="609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Line 68"/>
          <p:cNvSpPr>
            <a:spLocks noChangeShapeType="1"/>
          </p:cNvSpPr>
          <p:nvPr/>
        </p:nvSpPr>
        <p:spPr bwMode="auto">
          <a:xfrm flipH="1">
            <a:off x="2057400" y="6629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Line 69"/>
          <p:cNvSpPr>
            <a:spLocks noChangeShapeType="1"/>
          </p:cNvSpPr>
          <p:nvPr/>
        </p:nvSpPr>
        <p:spPr bwMode="auto">
          <a:xfrm flipV="1">
            <a:off x="2057400" y="533400"/>
            <a:ext cx="0" cy="609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Line 70"/>
          <p:cNvSpPr>
            <a:spLocks noChangeShapeType="1"/>
          </p:cNvSpPr>
          <p:nvPr/>
        </p:nvSpPr>
        <p:spPr bwMode="auto">
          <a:xfrm>
            <a:off x="1371600" y="99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Line 71"/>
          <p:cNvSpPr>
            <a:spLocks noChangeShapeType="1"/>
          </p:cNvSpPr>
          <p:nvPr/>
        </p:nvSpPr>
        <p:spPr bwMode="auto">
          <a:xfrm flipV="1">
            <a:off x="1219200" y="19050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Line 72"/>
          <p:cNvSpPr>
            <a:spLocks noChangeShapeType="1"/>
          </p:cNvSpPr>
          <p:nvPr/>
        </p:nvSpPr>
        <p:spPr bwMode="auto">
          <a:xfrm flipV="1">
            <a:off x="1295400" y="27432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Line 73"/>
          <p:cNvSpPr>
            <a:spLocks noChangeShapeType="1"/>
          </p:cNvSpPr>
          <p:nvPr/>
        </p:nvSpPr>
        <p:spPr bwMode="auto">
          <a:xfrm flipV="1">
            <a:off x="1295400" y="32004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4" name="Line 74"/>
          <p:cNvSpPr>
            <a:spLocks noChangeShapeType="1"/>
          </p:cNvSpPr>
          <p:nvPr/>
        </p:nvSpPr>
        <p:spPr bwMode="auto">
          <a:xfrm>
            <a:off x="1295400" y="36576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5" name="Line 75"/>
          <p:cNvSpPr>
            <a:spLocks noChangeShapeType="1"/>
          </p:cNvSpPr>
          <p:nvPr/>
        </p:nvSpPr>
        <p:spPr bwMode="auto">
          <a:xfrm>
            <a:off x="1219200" y="37338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76"/>
          <p:cNvSpPr>
            <a:spLocks noChangeShapeType="1"/>
          </p:cNvSpPr>
          <p:nvPr/>
        </p:nvSpPr>
        <p:spPr bwMode="auto">
          <a:xfrm>
            <a:off x="1219200" y="3810000"/>
            <a:ext cx="15240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Line 77"/>
          <p:cNvSpPr>
            <a:spLocks noChangeShapeType="1"/>
          </p:cNvSpPr>
          <p:nvPr/>
        </p:nvSpPr>
        <p:spPr bwMode="auto">
          <a:xfrm>
            <a:off x="1295400" y="37338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8" name="Line 78"/>
          <p:cNvSpPr>
            <a:spLocks noChangeShapeType="1"/>
          </p:cNvSpPr>
          <p:nvPr/>
        </p:nvSpPr>
        <p:spPr bwMode="auto">
          <a:xfrm flipH="1" flipV="1">
            <a:off x="6629400" y="838200"/>
            <a:ext cx="1676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Line 79"/>
          <p:cNvSpPr>
            <a:spLocks noChangeShapeType="1"/>
          </p:cNvSpPr>
          <p:nvPr/>
        </p:nvSpPr>
        <p:spPr bwMode="auto">
          <a:xfrm flipH="1">
            <a:off x="7010400" y="9906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0" name="Line 80"/>
          <p:cNvSpPr>
            <a:spLocks noChangeShapeType="1"/>
          </p:cNvSpPr>
          <p:nvPr/>
        </p:nvSpPr>
        <p:spPr bwMode="auto">
          <a:xfrm flipH="1">
            <a:off x="6477000" y="11430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1" name="Line 81"/>
          <p:cNvSpPr>
            <a:spLocks noChangeShapeType="1"/>
          </p:cNvSpPr>
          <p:nvPr/>
        </p:nvSpPr>
        <p:spPr bwMode="auto">
          <a:xfrm flipH="1">
            <a:off x="74676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2" name="Line 82"/>
          <p:cNvSpPr>
            <a:spLocks noChangeShapeType="1"/>
          </p:cNvSpPr>
          <p:nvPr/>
        </p:nvSpPr>
        <p:spPr bwMode="auto">
          <a:xfrm flipH="1">
            <a:off x="6629400" y="28956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3" name="Line 83"/>
          <p:cNvSpPr>
            <a:spLocks noChangeShapeType="1"/>
          </p:cNvSpPr>
          <p:nvPr/>
        </p:nvSpPr>
        <p:spPr bwMode="auto">
          <a:xfrm flipH="1">
            <a:off x="7010400" y="29718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4" name="Line 84"/>
          <p:cNvSpPr>
            <a:spLocks noChangeShapeType="1"/>
          </p:cNvSpPr>
          <p:nvPr/>
        </p:nvSpPr>
        <p:spPr bwMode="auto">
          <a:xfrm flipH="1">
            <a:off x="6781800" y="3048000"/>
            <a:ext cx="1524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95" name="Line 85"/>
          <p:cNvSpPr>
            <a:spLocks noChangeShapeType="1"/>
          </p:cNvSpPr>
          <p:nvPr/>
        </p:nvSpPr>
        <p:spPr bwMode="auto">
          <a:xfrm flipH="1">
            <a:off x="7315200" y="54864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关系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参与者与用例之间</a:t>
            </a:r>
          </a:p>
          <a:p>
            <a:pPr lvl="1" eaLnBrk="1" hangingPunct="1"/>
            <a:r>
              <a:rPr lang="zh-CN" altLang="en-US" b="1" smtClean="0"/>
              <a:t>关联关系</a:t>
            </a:r>
          </a:p>
          <a:p>
            <a:pPr eaLnBrk="1" hangingPunct="1"/>
            <a:r>
              <a:rPr lang="zh-CN" altLang="en-US" b="1" smtClean="0"/>
              <a:t>用例与用例之间</a:t>
            </a:r>
          </a:p>
          <a:p>
            <a:pPr lvl="1" eaLnBrk="1" hangingPunct="1"/>
            <a:r>
              <a:rPr lang="zh-CN" altLang="en-US" b="1" smtClean="0"/>
              <a:t>包含关系 </a:t>
            </a:r>
            <a:r>
              <a:rPr lang="en-US" altLang="zh-CN" b="1" smtClean="0"/>
              <a:t>(include)</a:t>
            </a:r>
          </a:p>
          <a:p>
            <a:pPr lvl="1" eaLnBrk="1" hangingPunct="1"/>
            <a:r>
              <a:rPr lang="zh-CN" altLang="en-US" b="1" smtClean="0"/>
              <a:t>扩展关系 </a:t>
            </a:r>
            <a:r>
              <a:rPr lang="en-US" altLang="zh-CN" b="1" smtClean="0"/>
              <a:t>(extend)</a:t>
            </a:r>
          </a:p>
          <a:p>
            <a:pPr lvl="1" eaLnBrk="1" hangingPunct="1"/>
            <a:r>
              <a:rPr lang="zh-CN" altLang="en-US" b="1" smtClean="0"/>
              <a:t>泛化关系 </a:t>
            </a:r>
            <a:r>
              <a:rPr lang="en-US" altLang="zh-CN" b="1" smtClean="0"/>
              <a:t>(generalization)</a:t>
            </a:r>
          </a:p>
          <a:p>
            <a:pPr eaLnBrk="1" hangingPunct="1"/>
            <a:r>
              <a:rPr lang="zh-CN" altLang="en-US" b="1" smtClean="0"/>
              <a:t>参与者与参与者之间</a:t>
            </a:r>
          </a:p>
          <a:p>
            <a:pPr lvl="1" eaLnBrk="1" hangingPunct="1"/>
            <a:r>
              <a:rPr lang="zh-CN" altLang="en-US" b="1" smtClean="0"/>
              <a:t>泛化关系 </a:t>
            </a:r>
            <a:r>
              <a:rPr lang="en-US" altLang="zh-CN" b="1" smtClean="0"/>
              <a:t>(generalization)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（</a:t>
            </a:r>
            <a:r>
              <a:rPr lang="en-US" altLang="zh-CN" sz="3600" smtClean="0">
                <a:solidFill>
                  <a:schemeClr val="tx1"/>
                </a:solidFill>
              </a:rPr>
              <a:t>1</a:t>
            </a:r>
            <a:r>
              <a:rPr lang="zh-CN" altLang="en-US" sz="3600" smtClean="0">
                <a:solidFill>
                  <a:schemeClr val="tx1"/>
                </a:solidFill>
              </a:rPr>
              <a:t>）</a:t>
            </a:r>
            <a:r>
              <a:rPr lang="zh-CN" altLang="en-US" sz="3600" b="1" smtClean="0">
                <a:solidFill>
                  <a:schemeClr val="tx1"/>
                </a:solidFill>
              </a:rPr>
              <a:t>参与者与用例之间的关系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关联关系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描述参与者与使用用例之间的关系。在</a:t>
            </a:r>
            <a:r>
              <a:rPr lang="en-US" altLang="zh-CN" smtClean="0"/>
              <a:t>UML</a:t>
            </a:r>
            <a:r>
              <a:rPr lang="zh-CN" altLang="en-US" smtClean="0"/>
              <a:t>中，关系用实线表示，实线可以有箭头，也可以没有箭头。</a:t>
            </a:r>
          </a:p>
          <a:p>
            <a:pPr eaLnBrk="1" hangingPunct="1"/>
            <a:r>
              <a:rPr lang="zh-CN" altLang="en-US" smtClean="0"/>
              <a:t>例：参与者与用例通过关联相连。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81075"/>
            <a:ext cx="7561262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（</a:t>
            </a: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r>
              <a:rPr kumimoji="1" lang="zh-CN" altLang="en-US" b="1" smtClean="0">
                <a:solidFill>
                  <a:schemeClr val="tx1"/>
                </a:solidFill>
              </a:rPr>
              <a:t>用例间的关系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700213"/>
            <a:ext cx="7848600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①</a:t>
            </a:r>
            <a:r>
              <a:rPr lang="zh-CN" altLang="en-US" sz="2800" b="1" smtClean="0">
                <a:ea typeface="楷体_GB2312" pitchFamily="49" charset="-122"/>
              </a:rPr>
              <a:t>包含关系</a:t>
            </a:r>
            <a:r>
              <a:rPr lang="en-US" altLang="zh-CN" sz="2800" smtClean="0"/>
              <a:t>(include)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smtClean="0"/>
              <a:t>包含关系中一个用例总是使用另一个用例的功能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smtClean="0"/>
              <a:t>如果两个以上用例有大量一致的功能，则可以将这个功能分解到另一个用例中。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一个用例的功能太多时，可以用包含关系建模两个小用例。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smtClean="0"/>
              <a:t>包含关系中基用例本身是不完整的。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smtClean="0"/>
              <a:t>例如：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b="1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b="1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b="1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smtClean="0"/>
              <a:t>本例中，用例“验证信用卡” 检查输入的信用卡号是否有效，信用卡是否有足够的资金。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b="1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b="1" smtClean="0"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smtClean="0"/>
          </a:p>
        </p:txBody>
      </p:sp>
      <p:grpSp>
        <p:nvGrpSpPr>
          <p:cNvPr id="27652" name="Group 31"/>
          <p:cNvGrpSpPr>
            <a:grpSpLocks/>
          </p:cNvGrpSpPr>
          <p:nvPr/>
        </p:nvGrpSpPr>
        <p:grpSpPr bwMode="auto">
          <a:xfrm>
            <a:off x="2124075" y="4076700"/>
            <a:ext cx="5761038" cy="1192213"/>
            <a:chOff x="1338" y="2568"/>
            <a:chExt cx="3629" cy="751"/>
          </a:xfrm>
        </p:grpSpPr>
        <p:grpSp>
          <p:nvGrpSpPr>
            <p:cNvPr id="27653" name="Group 17"/>
            <p:cNvGrpSpPr>
              <a:grpSpLocks/>
            </p:cNvGrpSpPr>
            <p:nvPr/>
          </p:nvGrpSpPr>
          <p:grpSpPr bwMode="auto">
            <a:xfrm>
              <a:off x="1338" y="2568"/>
              <a:ext cx="830" cy="751"/>
              <a:chOff x="240" y="432"/>
              <a:chExt cx="830" cy="751"/>
            </a:xfrm>
          </p:grpSpPr>
          <p:pic>
            <p:nvPicPr>
              <p:cNvPr id="27663" name="Picture 1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432"/>
                <a:ext cx="830" cy="7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4" name="Text Box 19"/>
              <p:cNvSpPr txBox="1">
                <a:spLocks noChangeArrowheads="1"/>
              </p:cNvSpPr>
              <p:nvPr/>
            </p:nvSpPr>
            <p:spPr bwMode="auto">
              <a:xfrm>
                <a:off x="336" y="864"/>
                <a:ext cx="7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latin typeface="Tahoma" pitchFamily="34" charset="0"/>
                    <a:ea typeface="黑体" pitchFamily="49" charset="-122"/>
                  </a:rPr>
                  <a:t>会员</a:t>
                </a:r>
              </a:p>
            </p:txBody>
          </p:sp>
        </p:grpSp>
        <p:grpSp>
          <p:nvGrpSpPr>
            <p:cNvPr id="27654" name="Group 21"/>
            <p:cNvGrpSpPr>
              <a:grpSpLocks/>
            </p:cNvGrpSpPr>
            <p:nvPr/>
          </p:nvGrpSpPr>
          <p:grpSpPr bwMode="auto">
            <a:xfrm>
              <a:off x="2442" y="2613"/>
              <a:ext cx="1082" cy="471"/>
              <a:chOff x="1824" y="816"/>
              <a:chExt cx="1082" cy="471"/>
            </a:xfrm>
          </p:grpSpPr>
          <p:sp>
            <p:nvSpPr>
              <p:cNvPr id="27661" name="Oval 22"/>
              <p:cNvSpPr>
                <a:spLocks noChangeArrowheads="1"/>
              </p:cNvSpPr>
              <p:nvPr/>
            </p:nvSpPr>
            <p:spPr bwMode="auto">
              <a:xfrm>
                <a:off x="1824" y="816"/>
                <a:ext cx="768" cy="28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CC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27662" name="Rectangle 23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9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ahoma" pitchFamily="34" charset="0"/>
                    <a:ea typeface="黑体" pitchFamily="49" charset="-122"/>
                  </a:rPr>
                  <a:t>购买物品结算</a:t>
                </a:r>
              </a:p>
            </p:txBody>
          </p:sp>
        </p:grpSp>
        <p:sp>
          <p:nvSpPr>
            <p:cNvPr id="27655" name="Line 24"/>
            <p:cNvSpPr>
              <a:spLocks noChangeShapeType="1"/>
            </p:cNvSpPr>
            <p:nvPr/>
          </p:nvSpPr>
          <p:spPr bwMode="auto">
            <a:xfrm>
              <a:off x="1807" y="2840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56" name="Group 25"/>
            <p:cNvGrpSpPr>
              <a:grpSpLocks/>
            </p:cNvGrpSpPr>
            <p:nvPr/>
          </p:nvGrpSpPr>
          <p:grpSpPr bwMode="auto">
            <a:xfrm>
              <a:off x="4030" y="2659"/>
              <a:ext cx="937" cy="471"/>
              <a:chOff x="1824" y="816"/>
              <a:chExt cx="937" cy="471"/>
            </a:xfrm>
          </p:grpSpPr>
          <p:sp>
            <p:nvSpPr>
              <p:cNvPr id="27659" name="Oval 26"/>
              <p:cNvSpPr>
                <a:spLocks noChangeArrowheads="1"/>
              </p:cNvSpPr>
              <p:nvPr/>
            </p:nvSpPr>
            <p:spPr bwMode="auto">
              <a:xfrm>
                <a:off x="1824" y="816"/>
                <a:ext cx="768" cy="28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CC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27660" name="Rectangle 27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8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ahoma" pitchFamily="34" charset="0"/>
                    <a:ea typeface="黑体" pitchFamily="49" charset="-122"/>
                  </a:rPr>
                  <a:t>验证信用卡</a:t>
                </a:r>
              </a:p>
            </p:txBody>
          </p:sp>
        </p:grpSp>
        <p:sp>
          <p:nvSpPr>
            <p:cNvPr id="27657" name="Line 28"/>
            <p:cNvSpPr>
              <a:spLocks noChangeShapeType="1"/>
            </p:cNvSpPr>
            <p:nvPr/>
          </p:nvSpPr>
          <p:spPr bwMode="auto">
            <a:xfrm>
              <a:off x="3169" y="2795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Text Box 29"/>
            <p:cNvSpPr txBox="1">
              <a:spLocks noChangeArrowheads="1"/>
            </p:cNvSpPr>
            <p:nvPr/>
          </p:nvSpPr>
          <p:spPr bwMode="auto">
            <a:xfrm>
              <a:off x="3214" y="2613"/>
              <a:ext cx="6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《include》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②</a:t>
            </a:r>
            <a:r>
              <a:rPr lang="zh-CN" altLang="en-US" sz="2800" b="1" smtClean="0">
                <a:ea typeface="楷体_GB2312" pitchFamily="49" charset="-122"/>
              </a:rPr>
              <a:t>扩展关系</a:t>
            </a:r>
            <a:r>
              <a:rPr lang="en-US" altLang="zh-CN" sz="2800" smtClean="0"/>
              <a:t>(extend)</a:t>
            </a:r>
            <a:endParaRPr lang="en-US" altLang="zh-CN" sz="2800" b="1" smtClean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扩展关系允许一个用例（可选）扩展另一个用例的功能。</a:t>
            </a:r>
            <a:endParaRPr lang="zh-CN" altLang="en-US" sz="2400" b="1" smtClean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ea typeface="楷体_GB2312" pitchFamily="49" charset="-122"/>
              </a:rPr>
              <a:t>当某个新用例在原来的用例基础上增加了新的步骤序列，则原用例被称作基用例，这种关系被称为扩展关系。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ea typeface="楷体_GB2312" pitchFamily="49" charset="-122"/>
              </a:rPr>
              <a:t>基用例可以单独存在，但在一定的条件下，他的行为可以被另一个用例的行为延伸。扩展只能发生在基用例的序列中某个特定的点上，这个点叫扩展点。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扩展关系中基用例本身是完整的。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例如：</a:t>
            </a:r>
          </a:p>
        </p:txBody>
      </p:sp>
      <p:grpSp>
        <p:nvGrpSpPr>
          <p:cNvPr id="29699" name="Group 23"/>
          <p:cNvGrpSpPr>
            <a:grpSpLocks/>
          </p:cNvGrpSpPr>
          <p:nvPr/>
        </p:nvGrpSpPr>
        <p:grpSpPr bwMode="auto">
          <a:xfrm>
            <a:off x="1619250" y="2997200"/>
            <a:ext cx="5530850" cy="2116138"/>
            <a:chOff x="1020" y="1888"/>
            <a:chExt cx="3484" cy="1333"/>
          </a:xfrm>
        </p:grpSpPr>
        <p:grpSp>
          <p:nvGrpSpPr>
            <p:cNvPr id="29700" name="Group 5"/>
            <p:cNvGrpSpPr>
              <a:grpSpLocks/>
            </p:cNvGrpSpPr>
            <p:nvPr/>
          </p:nvGrpSpPr>
          <p:grpSpPr bwMode="auto">
            <a:xfrm>
              <a:off x="1020" y="1888"/>
              <a:ext cx="830" cy="751"/>
              <a:chOff x="240" y="432"/>
              <a:chExt cx="830" cy="751"/>
            </a:xfrm>
          </p:grpSpPr>
          <p:pic>
            <p:nvPicPr>
              <p:cNvPr id="29715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432"/>
                <a:ext cx="830" cy="7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716" name="Text Box 7"/>
              <p:cNvSpPr txBox="1">
                <a:spLocks noChangeArrowheads="1"/>
              </p:cNvSpPr>
              <p:nvPr/>
            </p:nvSpPr>
            <p:spPr bwMode="auto">
              <a:xfrm>
                <a:off x="336" y="864"/>
                <a:ext cx="7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>
                    <a:latin typeface="Tahoma" pitchFamily="34" charset="0"/>
                    <a:ea typeface="黑体" pitchFamily="49" charset="-122"/>
                  </a:rPr>
                  <a:t>读者</a:t>
                </a:r>
              </a:p>
            </p:txBody>
          </p:sp>
        </p:grpSp>
        <p:grpSp>
          <p:nvGrpSpPr>
            <p:cNvPr id="29701" name="Group 9"/>
            <p:cNvGrpSpPr>
              <a:grpSpLocks/>
            </p:cNvGrpSpPr>
            <p:nvPr/>
          </p:nvGrpSpPr>
          <p:grpSpPr bwMode="auto">
            <a:xfrm>
              <a:off x="2124" y="1933"/>
              <a:ext cx="768" cy="471"/>
              <a:chOff x="1824" y="816"/>
              <a:chExt cx="768" cy="471"/>
            </a:xfrm>
          </p:grpSpPr>
          <p:sp>
            <p:nvSpPr>
              <p:cNvPr id="29713" name="Oval 10"/>
              <p:cNvSpPr>
                <a:spLocks noChangeArrowheads="1"/>
              </p:cNvSpPr>
              <p:nvPr/>
            </p:nvSpPr>
            <p:spPr bwMode="auto">
              <a:xfrm>
                <a:off x="1824" y="816"/>
                <a:ext cx="768" cy="28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CC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29714" name="Rectangle 11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4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ahoma" pitchFamily="34" charset="0"/>
                    <a:ea typeface="黑体" pitchFamily="49" charset="-122"/>
                  </a:rPr>
                  <a:t>借书</a:t>
                </a:r>
              </a:p>
            </p:txBody>
          </p:sp>
        </p:grpSp>
        <p:sp>
          <p:nvSpPr>
            <p:cNvPr id="29702" name="Line 12"/>
            <p:cNvSpPr>
              <a:spLocks noChangeShapeType="1"/>
            </p:cNvSpPr>
            <p:nvPr/>
          </p:nvSpPr>
          <p:spPr bwMode="auto">
            <a:xfrm>
              <a:off x="1489" y="2160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03" name="Group 13"/>
            <p:cNvGrpSpPr>
              <a:grpSpLocks/>
            </p:cNvGrpSpPr>
            <p:nvPr/>
          </p:nvGrpSpPr>
          <p:grpSpPr bwMode="auto">
            <a:xfrm>
              <a:off x="3712" y="1979"/>
              <a:ext cx="792" cy="471"/>
              <a:chOff x="1824" y="816"/>
              <a:chExt cx="792" cy="471"/>
            </a:xfrm>
          </p:grpSpPr>
          <p:sp>
            <p:nvSpPr>
              <p:cNvPr id="29711" name="Oval 14"/>
              <p:cNvSpPr>
                <a:spLocks noChangeArrowheads="1"/>
              </p:cNvSpPr>
              <p:nvPr/>
            </p:nvSpPr>
            <p:spPr bwMode="auto">
              <a:xfrm>
                <a:off x="1824" y="816"/>
                <a:ext cx="768" cy="28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CC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29712" name="Rectangle 15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ahoma" pitchFamily="34" charset="0"/>
                    <a:ea typeface="黑体" pitchFamily="49" charset="-122"/>
                  </a:rPr>
                  <a:t>查找书目</a:t>
                </a:r>
              </a:p>
            </p:txBody>
          </p:sp>
        </p:grpSp>
        <p:sp>
          <p:nvSpPr>
            <p:cNvPr id="29704" name="Line 16"/>
            <p:cNvSpPr>
              <a:spLocks noChangeShapeType="1"/>
            </p:cNvSpPr>
            <p:nvPr/>
          </p:nvSpPr>
          <p:spPr bwMode="auto">
            <a:xfrm>
              <a:off x="2851" y="2115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Text Box 17"/>
            <p:cNvSpPr txBox="1">
              <a:spLocks noChangeArrowheads="1"/>
            </p:cNvSpPr>
            <p:nvPr/>
          </p:nvSpPr>
          <p:spPr bwMode="auto">
            <a:xfrm>
              <a:off x="2896" y="1933"/>
              <a:ext cx="6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《extend》</a:t>
              </a:r>
            </a:p>
          </p:txBody>
        </p:sp>
        <p:grpSp>
          <p:nvGrpSpPr>
            <p:cNvPr id="29706" name="Group 18"/>
            <p:cNvGrpSpPr>
              <a:grpSpLocks/>
            </p:cNvGrpSpPr>
            <p:nvPr/>
          </p:nvGrpSpPr>
          <p:grpSpPr bwMode="auto">
            <a:xfrm>
              <a:off x="2112" y="2750"/>
              <a:ext cx="792" cy="471"/>
              <a:chOff x="1824" y="816"/>
              <a:chExt cx="792" cy="471"/>
            </a:xfrm>
          </p:grpSpPr>
          <p:sp>
            <p:nvSpPr>
              <p:cNvPr id="29709" name="Oval 19"/>
              <p:cNvSpPr>
                <a:spLocks noChangeArrowheads="1"/>
              </p:cNvSpPr>
              <p:nvPr/>
            </p:nvSpPr>
            <p:spPr bwMode="auto">
              <a:xfrm>
                <a:off x="1824" y="816"/>
                <a:ext cx="768" cy="28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CC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29710" name="Rectangle 20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ahoma" pitchFamily="34" charset="0"/>
                    <a:ea typeface="黑体" pitchFamily="49" charset="-122"/>
                  </a:rPr>
                  <a:t>身份验证</a:t>
                </a:r>
              </a:p>
            </p:txBody>
          </p:sp>
        </p:grpSp>
        <p:sp>
          <p:nvSpPr>
            <p:cNvPr id="29707" name="Line 21"/>
            <p:cNvSpPr>
              <a:spLocks noChangeShapeType="1"/>
            </p:cNvSpPr>
            <p:nvPr/>
          </p:nvSpPr>
          <p:spPr bwMode="auto">
            <a:xfrm>
              <a:off x="2472" y="225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Text Box 22"/>
            <p:cNvSpPr txBox="1">
              <a:spLocks noChangeArrowheads="1"/>
            </p:cNvSpPr>
            <p:nvPr/>
          </p:nvSpPr>
          <p:spPr bwMode="auto">
            <a:xfrm>
              <a:off x="2426" y="2387"/>
              <a:ext cx="6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《include》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Rectangle 5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23850" y="476250"/>
            <a:ext cx="85407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ea typeface="楷体_GB2312" pitchFamily="49" charset="-122"/>
              </a:rPr>
              <a:t>包含关系与扩展关系的区别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③</a:t>
            </a:r>
            <a:r>
              <a:rPr lang="zh-CN" altLang="en-US" sz="3600" b="1" smtClean="0">
                <a:ea typeface="楷体_GB2312" pitchFamily="49" charset="-122"/>
              </a:rPr>
              <a:t>泛化关系（也称类属或概括关系）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>
                <a:ea typeface="楷体_GB2312" pitchFamily="49" charset="-122"/>
              </a:rPr>
              <a:t>泛化关系其实是子类与父类的关系。象类之间的泛化关系一样，用例和参与者也可以继承另一个用例和参与者。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1146175" y="2487613"/>
            <a:ext cx="5794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1146175" y="2487613"/>
            <a:ext cx="5699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1146175" y="2487613"/>
            <a:ext cx="5794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131" name="Rectangle 12"/>
          <p:cNvSpPr>
            <a:spLocks noChangeArrowheads="1"/>
          </p:cNvSpPr>
          <p:nvPr/>
        </p:nvSpPr>
        <p:spPr bwMode="auto">
          <a:xfrm>
            <a:off x="1146175" y="2487613"/>
            <a:ext cx="5699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132" name="Rectangle 13"/>
          <p:cNvSpPr>
            <a:spLocks noChangeArrowheads="1"/>
          </p:cNvSpPr>
          <p:nvPr/>
        </p:nvSpPr>
        <p:spPr bwMode="auto">
          <a:xfrm>
            <a:off x="1146175" y="2487613"/>
            <a:ext cx="5794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133" name="Rectangle 14"/>
          <p:cNvSpPr>
            <a:spLocks noChangeArrowheads="1"/>
          </p:cNvSpPr>
          <p:nvPr/>
        </p:nvSpPr>
        <p:spPr bwMode="auto">
          <a:xfrm>
            <a:off x="1146175" y="2487613"/>
            <a:ext cx="5699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134" name="Rectangle 1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35" name="Rectangle 16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6" name="Object 17"/>
          <p:cNvGraphicFramePr>
            <a:graphicFrameLocks noChangeAspect="1"/>
          </p:cNvGraphicFramePr>
          <p:nvPr/>
        </p:nvGraphicFramePr>
        <p:xfrm>
          <a:off x="1476375" y="1989138"/>
          <a:ext cx="5903913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3" imgW="5418667" imgH="3212922" progId="Visio.Drawing.11">
                  <p:embed/>
                </p:oleObj>
              </mc:Choice>
              <mc:Fallback>
                <p:oleObj name="Visio" r:id="rId3" imgW="5418667" imgH="3212922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5903913" cy="349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Rectangle 18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2.1 UML</a:t>
            </a:r>
            <a:r>
              <a:rPr lang="zh-CN" altLang="en-US" smtClean="0"/>
              <a:t>视图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smtClean="0">
                <a:solidFill>
                  <a:schemeClr val="tx1"/>
                </a:solidFill>
              </a:rPr>
              <a:t>（</a:t>
            </a:r>
            <a:r>
              <a:rPr lang="en-US" altLang="zh-CN" sz="3200" smtClean="0">
                <a:solidFill>
                  <a:schemeClr val="tx1"/>
                </a:solidFill>
              </a:rPr>
              <a:t>3</a:t>
            </a:r>
            <a:r>
              <a:rPr lang="zh-CN" altLang="en-US" sz="3200" smtClean="0">
                <a:solidFill>
                  <a:schemeClr val="tx1"/>
                </a:solidFill>
              </a:rPr>
              <a:t>）</a:t>
            </a:r>
            <a:r>
              <a:rPr lang="zh-CN" altLang="en-US" sz="3200" b="1" smtClean="0">
                <a:solidFill>
                  <a:schemeClr val="tx1"/>
                </a:solidFill>
              </a:rPr>
              <a:t>参与者与参与者之间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在用例图中，使用泛化关系来描述多个参与者之间的公共行为。</a:t>
            </a:r>
          </a:p>
          <a:p>
            <a:pPr eaLnBrk="1" hangingPunct="1"/>
            <a:endParaRPr lang="en-US" altLang="zh-CN" smtClean="0"/>
          </a:p>
        </p:txBody>
      </p:sp>
      <p:grpSp>
        <p:nvGrpSpPr>
          <p:cNvPr id="32772" name="Group 4"/>
          <p:cNvGrpSpPr>
            <a:grpSpLocks noChangeAspect="1"/>
          </p:cNvGrpSpPr>
          <p:nvPr/>
        </p:nvGrpSpPr>
        <p:grpSpPr bwMode="auto">
          <a:xfrm>
            <a:off x="0" y="2852738"/>
            <a:ext cx="2755900" cy="2790825"/>
            <a:chOff x="1344" y="1824"/>
            <a:chExt cx="2694" cy="2220"/>
          </a:xfrm>
        </p:grpSpPr>
        <p:sp>
          <p:nvSpPr>
            <p:cNvPr id="32775" name="AutoShape 5"/>
            <p:cNvSpPr>
              <a:spLocks noChangeAspect="1" noChangeArrowheads="1" noTextEdit="1"/>
            </p:cNvSpPr>
            <p:nvPr/>
          </p:nvSpPr>
          <p:spPr bwMode="auto">
            <a:xfrm>
              <a:off x="1344" y="1824"/>
              <a:ext cx="2640" cy="2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Oval 6"/>
            <p:cNvSpPr>
              <a:spLocks noChangeArrowheads="1"/>
            </p:cNvSpPr>
            <p:nvPr/>
          </p:nvSpPr>
          <p:spPr bwMode="auto">
            <a:xfrm>
              <a:off x="2628" y="1940"/>
              <a:ext cx="161" cy="160"/>
            </a:xfrm>
            <a:prstGeom prst="ellips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Line 7"/>
            <p:cNvSpPr>
              <a:spLocks noChangeShapeType="1"/>
            </p:cNvSpPr>
            <p:nvPr/>
          </p:nvSpPr>
          <p:spPr bwMode="auto">
            <a:xfrm>
              <a:off x="2700" y="2091"/>
              <a:ext cx="1" cy="134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>
              <a:off x="2584" y="2127"/>
              <a:ext cx="232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Freeform 9"/>
            <p:cNvSpPr>
              <a:spLocks/>
            </p:cNvSpPr>
            <p:nvPr/>
          </p:nvSpPr>
          <p:spPr bwMode="auto">
            <a:xfrm>
              <a:off x="2530" y="2225"/>
              <a:ext cx="339" cy="161"/>
            </a:xfrm>
            <a:custGeom>
              <a:avLst/>
              <a:gdLst>
                <a:gd name="T0" fmla="*/ 0 w 38"/>
                <a:gd name="T1" fmla="*/ 161 h 18"/>
                <a:gd name="T2" fmla="*/ 170 w 38"/>
                <a:gd name="T3" fmla="*/ 0 h 18"/>
                <a:gd name="T4" fmla="*/ 339 w 38"/>
                <a:gd name="T5" fmla="*/ 161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" h="18">
                  <a:moveTo>
                    <a:pt x="0" y="18"/>
                  </a:moveTo>
                  <a:lnTo>
                    <a:pt x="19" y="0"/>
                  </a:lnTo>
                  <a:lnTo>
                    <a:pt x="38" y="18"/>
                  </a:lnTo>
                </a:path>
              </a:pathLst>
            </a:cu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2396" y="2457"/>
              <a:ext cx="96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黑体" pitchFamily="49" charset="-122"/>
                </a:rPr>
                <a:t>Customer</a:t>
              </a:r>
              <a:endParaRPr lang="en-US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32781" name="Oval 11"/>
            <p:cNvSpPr>
              <a:spLocks noChangeArrowheads="1"/>
            </p:cNvSpPr>
            <p:nvPr/>
          </p:nvSpPr>
          <p:spPr bwMode="auto">
            <a:xfrm>
              <a:off x="3306" y="2992"/>
              <a:ext cx="161" cy="160"/>
            </a:xfrm>
            <a:prstGeom prst="ellips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Line 12"/>
            <p:cNvSpPr>
              <a:spLocks noChangeShapeType="1"/>
            </p:cNvSpPr>
            <p:nvPr/>
          </p:nvSpPr>
          <p:spPr bwMode="auto">
            <a:xfrm>
              <a:off x="3378" y="3135"/>
              <a:ext cx="1" cy="142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13"/>
            <p:cNvSpPr>
              <a:spLocks noChangeShapeType="1"/>
            </p:cNvSpPr>
            <p:nvPr/>
          </p:nvSpPr>
          <p:spPr bwMode="auto">
            <a:xfrm>
              <a:off x="3253" y="3179"/>
              <a:ext cx="240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Freeform 14"/>
            <p:cNvSpPr>
              <a:spLocks/>
            </p:cNvSpPr>
            <p:nvPr/>
          </p:nvSpPr>
          <p:spPr bwMode="auto">
            <a:xfrm>
              <a:off x="3208" y="3277"/>
              <a:ext cx="330" cy="161"/>
            </a:xfrm>
            <a:custGeom>
              <a:avLst/>
              <a:gdLst>
                <a:gd name="T0" fmla="*/ 0 w 37"/>
                <a:gd name="T1" fmla="*/ 161 h 18"/>
                <a:gd name="T2" fmla="*/ 169 w 37"/>
                <a:gd name="T3" fmla="*/ 0 h 18"/>
                <a:gd name="T4" fmla="*/ 330 w 37"/>
                <a:gd name="T5" fmla="*/ 161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" h="18">
                  <a:moveTo>
                    <a:pt x="0" y="18"/>
                  </a:moveTo>
                  <a:lnTo>
                    <a:pt x="19" y="0"/>
                  </a:lnTo>
                  <a:lnTo>
                    <a:pt x="37" y="18"/>
                  </a:lnTo>
                </a:path>
              </a:pathLst>
            </a:cu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Rectangle 15"/>
            <p:cNvSpPr>
              <a:spLocks noChangeArrowheads="1"/>
            </p:cNvSpPr>
            <p:nvPr/>
          </p:nvSpPr>
          <p:spPr bwMode="auto">
            <a:xfrm>
              <a:off x="3082" y="3509"/>
              <a:ext cx="95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黑体" pitchFamily="49" charset="-122"/>
                </a:rPr>
                <a:t>Company</a:t>
              </a:r>
              <a:endParaRPr lang="en-US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32786" name="Oval 16"/>
            <p:cNvSpPr>
              <a:spLocks noChangeArrowheads="1"/>
            </p:cNvSpPr>
            <p:nvPr/>
          </p:nvSpPr>
          <p:spPr bwMode="auto">
            <a:xfrm>
              <a:off x="1888" y="2965"/>
              <a:ext cx="161" cy="161"/>
            </a:xfrm>
            <a:prstGeom prst="ellips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Line 17"/>
            <p:cNvSpPr>
              <a:spLocks noChangeShapeType="1"/>
            </p:cNvSpPr>
            <p:nvPr/>
          </p:nvSpPr>
          <p:spPr bwMode="auto">
            <a:xfrm>
              <a:off x="1959" y="3117"/>
              <a:ext cx="1" cy="134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18"/>
            <p:cNvSpPr>
              <a:spLocks noChangeShapeType="1"/>
            </p:cNvSpPr>
            <p:nvPr/>
          </p:nvSpPr>
          <p:spPr bwMode="auto">
            <a:xfrm>
              <a:off x="1835" y="3152"/>
              <a:ext cx="240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Freeform 19"/>
            <p:cNvSpPr>
              <a:spLocks/>
            </p:cNvSpPr>
            <p:nvPr/>
          </p:nvSpPr>
          <p:spPr bwMode="auto">
            <a:xfrm>
              <a:off x="1790" y="3251"/>
              <a:ext cx="330" cy="160"/>
            </a:xfrm>
            <a:custGeom>
              <a:avLst/>
              <a:gdLst>
                <a:gd name="T0" fmla="*/ 0 w 37"/>
                <a:gd name="T1" fmla="*/ 160 h 18"/>
                <a:gd name="T2" fmla="*/ 169 w 37"/>
                <a:gd name="T3" fmla="*/ 0 h 18"/>
                <a:gd name="T4" fmla="*/ 330 w 37"/>
                <a:gd name="T5" fmla="*/ 16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" h="18">
                  <a:moveTo>
                    <a:pt x="0" y="18"/>
                  </a:moveTo>
                  <a:lnTo>
                    <a:pt x="19" y="0"/>
                  </a:lnTo>
                  <a:lnTo>
                    <a:pt x="37" y="18"/>
                  </a:lnTo>
                </a:path>
              </a:pathLst>
            </a:cu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Rectangle 20"/>
            <p:cNvSpPr>
              <a:spLocks noChangeArrowheads="1"/>
            </p:cNvSpPr>
            <p:nvPr/>
          </p:nvSpPr>
          <p:spPr bwMode="auto">
            <a:xfrm>
              <a:off x="1665" y="3482"/>
              <a:ext cx="94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黑体" pitchFamily="49" charset="-122"/>
                </a:rPr>
                <a:t> Personal</a:t>
              </a:r>
              <a:endParaRPr lang="en-US" altLang="zh-CN" b="1">
                <a:latin typeface="Tahoma" pitchFamily="34" charset="0"/>
                <a:ea typeface="黑体" pitchFamily="49" charset="-122"/>
              </a:endParaRPr>
            </a:p>
          </p:txBody>
        </p:sp>
        <p:sp>
          <p:nvSpPr>
            <p:cNvPr id="32791" name="Line 21"/>
            <p:cNvSpPr>
              <a:spLocks noChangeShapeType="1"/>
            </p:cNvSpPr>
            <p:nvPr/>
          </p:nvSpPr>
          <p:spPr bwMode="auto">
            <a:xfrm flipV="1">
              <a:off x="2111" y="2617"/>
              <a:ext cx="268" cy="348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Freeform 22"/>
            <p:cNvSpPr>
              <a:spLocks/>
            </p:cNvSpPr>
            <p:nvPr/>
          </p:nvSpPr>
          <p:spPr bwMode="auto">
            <a:xfrm>
              <a:off x="2227" y="2617"/>
              <a:ext cx="152" cy="170"/>
            </a:xfrm>
            <a:custGeom>
              <a:avLst/>
              <a:gdLst>
                <a:gd name="T0" fmla="*/ 152 w 152"/>
                <a:gd name="T1" fmla="*/ 0 h 170"/>
                <a:gd name="T2" fmla="*/ 89 w 152"/>
                <a:gd name="T3" fmla="*/ 170 h 170"/>
                <a:gd name="T4" fmla="*/ 0 w 152"/>
                <a:gd name="T5" fmla="*/ 99 h 170"/>
                <a:gd name="T6" fmla="*/ 152 w 152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2" h="170">
                  <a:moveTo>
                    <a:pt x="152" y="0"/>
                  </a:moveTo>
                  <a:lnTo>
                    <a:pt x="89" y="170"/>
                  </a:lnTo>
                  <a:lnTo>
                    <a:pt x="0" y="9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23"/>
            <p:cNvSpPr>
              <a:spLocks noChangeShapeType="1"/>
            </p:cNvSpPr>
            <p:nvPr/>
          </p:nvSpPr>
          <p:spPr bwMode="auto">
            <a:xfrm flipH="1" flipV="1">
              <a:off x="3021" y="2662"/>
              <a:ext cx="205" cy="32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Freeform 24"/>
            <p:cNvSpPr>
              <a:spLocks/>
            </p:cNvSpPr>
            <p:nvPr/>
          </p:nvSpPr>
          <p:spPr bwMode="auto">
            <a:xfrm>
              <a:off x="3021" y="2662"/>
              <a:ext cx="142" cy="178"/>
            </a:xfrm>
            <a:custGeom>
              <a:avLst/>
              <a:gdLst>
                <a:gd name="T0" fmla="*/ 0 w 142"/>
                <a:gd name="T1" fmla="*/ 0 h 178"/>
                <a:gd name="T2" fmla="*/ 142 w 142"/>
                <a:gd name="T3" fmla="*/ 107 h 178"/>
                <a:gd name="T4" fmla="*/ 35 w 142"/>
                <a:gd name="T5" fmla="*/ 178 h 178"/>
                <a:gd name="T6" fmla="*/ 0 w 142"/>
                <a:gd name="T7" fmla="*/ 0 h 1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" h="178">
                  <a:moveTo>
                    <a:pt x="0" y="0"/>
                  </a:moveTo>
                  <a:lnTo>
                    <a:pt x="142" y="107"/>
                  </a:lnTo>
                  <a:lnTo>
                    <a:pt x="35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9900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773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708275"/>
            <a:ext cx="295275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924175"/>
            <a:ext cx="27336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2.3 </a:t>
            </a:r>
            <a:r>
              <a:rPr lang="zh-CN" altLang="en-US" smtClean="0"/>
              <a:t>理解用例图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通过前面的讲解，大家已经对用例图有了一定认识，下面给出一个用例图实例</a:t>
            </a:r>
            <a:r>
              <a:rPr lang="en-US" altLang="zh-CN" smtClean="0"/>
              <a:t>——</a:t>
            </a:r>
            <a:r>
              <a:rPr lang="zh-CN" altLang="en-US" smtClean="0"/>
              <a:t>棋牌馆管理系统。通过读图总结，希望学生能进一步理解用例图。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理解用例图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84313"/>
            <a:ext cx="656431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读图小结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8313" y="1341438"/>
            <a:ext cx="80708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这张用例图首先定义了三个基用例：预订座位、安排座位和处理结账 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客户通过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Internet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启动“预订座位”用例，在“预订座位”用例的执行过程中，将“检查座位信息”（被包含用例），如果没有空闲的座位或满意的座位，可以选择进入等候队列，这样就将启动扩展用例“处理等候队列”。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总台服务员在客户到棋牌馆时，启动“安排座位”用例，在执行过程中，将启动被包含用例“检查座位信息”。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当客户要离开棋牌馆时，总台服务员将启动“处理结账”用例，并且定义了两种“收款”用例，一个是“处理现金结账”，另一个是“处理银行卡结账”，而后一个用例将通过与外部系统“银联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POS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系统”交互来完成。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2.4 </a:t>
            </a:r>
            <a:r>
              <a:rPr lang="zh-CN" altLang="en-US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用例的描述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smtClean="0">
                <a:ea typeface="楷体_GB2312" pitchFamily="49" charset="-122"/>
              </a:rPr>
              <a:t>建立实际的系统，还需要更多的细节，这些细节写在事件流文档中。</a:t>
            </a:r>
          </a:p>
          <a:p>
            <a:pPr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smtClean="0">
                <a:ea typeface="楷体_GB2312" pitchFamily="49" charset="-122"/>
              </a:rPr>
              <a:t>事件流是通过文字描述一个用例的行为，说明用例的逻辑流程。发起用例的参与者是谁，用例的前置条件是什么，主事件流，其他事件流和完成后的后置条件是什么，从用例中获益的参与者是谁。</a:t>
            </a:r>
          </a:p>
          <a:p>
            <a:pPr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smtClean="0">
                <a:ea typeface="楷体_GB2312" pitchFamily="49" charset="-122"/>
              </a:rPr>
              <a:t>事件流包括：简要说明、前置条件、主事件流、其他事件流和后置条件。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简要说明：每个用例应有一个相关说明，描述该用例的作用。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ea typeface="楷体_GB2312" pitchFamily="49" charset="-122"/>
              </a:rPr>
              <a:t>前置条件（</a:t>
            </a:r>
            <a:r>
              <a:rPr lang="zh-CN" altLang="en-US" b="1" smtClean="0"/>
              <a:t>前提条件）：列出开始用例之前必须满足的条件。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主事件流：显示用例从开始到结束的完整的正常流程。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其他事件流：显示异常条件或错误。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ea typeface="楷体_GB2312" pitchFamily="49" charset="-122"/>
              </a:rPr>
              <a:t>后置条件（</a:t>
            </a:r>
            <a:r>
              <a:rPr lang="zh-CN" altLang="en-US" b="1" smtClean="0"/>
              <a:t>事后条件）：用例结束后系统应具备的状态。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用例描述模板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2649538" y="293370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2649538" y="3132138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2665413" y="4322763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7835" name="Group 75"/>
          <p:cNvGraphicFramePr>
            <a:graphicFrameLocks noGrp="1"/>
          </p:cNvGraphicFramePr>
          <p:nvPr/>
        </p:nvGraphicFramePr>
        <p:xfrm>
          <a:off x="900113" y="1096963"/>
          <a:ext cx="7848600" cy="5211762"/>
        </p:xfrm>
        <a:graphic>
          <a:graphicData uri="http://schemas.openxmlformats.org/drawingml/2006/table">
            <a:tbl>
              <a:tblPr/>
              <a:tblGrid>
                <a:gridCol w="1158875"/>
                <a:gridCol w="1801812"/>
                <a:gridCol w="196850"/>
                <a:gridCol w="4691063"/>
              </a:tblGrid>
              <a:tr h="274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用例编号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为用例制定一个唯一的编号，通常格式为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UCxx]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用例名称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应为一个动词短语，让读者一目了然地知道用例的目标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用例概述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用例的目标，一个概要性的描述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范围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用例的设计范围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主参与者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该用例的主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Actor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，在此列出名称，并简要的描述它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次要参与者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该用例的次要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Actor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，在此列出名称，并简要的描述它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项目相关人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琥珀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利益说明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项目相关人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利益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项目相关人员名称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从该用例获取的利益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……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……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前置条件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即启动该用例所应该满足的条件。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后置条件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即该用例完成之后，将执行什么动作。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成功保证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描述当前目标完成后，环境变化情况。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基本事件流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步骤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活动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在这里写出触发事件到目标完成以及清除的步骤。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……(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其中可以包含子事件流，以子事件流编号来表示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扩展事件流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1a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[1a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表示是对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的扩展，其中应说明条件和活动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1b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……(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其中可以包含子事件流，以子事件流编号来表示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子事件流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对多次重复的事件流可以定义为子事件流，这也是抽取被包含用例的地方。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规则与约束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对该用例实现时需要考虑的业务规则、非功能需求、设计约束等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476250"/>
            <a:ext cx="8864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例如： </a:t>
            </a:r>
            <a:r>
              <a:rPr lang="zh-CN" altLang="en-US" smtClean="0"/>
              <a:t>“</a:t>
            </a:r>
            <a:r>
              <a:rPr lang="en-US" altLang="zh-CN" smtClean="0">
                <a:latin typeface="宋体" pitchFamily="2" charset="-122"/>
              </a:rPr>
              <a:t>ATM</a:t>
            </a:r>
            <a:r>
              <a:rPr lang="zh-CN" altLang="en-US" smtClean="0">
                <a:latin typeface="宋体" pitchFamily="2" charset="-122"/>
              </a:rPr>
              <a:t>取钱</a:t>
            </a:r>
            <a:r>
              <a:rPr lang="zh-CN" altLang="en-US" smtClean="0"/>
              <a:t>”</a:t>
            </a:r>
            <a:r>
              <a:rPr lang="zh-CN" altLang="en-US" smtClean="0">
                <a:latin typeface="宋体" pitchFamily="2" charset="-122"/>
              </a:rPr>
              <a:t>用例的事件流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334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3200" b="1">
                <a:latin typeface="宋体" pitchFamily="2" charset="-122"/>
              </a:rPr>
              <a:t>简要说明：</a:t>
            </a:r>
            <a:r>
              <a:rPr kumimoji="1" lang="zh-CN" altLang="en-US" sz="3200">
                <a:latin typeface="宋体" pitchFamily="2" charset="-122"/>
              </a:rPr>
              <a:t>客户可以从</a:t>
            </a:r>
            <a:r>
              <a:rPr kumimoji="1" lang="en-US" altLang="zh-CN" sz="3200">
                <a:latin typeface="Times New Roman" pitchFamily="18" charset="0"/>
              </a:rPr>
              <a:t>ATM</a:t>
            </a:r>
            <a:r>
              <a:rPr kumimoji="1" lang="zh-CN" altLang="en-US" sz="3200">
                <a:latin typeface="宋体" pitchFamily="2" charset="-122"/>
              </a:rPr>
              <a:t>机上取出自己帐目上的部分或者全部存款。</a:t>
            </a:r>
            <a:r>
              <a:rPr kumimoji="1" lang="zh-CN" altLang="en-US" sz="3200">
                <a:latin typeface="Times New Roman" pitchFamily="18" charset="0"/>
              </a:rPr>
              <a:t> </a:t>
            </a:r>
          </a:p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3200" b="1">
                <a:latin typeface="宋体" pitchFamily="2" charset="-122"/>
              </a:rPr>
              <a:t>前提条件：无</a:t>
            </a:r>
            <a:r>
              <a:rPr kumimoji="1" lang="zh-CN" altLang="en-US" sz="3200">
                <a:latin typeface="Times New Roman" pitchFamily="18" charset="0"/>
              </a:rPr>
              <a:t> </a:t>
            </a:r>
          </a:p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3200" b="1">
                <a:latin typeface="宋体" pitchFamily="2" charset="-122"/>
              </a:rPr>
              <a:t>主事件流：</a:t>
            </a:r>
            <a:r>
              <a:rPr kumimoji="1" lang="zh-CN" altLang="en-US" sz="3200">
                <a:latin typeface="Times New Roman" pitchFamily="18" charset="0"/>
              </a:rPr>
              <a:t> （见下页）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533400" y="304800"/>
            <a:ext cx="77724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用例 </a:t>
            </a:r>
            <a:r>
              <a:rPr lang="zh-CN" altLang="en-US" smtClean="0"/>
              <a:t>“</a:t>
            </a:r>
            <a:r>
              <a:rPr lang="zh-CN" altLang="en-US" smtClean="0">
                <a:latin typeface="宋体" pitchFamily="2" charset="-122"/>
              </a:rPr>
              <a:t>取钱</a:t>
            </a:r>
            <a:r>
              <a:rPr lang="zh-CN" altLang="en-US" smtClean="0"/>
              <a:t>”</a:t>
            </a:r>
            <a:r>
              <a:rPr lang="zh-CN" altLang="en-US" smtClean="0">
                <a:latin typeface="宋体" pitchFamily="2" charset="-122"/>
              </a:rPr>
              <a:t>的事件流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772400" cy="4572000"/>
          </a:xfrm>
          <a:noFill/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000" b="1" smtClean="0"/>
              <a:t>客户将卡插入</a:t>
            </a:r>
            <a:r>
              <a:rPr lang="en-US" altLang="zh-CN" sz="2000" b="1" smtClean="0"/>
              <a:t>ATM</a:t>
            </a:r>
            <a:r>
              <a:rPr lang="zh-CN" altLang="en-US" sz="2000" b="1" smtClean="0"/>
              <a:t>机，开始用例。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000" b="1" smtClean="0"/>
              <a:t>ATM</a:t>
            </a:r>
            <a:r>
              <a:rPr lang="zh-CN" altLang="en-US" sz="2000" b="1" smtClean="0"/>
              <a:t>显示欢迎消息并提示客户输入密码。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000" b="1" smtClean="0"/>
              <a:t>客户输入密码。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000" b="1" smtClean="0"/>
              <a:t>ATM</a:t>
            </a:r>
            <a:r>
              <a:rPr lang="zh-CN" altLang="en-US" sz="2000" b="1" smtClean="0">
                <a:latin typeface="宋体" pitchFamily="2" charset="-122"/>
              </a:rPr>
              <a:t>确认密码有效。如果无效则执行其他事件流</a:t>
            </a:r>
            <a:r>
              <a:rPr lang="en-US" altLang="zh-CN" sz="2000" b="1" smtClean="0"/>
              <a:t>A1</a:t>
            </a:r>
            <a:r>
              <a:rPr lang="zh-CN" altLang="en-US" sz="2000" b="1" smtClean="0">
                <a:latin typeface="宋体" pitchFamily="2" charset="-122"/>
              </a:rPr>
              <a:t>。如果与主机联接有问题，则执行异常事件流</a:t>
            </a:r>
            <a:r>
              <a:rPr lang="en-US" altLang="zh-CN" sz="2000" b="1" smtClean="0"/>
              <a:t>E1</a:t>
            </a:r>
            <a:r>
              <a:rPr lang="zh-CN" altLang="en-US" sz="2000" b="1" smtClean="0">
                <a:latin typeface="宋体" pitchFamily="2" charset="-122"/>
              </a:rPr>
              <a:t>。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000" b="1" smtClean="0">
                <a:latin typeface="宋体" pitchFamily="2" charset="-122"/>
              </a:rPr>
              <a:t>ATM</a:t>
            </a:r>
            <a:r>
              <a:rPr lang="zh-CN" altLang="en-US" sz="2000" b="1" smtClean="0">
                <a:latin typeface="宋体" pitchFamily="2" charset="-122"/>
              </a:rPr>
              <a:t>提供以下选项：</a:t>
            </a:r>
            <a:r>
              <a:rPr lang="zh-CN" altLang="en-US" sz="2000" b="1" smtClean="0"/>
              <a:t>存钱，取钱，</a:t>
            </a:r>
            <a:r>
              <a:rPr lang="zh-CN" altLang="en-US" sz="2000" b="1" smtClean="0">
                <a:latin typeface="宋体" pitchFamily="2" charset="-122"/>
              </a:rPr>
              <a:t>查询 。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000" b="1" smtClean="0">
                <a:latin typeface="宋体" pitchFamily="2" charset="-122"/>
              </a:rPr>
              <a:t>用户选择取钱选项。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000" b="1" smtClean="0">
                <a:latin typeface="宋体" pitchFamily="2" charset="-122"/>
              </a:rPr>
              <a:t>ATM</a:t>
            </a:r>
            <a:r>
              <a:rPr lang="zh-CN" altLang="en-US" sz="2000" b="1" smtClean="0">
                <a:latin typeface="宋体" pitchFamily="2" charset="-122"/>
              </a:rPr>
              <a:t>提示输入所取金额。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 sz="2000" b="1" smtClean="0">
                <a:latin typeface="宋体" pitchFamily="2" charset="-122"/>
              </a:rPr>
              <a:t>用户输入所取金额。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000" b="1" smtClean="0">
                <a:latin typeface="宋体" pitchFamily="2" charset="-122"/>
              </a:rPr>
              <a:t>ATM</a:t>
            </a:r>
            <a:r>
              <a:rPr lang="zh-CN" altLang="en-US" sz="2000" b="1" smtClean="0">
                <a:latin typeface="宋体" pitchFamily="2" charset="-122"/>
              </a:rPr>
              <a:t>确定该帐户是否有足够的金额。如果余额不够，则执行其他事件流</a:t>
            </a:r>
            <a:r>
              <a:rPr lang="en-US" altLang="zh-CN" sz="2000" b="1" smtClean="0">
                <a:latin typeface="宋体" pitchFamily="2" charset="-122"/>
              </a:rPr>
              <a:t>A2</a:t>
            </a:r>
            <a:r>
              <a:rPr lang="zh-CN" altLang="en-US" sz="2000" b="1" smtClean="0">
                <a:latin typeface="宋体" pitchFamily="2" charset="-122"/>
              </a:rPr>
              <a:t>，如果与主机联接有问题，则执行异常事件流</a:t>
            </a:r>
            <a:r>
              <a:rPr lang="en-US" altLang="zh-CN" sz="2000" b="1" smtClean="0">
                <a:latin typeface="宋体" pitchFamily="2" charset="-122"/>
              </a:rPr>
              <a:t>E1</a:t>
            </a:r>
            <a:r>
              <a:rPr lang="zh-CN" altLang="en-US" sz="2000" b="1" smtClean="0">
                <a:latin typeface="宋体" pitchFamily="2" charset="-122"/>
              </a:rPr>
              <a:t>。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000" b="1" smtClean="0">
                <a:latin typeface="宋体" pitchFamily="2" charset="-122"/>
              </a:rPr>
              <a:t>ATM</a:t>
            </a:r>
            <a:r>
              <a:rPr lang="zh-CN" altLang="en-US" sz="2000" b="1" smtClean="0">
                <a:latin typeface="宋体" pitchFamily="2" charset="-122"/>
              </a:rPr>
              <a:t>从客户帐户中减去所取金额。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000" b="1" smtClean="0"/>
              <a:t>ATM</a:t>
            </a:r>
            <a:r>
              <a:rPr lang="zh-CN" altLang="en-US" sz="2000" b="1" smtClean="0">
                <a:latin typeface="宋体" pitchFamily="2" charset="-122"/>
              </a:rPr>
              <a:t>向客户提供要取的钱。</a:t>
            </a:r>
            <a:r>
              <a:rPr lang="zh-CN" altLang="en-US" sz="2000" b="1" smtClean="0"/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000" b="1" smtClean="0"/>
              <a:t>ATM</a:t>
            </a:r>
            <a:r>
              <a:rPr lang="zh-CN" altLang="en-US" sz="2000" b="1" smtClean="0">
                <a:latin typeface="宋体" pitchFamily="2" charset="-122"/>
              </a:rPr>
              <a:t>打印清单。</a:t>
            </a:r>
            <a:r>
              <a:rPr lang="zh-CN" altLang="en-US" sz="2000" b="1" smtClean="0"/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000" b="1" smtClean="0"/>
              <a:t>ATM</a:t>
            </a:r>
            <a:r>
              <a:rPr lang="zh-CN" altLang="en-US" sz="2000" b="1" smtClean="0">
                <a:latin typeface="宋体" pitchFamily="2" charset="-122"/>
              </a:rPr>
              <a:t>退出客户的卡，用例结束。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宋体" pitchFamily="2" charset="-122"/>
              </a:rPr>
              <a:t>用例 </a:t>
            </a:r>
            <a:r>
              <a:rPr lang="zh-CN" altLang="en-US" smtClean="0"/>
              <a:t>“</a:t>
            </a:r>
            <a:r>
              <a:rPr lang="zh-CN" altLang="en-US" smtClean="0">
                <a:latin typeface="宋体" pitchFamily="2" charset="-122"/>
              </a:rPr>
              <a:t>取钱</a:t>
            </a:r>
            <a:r>
              <a:rPr lang="zh-CN" altLang="en-US" smtClean="0"/>
              <a:t>”</a:t>
            </a:r>
            <a:r>
              <a:rPr lang="zh-CN" altLang="en-US" smtClean="0">
                <a:latin typeface="宋体" pitchFamily="2" charset="-122"/>
              </a:rPr>
              <a:t>的事件流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09600" y="1738313"/>
            <a:ext cx="7772400" cy="511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宋体" pitchFamily="2" charset="-122"/>
              </a:rPr>
              <a:t>其他事件流</a:t>
            </a:r>
            <a:r>
              <a:rPr kumimoji="1" lang="en-US" altLang="zh-CN" sz="2800" b="1">
                <a:latin typeface="Times New Roman" pitchFamily="18" charset="0"/>
              </a:rPr>
              <a:t>A1</a:t>
            </a:r>
            <a:r>
              <a:rPr kumimoji="1" lang="zh-CN" altLang="en-US" sz="2800" b="1">
                <a:latin typeface="宋体" pitchFamily="2" charset="-122"/>
              </a:rPr>
              <a:t>：输入无效密码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kumimoji="1" lang="en-US" altLang="zh-CN" sz="2400">
                <a:latin typeface="Times New Roman" pitchFamily="18" charset="0"/>
              </a:rPr>
              <a:t>ATM</a:t>
            </a:r>
            <a:r>
              <a:rPr kumimoji="1" lang="zh-CN" altLang="en-US" sz="2400">
                <a:latin typeface="宋体" pitchFamily="2" charset="-122"/>
              </a:rPr>
              <a:t>告诉客户该密码错误。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kumimoji="1" lang="en-US" altLang="zh-CN" sz="2400">
                <a:latin typeface="Times New Roman" pitchFamily="18" charset="0"/>
              </a:rPr>
              <a:t>ATM</a:t>
            </a:r>
            <a:r>
              <a:rPr kumimoji="1" lang="zh-CN" altLang="en-US" sz="2400">
                <a:latin typeface="宋体" pitchFamily="2" charset="-122"/>
              </a:rPr>
              <a:t>退出客户的卡，用例结束。</a:t>
            </a:r>
            <a:endParaRPr kumimoji="1" lang="zh-CN" altLang="en-US" sz="2400">
              <a:latin typeface="Times New Roman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宋体" pitchFamily="2" charset="-122"/>
              </a:rPr>
              <a:t>其他事件流</a:t>
            </a:r>
            <a:r>
              <a:rPr kumimoji="1" lang="en-US" altLang="zh-CN" sz="2800" b="1">
                <a:latin typeface="Times New Roman" pitchFamily="18" charset="0"/>
              </a:rPr>
              <a:t>A2</a:t>
            </a:r>
            <a:r>
              <a:rPr kumimoji="1" lang="zh-CN" altLang="en-US" sz="2800" b="1">
                <a:latin typeface="宋体" pitchFamily="2" charset="-122"/>
              </a:rPr>
              <a:t>：余额不足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kumimoji="1" lang="en-US" altLang="zh-CN" sz="2400">
                <a:latin typeface="宋体" pitchFamily="2" charset="-122"/>
              </a:rPr>
              <a:t>ATM</a:t>
            </a:r>
            <a:r>
              <a:rPr kumimoji="1" lang="zh-CN" altLang="en-US" sz="2400">
                <a:latin typeface="宋体" pitchFamily="2" charset="-122"/>
              </a:rPr>
              <a:t>告诉客户该帐户余额不足。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kumimoji="1" lang="en-US" altLang="zh-CN" sz="2400">
                <a:latin typeface="Times New Roman" pitchFamily="18" charset="0"/>
              </a:rPr>
              <a:t>ATM</a:t>
            </a:r>
            <a:r>
              <a:rPr kumimoji="1" lang="zh-CN" altLang="en-US" sz="2400">
                <a:latin typeface="宋体" pitchFamily="2" charset="-122"/>
              </a:rPr>
              <a:t>退出客户的卡，用例结束。</a:t>
            </a:r>
            <a:r>
              <a:rPr kumimoji="1" lang="zh-CN" altLang="en-US" sz="2400" b="1">
                <a:latin typeface="宋体" pitchFamily="2" charset="-122"/>
              </a:rPr>
              <a:t>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宋体" pitchFamily="2" charset="-122"/>
              </a:rPr>
              <a:t>异常事件流</a:t>
            </a:r>
            <a:r>
              <a:rPr kumimoji="1" lang="en-US" altLang="zh-CN" sz="2800" b="1">
                <a:latin typeface="宋体" pitchFamily="2" charset="-122"/>
              </a:rPr>
              <a:t>E1</a:t>
            </a:r>
            <a:r>
              <a:rPr kumimoji="1" lang="zh-CN" altLang="en-US" sz="2800" b="1">
                <a:latin typeface="宋体" pitchFamily="2" charset="-122"/>
              </a:rPr>
              <a:t>：连接主机出现错误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kumimoji="1" lang="en-US" altLang="zh-CN" sz="2400">
                <a:latin typeface="宋体" pitchFamily="2" charset="-122"/>
              </a:rPr>
              <a:t>ATM</a:t>
            </a:r>
            <a:r>
              <a:rPr kumimoji="1" lang="zh-CN" altLang="en-US" sz="2400">
                <a:latin typeface="宋体" pitchFamily="2" charset="-122"/>
              </a:rPr>
              <a:t>告诉客户</a:t>
            </a:r>
            <a:r>
              <a:rPr kumimoji="1" lang="zh-CN" altLang="en-US" sz="2400" b="1">
                <a:latin typeface="宋体" pitchFamily="2" charset="-122"/>
              </a:rPr>
              <a:t>连</a:t>
            </a:r>
            <a:r>
              <a:rPr kumimoji="1" lang="zh-CN" altLang="en-US" sz="2400">
                <a:latin typeface="宋体" pitchFamily="2" charset="-122"/>
              </a:rPr>
              <a:t>接主机出现错误。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kumimoji="1" lang="en-US" altLang="zh-CN" sz="2400">
                <a:latin typeface="宋体" pitchFamily="2" charset="-122"/>
              </a:rPr>
              <a:t>ATM</a:t>
            </a:r>
            <a:r>
              <a:rPr kumimoji="1" lang="zh-CN" altLang="en-US" sz="2400">
                <a:latin typeface="宋体" pitchFamily="2" charset="-122"/>
              </a:rPr>
              <a:t>在错误日志记下错误。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kumimoji="1" lang="en-US" altLang="zh-CN" sz="2400">
                <a:latin typeface="Times New Roman" pitchFamily="18" charset="0"/>
              </a:rPr>
              <a:t>ATM</a:t>
            </a:r>
            <a:r>
              <a:rPr kumimoji="1" lang="zh-CN" altLang="en-US" sz="2400">
                <a:latin typeface="宋体" pitchFamily="2" charset="-122"/>
              </a:rPr>
              <a:t>退出客户的卡，用例结束。</a:t>
            </a:r>
            <a:r>
              <a:rPr kumimoji="1" lang="zh-CN" altLang="en-US" sz="2400" b="1">
                <a:latin typeface="宋体" pitchFamily="2" charset="-122"/>
              </a:rPr>
              <a:t>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latin typeface="宋体" pitchFamily="2" charset="-122"/>
              </a:rPr>
              <a:t>事后条件：无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用例视图 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用途：描述系统应该具备的功能，即被称为参与者的外部用户所能观察到的功能。 </a:t>
            </a:r>
          </a:p>
          <a:p>
            <a:pPr eaLnBrk="1" hangingPunct="1"/>
            <a:r>
              <a:rPr lang="zh-CN" altLang="en-US" smtClean="0"/>
              <a:t>用例视图是几个视图的核心，它的内容直接驱动其他视图的开发。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684213" y="1844675"/>
            <a:ext cx="54784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用例图的绘制流程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781300"/>
            <a:ext cx="69850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2.5 </a:t>
            </a:r>
            <a:r>
              <a:rPr lang="zh-CN" altLang="en-US" smtClean="0"/>
              <a:t>如何绘制用例图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84213" y="5084763"/>
            <a:ext cx="7704137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以下是以个人图书管理系统为例，介绍如何绘制用例图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首先，记录需求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特性表</a:t>
            </a:r>
          </a:p>
        </p:txBody>
      </p:sp>
      <p:graphicFrame>
        <p:nvGraphicFramePr>
          <p:cNvPr id="123957" name="Group 53"/>
          <p:cNvGraphicFramePr>
            <a:graphicFrameLocks noGrp="1"/>
          </p:cNvGraphicFramePr>
          <p:nvPr>
            <p:ph/>
          </p:nvPr>
        </p:nvGraphicFramePr>
        <p:xfrm>
          <a:off x="395288" y="1052513"/>
          <a:ext cx="8161337" cy="5486400"/>
        </p:xfrm>
        <a:graphic>
          <a:graphicData uri="http://schemas.openxmlformats.org/drawingml/2006/table">
            <a:tbl>
              <a:tblPr/>
              <a:tblGrid>
                <a:gridCol w="1038225"/>
                <a:gridCol w="7123112"/>
              </a:tblGrid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编号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FEAT01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新增书籍信息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FEAT02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修改已有的书籍信息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FEAT03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书籍信息按计算机类、非计算机类分别建档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录入新书时能够自动按规则生成书号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计算机类与非计算机类书籍采用不同的书号规则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录入新书时如果重名将自动提示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按书名、作者、类别、出版社等关键字组合查询书籍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列出所有书籍信息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记录外借情况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外借状态能够自动反应在书籍信息中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按人、按书查询外借情况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列出所有的外借情况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按特定时间段统计购买金额、册数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所有查询、列表、统计功能应可以单独对计算机类或非计算机类进行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其次，识别参与者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8313" y="1341438"/>
            <a:ext cx="80708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已有的上下文关系图（表示系统范围）及其他相关模型：它们描述了系统与外部系统的边界，从这些图中可以寻找出与系统有交互关系的外部实体。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项目相关人员分析：对项目的相关人员进行分析，就能够决定出哪些人将会与系统进行交互。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书面的规格说明和其它项目文档（如会谈备忘录等）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需求研讨会和联合应用开发会议的记录：这些会议的参与者通常是很重要的，因为他们在组织中所代表的角色就是可能与系统发生交互的参与者。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当前过程和系统的培训指南及用户手册：这些东西中经常会有潜在参与者。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468313" y="333375"/>
            <a:ext cx="54784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合并需求获得用例</a:t>
            </a:r>
          </a:p>
        </p:txBody>
      </p:sp>
      <p:graphicFrame>
        <p:nvGraphicFramePr>
          <p:cNvPr id="125985" name="Group 33"/>
          <p:cNvGraphicFramePr>
            <a:graphicFrameLocks noGrp="1"/>
          </p:cNvGraphicFramePr>
          <p:nvPr>
            <p:ph/>
          </p:nvPr>
        </p:nvGraphicFramePr>
        <p:xfrm>
          <a:off x="250825" y="981075"/>
          <a:ext cx="8713788" cy="5541963"/>
        </p:xfrm>
        <a:graphic>
          <a:graphicData uri="http://schemas.openxmlformats.org/drawingml/2006/table">
            <a:tbl>
              <a:tblPr/>
              <a:tblGrid>
                <a:gridCol w="6665913"/>
                <a:gridCol w="2047875"/>
              </a:tblGrid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特性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用例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FEAT01.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新增书籍信息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琥珀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FEAT03.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书籍信息按计算机类、非计算机类分别建档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琥珀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FEAT04.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录入新书时能够自动按规则生成书号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琥珀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FEAT05.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计算机类与非计算机类书籍采用不同的书号规则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琥珀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FEAT06.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录入新书时如果重名将自动提示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UC01.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新增书籍信息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FEAT02.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修改已有的书籍信息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UC02.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修改书籍信息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FEAT07.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按书名、作者、类别、出版社等关键字组合查询书籍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琥珀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FEAT08.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列出所有书籍信息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琥珀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FEAT14.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所有查询、列表、统计功能应可以单独对计算机类或非计算机类进行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UC03.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查询书籍信息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FEAT09.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记录外借情况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琥珀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FEAT10.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外借状态能够自动反应在书籍信息中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UC04.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登记外借信息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FEAT11.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按人、按书查询外借情况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琥珀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FEAT12.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列出所有的外借情况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琥珀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FEAT14.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所有查询、列表、统计功能应可以单独对计算机类或非计算机类进行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UC05.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查询外借信息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FEAT13.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按特定时间段统计购买金额、册数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琥珀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FEAT14.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所有查询、列表、统计功能应可以单独对计算机类或非计算机类进行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UC06.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统计金额和册数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绘制用例图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547211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细化用例描述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搭框架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12825" y="1557338"/>
            <a:ext cx="71501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46063" eaLnBrk="0" hangingPunct="0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用例名称：新增书籍信息（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UC01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indent="246063" eaLnBrk="0" hangingPunct="0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简要说明：录入新购书籍信息，并自动存储建档。</a:t>
            </a:r>
          </a:p>
          <a:p>
            <a:pPr indent="246063" eaLnBrk="0" hangingPunct="0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事件流：</a:t>
            </a:r>
          </a:p>
          <a:p>
            <a:pPr indent="246063" eaLnBrk="0" hangingPunct="0"/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3.1 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基本事件流</a:t>
            </a:r>
          </a:p>
          <a:p>
            <a:pPr indent="246063" eaLnBrk="0" hangingPunct="0"/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3.2 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扩展事件流</a:t>
            </a:r>
          </a:p>
          <a:p>
            <a:pPr indent="246063" eaLnBrk="0" hangingPunct="0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非功能需求</a:t>
            </a:r>
          </a:p>
          <a:p>
            <a:pPr indent="246063" eaLnBrk="0" hangingPunct="0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前置条件：用户进入图书管理系统。</a:t>
            </a:r>
          </a:p>
          <a:p>
            <a:pPr indent="246063" eaLnBrk="0" hangingPunct="0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6.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后置条件：完成新书信息的存储建档。</a:t>
            </a:r>
          </a:p>
          <a:p>
            <a:pPr indent="246063" eaLnBrk="0" hangingPunct="0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7.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扩展点：无</a:t>
            </a:r>
          </a:p>
          <a:p>
            <a:pPr indent="246063" eaLnBrk="0" hangingPunct="0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8.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优先级：最高（满意度 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，不满意度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sz="2400">
                <a:latin typeface="Times New Roman" pitchFamily="18" charset="0"/>
                <a:ea typeface="华文琥珀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细化用例描述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填血肉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23850" y="1001713"/>
            <a:ext cx="8496300" cy="588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46063" eaLnBrk="0" hangingPunct="0"/>
            <a:r>
              <a:rPr lang="en-US" altLang="zh-CN" sz="2000">
                <a:latin typeface="Times New Roman" pitchFamily="18" charset="0"/>
                <a:ea typeface="华文新魏" pitchFamily="2" charset="-122"/>
              </a:rPr>
              <a:t>……</a:t>
            </a:r>
            <a:endParaRPr lang="en-US" altLang="zh-CN" sz="2000">
              <a:latin typeface="华文新魏" pitchFamily="2" charset="-122"/>
              <a:ea typeface="华文新魏" pitchFamily="2" charset="-122"/>
            </a:endParaRPr>
          </a:p>
          <a:p>
            <a:pPr indent="246063" eaLnBrk="0" hangingPunct="0"/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事件流：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3.1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基本事件流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）图书管理员向系统发出</a:t>
            </a:r>
            <a:r>
              <a:rPr lang="zh-CN" altLang="en-US" sz="2000">
                <a:latin typeface="Times New Roman" pitchFamily="18" charset="0"/>
                <a:ea typeface="华文新魏" pitchFamily="2" charset="-122"/>
              </a:rPr>
              <a:t>“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新增书籍信息</a:t>
            </a:r>
            <a:r>
              <a:rPr lang="zh-CN" altLang="en-US" sz="2000">
                <a:latin typeface="Times New Roman" pitchFamily="18" charset="0"/>
                <a:ea typeface="华文新魏" pitchFamily="2" charset="-122"/>
              </a:rPr>
              <a:t>”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请求；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）系统要求图书管理员选择要新增的书籍是计算机类还</a:t>
            </a:r>
            <a:br>
              <a:rPr lang="zh-CN" altLang="en-US" sz="2000">
                <a:latin typeface="华文新魏" pitchFamily="2" charset="-122"/>
                <a:ea typeface="华文新魏" pitchFamily="2" charset="-122"/>
              </a:rPr>
            </a:b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        是非计算机类；</a:t>
            </a:r>
            <a:br>
              <a:rPr lang="zh-CN" altLang="en-US" sz="2000">
                <a:latin typeface="华文新魏" pitchFamily="2" charset="-122"/>
                <a:ea typeface="华文新魏" pitchFamily="2" charset="-122"/>
              </a:rPr>
            </a:b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）图书管理员做出选择后，显示相应界面，让图书管理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       员输入信息，并自动根据书号规则生成书号；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）图书管理员输入书籍的相关信息，包括：书名、作者、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       出版社、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ISBN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号、开本、页数、定价、是否有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CDROM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）系统确认输入的信息中书名未有重名；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）系统将所输入的信息存储建档。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3.2 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扩展事件流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5a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）如果输入的书名有重名现象，则显示出重名</a:t>
            </a:r>
            <a:br>
              <a:rPr lang="zh-CN" altLang="en-US" sz="2000">
                <a:latin typeface="华文新魏" pitchFamily="2" charset="-122"/>
                <a:ea typeface="华文新魏" pitchFamily="2" charset="-122"/>
              </a:rPr>
            </a:b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        的书籍，并要求图书管理选择修改书名或取消输入；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5a1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）图书管理员选择取消输入，则结束用例，不做存储建档工作；</a:t>
            </a:r>
          </a:p>
          <a:p>
            <a:pPr indent="246063" eaLnBrk="0" hangingPunct="0"/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5a2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）图书管理员选择修改书名后，转到</a:t>
            </a:r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indent="246063" eaLnBrk="0" hangingPunct="0"/>
            <a:r>
              <a:rPr lang="en-US" altLang="zh-CN" sz="200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000">
                <a:latin typeface="华文新魏" pitchFamily="2" charset="-122"/>
                <a:ea typeface="华文新魏" pitchFamily="2" charset="-122"/>
              </a:rPr>
              <a:t>非功能需求：无特殊要求</a:t>
            </a:r>
          </a:p>
          <a:p>
            <a:pPr indent="246063" eaLnBrk="0" hangingPunct="0"/>
            <a:r>
              <a:rPr lang="en-US" altLang="zh-CN" sz="2000">
                <a:latin typeface="Times New Roman" pitchFamily="18" charset="0"/>
                <a:ea typeface="华文新魏" pitchFamily="2" charset="-122"/>
              </a:rPr>
              <a:t>……</a:t>
            </a:r>
            <a:endParaRPr lang="en-US" altLang="zh-CN" sz="200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编写要点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68313" y="1341438"/>
            <a:ext cx="80708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使用简单的语法：主语明确，语义易于理解；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明确写出“谁控制球”：也就是在事件流描述中，让读者直观地了解是参与者在控制还是系统在控制；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从俯视的角度来编写：指出参与者的动作，以及系统的响应，也就是从第三者观察的角度；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显示过程向前推移：也就是第一步都有前进的感（例如，用户按下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tab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键作为一个事件就是不合适的）；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显示参与者的意图而非动作（如果只描述了动作，人们不能够很容易地直接从事件流描述中理解用例）；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533400" y="533400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编写要点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68313" y="1341438"/>
            <a:ext cx="807085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包括“合理的活动集”（带数据的请求、系统确认、更改内部、返回结果）；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用“确认”而非“检查是否”，例如“系统确认所输入的信息中书名未有重名”； 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可选择地提及时间限制；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采用“用户让系统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与系统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交互”的习惯用语；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采用“循环执行步骤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到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，直到条件满足”的习惯用语。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逻辑视图 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用途：描述用例视图中提出的系统功能的实现。 </a:t>
            </a:r>
          </a:p>
          <a:p>
            <a:pPr eaLnBrk="1" hangingPunct="1"/>
            <a:r>
              <a:rPr lang="zh-CN" altLang="en-US" smtClean="0"/>
              <a:t>逻辑视图既描述系统的静态结构，也描述系统内部的动态协作关系。</a:t>
            </a:r>
          </a:p>
          <a:p>
            <a:pPr eaLnBrk="1" hangingPunct="1"/>
            <a:r>
              <a:rPr lang="zh-CN" altLang="en-US" smtClean="0"/>
              <a:t>使用者：主要是设计人员和开发人员。 </a:t>
            </a:r>
          </a:p>
          <a:p>
            <a:pPr eaLnBrk="1" hangingPunct="1"/>
            <a:r>
              <a:rPr lang="zh-CN" altLang="en-US" smtClean="0"/>
              <a:t>组成：静态结构在类图和对象图中进行描述；动态模型在状态图、时序图、协作图以及活动图中进行描述。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3.  </a:t>
            </a:r>
            <a:r>
              <a:rPr lang="zh-CN" altLang="en-US" smtClean="0"/>
              <a:t>并发视图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用途：考虑资源的有效利用、代码的并行执行以及系统环境中异步事件的处理。</a:t>
            </a:r>
          </a:p>
          <a:p>
            <a:pPr eaLnBrk="1" hangingPunct="1"/>
            <a:r>
              <a:rPr lang="zh-CN" altLang="en-US" smtClean="0"/>
              <a:t>使用者：主要是开发人员和系统集成人员。 </a:t>
            </a:r>
          </a:p>
          <a:p>
            <a:pPr eaLnBrk="1" hangingPunct="1"/>
            <a:r>
              <a:rPr lang="zh-CN" altLang="en-US" smtClean="0"/>
              <a:t>组成：状态图、协作图和活动图。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4.  </a:t>
            </a:r>
            <a:r>
              <a:rPr lang="zh-CN" altLang="en-US" smtClean="0"/>
              <a:t>组件视图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用途：描述系统的实现模块以及它们之间的依赖关系。 </a:t>
            </a:r>
          </a:p>
          <a:p>
            <a:pPr eaLnBrk="1" hangingPunct="1"/>
            <a:r>
              <a:rPr lang="zh-CN" altLang="en-US" smtClean="0"/>
              <a:t>组成：组件图。 </a:t>
            </a:r>
          </a:p>
          <a:p>
            <a:pPr eaLnBrk="1" hangingPunct="1"/>
            <a:r>
              <a:rPr lang="zh-CN" altLang="en-US" smtClean="0"/>
              <a:t>使用者：主要是开发人员。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5.  </a:t>
            </a:r>
            <a:r>
              <a:rPr lang="zh-CN" altLang="en-US" smtClean="0"/>
              <a:t>配置视图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用途：显示系统的物理部署，并描述位于节点实例上的运行组件实例的部署情况。 </a:t>
            </a:r>
          </a:p>
          <a:p>
            <a:pPr eaLnBrk="1" hangingPunct="1"/>
            <a:r>
              <a:rPr lang="zh-CN" altLang="en-US" smtClean="0"/>
              <a:t>组成：配置图。</a:t>
            </a:r>
          </a:p>
          <a:p>
            <a:pPr eaLnBrk="1" hangingPunct="1"/>
            <a:r>
              <a:rPr lang="zh-CN" altLang="en-US" smtClean="0"/>
              <a:t>使用者：开发人员、系统集成人员和测试人员。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用例图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268413"/>
            <a:ext cx="8153400" cy="5589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用例图</a:t>
            </a:r>
            <a:r>
              <a:rPr lang="zh-CN" altLang="en-US" sz="2400" b="1" smtClean="0">
                <a:ea typeface="楷体_GB2312" pitchFamily="49" charset="-122"/>
              </a:rPr>
              <a:t>显示一组用例，参与者以及它们之间的关系。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用于需求分析阶段，即确定</a:t>
            </a:r>
            <a:r>
              <a:rPr lang="zh-CN" altLang="en-US" sz="2400" b="1" smtClean="0">
                <a:ea typeface="楷体_GB2312" pitchFamily="49" charset="-122"/>
              </a:rPr>
              <a:t>“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谁使用系统以及做什么</a:t>
            </a:r>
            <a:r>
              <a:rPr lang="zh-CN" altLang="en-US" sz="2400" b="1" smtClean="0">
                <a:ea typeface="楷体_GB2312" pitchFamily="49" charset="-122"/>
              </a:rPr>
              <a:t>”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smtClean="0">
                <a:ea typeface="楷体_GB2312" pitchFamily="49" charset="-122"/>
              </a:rPr>
              <a:t>画好用例图是由软件需求到最终实现的第一步。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smtClean="0">
                <a:ea typeface="楷体_GB2312" pitchFamily="49" charset="-122"/>
              </a:rPr>
              <a:t>用例图包括以下</a:t>
            </a:r>
            <a:r>
              <a:rPr lang="en-US" altLang="zh-CN" sz="2400" b="1" smtClean="0">
                <a:ea typeface="楷体_GB2312" pitchFamily="49" charset="-122"/>
              </a:rPr>
              <a:t>3</a:t>
            </a:r>
            <a:r>
              <a:rPr lang="zh-CN" altLang="en-US" sz="2400" b="1" smtClean="0">
                <a:ea typeface="楷体_GB2312" pitchFamily="49" charset="-122"/>
              </a:rPr>
              <a:t>方面内容。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（</a:t>
            </a:r>
            <a:r>
              <a:rPr lang="en-US" altLang="zh-CN" sz="2400" b="1" smtClean="0">
                <a:ea typeface="楷体_GB2312" pitchFamily="49" charset="-122"/>
              </a:rPr>
              <a:t>1</a:t>
            </a:r>
            <a:r>
              <a:rPr lang="zh-CN" altLang="en-US" sz="2400" b="1" smtClean="0">
                <a:ea typeface="楷体_GB2312" pitchFamily="49" charset="-122"/>
              </a:rPr>
              <a:t>）用例（</a:t>
            </a:r>
            <a:r>
              <a:rPr lang="en-US" altLang="zh-CN" sz="2400" b="1" smtClean="0">
                <a:ea typeface="楷体_GB2312" pitchFamily="49" charset="-122"/>
              </a:rPr>
              <a:t>Use Case</a:t>
            </a:r>
            <a:r>
              <a:rPr lang="zh-CN" altLang="en-US" sz="2400" b="1" smtClean="0">
                <a:ea typeface="楷体_GB2312" pitchFamily="49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（</a:t>
            </a:r>
            <a:r>
              <a:rPr lang="en-US" altLang="zh-CN" sz="2400" b="1" smtClean="0">
                <a:ea typeface="楷体_GB2312" pitchFamily="49" charset="-122"/>
              </a:rPr>
              <a:t>2</a:t>
            </a:r>
            <a:r>
              <a:rPr lang="zh-CN" altLang="en-US" sz="2400" b="1" smtClean="0">
                <a:ea typeface="楷体_GB2312" pitchFamily="49" charset="-122"/>
              </a:rPr>
              <a:t>）参与者（</a:t>
            </a:r>
            <a:r>
              <a:rPr lang="en-US" altLang="zh-CN" sz="2400" b="1" smtClean="0">
                <a:ea typeface="楷体_GB2312" pitchFamily="49" charset="-122"/>
              </a:rPr>
              <a:t>Actor</a:t>
            </a:r>
            <a:r>
              <a:rPr lang="zh-CN" altLang="en-US" sz="2400" b="1" smtClean="0">
                <a:ea typeface="楷体_GB2312" pitchFamily="49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（</a:t>
            </a:r>
            <a:r>
              <a:rPr lang="en-US" altLang="zh-CN" sz="2400" b="1" smtClean="0">
                <a:ea typeface="楷体_GB2312" pitchFamily="49" charset="-122"/>
              </a:rPr>
              <a:t>3</a:t>
            </a:r>
            <a:r>
              <a:rPr lang="zh-CN" altLang="en-US" sz="2400" b="1" smtClean="0">
                <a:ea typeface="楷体_GB2312" pitchFamily="49" charset="-122"/>
              </a:rPr>
              <a:t>）关系（依赖、泛化以及关联）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用例图的主要元素是用例和</a:t>
            </a:r>
            <a:r>
              <a:rPr lang="zh-CN" altLang="en-US" sz="2400" b="1" smtClean="0">
                <a:ea typeface="楷体_GB2312" pitchFamily="49" charset="-122"/>
              </a:rPr>
              <a:t>参与者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：所谓用例是指对系统提供的功能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或系统的用途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的描述；</a:t>
            </a:r>
            <a:r>
              <a:rPr lang="zh-CN" altLang="en-US" sz="2400" b="1" smtClean="0">
                <a:ea typeface="楷体_GB2312" pitchFamily="49" charset="-122"/>
              </a:rPr>
              <a:t>参与者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是指可能使用用例的人或外部系统。两者的关系是</a:t>
            </a:r>
            <a:r>
              <a:rPr lang="zh-CN" altLang="en-US" sz="2400" b="1" smtClean="0">
                <a:ea typeface="楷体_GB2312" pitchFamily="49" charset="-122"/>
              </a:rPr>
              <a:t>“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谁使用了哪个用例</a:t>
            </a:r>
            <a:r>
              <a:rPr lang="zh-CN" altLang="en-US" sz="2400" b="1" smtClean="0">
                <a:ea typeface="楷体_GB2312" pitchFamily="49" charset="-122"/>
              </a:rPr>
              <a:t>”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用例图着重于从系统外部</a:t>
            </a:r>
            <a:r>
              <a:rPr lang="zh-CN" altLang="en-US" sz="2400" b="1" smtClean="0">
                <a:ea typeface="楷体_GB2312" pitchFamily="49" charset="-122"/>
              </a:rPr>
              <a:t>参与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者的角度来描述系统需要提供哪些功能，并且指明这些功能的参与者是谁。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130</TotalTime>
  <Words>5370</Words>
  <Application>Microsoft Office PowerPoint</Application>
  <PresentationFormat>全屏显示(4:3)</PresentationFormat>
  <Paragraphs>380</Paragraphs>
  <Slides>48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吉祥如意</vt:lpstr>
      <vt:lpstr>Visio</vt:lpstr>
      <vt:lpstr>PowerPoint 演示文稿</vt:lpstr>
      <vt:lpstr>第二章 用例图</vt:lpstr>
      <vt:lpstr>2.1 UML视图</vt:lpstr>
      <vt:lpstr>1. 用例视图 </vt:lpstr>
      <vt:lpstr>2. 逻辑视图 </vt:lpstr>
      <vt:lpstr>3.  并发视图</vt:lpstr>
      <vt:lpstr>4.  组件视图</vt:lpstr>
      <vt:lpstr>5.  配置视图</vt:lpstr>
      <vt:lpstr>2.2 用例图</vt:lpstr>
      <vt:lpstr>1. 参与者（Actor） </vt:lpstr>
      <vt:lpstr>参与者—识别思路</vt:lpstr>
      <vt:lpstr>例如：案例1——库存管理系统</vt:lpstr>
      <vt:lpstr>识别思路：</vt:lpstr>
      <vt:lpstr>库存管理系统的参与者</vt:lpstr>
      <vt:lpstr>2. 用例</vt:lpstr>
      <vt:lpstr>识别用例</vt:lpstr>
      <vt:lpstr>PowerPoint 演示文稿</vt:lpstr>
      <vt:lpstr>案例2：零件销售系统</vt:lpstr>
      <vt:lpstr>PowerPoint 演示文稿</vt:lpstr>
      <vt:lpstr>PowerPoint 演示文稿</vt:lpstr>
      <vt:lpstr>PowerPoint 演示文稿</vt:lpstr>
      <vt:lpstr>3. 关系</vt:lpstr>
      <vt:lpstr>（1）参与者与用例之间的关系</vt:lpstr>
      <vt:lpstr>PowerPoint 演示文稿</vt:lpstr>
      <vt:lpstr>（2）用例间的关系</vt:lpstr>
      <vt:lpstr>PowerPoint 演示文稿</vt:lpstr>
      <vt:lpstr>PowerPoint 演示文稿</vt:lpstr>
      <vt:lpstr>包含关系与扩展关系的区别</vt:lpstr>
      <vt:lpstr>PowerPoint 演示文稿</vt:lpstr>
      <vt:lpstr>（3）参与者与参与者之间</vt:lpstr>
      <vt:lpstr>2.3 理解用例图</vt:lpstr>
      <vt:lpstr>理解用例图</vt:lpstr>
      <vt:lpstr>PowerPoint 演示文稿</vt:lpstr>
      <vt:lpstr>2.4 用例的描述</vt:lpstr>
      <vt:lpstr>PowerPoint 演示文稿</vt:lpstr>
      <vt:lpstr>PowerPoint 演示文稿</vt:lpstr>
      <vt:lpstr>例如： “ATM取钱”用例的事件流</vt:lpstr>
      <vt:lpstr>用例 “取钱”的事件流</vt:lpstr>
      <vt:lpstr>用例 “取钱”的事件流</vt:lpstr>
      <vt:lpstr>2.5 如何绘制用例图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69</cp:revision>
  <dcterms:created xsi:type="dcterms:W3CDTF">2008-03-07T13:07:48Z</dcterms:created>
  <dcterms:modified xsi:type="dcterms:W3CDTF">2016-09-29T04:14:14Z</dcterms:modified>
</cp:coreProperties>
</file>