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7" r:id="rId2"/>
    <p:sldId id="260" r:id="rId3"/>
    <p:sldId id="261" r:id="rId4"/>
    <p:sldId id="262" r:id="rId5"/>
    <p:sldId id="263" r:id="rId6"/>
    <p:sldId id="276" r:id="rId7"/>
    <p:sldId id="277" r:id="rId8"/>
    <p:sldId id="278" r:id="rId9"/>
    <p:sldId id="280" r:id="rId10"/>
    <p:sldId id="281" r:id="rId11"/>
    <p:sldId id="282" r:id="rId12"/>
    <p:sldId id="283" r:id="rId13"/>
    <p:sldId id="284" r:id="rId14"/>
    <p:sldId id="279" r:id="rId15"/>
    <p:sldId id="285" r:id="rId16"/>
    <p:sldId id="286" r:id="rId17"/>
    <p:sldId id="287" r:id="rId18"/>
    <p:sldId id="264" r:id="rId19"/>
    <p:sldId id="265" r:id="rId20"/>
    <p:sldId id="266" r:id="rId21"/>
    <p:sldId id="267" r:id="rId22"/>
    <p:sldId id="268" r:id="rId23"/>
    <p:sldId id="328" r:id="rId24"/>
    <p:sldId id="270" r:id="rId25"/>
    <p:sldId id="271" r:id="rId26"/>
    <p:sldId id="272" r:id="rId27"/>
    <p:sldId id="273" r:id="rId28"/>
    <p:sldId id="274" r:id="rId29"/>
    <p:sldId id="275" r:id="rId30"/>
    <p:sldId id="288" r:id="rId31"/>
    <p:sldId id="289" r:id="rId32"/>
    <p:sldId id="291" r:id="rId33"/>
    <p:sldId id="292" r:id="rId34"/>
    <p:sldId id="293" r:id="rId35"/>
    <p:sldId id="294" r:id="rId36"/>
    <p:sldId id="295" r:id="rId37"/>
    <p:sldId id="296" r:id="rId38"/>
    <p:sldId id="297" r:id="rId39"/>
    <p:sldId id="298" r:id="rId40"/>
    <p:sldId id="299" r:id="rId41"/>
    <p:sldId id="301" r:id="rId42"/>
    <p:sldId id="302" r:id="rId43"/>
    <p:sldId id="303" r:id="rId44"/>
    <p:sldId id="305" r:id="rId45"/>
    <p:sldId id="306" r:id="rId46"/>
    <p:sldId id="307" r:id="rId47"/>
    <p:sldId id="308" r:id="rId48"/>
    <p:sldId id="309" r:id="rId49"/>
    <p:sldId id="310" r:id="rId50"/>
    <p:sldId id="312" r:id="rId51"/>
    <p:sldId id="313"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239A33B-45A0-447A-AEAB-0ADD574D479A}" type="slidenum">
              <a:rPr lang="en-US" altLang="zh-CN"/>
              <a:pPr>
                <a:defRPr/>
              </a:pPr>
              <a:t>‹#›</a:t>
            </a:fld>
            <a:endParaRPr lang="en-US" altLang="zh-CN"/>
          </a:p>
        </p:txBody>
      </p:sp>
    </p:spTree>
    <p:extLst>
      <p:ext uri="{BB962C8B-B14F-4D97-AF65-F5344CB8AC3E}">
        <p14:creationId xmlns:p14="http://schemas.microsoft.com/office/powerpoint/2010/main" val="2681742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86976 w 546"/>
              <a:gd name="T1" fmla="*/ 32504 h 497"/>
              <a:gd name="T2" fmla="*/ 89423 w 546"/>
              <a:gd name="T3" fmla="*/ 576943 h 497"/>
              <a:gd name="T4" fmla="*/ 203235 w 546"/>
              <a:gd name="T5" fmla="*/ 3193501 h 497"/>
              <a:gd name="T6" fmla="*/ 438987 w 546"/>
              <a:gd name="T7" fmla="*/ 3713562 h 497"/>
              <a:gd name="T8" fmla="*/ 1284445 w 546"/>
              <a:gd name="T9" fmla="*/ 3916711 h 497"/>
              <a:gd name="T10" fmla="*/ 1658397 w 546"/>
              <a:gd name="T11" fmla="*/ 4022348 h 497"/>
              <a:gd name="T12" fmla="*/ 4227286 w 546"/>
              <a:gd name="T13" fmla="*/ 3859829 h 497"/>
              <a:gd name="T14" fmla="*/ 4332968 w 546"/>
              <a:gd name="T15" fmla="*/ 1357035 h 497"/>
              <a:gd name="T16" fmla="*/ 2999747 w 546"/>
              <a:gd name="T17" fmla="*/ 130015 h 497"/>
              <a:gd name="T18" fmla="*/ 2024220 w 546"/>
              <a:gd name="T19" fmla="*/ 235653 h 497"/>
              <a:gd name="T20" fmla="*/ 1609620 w 546"/>
              <a:gd name="T21" fmla="*/ 89386 h 497"/>
              <a:gd name="T22" fmla="*/ 1227539 w 546"/>
              <a:gd name="T23" fmla="*/ 16252 h 497"/>
              <a:gd name="T24" fmla="*/ 186976 w 546"/>
              <a:gd name="T25" fmla="*/ 3250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21667" name="Rectangle 163"/>
          <p:cNvSpPr>
            <a:spLocks noGrp="1" noRot="1" noChangeArrowheads="1"/>
          </p:cNvSpPr>
          <p:nvPr>
            <p:ph type="ctrTitle"/>
          </p:nvPr>
        </p:nvSpPr>
        <p:spPr>
          <a:xfrm>
            <a:off x="685800" y="2057400"/>
            <a:ext cx="7772400" cy="1143000"/>
          </a:xfrm>
          <a:prstGeom prst="rect">
            <a:avLst/>
          </a:prstGeom>
        </p:spPr>
        <p:txBody>
          <a:bodyPr/>
          <a:lstStyle>
            <a:lvl1pPr>
              <a:defRPr/>
            </a:lvl1pPr>
          </a:lstStyle>
          <a:p>
            <a:pPr lvl="0"/>
            <a:r>
              <a:rPr lang="zh-CN" altLang="en-US" noProof="0" smtClean="0"/>
              <a:t>单击此处编辑母版标题样式</a:t>
            </a:r>
          </a:p>
        </p:txBody>
      </p:sp>
      <p:sp>
        <p:nvSpPr>
          <p:cNvPr id="21671"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smtClean="0"/>
            </a:lvl1pPr>
          </a:lstStyle>
          <a:p>
            <a:pPr>
              <a:defRPr/>
            </a:pPr>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smtClean="0"/>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smtClean="0"/>
            </a:lvl1pPr>
          </a:lstStyle>
          <a:p>
            <a:pPr>
              <a:defRPr/>
            </a:pPr>
            <a:fld id="{B36619CA-A7E9-45B4-B59B-3DDA1FB75517}" type="slidenum">
              <a:rPr lang="en-US" altLang="zh-CN"/>
              <a:pPr>
                <a:defRPr/>
              </a:pPr>
              <a:t>‹#›</a:t>
            </a:fld>
            <a:endParaRPr lang="en-US" altLang="zh-CN"/>
          </a:p>
        </p:txBody>
      </p:sp>
    </p:spTree>
    <p:extLst>
      <p:ext uri="{BB962C8B-B14F-4D97-AF65-F5344CB8AC3E}">
        <p14:creationId xmlns:p14="http://schemas.microsoft.com/office/powerpoint/2010/main" val="319324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DE6CBAE8-CD9F-42B9-9218-4E0AA37B5DB4}" type="slidenum">
              <a:rPr lang="en-US" altLang="zh-CN"/>
              <a:pPr>
                <a:defRPr/>
              </a:pPr>
              <a:t>‹#›</a:t>
            </a:fld>
            <a:endParaRPr lang="en-US" altLang="zh-CN"/>
          </a:p>
        </p:txBody>
      </p:sp>
    </p:spTree>
    <p:extLst>
      <p:ext uri="{BB962C8B-B14F-4D97-AF65-F5344CB8AC3E}">
        <p14:creationId xmlns:p14="http://schemas.microsoft.com/office/powerpoint/2010/main" val="135807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7E7999C6-7D7B-45E4-80E8-DA04816E7DA2}" type="slidenum">
              <a:rPr lang="en-US" altLang="zh-CN"/>
              <a:pPr>
                <a:defRPr/>
              </a:pPr>
              <a:t>‹#›</a:t>
            </a:fld>
            <a:endParaRPr lang="en-US" altLang="zh-CN"/>
          </a:p>
        </p:txBody>
      </p:sp>
    </p:spTree>
    <p:extLst>
      <p:ext uri="{BB962C8B-B14F-4D97-AF65-F5344CB8AC3E}">
        <p14:creationId xmlns:p14="http://schemas.microsoft.com/office/powerpoint/2010/main" val="4037256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9FCD22C2-8822-4A2A-9E62-15C27C27F3C9}" type="slidenum">
              <a:rPr lang="en-US" altLang="zh-CN"/>
              <a:pPr>
                <a:defRPr/>
              </a:pPr>
              <a:t>‹#›</a:t>
            </a:fld>
            <a:endParaRPr lang="en-US" altLang="zh-CN"/>
          </a:p>
        </p:txBody>
      </p:sp>
    </p:spTree>
    <p:extLst>
      <p:ext uri="{BB962C8B-B14F-4D97-AF65-F5344CB8AC3E}">
        <p14:creationId xmlns:p14="http://schemas.microsoft.com/office/powerpoint/2010/main" val="2222523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762500" y="1600200"/>
            <a:ext cx="4000500" cy="4498975"/>
          </a:xfrm>
        </p:spPr>
        <p:txBody>
          <a:bodyPr/>
          <a:lstStyle/>
          <a:p>
            <a:pPr lvl="0"/>
            <a:endParaRPr lang="zh-CN" altLang="en-US" noProof="0" smtClean="0"/>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40C5900C-88D7-4F16-A073-48C4E7717AB3}" type="slidenum">
              <a:rPr lang="en-US" altLang="zh-CN"/>
              <a:pPr>
                <a:defRPr/>
              </a:pPr>
              <a:t>‹#›</a:t>
            </a:fld>
            <a:endParaRPr lang="en-US" altLang="zh-CN"/>
          </a:p>
        </p:txBody>
      </p:sp>
    </p:spTree>
    <p:extLst>
      <p:ext uri="{BB962C8B-B14F-4D97-AF65-F5344CB8AC3E}">
        <p14:creationId xmlns:p14="http://schemas.microsoft.com/office/powerpoint/2010/main" val="602500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600200"/>
            <a:ext cx="8153400" cy="4498975"/>
          </a:xfrm>
        </p:spPr>
        <p:txBody>
          <a:bodyPr/>
          <a:lstStyle/>
          <a:p>
            <a:pPr lvl="0"/>
            <a:endParaRPr lang="zh-CN" altLang="en-US" noProof="0" smtClean="0"/>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DE52C561-560A-4EC9-BB53-C8F02823EDA3}" type="slidenum">
              <a:rPr lang="en-US" altLang="zh-CN"/>
              <a:pPr>
                <a:defRPr/>
              </a:pPr>
              <a:t>‹#›</a:t>
            </a:fld>
            <a:endParaRPr lang="en-US" altLang="zh-CN"/>
          </a:p>
        </p:txBody>
      </p:sp>
    </p:spTree>
    <p:extLst>
      <p:ext uri="{BB962C8B-B14F-4D97-AF65-F5344CB8AC3E}">
        <p14:creationId xmlns:p14="http://schemas.microsoft.com/office/powerpoint/2010/main" val="3309279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8153400"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25888"/>
            <a:ext cx="8153400"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01965DAE-338F-42FE-9C83-B3D58004EE2E}" type="slidenum">
              <a:rPr lang="en-US" altLang="zh-CN"/>
              <a:pPr>
                <a:defRPr/>
              </a:pPr>
              <a:t>‹#›</a:t>
            </a:fld>
            <a:endParaRPr lang="en-US" altLang="zh-CN"/>
          </a:p>
        </p:txBody>
      </p:sp>
    </p:spTree>
    <p:extLst>
      <p:ext uri="{BB962C8B-B14F-4D97-AF65-F5344CB8AC3E}">
        <p14:creationId xmlns:p14="http://schemas.microsoft.com/office/powerpoint/2010/main" val="253338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45D11CF6-12D4-49E7-AA8A-FC0A2895CDE6}" type="slidenum">
              <a:rPr lang="en-US" altLang="zh-CN"/>
              <a:pPr>
                <a:defRPr/>
              </a:pPr>
              <a:t>‹#›</a:t>
            </a:fld>
            <a:endParaRPr lang="en-US" altLang="zh-CN"/>
          </a:p>
        </p:txBody>
      </p:sp>
    </p:spTree>
    <p:extLst>
      <p:ext uri="{BB962C8B-B14F-4D97-AF65-F5344CB8AC3E}">
        <p14:creationId xmlns:p14="http://schemas.microsoft.com/office/powerpoint/2010/main" val="69186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0EAA544D-7566-40D4-998B-AF72DC49A227}" type="slidenum">
              <a:rPr lang="en-US" altLang="zh-CN"/>
              <a:pPr>
                <a:defRPr/>
              </a:pPr>
              <a:t>‹#›</a:t>
            </a:fld>
            <a:endParaRPr lang="en-US" altLang="zh-CN"/>
          </a:p>
        </p:txBody>
      </p:sp>
    </p:spTree>
    <p:extLst>
      <p:ext uri="{BB962C8B-B14F-4D97-AF65-F5344CB8AC3E}">
        <p14:creationId xmlns:p14="http://schemas.microsoft.com/office/powerpoint/2010/main" val="218851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E94D7C02-1209-41BE-AB6D-31A68F10FBF3}" type="slidenum">
              <a:rPr lang="en-US" altLang="zh-CN"/>
              <a:pPr>
                <a:defRPr/>
              </a:pPr>
              <a:t>‹#›</a:t>
            </a:fld>
            <a:endParaRPr lang="en-US" altLang="zh-CN"/>
          </a:p>
        </p:txBody>
      </p:sp>
    </p:spTree>
    <p:extLst>
      <p:ext uri="{BB962C8B-B14F-4D97-AF65-F5344CB8AC3E}">
        <p14:creationId xmlns:p14="http://schemas.microsoft.com/office/powerpoint/2010/main" val="252614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DFBA3E5B-9344-4B98-90FD-F095F3770F62}" type="slidenum">
              <a:rPr lang="en-US" altLang="zh-CN"/>
              <a:pPr>
                <a:defRPr/>
              </a:pPr>
              <a:t>‹#›</a:t>
            </a:fld>
            <a:endParaRPr lang="en-US" altLang="zh-CN"/>
          </a:p>
        </p:txBody>
      </p:sp>
    </p:spTree>
    <p:extLst>
      <p:ext uri="{BB962C8B-B14F-4D97-AF65-F5344CB8AC3E}">
        <p14:creationId xmlns:p14="http://schemas.microsoft.com/office/powerpoint/2010/main" val="14629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81302D26-27D7-4ECC-9006-FCC7303C1278}" type="slidenum">
              <a:rPr lang="en-US" altLang="zh-CN"/>
              <a:pPr>
                <a:defRPr/>
              </a:pPr>
              <a:t>‹#›</a:t>
            </a:fld>
            <a:endParaRPr lang="en-US" altLang="zh-CN"/>
          </a:p>
        </p:txBody>
      </p:sp>
    </p:spTree>
    <p:extLst>
      <p:ext uri="{BB962C8B-B14F-4D97-AF65-F5344CB8AC3E}">
        <p14:creationId xmlns:p14="http://schemas.microsoft.com/office/powerpoint/2010/main" val="43363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3B370F94-AC8B-4990-8C09-A67195EC2E50}" type="slidenum">
              <a:rPr lang="en-US" altLang="zh-CN"/>
              <a:pPr>
                <a:defRPr/>
              </a:pPr>
              <a:t>‹#›</a:t>
            </a:fld>
            <a:endParaRPr lang="en-US" altLang="zh-CN"/>
          </a:p>
        </p:txBody>
      </p:sp>
    </p:spTree>
    <p:extLst>
      <p:ext uri="{BB962C8B-B14F-4D97-AF65-F5344CB8AC3E}">
        <p14:creationId xmlns:p14="http://schemas.microsoft.com/office/powerpoint/2010/main" val="41381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76C4FBF3-2906-46EA-8788-B11F12225673}" type="slidenum">
              <a:rPr lang="en-US" altLang="zh-CN"/>
              <a:pPr>
                <a:defRPr/>
              </a:pPr>
              <a:t>‹#›</a:t>
            </a:fld>
            <a:endParaRPr lang="en-US" altLang="zh-CN"/>
          </a:p>
        </p:txBody>
      </p:sp>
    </p:spTree>
    <p:extLst>
      <p:ext uri="{BB962C8B-B14F-4D97-AF65-F5344CB8AC3E}">
        <p14:creationId xmlns:p14="http://schemas.microsoft.com/office/powerpoint/2010/main" val="5852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3B34EAAD-D01B-4C15-B82C-BA87FAAAC608}" type="slidenum">
              <a:rPr lang="en-US" altLang="zh-CN"/>
              <a:pPr>
                <a:defRPr/>
              </a:pPr>
              <a:t>‹#›</a:t>
            </a:fld>
            <a:endParaRPr lang="en-US" altLang="zh-CN"/>
          </a:p>
        </p:txBody>
      </p:sp>
    </p:spTree>
    <p:extLst>
      <p:ext uri="{BB962C8B-B14F-4D97-AF65-F5344CB8AC3E}">
        <p14:creationId xmlns:p14="http://schemas.microsoft.com/office/powerpoint/2010/main" val="275327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67 w 546"/>
                <a:gd name="T1" fmla="*/ 12 h 497"/>
                <a:gd name="T2" fmla="*/ 32 w 546"/>
                <a:gd name="T3" fmla="*/ 206 h 497"/>
                <a:gd name="T4" fmla="*/ 73 w 546"/>
                <a:gd name="T5" fmla="*/ 1141 h 497"/>
                <a:gd name="T6" fmla="*/ 157 w 546"/>
                <a:gd name="T7" fmla="*/ 1327 h 497"/>
                <a:gd name="T8" fmla="*/ 459 w 546"/>
                <a:gd name="T9" fmla="*/ 1399 h 497"/>
                <a:gd name="T10" fmla="*/ 593 w 546"/>
                <a:gd name="T11" fmla="*/ 1437 h 497"/>
                <a:gd name="T12" fmla="*/ 1510 w 546"/>
                <a:gd name="T13" fmla="*/ 1379 h 497"/>
                <a:gd name="T14" fmla="*/ 1548 w 546"/>
                <a:gd name="T15" fmla="*/ 485 h 497"/>
                <a:gd name="T16" fmla="*/ 1072 w 546"/>
                <a:gd name="T17" fmla="*/ 46 h 497"/>
                <a:gd name="T18" fmla="*/ 723 w 546"/>
                <a:gd name="T19" fmla="*/ 84 h 497"/>
                <a:gd name="T20" fmla="*/ 575 w 546"/>
                <a:gd name="T21" fmla="*/ 32 h 497"/>
                <a:gd name="T22" fmla="*/ 439 w 546"/>
                <a:gd name="T23" fmla="*/ 6 h 497"/>
                <a:gd name="T24" fmla="*/ 67 w 546"/>
                <a:gd name="T25" fmla="*/ 12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73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2073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073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C05678C4-8C11-4AF4-98F5-EF3EAE16F8D6}" type="slidenum">
              <a:rPr lang="en-US" altLang="zh-CN"/>
              <a:pPr>
                <a:defRPr/>
              </a:pPr>
              <a:t>‹#›</a:t>
            </a:fld>
            <a:endParaRPr lang="en-US" altLang="zh-CN"/>
          </a:p>
        </p:txBody>
      </p:sp>
      <p:pic>
        <p:nvPicPr>
          <p:cNvPr id="1038" name="图片 25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7950" y="98425"/>
            <a:ext cx="1535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wmf"/><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692275" y="4149725"/>
            <a:ext cx="5791200" cy="87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170000"/>
              </a:lnSpc>
            </a:pPr>
            <a:endParaRPr lang="zh-CN" altLang="zh-CN" sz="4000" b="1">
              <a:solidFill>
                <a:schemeClr val="tx2"/>
              </a:solidFill>
            </a:endParaRPr>
          </a:p>
        </p:txBody>
      </p:sp>
      <p:sp>
        <p:nvSpPr>
          <p:cNvPr id="3075" name="Rectangle 3"/>
          <p:cNvSpPr>
            <a:spLocks noChangeArrowheads="1"/>
          </p:cNvSpPr>
          <p:nvPr/>
        </p:nvSpPr>
        <p:spPr bwMode="auto">
          <a:xfrm>
            <a:off x="360363" y="1916113"/>
            <a:ext cx="8675687"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170000"/>
              </a:lnSpc>
            </a:pPr>
            <a:r>
              <a:rPr lang="zh-CN" altLang="en-US" sz="4400" dirty="0">
                <a:solidFill>
                  <a:schemeClr val="tx2"/>
                </a:solidFill>
              </a:rPr>
              <a:t>第三章 类图、对象图和包图</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t>② </a:t>
            </a:r>
            <a:r>
              <a:rPr lang="zh-CN" altLang="en-US" smtClean="0"/>
              <a:t>属性名</a:t>
            </a:r>
          </a:p>
          <a:p>
            <a:pPr eaLnBrk="1" hangingPunct="1"/>
            <a:r>
              <a:rPr lang="zh-CN" altLang="en-US" smtClean="0"/>
              <a:t>每个属性都必须有一个名字以区别于类中的其他属性。 </a:t>
            </a:r>
          </a:p>
          <a:p>
            <a:pPr eaLnBrk="1" hangingPunct="1"/>
            <a:r>
              <a:rPr lang="zh-CN" altLang="en-US" smtClean="0"/>
              <a:t>属性名由描述所属类的特性的名词或名词短语组成。 </a:t>
            </a:r>
          </a:p>
          <a:p>
            <a:pPr eaLnBrk="1" hangingPunct="1"/>
            <a:r>
              <a:rPr lang="zh-CN" altLang="en-US" smtClean="0"/>
              <a:t>单字属性名小写，如果属性名包含了多个单词，这些单词要合并，且除了第一个单词外其余单词的首字母要大写。 </a:t>
            </a:r>
          </a:p>
          <a:p>
            <a:pPr eaLnBrk="1" hangingPunct="1">
              <a:buFont typeface="Wingdings" pitchFamily="2" charset="2"/>
              <a:buNone/>
            </a:pPr>
            <a:endParaRPr lang="zh-CN" altLang="en-US" smtClean="0"/>
          </a:p>
          <a:p>
            <a:pPr eaLnBrk="1" hangingPunct="1">
              <a:buFont typeface="Wingdings" pitchFamily="2" charset="2"/>
              <a:buNone/>
            </a:pPr>
            <a:endParaRPr lang="en-US" altLang="zh-CN"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t>③ </a:t>
            </a:r>
            <a:r>
              <a:rPr lang="zh-CN" altLang="en-US" smtClean="0"/>
              <a:t>类型</a:t>
            </a:r>
          </a:p>
          <a:p>
            <a:pPr eaLnBrk="1" hangingPunct="1">
              <a:buFont typeface="Wingdings" pitchFamily="2" charset="2"/>
              <a:buNone/>
            </a:pPr>
            <a:r>
              <a:rPr lang="zh-CN" altLang="en-US" smtClean="0"/>
              <a:t>简单类型：</a:t>
            </a:r>
          </a:p>
          <a:p>
            <a:pPr eaLnBrk="1" hangingPunct="1"/>
            <a:r>
              <a:rPr lang="zh-CN" altLang="en-US" smtClean="0"/>
              <a:t>整型</a:t>
            </a:r>
          </a:p>
          <a:p>
            <a:pPr eaLnBrk="1" hangingPunct="1"/>
            <a:r>
              <a:rPr lang="zh-CN" altLang="en-US" smtClean="0"/>
              <a:t>布尔型</a:t>
            </a:r>
          </a:p>
          <a:p>
            <a:pPr eaLnBrk="1" hangingPunct="1"/>
            <a:r>
              <a:rPr lang="zh-CN" altLang="en-US" smtClean="0"/>
              <a:t>实型</a:t>
            </a:r>
          </a:p>
          <a:p>
            <a:pPr eaLnBrk="1" hangingPunct="1"/>
            <a:r>
              <a:rPr lang="zh-CN" altLang="en-US" smtClean="0"/>
              <a:t>枚举类型</a:t>
            </a:r>
          </a:p>
          <a:p>
            <a:pPr eaLnBrk="1" hangingPunct="1">
              <a:buFont typeface="Wingdings" pitchFamily="2" charset="2"/>
              <a:buNone/>
            </a:pPr>
            <a:r>
              <a:rPr lang="zh-CN" altLang="en-US" smtClean="0"/>
              <a:t>系统中的其他类 </a:t>
            </a:r>
          </a:p>
          <a:p>
            <a:pPr eaLnBrk="1" hangingPunct="1">
              <a:buFont typeface="Wingdings" pitchFamily="2" charset="2"/>
              <a:buNone/>
            </a:pPr>
            <a:endParaRPr lang="en-US" altLang="zh-CN"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t>④ </a:t>
            </a:r>
            <a:r>
              <a:rPr lang="zh-CN" altLang="en-US" smtClean="0"/>
              <a:t>初始值 </a:t>
            </a:r>
          </a:p>
          <a:p>
            <a:pPr eaLnBrk="1" hangingPunct="1">
              <a:buFont typeface="Wingdings" pitchFamily="2" charset="2"/>
              <a:buNone/>
            </a:pPr>
            <a:r>
              <a:rPr lang="zh-CN" altLang="en-US" smtClean="0"/>
              <a:t>目的：</a:t>
            </a:r>
          </a:p>
          <a:p>
            <a:pPr eaLnBrk="1" hangingPunct="1"/>
            <a:r>
              <a:rPr lang="zh-CN" altLang="en-US" smtClean="0"/>
              <a:t>保护系统的完整性，防止漏掉取值或被非法的值破坏系统的完整性。</a:t>
            </a:r>
          </a:p>
          <a:p>
            <a:pPr eaLnBrk="1" hangingPunct="1"/>
            <a:r>
              <a:rPr lang="zh-CN" altLang="en-US" smtClean="0"/>
              <a:t>为用户提供易用性。 </a:t>
            </a:r>
          </a:p>
          <a:p>
            <a:pPr eaLnBrk="1" hangingPunct="1">
              <a:buFont typeface="Wingdings" pitchFamily="2" charset="2"/>
              <a:buNone/>
            </a:pPr>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t>⑤ </a:t>
            </a:r>
            <a:r>
              <a:rPr lang="zh-CN" altLang="en-US" smtClean="0"/>
              <a:t>属性字符串</a:t>
            </a:r>
          </a:p>
          <a:p>
            <a:pPr eaLnBrk="1" hangingPunct="1"/>
            <a:r>
              <a:rPr lang="zh-CN" altLang="en-US" smtClean="0"/>
              <a:t>指定关于属性的其他信息。</a:t>
            </a:r>
          </a:p>
          <a:p>
            <a:pPr eaLnBrk="1" hangingPunct="1"/>
            <a:r>
              <a:rPr lang="zh-CN" altLang="en-US" smtClean="0"/>
              <a:t>任何希望添加在属性定义字符串值但又没有合适地方可以加入的规则，都可以放在属性字符串里。</a:t>
            </a:r>
          </a:p>
          <a:p>
            <a:pPr eaLnBrk="1" hangingPunct="1">
              <a:buFont typeface="Wingdings" pitchFamily="2" charset="2"/>
              <a:buNone/>
            </a:pPr>
            <a:endParaRPr lang="en-US" altLang="zh-CN"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a:t>
            </a:r>
            <a:r>
              <a:rPr lang="en-US" altLang="zh-CN" smtClean="0">
                <a:solidFill>
                  <a:schemeClr val="tx1"/>
                </a:solidFill>
              </a:rPr>
              <a:t>3</a:t>
            </a:r>
            <a:r>
              <a:rPr lang="zh-CN" altLang="en-US" smtClean="0">
                <a:solidFill>
                  <a:schemeClr val="tx1"/>
                </a:solidFill>
              </a:rPr>
              <a:t>）操作（也叫方法）</a:t>
            </a:r>
          </a:p>
        </p:txBody>
      </p:sp>
      <p:sp>
        <p:nvSpPr>
          <p:cNvPr id="16387" name="Rectangle 3"/>
          <p:cNvSpPr>
            <a:spLocks noGrp="1" noRot="1" noChangeArrowheads="1"/>
          </p:cNvSpPr>
          <p:nvPr>
            <p:ph type="body" idx="1"/>
          </p:nvPr>
        </p:nvSpPr>
        <p:spPr/>
        <p:txBody>
          <a:bodyPr/>
          <a:lstStyle/>
          <a:p>
            <a:pPr eaLnBrk="1" hangingPunct="1"/>
            <a:r>
              <a:rPr lang="zh-CN" altLang="en-US" smtClean="0"/>
              <a:t>对类的对象所能做的事务的抽象。</a:t>
            </a:r>
          </a:p>
          <a:p>
            <a:pPr eaLnBrk="1" hangingPunct="1"/>
            <a:r>
              <a:rPr lang="zh-CN" altLang="en-US" smtClean="0"/>
              <a:t>一个类可以有任意数量的操作或者根本没有操作。 </a:t>
            </a:r>
          </a:p>
          <a:p>
            <a:pPr eaLnBrk="1" hangingPunct="1"/>
            <a:r>
              <a:rPr lang="zh-CN" altLang="en-US" smtClean="0"/>
              <a:t>返回类型、名称和参数一起被称为操作签名。 </a:t>
            </a:r>
          </a:p>
          <a:p>
            <a:pPr eaLnBrk="1" hangingPunct="1"/>
            <a:r>
              <a:rPr lang="zh-CN" altLang="en-US" smtClean="0"/>
              <a:t>在</a:t>
            </a:r>
            <a:r>
              <a:rPr lang="en-US" altLang="zh-CN" smtClean="0"/>
              <a:t>UML</a:t>
            </a:r>
            <a:r>
              <a:rPr lang="zh-CN" altLang="en-US" smtClean="0"/>
              <a:t>中，类操作的语法为：</a:t>
            </a:r>
          </a:p>
          <a:p>
            <a:pPr eaLnBrk="1" hangingPunct="1">
              <a:buFont typeface="Wingdings" pitchFamily="2" charset="2"/>
              <a:buNone/>
            </a:pPr>
            <a:endParaRPr lang="en-US" altLang="zh-CN" smtClean="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334000"/>
            <a:ext cx="71262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a:t>
            </a:r>
            <a:r>
              <a:rPr lang="en-US" altLang="zh-CN" smtClean="0">
                <a:solidFill>
                  <a:schemeClr val="tx1"/>
                </a:solidFill>
              </a:rPr>
              <a:t>4</a:t>
            </a:r>
            <a:r>
              <a:rPr lang="zh-CN" altLang="en-US" smtClean="0">
                <a:solidFill>
                  <a:schemeClr val="tx1"/>
                </a:solidFill>
              </a:rPr>
              <a:t>）职责</a:t>
            </a:r>
            <a:r>
              <a:rPr lang="zh-CN" altLang="en-US" smtClean="0"/>
              <a:t> </a:t>
            </a:r>
          </a:p>
        </p:txBody>
      </p:sp>
      <p:sp>
        <p:nvSpPr>
          <p:cNvPr id="17411" name="Rectangle 4"/>
          <p:cNvSpPr>
            <a:spLocks noGrp="1" noRot="1" noChangeArrowheads="1"/>
          </p:cNvSpPr>
          <p:nvPr>
            <p:ph type="body" sz="half" idx="1"/>
          </p:nvPr>
        </p:nvSpPr>
        <p:spPr/>
        <p:txBody>
          <a:bodyPr/>
          <a:lstStyle/>
          <a:p>
            <a:pPr eaLnBrk="1" hangingPunct="1"/>
            <a:r>
              <a:rPr lang="zh-CN" altLang="en-US" sz="2800" smtClean="0"/>
              <a:t>类或其他元素的契约或义务。 </a:t>
            </a:r>
          </a:p>
          <a:p>
            <a:pPr eaLnBrk="1" hangingPunct="1"/>
            <a:r>
              <a:rPr lang="zh-CN" altLang="en-US" sz="2800" smtClean="0"/>
              <a:t>自由形式的文本。 </a:t>
            </a:r>
          </a:p>
          <a:p>
            <a:pPr eaLnBrk="1" hangingPunct="1"/>
            <a:r>
              <a:rPr lang="zh-CN" altLang="en-US" sz="2800" smtClean="0"/>
              <a:t>非形式化的方法。</a:t>
            </a:r>
          </a:p>
        </p:txBody>
      </p:sp>
      <p:sp>
        <p:nvSpPr>
          <p:cNvPr id="17412" name="Rectangle 7"/>
          <p:cNvSpPr>
            <a:spLocks noGrp="1" noRot="1" noChangeArrowheads="1" noTextEdit="1"/>
          </p:cNvSpPr>
          <p:nvPr>
            <p:ph type="clipArt" sz="half" idx="2"/>
          </p:nvPr>
        </p:nvSpPr>
        <p:spPr/>
      </p:sp>
      <p:pic>
        <p:nvPicPr>
          <p:cNvPr id="1741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828800"/>
            <a:ext cx="36068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a:t>
            </a:r>
            <a:r>
              <a:rPr lang="en-US" altLang="zh-CN" smtClean="0">
                <a:solidFill>
                  <a:schemeClr val="tx1"/>
                </a:solidFill>
              </a:rPr>
              <a:t>5</a:t>
            </a:r>
            <a:r>
              <a:rPr lang="zh-CN" altLang="en-US" smtClean="0">
                <a:solidFill>
                  <a:schemeClr val="tx1"/>
                </a:solidFill>
              </a:rPr>
              <a:t>）约束</a:t>
            </a:r>
          </a:p>
        </p:txBody>
      </p:sp>
      <p:sp>
        <p:nvSpPr>
          <p:cNvPr id="18435" name="Rectangle 3"/>
          <p:cNvSpPr>
            <a:spLocks noGrp="1" noRot="1" noChangeArrowheads="1"/>
          </p:cNvSpPr>
          <p:nvPr>
            <p:ph type="body" idx="1"/>
          </p:nvPr>
        </p:nvSpPr>
        <p:spPr/>
        <p:txBody>
          <a:bodyPr/>
          <a:lstStyle/>
          <a:p>
            <a:pPr eaLnBrk="1" hangingPunct="1"/>
            <a:r>
              <a:rPr lang="zh-CN" altLang="en-US" smtClean="0"/>
              <a:t>指定了类所要满足的一个或多个规则。 </a:t>
            </a:r>
          </a:p>
          <a:p>
            <a:pPr eaLnBrk="1" hangingPunct="1"/>
            <a:r>
              <a:rPr lang="zh-CN" altLang="en-US" smtClean="0"/>
              <a:t>形式化的方法。</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0"/>
            <a:ext cx="464185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a:t>
            </a:r>
            <a:r>
              <a:rPr lang="en-US" altLang="zh-CN" smtClean="0">
                <a:solidFill>
                  <a:schemeClr val="tx1"/>
                </a:solidFill>
              </a:rPr>
              <a:t>6</a:t>
            </a:r>
            <a:r>
              <a:rPr lang="zh-CN" altLang="en-US" smtClean="0">
                <a:solidFill>
                  <a:schemeClr val="tx1"/>
                </a:solidFill>
              </a:rPr>
              <a:t>）注释</a:t>
            </a:r>
          </a:p>
        </p:txBody>
      </p:sp>
      <p:sp>
        <p:nvSpPr>
          <p:cNvPr id="19459" name="Rectangle 3"/>
          <p:cNvSpPr>
            <a:spLocks noGrp="1" noRot="1" noChangeArrowheads="1"/>
          </p:cNvSpPr>
          <p:nvPr>
            <p:ph type="body" idx="1"/>
          </p:nvPr>
        </p:nvSpPr>
        <p:spPr/>
        <p:txBody>
          <a:bodyPr/>
          <a:lstStyle/>
          <a:p>
            <a:pPr eaLnBrk="1" hangingPunct="1"/>
            <a:r>
              <a:rPr lang="zh-CN" altLang="en-US" smtClean="0"/>
              <a:t>注释可以包含图形也可以包含文本。</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43200"/>
            <a:ext cx="679132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 </a:t>
            </a:r>
            <a:r>
              <a:rPr lang="zh-CN" altLang="en-US" smtClean="0"/>
              <a:t>类的类型</a:t>
            </a:r>
          </a:p>
        </p:txBody>
      </p:sp>
      <p:sp>
        <p:nvSpPr>
          <p:cNvPr id="20483" name="Rectangle 3"/>
          <p:cNvSpPr>
            <a:spLocks noGrp="1" noRot="1" noChangeArrowheads="1"/>
          </p:cNvSpPr>
          <p:nvPr>
            <p:ph type="body" idx="1"/>
          </p:nvPr>
        </p:nvSpPr>
        <p:spPr/>
        <p:txBody>
          <a:bodyPr/>
          <a:lstStyle/>
          <a:p>
            <a:pPr eaLnBrk="1" hangingPunct="1"/>
            <a:r>
              <a:rPr lang="zh-CN" altLang="en-US" b="1" smtClean="0">
                <a:ea typeface="楷体_GB2312" pitchFamily="49" charset="-122"/>
              </a:rPr>
              <a:t>类分为</a:t>
            </a:r>
            <a:r>
              <a:rPr lang="en-US" altLang="zh-CN" b="1" smtClean="0">
                <a:ea typeface="楷体_GB2312" pitchFamily="49" charset="-122"/>
              </a:rPr>
              <a:t>3</a:t>
            </a:r>
            <a:r>
              <a:rPr lang="zh-CN" altLang="en-US" b="1" smtClean="0">
                <a:ea typeface="楷体_GB2312" pitchFamily="49" charset="-122"/>
              </a:rPr>
              <a:t>种类型：实体类</a:t>
            </a:r>
            <a:r>
              <a:rPr lang="en-US" altLang="zh-CN" b="1" smtClean="0">
                <a:ea typeface="楷体_GB2312" pitchFamily="49" charset="-122"/>
              </a:rPr>
              <a:t>(entity)</a:t>
            </a:r>
            <a:r>
              <a:rPr lang="zh-CN" altLang="en-US" b="1" smtClean="0">
                <a:ea typeface="楷体_GB2312" pitchFamily="49" charset="-122"/>
              </a:rPr>
              <a:t>、边界类</a:t>
            </a:r>
            <a:r>
              <a:rPr lang="en-US" altLang="zh-CN" b="1" smtClean="0">
                <a:ea typeface="楷体_GB2312" pitchFamily="49" charset="-122"/>
              </a:rPr>
              <a:t>(boundary)</a:t>
            </a:r>
            <a:r>
              <a:rPr lang="zh-CN" altLang="en-US" b="1" smtClean="0">
                <a:ea typeface="楷体_GB2312" pitchFamily="49" charset="-122"/>
              </a:rPr>
              <a:t>和控制类</a:t>
            </a:r>
            <a:r>
              <a:rPr lang="en-US" altLang="zh-CN" b="1" smtClean="0">
                <a:ea typeface="楷体_GB2312" pitchFamily="49" charset="-122"/>
              </a:rPr>
              <a:t>(control)</a:t>
            </a:r>
            <a:r>
              <a:rPr lang="zh-CN" altLang="en-US" b="1" smtClean="0">
                <a:ea typeface="楷体_GB2312" pitchFamily="49" charset="-122"/>
              </a:rPr>
              <a:t>。</a:t>
            </a:r>
          </a:p>
          <a:p>
            <a:pPr eaLnBrk="1" hangingPunct="1"/>
            <a:endParaRPr lang="zh-CN" altLang="en-US" b="1" smtClean="0">
              <a:ea typeface="楷体_GB2312" pitchFamily="49" charset="-122"/>
            </a:endParaRPr>
          </a:p>
          <a:p>
            <a:pPr eaLnBrk="1" hangingPunct="1"/>
            <a:endParaRPr lang="en-US" altLang="zh-CN"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Rose</a:t>
            </a:r>
            <a:r>
              <a:rPr lang="zh-CN" altLang="en-US" smtClean="0"/>
              <a:t>中类三种类型表示方法</a:t>
            </a:r>
          </a:p>
        </p:txBody>
      </p:sp>
      <p:pic>
        <p:nvPicPr>
          <p:cNvPr id="215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404336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7"/>
          <p:cNvSpPr txBox="1">
            <a:spLocks noChangeArrowheads="1"/>
          </p:cNvSpPr>
          <p:nvPr/>
        </p:nvSpPr>
        <p:spPr bwMode="auto">
          <a:xfrm>
            <a:off x="5715000" y="24384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latin typeface="Tahoma" pitchFamily="34" charset="0"/>
                <a:ea typeface="黑体" pitchFamily="49" charset="-122"/>
              </a:rPr>
              <a:t>boundary</a:t>
            </a:r>
          </a:p>
        </p:txBody>
      </p:sp>
      <p:pic>
        <p:nvPicPr>
          <p:cNvPr id="2150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286000"/>
            <a:ext cx="261302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0" name="Text Box 9"/>
          <p:cNvSpPr txBox="1">
            <a:spLocks noChangeArrowheads="1"/>
          </p:cNvSpPr>
          <p:nvPr/>
        </p:nvSpPr>
        <p:spPr bwMode="auto">
          <a:xfrm>
            <a:off x="5791200" y="3352800"/>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latin typeface="Tahoma" pitchFamily="34" charset="0"/>
                <a:ea typeface="黑体" pitchFamily="49" charset="-122"/>
              </a:rPr>
              <a:t>control</a:t>
            </a:r>
          </a:p>
        </p:txBody>
      </p:sp>
      <p:pic>
        <p:nvPicPr>
          <p:cNvPr id="215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276600"/>
            <a:ext cx="1728788"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2" name="Text Box 11"/>
          <p:cNvSpPr txBox="1">
            <a:spLocks noChangeArrowheads="1"/>
          </p:cNvSpPr>
          <p:nvPr/>
        </p:nvSpPr>
        <p:spPr bwMode="auto">
          <a:xfrm>
            <a:off x="5867400" y="4495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latin typeface="Tahoma" pitchFamily="34" charset="0"/>
                <a:ea typeface="黑体" pitchFamily="49" charset="-122"/>
              </a:rPr>
              <a:t>entity</a:t>
            </a:r>
          </a:p>
        </p:txBody>
      </p:sp>
      <p:pic>
        <p:nvPicPr>
          <p:cNvPr id="215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4343400"/>
            <a:ext cx="169862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4" name="Line 13"/>
          <p:cNvSpPr>
            <a:spLocks noChangeShapeType="1"/>
          </p:cNvSpPr>
          <p:nvPr/>
        </p:nvSpPr>
        <p:spPr bwMode="auto">
          <a:xfrm flipV="1">
            <a:off x="3124200" y="2667000"/>
            <a:ext cx="2514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5" name="Line 14"/>
          <p:cNvSpPr>
            <a:spLocks noChangeShapeType="1"/>
          </p:cNvSpPr>
          <p:nvPr/>
        </p:nvSpPr>
        <p:spPr bwMode="auto">
          <a:xfrm flipV="1">
            <a:off x="3200400" y="3581400"/>
            <a:ext cx="2514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Line 15"/>
          <p:cNvSpPr>
            <a:spLocks noChangeShapeType="1"/>
          </p:cNvSpPr>
          <p:nvPr/>
        </p:nvSpPr>
        <p:spPr bwMode="auto">
          <a:xfrm>
            <a:off x="3200400" y="3657600"/>
            <a:ext cx="2667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3.1 </a:t>
            </a:r>
            <a:r>
              <a:rPr lang="zh-CN" altLang="en-US" smtClean="0"/>
              <a:t>类图</a:t>
            </a:r>
          </a:p>
        </p:txBody>
      </p:sp>
      <p:sp>
        <p:nvSpPr>
          <p:cNvPr id="4099" name="Rectangle 3"/>
          <p:cNvSpPr>
            <a:spLocks noGrp="1" noRot="1" noChangeArrowheads="1"/>
          </p:cNvSpPr>
          <p:nvPr>
            <p:ph type="body" idx="1"/>
          </p:nvPr>
        </p:nvSpPr>
        <p:spPr/>
        <p:txBody>
          <a:bodyPr/>
          <a:lstStyle/>
          <a:p>
            <a:pPr algn="just" eaLnBrk="1" hangingPunct="1"/>
            <a:r>
              <a:rPr lang="zh-CN" altLang="en-US" b="1" smtClean="0">
                <a:ea typeface="楷体_GB2312" pitchFamily="49" charset="-122"/>
              </a:rPr>
              <a:t>类图（</a:t>
            </a:r>
            <a:r>
              <a:rPr lang="en-US" altLang="zh-CN" b="1" smtClean="0">
                <a:ea typeface="楷体_GB2312" pitchFamily="49" charset="-122"/>
              </a:rPr>
              <a:t>class diagram</a:t>
            </a:r>
            <a:r>
              <a:rPr lang="zh-CN" altLang="en-US" b="1" smtClean="0">
                <a:ea typeface="楷体_GB2312" pitchFamily="49" charset="-122"/>
              </a:rPr>
              <a:t>）描述了类与类之间的静态关系。</a:t>
            </a:r>
            <a:r>
              <a:rPr lang="zh-CN" altLang="en-US" smtClean="0">
                <a:ea typeface="楷体_GB2312" pitchFamily="49" charset="-122"/>
              </a:rPr>
              <a:t>它不仅定义系统中的</a:t>
            </a:r>
            <a:r>
              <a:rPr lang="zh-CN" altLang="en-US" b="1" smtClean="0">
                <a:ea typeface="楷体_GB2312" pitchFamily="49" charset="-122"/>
              </a:rPr>
              <a:t>类</a:t>
            </a:r>
            <a:r>
              <a:rPr lang="zh-CN" altLang="en-US" smtClean="0">
                <a:ea typeface="楷体_GB2312" pitchFamily="49" charset="-122"/>
              </a:rPr>
              <a:t>，表示类之间的</a:t>
            </a:r>
            <a:r>
              <a:rPr lang="zh-CN" altLang="en-US" b="1" smtClean="0">
                <a:ea typeface="楷体_GB2312" pitchFamily="49" charset="-122"/>
              </a:rPr>
              <a:t>联系</a:t>
            </a:r>
            <a:r>
              <a:rPr lang="zh-CN" altLang="en-US" smtClean="0">
                <a:ea typeface="楷体_GB2312" pitchFamily="49" charset="-122"/>
              </a:rPr>
              <a:t>（关联、依赖、聚合等），还包括类的</a:t>
            </a:r>
            <a:r>
              <a:rPr lang="zh-CN" altLang="en-US" b="1" smtClean="0">
                <a:ea typeface="楷体_GB2312" pitchFamily="49" charset="-122"/>
              </a:rPr>
              <a:t>内部结构</a:t>
            </a:r>
            <a:r>
              <a:rPr lang="zh-CN" altLang="en-US" smtClean="0">
                <a:ea typeface="楷体_GB2312" pitchFamily="49" charset="-122"/>
              </a:rPr>
              <a:t>（类的属性和操作）。</a:t>
            </a:r>
          </a:p>
          <a:p>
            <a:pPr algn="just" eaLnBrk="1" hangingPunct="1"/>
            <a:r>
              <a:rPr lang="zh-CN" altLang="en-US" smtClean="0">
                <a:ea typeface="楷体_GB2312" pitchFamily="49" charset="-122"/>
              </a:rPr>
              <a:t>类图描述的是一种静态关系，在系统的整个生命周期都是有效的。</a:t>
            </a:r>
          </a:p>
          <a:p>
            <a:pPr eaLnBrk="1" hangingPunct="1">
              <a:buFont typeface="Wingdings" pitchFamily="2" charset="2"/>
              <a:buNone/>
            </a:pPr>
            <a:endParaRPr kumimoji="1" lang="zh-CN" altLang="en-US" b="1" smtClean="0"/>
          </a:p>
          <a:p>
            <a:pPr eaLnBrk="1" hangingPunct="1">
              <a:buFont typeface="Wingdings" pitchFamily="2" charset="2"/>
              <a:buNone/>
            </a:pPr>
            <a:endParaRPr lang="en-US" altLang="zh-C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50434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a:t>
            </a:r>
            <a:r>
              <a:rPr lang="en-US" altLang="zh-CN" smtClean="0">
                <a:solidFill>
                  <a:schemeClr val="tx1"/>
                </a:solidFill>
              </a:rPr>
              <a:t>2</a:t>
            </a:r>
            <a:r>
              <a:rPr lang="zh-CN" altLang="en-US" smtClean="0">
                <a:solidFill>
                  <a:schemeClr val="tx1"/>
                </a:solidFill>
              </a:rPr>
              <a:t>）</a:t>
            </a:r>
            <a:r>
              <a:rPr lang="zh-CN" altLang="en-US" sz="4000" smtClean="0">
                <a:solidFill>
                  <a:schemeClr val="tx1"/>
                </a:solidFill>
              </a:rPr>
              <a:t>边界类</a:t>
            </a:r>
            <a:r>
              <a:rPr lang="en-US" altLang="zh-CN" sz="4000" smtClean="0">
                <a:solidFill>
                  <a:schemeClr val="tx1"/>
                </a:solidFill>
              </a:rPr>
              <a:t>(boundary)</a:t>
            </a:r>
          </a:p>
        </p:txBody>
      </p:sp>
      <p:sp>
        <p:nvSpPr>
          <p:cNvPr id="23555" name="Rectangle 3"/>
          <p:cNvSpPr>
            <a:spLocks noGrp="1" noRot="1" noChangeArrowheads="1"/>
          </p:cNvSpPr>
          <p:nvPr>
            <p:ph type="body" idx="1"/>
          </p:nvPr>
        </p:nvSpPr>
        <p:spPr>
          <a:xfrm>
            <a:off x="611188" y="1268413"/>
            <a:ext cx="8153400" cy="4498975"/>
          </a:xfrm>
        </p:spPr>
        <p:txBody>
          <a:bodyPr/>
          <a:lstStyle/>
          <a:p>
            <a:pPr eaLnBrk="1" hangingPunct="1"/>
            <a:r>
              <a:rPr lang="zh-CN" altLang="en-US" sz="2800" b="1" smtClean="0"/>
              <a:t>边界类位于系统与外界的交界处。</a:t>
            </a:r>
          </a:p>
          <a:p>
            <a:pPr lvl="1" eaLnBrk="1" hangingPunct="1"/>
            <a:r>
              <a:rPr lang="zh-CN" altLang="en-US" smtClean="0"/>
              <a:t>直接与外部设备交互的类</a:t>
            </a:r>
          </a:p>
          <a:p>
            <a:pPr lvl="1" eaLnBrk="1" hangingPunct="1"/>
            <a:r>
              <a:rPr lang="zh-CN" altLang="en-US" smtClean="0"/>
              <a:t>直接与外部系统交互的类</a:t>
            </a:r>
            <a:endParaRPr lang="zh-CN" altLang="en-US" b="1" smtClean="0"/>
          </a:p>
          <a:p>
            <a:pPr eaLnBrk="1" hangingPunct="1"/>
            <a:r>
              <a:rPr lang="zh-CN" altLang="en-US" sz="2800" b="1" smtClean="0"/>
              <a:t>包括窗体、对话框、报表，还有打印机和扫描仪等硬件接口以及与外部系统的接口。</a:t>
            </a:r>
          </a:p>
          <a:p>
            <a:pPr eaLnBrk="1" hangingPunct="1"/>
            <a:r>
              <a:rPr lang="zh-CN" altLang="en-US" sz="2800" b="1" smtClean="0"/>
              <a:t>通常，一个参与者与一个用例之间的交互对应一个边界类。边界类接受来自参与者的信息，这些信息可以被实体类和控制类使用。</a:t>
            </a:r>
          </a:p>
          <a:p>
            <a:pPr eaLnBrk="1" hangingPunct="1"/>
            <a:r>
              <a:rPr lang="zh-CN" altLang="en-US" sz="2800" b="1" smtClean="0"/>
              <a:t>例：</a:t>
            </a:r>
          </a:p>
          <a:p>
            <a:pPr eaLnBrk="1" hangingPunct="1"/>
            <a:endParaRPr lang="en-US" altLang="zh-CN" sz="2800" smtClean="0"/>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5087938"/>
            <a:ext cx="2303462"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a:t>
            </a:r>
            <a:r>
              <a:rPr lang="en-US" altLang="zh-CN" smtClean="0">
                <a:solidFill>
                  <a:schemeClr val="tx1"/>
                </a:solidFill>
              </a:rPr>
              <a:t>3</a:t>
            </a:r>
            <a:r>
              <a:rPr lang="zh-CN" altLang="en-US" smtClean="0">
                <a:solidFill>
                  <a:schemeClr val="tx1"/>
                </a:solidFill>
              </a:rPr>
              <a:t>）</a:t>
            </a:r>
            <a:r>
              <a:rPr lang="zh-CN" altLang="en-US" sz="4000" smtClean="0">
                <a:solidFill>
                  <a:schemeClr val="tx1"/>
                </a:solidFill>
              </a:rPr>
              <a:t>控制类</a:t>
            </a:r>
            <a:r>
              <a:rPr lang="en-US" altLang="zh-CN" sz="4000" smtClean="0">
                <a:solidFill>
                  <a:schemeClr val="tx1"/>
                </a:solidFill>
              </a:rPr>
              <a:t>(control)</a:t>
            </a:r>
          </a:p>
        </p:txBody>
      </p:sp>
      <p:sp>
        <p:nvSpPr>
          <p:cNvPr id="24579" name="Rectangle 3"/>
          <p:cNvSpPr>
            <a:spLocks noGrp="1" noRot="1" noChangeArrowheads="1"/>
          </p:cNvSpPr>
          <p:nvPr>
            <p:ph type="body" idx="1"/>
          </p:nvPr>
        </p:nvSpPr>
        <p:spPr/>
        <p:txBody>
          <a:bodyPr/>
          <a:lstStyle/>
          <a:p>
            <a:pPr eaLnBrk="1" hangingPunct="1"/>
            <a:r>
              <a:rPr lang="zh-CN" altLang="en-US" sz="2800" b="1" smtClean="0"/>
              <a:t>控制类负责协调边界类和实体类的工作，通常在现实世界中没有对应的事物，它负责接收边界类的信息，并将其分发给实体类。</a:t>
            </a:r>
          </a:p>
          <a:p>
            <a:pPr eaLnBrk="1" hangingPunct="1"/>
            <a:r>
              <a:rPr lang="zh-CN" altLang="en-US" sz="2800" b="1" smtClean="0"/>
              <a:t>一般，一个用例对应一个控制类，控制用例中的事件顺序，控制类也可以在多个用例间共用。</a:t>
            </a:r>
          </a:p>
          <a:p>
            <a:pPr eaLnBrk="1" hangingPunct="1"/>
            <a:r>
              <a:rPr lang="zh-CN" altLang="en-US" sz="2800" b="1" smtClean="0"/>
              <a:t>控制类是可选的，本身没有任何业务功能，但可以向其他的类发消息，控制总体逻辑流程。</a:t>
            </a:r>
          </a:p>
          <a:p>
            <a:pPr eaLnBrk="1" hangingPunct="1"/>
            <a:endParaRPr lang="en-US" altLang="zh-CN" sz="2800" smtClean="0"/>
          </a:p>
        </p:txBody>
      </p:sp>
      <p:pic>
        <p:nvPicPr>
          <p:cNvPr id="24580" name="Picture 4" descr="20040402_123133_73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084763"/>
            <a:ext cx="6248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213" y="5084763"/>
            <a:ext cx="1728787"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type="body" idx="1"/>
          </p:nvPr>
        </p:nvSpPr>
        <p:spPr/>
        <p:txBody>
          <a:bodyPr/>
          <a:lstStyle/>
          <a:p>
            <a:pPr eaLnBrk="1" hangingPunct="1"/>
            <a:r>
              <a:rPr lang="zh-CN" altLang="en-US" smtClean="0"/>
              <a:t>例如在考试系统中，当学生在考试时，学生与试卷交互，那么学生和试卷都是实体类，而考试时间 、规则、分数都是边界类</a:t>
            </a:r>
            <a:r>
              <a:rPr lang="en-US" altLang="zh-CN" smtClean="0"/>
              <a:t>; </a:t>
            </a:r>
            <a:r>
              <a:rPr lang="zh-CN" altLang="en-US" smtClean="0"/>
              <a:t>当考试完了将试卷提交给试卷保管者 </a:t>
            </a:r>
            <a:r>
              <a:rPr lang="en-US" altLang="zh-CN" smtClean="0"/>
              <a:t>,</a:t>
            </a:r>
            <a:r>
              <a:rPr lang="zh-CN" altLang="en-US" smtClean="0"/>
              <a:t>则 试卷则成了边界类。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971550" y="1052513"/>
            <a:ext cx="547846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lang="zh-CN" altLang="en-US" sz="2400">
                <a:effectLst>
                  <a:outerShdw blurRad="38100" dist="38100" dir="2700000" algn="tl">
                    <a:srgbClr val="C0C0C0"/>
                  </a:outerShdw>
                </a:effectLst>
                <a:latin typeface="Times New Roman" pitchFamily="18" charset="0"/>
                <a:ea typeface="黑体" pitchFamily="49" charset="-122"/>
              </a:rPr>
              <a:t>案例</a:t>
            </a:r>
            <a:r>
              <a:rPr lang="en-US" altLang="zh-CN" sz="2400">
                <a:effectLst>
                  <a:outerShdw blurRad="38100" dist="38100" dir="2700000" algn="tl">
                    <a:srgbClr val="C0C0C0"/>
                  </a:outerShdw>
                </a:effectLst>
                <a:latin typeface="Times New Roman" pitchFamily="18" charset="0"/>
                <a:ea typeface="黑体" pitchFamily="49" charset="-122"/>
              </a:rPr>
              <a:t>1</a:t>
            </a:r>
            <a:r>
              <a:rPr lang="zh-CN" altLang="en-US" sz="2400">
                <a:effectLst>
                  <a:outerShdw blurRad="38100" dist="38100" dir="2700000" algn="tl">
                    <a:srgbClr val="C0C0C0"/>
                  </a:outerShdw>
                </a:effectLst>
                <a:latin typeface="Times New Roman" pitchFamily="18" charset="0"/>
                <a:ea typeface="黑体" pitchFamily="49" charset="-122"/>
              </a:rPr>
              <a:t>：需</a:t>
            </a:r>
            <a:r>
              <a:rPr kumimoji="1" lang="zh-CN" altLang="en-US" sz="2400">
                <a:effectLst>
                  <a:outerShdw blurRad="38100" dist="38100" dir="2700000" algn="tl">
                    <a:srgbClr val="C0C0C0"/>
                  </a:outerShdw>
                </a:effectLst>
                <a:latin typeface="Times New Roman" pitchFamily="18" charset="0"/>
                <a:ea typeface="黑体" pitchFamily="49" charset="-122"/>
              </a:rPr>
              <a:t>求描述</a:t>
            </a:r>
          </a:p>
        </p:txBody>
      </p:sp>
      <p:sp>
        <p:nvSpPr>
          <p:cNvPr id="26627"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小王是一个爱书之人，家里各类书籍已过千册，而平时又时常有朋友外借，因此需要一个个人图书管理系统。该系统应该能够将书籍的基本信息按计算机类、非计算机类分别建档，实现按书名、作者、类别、出版社等关键字的组合查询功能。在使用该系统录入新书籍时系统会自动按规则生成书号，可以修改信息，但一经创建就不允许删除。该系统还应该能够对书籍的外借情况进行记录，可对外借情况列表打印。另外，还希望能够对书籍的购买金额、册数按特定时间周期进行统计 </a:t>
            </a:r>
          </a:p>
        </p:txBody>
      </p:sp>
      <p:sp>
        <p:nvSpPr>
          <p:cNvPr id="26628" name="Rectangle 6"/>
          <p:cNvSpPr>
            <a:spLocks noGrp="1" noRot="1" noChangeArrowheads="1"/>
          </p:cNvSpPr>
          <p:nvPr>
            <p:ph type="title"/>
          </p:nvPr>
        </p:nvSpPr>
        <p:spPr bwMode="auto">
          <a:xfrm>
            <a:off x="298450" y="228600"/>
            <a:ext cx="8540750" cy="968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 </a:t>
            </a:r>
            <a:r>
              <a:rPr lang="zh-CN" altLang="en-US" smtClean="0"/>
              <a:t>如何绘制类图</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发现类</a:t>
            </a:r>
          </a:p>
        </p:txBody>
      </p:sp>
      <p:sp>
        <p:nvSpPr>
          <p:cNvPr id="27651"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solidFill>
                  <a:srgbClr val="FF3300"/>
                </a:solidFill>
                <a:latin typeface="Times New Roman" pitchFamily="18" charset="0"/>
                <a:ea typeface="楷体_GB2312" pitchFamily="49" charset="-122"/>
              </a:rPr>
              <a:t>小王</a:t>
            </a:r>
            <a:r>
              <a:rPr kumimoji="1" lang="zh-CN" altLang="en-US" sz="2400" b="1">
                <a:latin typeface="Times New Roman" pitchFamily="18" charset="0"/>
                <a:ea typeface="楷体_GB2312" pitchFamily="49" charset="-122"/>
              </a:rPr>
              <a:t>是一个爱书之</a:t>
            </a:r>
            <a:r>
              <a:rPr kumimoji="1" lang="zh-CN" altLang="en-US" sz="2400" b="1">
                <a:solidFill>
                  <a:srgbClr val="FF3300"/>
                </a:solidFill>
                <a:latin typeface="Times New Roman" pitchFamily="18" charset="0"/>
                <a:ea typeface="楷体_GB2312" pitchFamily="49" charset="-122"/>
              </a:rPr>
              <a:t>人</a:t>
            </a:r>
            <a:r>
              <a:rPr kumimoji="1" lang="zh-CN" altLang="en-US" sz="2400" b="1">
                <a:latin typeface="Times New Roman" pitchFamily="18" charset="0"/>
                <a:ea typeface="楷体_GB2312" pitchFamily="49" charset="-122"/>
              </a:rPr>
              <a:t>，</a:t>
            </a:r>
            <a:r>
              <a:rPr kumimoji="1" lang="zh-CN" altLang="en-US" sz="2400" b="1">
                <a:solidFill>
                  <a:srgbClr val="FF3300"/>
                </a:solidFill>
                <a:latin typeface="Times New Roman" pitchFamily="18" charset="0"/>
                <a:ea typeface="楷体_GB2312" pitchFamily="49" charset="-122"/>
              </a:rPr>
              <a:t>家里</a:t>
            </a:r>
            <a:r>
              <a:rPr kumimoji="1" lang="zh-CN" altLang="en-US" sz="2400" b="1">
                <a:latin typeface="Times New Roman" pitchFamily="18" charset="0"/>
                <a:ea typeface="楷体_GB2312" pitchFamily="49" charset="-122"/>
              </a:rPr>
              <a:t>各类</a:t>
            </a:r>
            <a:r>
              <a:rPr kumimoji="1" lang="zh-CN" altLang="en-US" sz="2400" b="1">
                <a:solidFill>
                  <a:srgbClr val="FF3300"/>
                </a:solidFill>
                <a:latin typeface="Times New Roman" pitchFamily="18" charset="0"/>
                <a:ea typeface="楷体_GB2312" pitchFamily="49" charset="-122"/>
              </a:rPr>
              <a:t>书籍</a:t>
            </a:r>
            <a:r>
              <a:rPr kumimoji="1" lang="zh-CN" altLang="en-US" sz="2400" b="1">
                <a:latin typeface="Times New Roman" pitchFamily="18" charset="0"/>
                <a:ea typeface="楷体_GB2312" pitchFamily="49" charset="-122"/>
              </a:rPr>
              <a:t>已过千册，而平时又时常有</a:t>
            </a:r>
            <a:r>
              <a:rPr kumimoji="1" lang="zh-CN" altLang="en-US" sz="2400" b="1">
                <a:solidFill>
                  <a:srgbClr val="FF3300"/>
                </a:solidFill>
                <a:latin typeface="Times New Roman" pitchFamily="18" charset="0"/>
                <a:ea typeface="楷体_GB2312" pitchFamily="49" charset="-122"/>
              </a:rPr>
              <a:t>朋友</a:t>
            </a:r>
            <a:r>
              <a:rPr kumimoji="1" lang="zh-CN" altLang="en-US" sz="2400" b="1">
                <a:latin typeface="Times New Roman" pitchFamily="18" charset="0"/>
                <a:ea typeface="楷体_GB2312" pitchFamily="49" charset="-122"/>
              </a:rPr>
              <a:t>外借，因此需要一个</a:t>
            </a:r>
            <a:r>
              <a:rPr kumimoji="1" lang="zh-CN" altLang="en-US" sz="2400" b="1">
                <a:solidFill>
                  <a:srgbClr val="FF3300"/>
                </a:solidFill>
                <a:latin typeface="Times New Roman" pitchFamily="18" charset="0"/>
                <a:ea typeface="楷体_GB2312" pitchFamily="49" charset="-122"/>
              </a:rPr>
              <a:t>个人图书管理系统</a:t>
            </a:r>
            <a:r>
              <a:rPr kumimoji="1" lang="zh-CN" altLang="en-US" sz="2400" b="1">
                <a:latin typeface="Times New Roman" pitchFamily="18" charset="0"/>
                <a:ea typeface="楷体_GB2312" pitchFamily="49" charset="-122"/>
              </a:rPr>
              <a:t>。该系统应该能够将书籍的</a:t>
            </a:r>
            <a:r>
              <a:rPr kumimoji="1" lang="zh-CN" altLang="en-US" sz="2400" b="1">
                <a:solidFill>
                  <a:srgbClr val="FF3300"/>
                </a:solidFill>
                <a:latin typeface="Times New Roman" pitchFamily="18" charset="0"/>
                <a:ea typeface="楷体_GB2312" pitchFamily="49" charset="-122"/>
              </a:rPr>
              <a:t>基本信息</a:t>
            </a:r>
            <a:r>
              <a:rPr kumimoji="1" lang="zh-CN" altLang="en-US" sz="2400" b="1">
                <a:latin typeface="Times New Roman" pitchFamily="18" charset="0"/>
                <a:ea typeface="楷体_GB2312" pitchFamily="49" charset="-122"/>
              </a:rPr>
              <a:t>按</a:t>
            </a:r>
            <a:r>
              <a:rPr kumimoji="1" lang="zh-CN" altLang="en-US" sz="2400" b="1">
                <a:solidFill>
                  <a:srgbClr val="FF3300"/>
                </a:solidFill>
                <a:latin typeface="Times New Roman" pitchFamily="18" charset="0"/>
                <a:ea typeface="楷体_GB2312" pitchFamily="49" charset="-122"/>
              </a:rPr>
              <a:t>计算机类</a:t>
            </a:r>
            <a:r>
              <a:rPr kumimoji="1" lang="zh-CN" altLang="en-US" sz="2400" b="1">
                <a:latin typeface="Times New Roman" pitchFamily="18" charset="0"/>
                <a:ea typeface="楷体_GB2312" pitchFamily="49" charset="-122"/>
              </a:rPr>
              <a:t>、</a:t>
            </a:r>
            <a:r>
              <a:rPr kumimoji="1" lang="zh-CN" altLang="en-US" sz="2400" b="1">
                <a:solidFill>
                  <a:srgbClr val="FF3300"/>
                </a:solidFill>
                <a:latin typeface="Times New Roman" pitchFamily="18" charset="0"/>
                <a:ea typeface="楷体_GB2312" pitchFamily="49" charset="-122"/>
              </a:rPr>
              <a:t>非计算机类</a:t>
            </a:r>
            <a:r>
              <a:rPr kumimoji="1" lang="zh-CN" altLang="en-US" sz="2400" b="1">
                <a:latin typeface="Times New Roman" pitchFamily="18" charset="0"/>
                <a:ea typeface="楷体_GB2312" pitchFamily="49" charset="-122"/>
              </a:rPr>
              <a:t>分别建档，实现按</a:t>
            </a:r>
            <a:r>
              <a:rPr kumimoji="1" lang="zh-CN" altLang="en-US" sz="2400" b="1">
                <a:solidFill>
                  <a:srgbClr val="FF3300"/>
                </a:solidFill>
                <a:latin typeface="Times New Roman" pitchFamily="18" charset="0"/>
                <a:ea typeface="楷体_GB2312" pitchFamily="49" charset="-122"/>
              </a:rPr>
              <a:t>书名</a:t>
            </a:r>
            <a:r>
              <a:rPr kumimoji="1" lang="zh-CN" altLang="en-US" sz="2400" b="1">
                <a:latin typeface="Times New Roman" pitchFamily="18" charset="0"/>
                <a:ea typeface="楷体_GB2312" pitchFamily="49" charset="-122"/>
              </a:rPr>
              <a:t>、</a:t>
            </a:r>
            <a:r>
              <a:rPr kumimoji="1" lang="zh-CN" altLang="en-US" sz="2400" b="1">
                <a:solidFill>
                  <a:srgbClr val="FF3300"/>
                </a:solidFill>
                <a:latin typeface="Times New Roman" pitchFamily="18" charset="0"/>
                <a:ea typeface="楷体_GB2312" pitchFamily="49" charset="-122"/>
              </a:rPr>
              <a:t>作者</a:t>
            </a:r>
            <a:r>
              <a:rPr kumimoji="1" lang="zh-CN" altLang="en-US" sz="2400" b="1">
                <a:latin typeface="Times New Roman" pitchFamily="18" charset="0"/>
                <a:ea typeface="楷体_GB2312" pitchFamily="49" charset="-122"/>
              </a:rPr>
              <a:t>、</a:t>
            </a:r>
            <a:r>
              <a:rPr kumimoji="1" lang="zh-CN" altLang="en-US" sz="2400" b="1">
                <a:solidFill>
                  <a:srgbClr val="FF3300"/>
                </a:solidFill>
                <a:latin typeface="Times New Roman" pitchFamily="18" charset="0"/>
                <a:ea typeface="楷体_GB2312" pitchFamily="49" charset="-122"/>
              </a:rPr>
              <a:t>类别</a:t>
            </a:r>
            <a:r>
              <a:rPr kumimoji="1" lang="zh-CN" altLang="en-US" sz="2400" b="1">
                <a:latin typeface="Times New Roman" pitchFamily="18" charset="0"/>
                <a:ea typeface="楷体_GB2312" pitchFamily="49" charset="-122"/>
              </a:rPr>
              <a:t>、</a:t>
            </a:r>
            <a:r>
              <a:rPr kumimoji="1" lang="zh-CN" altLang="en-US" sz="2400" b="1">
                <a:solidFill>
                  <a:srgbClr val="FF3300"/>
                </a:solidFill>
                <a:latin typeface="Times New Roman" pitchFamily="18" charset="0"/>
                <a:ea typeface="楷体_GB2312" pitchFamily="49" charset="-122"/>
              </a:rPr>
              <a:t>出版社</a:t>
            </a:r>
            <a:r>
              <a:rPr kumimoji="1" lang="zh-CN" altLang="en-US" sz="2400" b="1">
                <a:latin typeface="Times New Roman" pitchFamily="18" charset="0"/>
                <a:ea typeface="楷体_GB2312" pitchFamily="49" charset="-122"/>
              </a:rPr>
              <a:t>等</a:t>
            </a:r>
            <a:r>
              <a:rPr kumimoji="1" lang="zh-CN" altLang="en-US" sz="2400" b="1">
                <a:solidFill>
                  <a:srgbClr val="FF3300"/>
                </a:solidFill>
                <a:latin typeface="Times New Roman" pitchFamily="18" charset="0"/>
                <a:ea typeface="楷体_GB2312" pitchFamily="49" charset="-122"/>
              </a:rPr>
              <a:t>关键字</a:t>
            </a:r>
            <a:r>
              <a:rPr kumimoji="1" lang="zh-CN" altLang="en-US" sz="2400" b="1">
                <a:latin typeface="Times New Roman" pitchFamily="18" charset="0"/>
                <a:ea typeface="楷体_GB2312" pitchFamily="49" charset="-122"/>
              </a:rPr>
              <a:t>的组合查询</a:t>
            </a:r>
            <a:r>
              <a:rPr kumimoji="1" lang="zh-CN" altLang="en-US" sz="2400" b="1">
                <a:solidFill>
                  <a:srgbClr val="FF3300"/>
                </a:solidFill>
                <a:latin typeface="Times New Roman" pitchFamily="18" charset="0"/>
                <a:ea typeface="楷体_GB2312" pitchFamily="49" charset="-122"/>
              </a:rPr>
              <a:t>功能</a:t>
            </a:r>
            <a:r>
              <a:rPr kumimoji="1" lang="zh-CN" altLang="en-US" sz="2400" b="1">
                <a:latin typeface="Times New Roman" pitchFamily="18" charset="0"/>
                <a:ea typeface="楷体_GB2312" pitchFamily="49" charset="-122"/>
              </a:rPr>
              <a:t>。在使用该系统录入</a:t>
            </a:r>
            <a:r>
              <a:rPr kumimoji="1" lang="zh-CN" altLang="en-US" sz="2400" b="1">
                <a:solidFill>
                  <a:srgbClr val="FF3300"/>
                </a:solidFill>
                <a:latin typeface="Times New Roman" pitchFamily="18" charset="0"/>
                <a:ea typeface="楷体_GB2312" pitchFamily="49" charset="-122"/>
              </a:rPr>
              <a:t>新书籍</a:t>
            </a:r>
            <a:r>
              <a:rPr kumimoji="1" lang="zh-CN" altLang="en-US" sz="2400" b="1">
                <a:latin typeface="Times New Roman" pitchFamily="18" charset="0"/>
                <a:ea typeface="楷体_GB2312" pitchFamily="49" charset="-122"/>
              </a:rPr>
              <a:t>时</a:t>
            </a:r>
            <a:r>
              <a:rPr kumimoji="1" lang="zh-CN" altLang="en-US" sz="2400" b="1">
                <a:solidFill>
                  <a:srgbClr val="FF3300"/>
                </a:solidFill>
                <a:latin typeface="Times New Roman" pitchFamily="18" charset="0"/>
                <a:ea typeface="楷体_GB2312" pitchFamily="49" charset="-122"/>
              </a:rPr>
              <a:t>系统</a:t>
            </a:r>
            <a:r>
              <a:rPr kumimoji="1" lang="zh-CN" altLang="en-US" sz="2400" b="1">
                <a:latin typeface="Times New Roman" pitchFamily="18" charset="0"/>
                <a:ea typeface="楷体_GB2312" pitchFamily="49" charset="-122"/>
              </a:rPr>
              <a:t>会自动按</a:t>
            </a:r>
            <a:r>
              <a:rPr kumimoji="1" lang="zh-CN" altLang="en-US" sz="2400" b="1">
                <a:solidFill>
                  <a:srgbClr val="FF3300"/>
                </a:solidFill>
                <a:latin typeface="Times New Roman" pitchFamily="18" charset="0"/>
                <a:ea typeface="楷体_GB2312" pitchFamily="49" charset="-122"/>
              </a:rPr>
              <a:t>规则</a:t>
            </a:r>
            <a:r>
              <a:rPr kumimoji="1" lang="zh-CN" altLang="en-US" sz="2400" b="1">
                <a:latin typeface="Times New Roman" pitchFamily="18" charset="0"/>
                <a:ea typeface="楷体_GB2312" pitchFamily="49" charset="-122"/>
              </a:rPr>
              <a:t>生成</a:t>
            </a:r>
            <a:r>
              <a:rPr kumimoji="1" lang="zh-CN" altLang="en-US" sz="2400" b="1">
                <a:solidFill>
                  <a:srgbClr val="FF3300"/>
                </a:solidFill>
                <a:latin typeface="Times New Roman" pitchFamily="18" charset="0"/>
                <a:ea typeface="楷体_GB2312" pitchFamily="49" charset="-122"/>
              </a:rPr>
              <a:t>书号</a:t>
            </a:r>
            <a:r>
              <a:rPr kumimoji="1" lang="zh-CN" altLang="en-US" sz="2400" b="1">
                <a:latin typeface="Times New Roman" pitchFamily="18" charset="0"/>
                <a:ea typeface="楷体_GB2312" pitchFamily="49" charset="-122"/>
              </a:rPr>
              <a:t>，可以修改</a:t>
            </a:r>
            <a:r>
              <a:rPr kumimoji="1" lang="zh-CN" altLang="en-US" sz="2400" b="1">
                <a:solidFill>
                  <a:srgbClr val="FF3300"/>
                </a:solidFill>
                <a:latin typeface="Times New Roman" pitchFamily="18" charset="0"/>
                <a:ea typeface="楷体_GB2312" pitchFamily="49" charset="-122"/>
              </a:rPr>
              <a:t>信息</a:t>
            </a:r>
            <a:r>
              <a:rPr kumimoji="1" lang="zh-CN" altLang="en-US" sz="2400" b="1">
                <a:latin typeface="Times New Roman" pitchFamily="18" charset="0"/>
                <a:ea typeface="楷体_GB2312" pitchFamily="49" charset="-122"/>
              </a:rPr>
              <a:t>，但一经创建就不允许删除。该系统还应该能够对书籍的外借情况进行</a:t>
            </a:r>
            <a:r>
              <a:rPr kumimoji="1" lang="zh-CN" altLang="en-US" sz="2400" b="1">
                <a:solidFill>
                  <a:srgbClr val="FF3300"/>
                </a:solidFill>
                <a:latin typeface="Times New Roman" pitchFamily="18" charset="0"/>
                <a:ea typeface="楷体_GB2312" pitchFamily="49" charset="-122"/>
              </a:rPr>
              <a:t>记录</a:t>
            </a:r>
            <a:r>
              <a:rPr kumimoji="1" lang="zh-CN" altLang="en-US" sz="2400" b="1">
                <a:latin typeface="Times New Roman" pitchFamily="18" charset="0"/>
                <a:ea typeface="楷体_GB2312" pitchFamily="49" charset="-122"/>
              </a:rPr>
              <a:t>，可对</a:t>
            </a:r>
            <a:r>
              <a:rPr kumimoji="1" lang="zh-CN" altLang="en-US" sz="2400" b="1">
                <a:solidFill>
                  <a:srgbClr val="FF3300"/>
                </a:solidFill>
                <a:latin typeface="Times New Roman" pitchFamily="18" charset="0"/>
                <a:ea typeface="楷体_GB2312" pitchFamily="49" charset="-122"/>
              </a:rPr>
              <a:t>外借情况列表</a:t>
            </a:r>
            <a:r>
              <a:rPr kumimoji="1" lang="zh-CN" altLang="en-US" sz="2400" b="1">
                <a:latin typeface="Times New Roman" pitchFamily="18" charset="0"/>
                <a:ea typeface="楷体_GB2312" pitchFamily="49" charset="-122"/>
              </a:rPr>
              <a:t>打印。另外，还希望能够对书籍的</a:t>
            </a:r>
            <a:r>
              <a:rPr kumimoji="1" lang="zh-CN" altLang="en-US" sz="2400" b="1">
                <a:solidFill>
                  <a:srgbClr val="FF3300"/>
                </a:solidFill>
                <a:latin typeface="Times New Roman" pitchFamily="18" charset="0"/>
                <a:ea typeface="楷体_GB2312" pitchFamily="49" charset="-122"/>
              </a:rPr>
              <a:t>购买金额</a:t>
            </a:r>
            <a:r>
              <a:rPr kumimoji="1" lang="zh-CN" altLang="en-US" sz="2400" b="1">
                <a:latin typeface="Times New Roman" pitchFamily="18" charset="0"/>
                <a:ea typeface="楷体_GB2312" pitchFamily="49" charset="-122"/>
              </a:rPr>
              <a:t>、</a:t>
            </a:r>
            <a:r>
              <a:rPr kumimoji="1" lang="zh-CN" altLang="en-US" sz="2400" b="1">
                <a:solidFill>
                  <a:srgbClr val="FF3300"/>
                </a:solidFill>
                <a:latin typeface="Times New Roman" pitchFamily="18" charset="0"/>
                <a:ea typeface="楷体_GB2312" pitchFamily="49" charset="-122"/>
              </a:rPr>
              <a:t>册数</a:t>
            </a:r>
            <a:r>
              <a:rPr kumimoji="1" lang="zh-CN" altLang="en-US" sz="2400" b="1">
                <a:latin typeface="Times New Roman" pitchFamily="18" charset="0"/>
                <a:ea typeface="楷体_GB2312" pitchFamily="49" charset="-122"/>
              </a:rPr>
              <a:t>按</a:t>
            </a:r>
            <a:r>
              <a:rPr kumimoji="1" lang="zh-CN" altLang="en-US" sz="2400" b="1">
                <a:solidFill>
                  <a:srgbClr val="FF3300"/>
                </a:solidFill>
                <a:latin typeface="Times New Roman" pitchFamily="18" charset="0"/>
                <a:ea typeface="楷体_GB2312" pitchFamily="49" charset="-122"/>
              </a:rPr>
              <a:t>特定时间周期</a:t>
            </a:r>
            <a:r>
              <a:rPr kumimoji="1" lang="zh-CN" altLang="en-US" sz="2400" b="1">
                <a:latin typeface="Times New Roman" pitchFamily="18" charset="0"/>
                <a:ea typeface="楷体_GB2312" pitchFamily="49" charset="-122"/>
              </a:rPr>
              <a:t>进行统计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筛选备选类</a:t>
            </a:r>
          </a:p>
        </p:txBody>
      </p:sp>
      <p:sp>
        <p:nvSpPr>
          <p:cNvPr id="28675" name="Rectangle 3"/>
          <p:cNvSpPr>
            <a:spLocks noChangeArrowheads="1"/>
          </p:cNvSpPr>
          <p:nvPr/>
        </p:nvSpPr>
        <p:spPr bwMode="auto">
          <a:xfrm>
            <a:off x="447675" y="1268413"/>
            <a:ext cx="8516938"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en-US" altLang="zh-CN" sz="2000" b="1">
                <a:latin typeface="Times New Roman" pitchFamily="18" charset="0"/>
                <a:ea typeface="楷体_GB2312" pitchFamily="49" charset="-122"/>
              </a:rPr>
              <a:t>“</a:t>
            </a:r>
            <a:r>
              <a:rPr kumimoji="1" lang="zh-CN" altLang="en-US" sz="2000" b="1">
                <a:latin typeface="Times New Roman" pitchFamily="18" charset="0"/>
                <a:ea typeface="楷体_GB2312" pitchFamily="49" charset="-122"/>
              </a:rPr>
              <a:t>小王”、“人”、“家里”很明显是系统外的概念，无须对其建模；</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而“个人图书管理系统”、“系统”指的就是将要开发的系统，即系统本身，也无须对其进行建模；</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很明显“书籍”是一个很重要的类，而“书名”、“作者”、“类别”、“出版社”、“书号”则都是用来描述书籍的基本信息的，因此应该作为“书籍”类的属性处理，而“规则”是指书号的生成规则，而书号则是书籍的一个属性，因此“规则”可以作为编写“书籍”类构造函数的指南。</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“基本信息”则是书名、作者、类别等描述书籍的基本信息统称，“关键字”则是代表其中之一，因此无需对其建模；</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“功能”、“新书籍”、“信息”、“记录”都是在描述需求时使用到的一些相关词语，并不是问题域的本质，因此先可以将其淘汰掉；</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筛选修选类</a:t>
            </a:r>
          </a:p>
        </p:txBody>
      </p:sp>
      <p:sp>
        <p:nvSpPr>
          <p:cNvPr id="29699" name="Rectangle 3"/>
          <p:cNvSpPr>
            <a:spLocks noChangeArrowheads="1"/>
          </p:cNvSpPr>
          <p:nvPr/>
        </p:nvSpPr>
        <p:spPr bwMode="auto">
          <a:xfrm>
            <a:off x="468313" y="126841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en-US" altLang="zh-CN" sz="2000" b="1">
                <a:latin typeface="Times New Roman" pitchFamily="18" charset="0"/>
                <a:ea typeface="楷体_GB2312" pitchFamily="49" charset="-122"/>
              </a:rPr>
              <a:t>“</a:t>
            </a:r>
            <a:r>
              <a:rPr kumimoji="1" lang="zh-CN" altLang="en-US" sz="2000" b="1">
                <a:latin typeface="Times New Roman" pitchFamily="18" charset="0"/>
                <a:ea typeface="楷体_GB2312" pitchFamily="49" charset="-122"/>
              </a:rPr>
              <a:t>计算机类”、“非计算机类”是该系统中图书的两大分类，因此应该对其建模，并改名为“计算机类书籍”和“非计算机类书籍”，以减少歧义；</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“外借情况”则是用来表示一次借阅行为，应该成为一个候选类，多个外借情况将组成“外借情况列表”，而外借情况中一个很重要的角色是“朋友”</a:t>
            </a:r>
            <a:r>
              <a:rPr kumimoji="1" lang="en-US" altLang="zh-CN" sz="2000" b="1">
                <a:latin typeface="Times New Roman" pitchFamily="18" charset="0"/>
                <a:ea typeface="楷体_GB2312" pitchFamily="49" charset="-122"/>
              </a:rPr>
              <a:t>—</a:t>
            </a:r>
            <a:r>
              <a:rPr kumimoji="1" lang="zh-CN" altLang="en-US" sz="2000" b="1">
                <a:latin typeface="Times New Roman" pitchFamily="18" charset="0"/>
                <a:ea typeface="楷体_GB2312" pitchFamily="49" charset="-122"/>
              </a:rPr>
              <a:t>借阅主体。虽然到本系统中并不需要建立“朋友”的资料库，但考虑到可能会需要列出某个朋友的借阅情况，因此还是将其列为候选类。为了能够更好地表述，将“外借情况”改名为“借阅记录”，而将“外借情况列表”改名为“借阅记录列表”；</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“购买金额”、“册数”都是统计的结果，都是一个数字，因此不用将其建模，而“特定时限”则是统计的范围，也无需将其建模；不过从这里的分析中，我们可以发现，在该需求描述中隐藏着一个关键类</a:t>
            </a:r>
            <a:r>
              <a:rPr kumimoji="1" lang="en-US" altLang="zh-CN" sz="2000" b="1">
                <a:latin typeface="Times New Roman" pitchFamily="18" charset="0"/>
                <a:ea typeface="楷体_GB2312" pitchFamily="49" charset="-122"/>
              </a:rPr>
              <a:t>—</a:t>
            </a:r>
            <a:r>
              <a:rPr kumimoji="1" lang="zh-CN" altLang="en-US" sz="2000" b="1">
                <a:latin typeface="Times New Roman" pitchFamily="18" charset="0"/>
                <a:ea typeface="楷体_GB2312" pitchFamily="49" charset="-122"/>
              </a:rPr>
              <a:t>书籍列表，也就是执行统计的主体。</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得到候选类</a:t>
            </a:r>
          </a:p>
        </p:txBody>
      </p:sp>
      <p:sp>
        <p:nvSpPr>
          <p:cNvPr id="30723"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endParaRPr kumimoji="1" lang="en-US" altLang="zh-CN" sz="2400" b="1">
              <a:solidFill>
                <a:srgbClr val="FF3300"/>
              </a:solidFill>
              <a:latin typeface="Times New Roman" pitchFamily="18" charset="0"/>
              <a:ea typeface="楷体_GB2312" pitchFamily="49" charset="-122"/>
            </a:endParaRPr>
          </a:p>
          <a:p>
            <a:pPr marL="457200" indent="-457200">
              <a:lnSpc>
                <a:spcPct val="125000"/>
              </a:lnSpc>
              <a:spcBef>
                <a:spcPct val="20000"/>
              </a:spcBef>
              <a:buClr>
                <a:srgbClr val="FF0000"/>
              </a:buClr>
              <a:buSzPct val="200000"/>
              <a:buFontTx/>
              <a:buChar char="•"/>
            </a:pPr>
            <a:endParaRPr kumimoji="1" lang="en-US" altLang="zh-CN" sz="2400" b="1">
              <a:solidFill>
                <a:srgbClr val="FF3300"/>
              </a:solidFill>
              <a:latin typeface="Times New Roman" pitchFamily="18" charset="0"/>
              <a:ea typeface="楷体_GB2312" pitchFamily="49" charset="-122"/>
            </a:endParaRPr>
          </a:p>
          <a:p>
            <a:pPr marL="457200" indent="-457200">
              <a:lnSpc>
                <a:spcPct val="125000"/>
              </a:lnSpc>
              <a:spcBef>
                <a:spcPct val="20000"/>
              </a:spcBef>
              <a:buClr>
                <a:srgbClr val="FF0000"/>
              </a:buClr>
              <a:buSzPct val="200000"/>
              <a:buFontTx/>
              <a:buChar char="•"/>
            </a:pPr>
            <a:endParaRPr kumimoji="1" lang="en-US" altLang="zh-CN" sz="2400" b="1">
              <a:solidFill>
                <a:srgbClr val="FF3300"/>
              </a:solidFill>
              <a:latin typeface="Times New Roman" pitchFamily="18" charset="0"/>
              <a:ea typeface="楷体_GB2312" pitchFamily="49" charset="-122"/>
            </a:endParaRP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在使用“名词动词法”寻找类的时候，很多团队会在此耗费大量的时间，特别是对于中大型项目，这样很容易迷失方向。其实在此主要的目的是对问题领域建立概要的了解，无需太过咬文嚼字 </a:t>
            </a:r>
          </a:p>
        </p:txBody>
      </p:sp>
      <p:graphicFrame>
        <p:nvGraphicFramePr>
          <p:cNvPr id="89100" name="Group 12"/>
          <p:cNvGraphicFramePr>
            <a:graphicFrameLocks noGrp="1"/>
          </p:cNvGraphicFramePr>
          <p:nvPr>
            <p:ph/>
          </p:nvPr>
        </p:nvGraphicFramePr>
        <p:xfrm>
          <a:off x="755650" y="1628775"/>
          <a:ext cx="7880350" cy="944563"/>
        </p:xfrm>
        <a:graphic>
          <a:graphicData uri="http://schemas.openxmlformats.org/drawingml/2006/table">
            <a:tbl>
              <a:tblPr/>
              <a:tblGrid>
                <a:gridCol w="7880350"/>
              </a:tblGrid>
              <a:tr h="944563">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华文新魏" pitchFamily="2" charset="-122"/>
                          <a:ea typeface="华文新魏" pitchFamily="2" charset="-122"/>
                          <a:cs typeface="Times New Roman" pitchFamily="18" charset="0"/>
                        </a:rPr>
                        <a:t>书籍         计算机类书籍       非计算机类书籍</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华文新魏" pitchFamily="2" charset="-122"/>
                          <a:ea typeface="华文新魏" pitchFamily="2" charset="-122"/>
                          <a:cs typeface="Times New Roman" pitchFamily="18" charset="0"/>
                        </a:rPr>
                        <a:t>借阅记录     借阅记录列表       书籍列表</a:t>
                      </a:r>
                    </a:p>
                  </a:txBody>
                  <a:tcPr marT="31485" marB="314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4. </a:t>
            </a:r>
            <a:r>
              <a:rPr lang="zh-CN" altLang="en-US" smtClean="0"/>
              <a:t>类之间的关系</a:t>
            </a:r>
          </a:p>
        </p:txBody>
      </p:sp>
      <p:sp>
        <p:nvSpPr>
          <p:cNvPr id="31747" name="Rectangle 3"/>
          <p:cNvSpPr>
            <a:spLocks noGrp="1" noRot="1" noChangeArrowheads="1"/>
          </p:cNvSpPr>
          <p:nvPr>
            <p:ph type="body" idx="1"/>
          </p:nvPr>
        </p:nvSpPr>
        <p:spPr/>
        <p:txBody>
          <a:bodyPr/>
          <a:lstStyle/>
          <a:p>
            <a:pPr eaLnBrk="1" hangingPunct="1">
              <a:buFont typeface="Wingdings" pitchFamily="2" charset="2"/>
              <a:buNone/>
            </a:pPr>
            <a:r>
              <a:rPr lang="zh-CN" altLang="en-US" smtClean="0"/>
              <a:t>类之间的关系有：</a:t>
            </a:r>
          </a:p>
          <a:p>
            <a:pPr eaLnBrk="1" hangingPunct="1"/>
            <a:r>
              <a:rPr lang="zh-CN" altLang="en-US" smtClean="0"/>
              <a:t>泛化 </a:t>
            </a:r>
            <a:r>
              <a:rPr lang="en-US" altLang="zh-CN" smtClean="0"/>
              <a:t>Generalization</a:t>
            </a:r>
          </a:p>
          <a:p>
            <a:pPr eaLnBrk="1" hangingPunct="1"/>
            <a:r>
              <a:rPr lang="zh-CN" altLang="en-US" smtClean="0"/>
              <a:t>关联 </a:t>
            </a:r>
            <a:r>
              <a:rPr lang="en-US" altLang="zh-CN" smtClean="0"/>
              <a:t>Association</a:t>
            </a:r>
          </a:p>
          <a:p>
            <a:pPr lvl="1" eaLnBrk="1" hangingPunct="1"/>
            <a:r>
              <a:rPr lang="zh-CN" altLang="en-US" smtClean="0"/>
              <a:t>连接 </a:t>
            </a:r>
            <a:r>
              <a:rPr lang="en-US" altLang="zh-CN" smtClean="0"/>
              <a:t>Link</a:t>
            </a:r>
          </a:p>
          <a:p>
            <a:pPr lvl="1" eaLnBrk="1" hangingPunct="1"/>
            <a:r>
              <a:rPr lang="zh-CN" altLang="en-US" smtClean="0"/>
              <a:t>聚合 </a:t>
            </a:r>
            <a:r>
              <a:rPr lang="en-US" altLang="zh-CN" smtClean="0"/>
              <a:t>Aggregation</a:t>
            </a:r>
          </a:p>
          <a:p>
            <a:pPr lvl="1" eaLnBrk="1" hangingPunct="1"/>
            <a:r>
              <a:rPr lang="zh-CN" altLang="en-US" smtClean="0"/>
              <a:t>组合 </a:t>
            </a:r>
            <a:r>
              <a:rPr lang="en-US" altLang="zh-CN" smtClean="0"/>
              <a:t>Composition</a:t>
            </a:r>
          </a:p>
          <a:p>
            <a:pPr eaLnBrk="1" hangingPunct="1"/>
            <a:r>
              <a:rPr lang="zh-CN" altLang="en-US" smtClean="0"/>
              <a:t>依赖 </a:t>
            </a:r>
            <a:r>
              <a:rPr lang="en-US" altLang="zh-CN" smtClean="0"/>
              <a:t>Dependency</a:t>
            </a:r>
          </a:p>
          <a:p>
            <a:pPr eaLnBrk="1" hangingPunct="1">
              <a:buFont typeface="Wingdings" pitchFamily="2" charset="2"/>
              <a:buNone/>
            </a:pPr>
            <a:endParaRPr lang="en-US" altLang="zh-CN"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1</a:t>
            </a:r>
            <a:r>
              <a:rPr lang="zh-CN" altLang="en-US" smtClean="0"/>
              <a:t>、什么是类</a:t>
            </a:r>
          </a:p>
        </p:txBody>
      </p:sp>
      <p:pic>
        <p:nvPicPr>
          <p:cNvPr id="51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68413"/>
            <a:ext cx="532447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2924175"/>
            <a:ext cx="58864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1</a:t>
            </a:r>
            <a:r>
              <a:rPr lang="zh-CN" altLang="en-US" smtClean="0"/>
              <a:t>）</a:t>
            </a:r>
            <a:r>
              <a:rPr lang="zh-CN" altLang="en-US" sz="4800" smtClean="0"/>
              <a:t>类间的关系</a:t>
            </a:r>
            <a:r>
              <a:rPr lang="en-US" altLang="zh-CN" sz="4800" smtClean="0"/>
              <a:t>—</a:t>
            </a:r>
            <a:r>
              <a:rPr lang="zh-CN" altLang="en-US" sz="4000" smtClean="0"/>
              <a:t>泛化</a:t>
            </a:r>
          </a:p>
        </p:txBody>
      </p:sp>
      <p:sp>
        <p:nvSpPr>
          <p:cNvPr id="32771" name="Rectangle 3"/>
          <p:cNvSpPr>
            <a:spLocks noGrp="1" noRot="1" noChangeArrowheads="1"/>
          </p:cNvSpPr>
          <p:nvPr>
            <p:ph type="body" idx="1"/>
          </p:nvPr>
        </p:nvSpPr>
        <p:spPr/>
        <p:txBody>
          <a:bodyPr/>
          <a:lstStyle/>
          <a:p>
            <a:pPr eaLnBrk="1" hangingPunct="1"/>
            <a:r>
              <a:rPr lang="zh-CN" altLang="en-US" smtClean="0"/>
              <a:t>是一般和特殊的关系</a:t>
            </a:r>
          </a:p>
          <a:p>
            <a:pPr lvl="1" eaLnBrk="1" hangingPunct="1"/>
            <a:r>
              <a:rPr lang="zh-CN" altLang="en-US" smtClean="0"/>
              <a:t>   </a:t>
            </a:r>
            <a:r>
              <a:rPr lang="en-US" altLang="zh-CN" smtClean="0"/>
              <a:t>Is a kind of</a:t>
            </a:r>
          </a:p>
          <a:p>
            <a:pPr eaLnBrk="1" hangingPunct="1"/>
            <a:r>
              <a:rPr lang="zh-CN" altLang="en-US" smtClean="0"/>
              <a:t>泛化即类的继承，子类继承父类属性和操作。</a:t>
            </a:r>
          </a:p>
          <a:p>
            <a:pPr eaLnBrk="1" hangingPunct="1"/>
            <a:r>
              <a:rPr lang="zh-CN" altLang="en-US" smtClean="0"/>
              <a:t>子类可以应用在父类对象可能出现的地方</a:t>
            </a:r>
          </a:p>
          <a:p>
            <a:pPr eaLnBrk="1" hangingPunct="1">
              <a:buFont typeface="Wingdings" pitchFamily="2" charset="2"/>
              <a:buNone/>
            </a:pPr>
            <a:endParaRPr lang="zh-CN" altLang="en-US" smtClean="0"/>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mtClean="0"/>
              <a:t>例如：</a:t>
            </a:r>
          </a:p>
        </p:txBody>
      </p:sp>
      <p:sp>
        <p:nvSpPr>
          <p:cNvPr id="33795" name="Rectangle 5"/>
          <p:cNvSpPr>
            <a:spLocks noGrp="1" noRot="1" noChangeArrowheads="1"/>
          </p:cNvSpPr>
          <p:nvPr>
            <p:ph type="body" sz="half" idx="1"/>
          </p:nvPr>
        </p:nvSpPr>
        <p:spPr/>
        <p:txBody>
          <a:bodyPr/>
          <a:lstStyle/>
          <a:p>
            <a:pPr eaLnBrk="1" hangingPunct="1"/>
            <a:endParaRPr lang="zh-CN" altLang="zh-CN" smtClean="0"/>
          </a:p>
        </p:txBody>
      </p:sp>
      <p:sp>
        <p:nvSpPr>
          <p:cNvPr id="33796" name="Rectangle 6"/>
          <p:cNvSpPr>
            <a:spLocks noGrp="1" noRot="1" noChangeArrowheads="1"/>
          </p:cNvSpPr>
          <p:nvPr>
            <p:ph type="body" sz="half" idx="2"/>
          </p:nvPr>
        </p:nvSpPr>
        <p:spPr/>
        <p:txBody>
          <a:bodyPr/>
          <a:lstStyle/>
          <a:p>
            <a:pPr eaLnBrk="1" hangingPunct="1"/>
            <a:endParaRPr lang="zh-CN" altLang="zh-CN" smtClean="0"/>
          </a:p>
        </p:txBody>
      </p:sp>
      <p:pic>
        <p:nvPicPr>
          <p:cNvPr id="337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60575"/>
            <a:ext cx="3381375" cy="36576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379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989138"/>
            <a:ext cx="403860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2</a:t>
            </a:r>
            <a:r>
              <a:rPr lang="zh-CN" altLang="en-US" smtClean="0"/>
              <a:t>）</a:t>
            </a:r>
            <a:r>
              <a:rPr lang="zh-CN" altLang="en-US" sz="4800" smtClean="0"/>
              <a:t>类间的关系</a:t>
            </a:r>
            <a:r>
              <a:rPr lang="en-US" altLang="zh-CN" sz="4800" smtClean="0"/>
              <a:t>—</a:t>
            </a:r>
            <a:r>
              <a:rPr lang="zh-CN" altLang="en-US" sz="4000" smtClean="0"/>
              <a:t>关联</a:t>
            </a:r>
          </a:p>
        </p:txBody>
      </p:sp>
      <p:sp>
        <p:nvSpPr>
          <p:cNvPr id="34819" name="Rectangle 3"/>
          <p:cNvSpPr>
            <a:spLocks noGrp="1" noRot="1" noChangeArrowheads="1"/>
          </p:cNvSpPr>
          <p:nvPr>
            <p:ph type="body" idx="1"/>
          </p:nvPr>
        </p:nvSpPr>
        <p:spPr/>
        <p:txBody>
          <a:bodyPr/>
          <a:lstStyle/>
          <a:p>
            <a:pPr eaLnBrk="1" hangingPunct="1"/>
            <a:r>
              <a:rPr lang="zh-CN" altLang="en-US" smtClean="0"/>
              <a:t>关联是一种结构关系，它描述了给定类之间的语义连接，是两个类或多个类之间的一个关系。</a:t>
            </a:r>
          </a:p>
          <a:p>
            <a:pPr eaLnBrk="1" hangingPunct="1">
              <a:buFont typeface="Wingdings" pitchFamily="2" charset="2"/>
              <a:buNone/>
            </a:pPr>
            <a:endParaRPr lang="en-US" altLang="zh-CN" smtClean="0"/>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716338"/>
            <a:ext cx="5943600" cy="110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关联关系详细说明</a:t>
            </a:r>
          </a:p>
        </p:txBody>
      </p:sp>
      <p:sp>
        <p:nvSpPr>
          <p:cNvPr id="35843" name="Rectangle 3"/>
          <p:cNvSpPr>
            <a:spLocks noGrp="1" noRot="1" noChangeArrowheads="1"/>
          </p:cNvSpPr>
          <p:nvPr>
            <p:ph type="body" idx="1"/>
          </p:nvPr>
        </p:nvSpPr>
        <p:spPr/>
        <p:txBody>
          <a:bodyPr/>
          <a:lstStyle/>
          <a:p>
            <a:pPr eaLnBrk="1" hangingPunct="1"/>
            <a:r>
              <a:rPr lang="zh-CN" altLang="en-US" smtClean="0"/>
              <a:t>名称（</a:t>
            </a:r>
            <a:r>
              <a:rPr lang="en-US" altLang="zh-CN" smtClean="0"/>
              <a:t>Name</a:t>
            </a:r>
            <a:r>
              <a:rPr lang="zh-CN" altLang="en-US" smtClean="0"/>
              <a:t>）</a:t>
            </a:r>
          </a:p>
          <a:p>
            <a:pPr eaLnBrk="1" hangingPunct="1"/>
            <a:r>
              <a:rPr lang="zh-CN" altLang="en-US" smtClean="0"/>
              <a:t>角色（</a:t>
            </a:r>
            <a:r>
              <a:rPr lang="en-US" altLang="zh-CN" smtClean="0"/>
              <a:t>Role</a:t>
            </a:r>
            <a:r>
              <a:rPr lang="zh-CN" altLang="en-US" smtClean="0"/>
              <a:t>）</a:t>
            </a:r>
          </a:p>
          <a:p>
            <a:pPr eaLnBrk="1" hangingPunct="1"/>
            <a:r>
              <a:rPr lang="zh-CN" altLang="en-US" smtClean="0"/>
              <a:t>多重性（</a:t>
            </a:r>
            <a:r>
              <a:rPr lang="en-US" altLang="zh-CN" smtClean="0"/>
              <a:t>Multiplicity</a:t>
            </a:r>
            <a:r>
              <a:rPr lang="zh-CN" altLang="en-US" smtClean="0"/>
              <a:t>）</a:t>
            </a:r>
          </a:p>
          <a:p>
            <a:pPr eaLnBrk="1" hangingPunct="1"/>
            <a:r>
              <a:rPr lang="zh-CN" altLang="en-US" smtClean="0"/>
              <a:t>聚合关系（</a:t>
            </a:r>
            <a:r>
              <a:rPr lang="en-US" altLang="zh-CN" smtClean="0"/>
              <a:t>Aggregation</a:t>
            </a:r>
            <a:r>
              <a:rPr lang="zh-CN" altLang="en-US" smtClean="0"/>
              <a:t>）</a:t>
            </a:r>
          </a:p>
          <a:p>
            <a:pPr eaLnBrk="1" hangingPunct="1"/>
            <a:r>
              <a:rPr lang="zh-CN" altLang="en-US" smtClean="0"/>
              <a:t>组合关系（</a:t>
            </a:r>
            <a:r>
              <a:rPr lang="en-US" altLang="zh-CN" smtClean="0"/>
              <a:t>Composition</a:t>
            </a:r>
            <a:r>
              <a:rPr lang="zh-CN" altLang="en-US" smtClean="0"/>
              <a:t>）</a:t>
            </a:r>
          </a:p>
          <a:p>
            <a:pPr eaLnBrk="1" hangingPunct="1"/>
            <a:r>
              <a:rPr lang="zh-CN" altLang="en-US" smtClean="0"/>
              <a:t>导航性（</a:t>
            </a:r>
            <a:r>
              <a:rPr lang="en-US" altLang="zh-CN" smtClean="0"/>
              <a:t>Navigation</a:t>
            </a:r>
            <a:r>
              <a:rPr lang="zh-CN" altLang="en-US" smtClean="0"/>
              <a:t>）</a:t>
            </a:r>
          </a:p>
          <a:p>
            <a:pPr eaLnBrk="1" hangingPunct="1">
              <a:buFont typeface="Wingdings" pitchFamily="2" charset="2"/>
              <a:buNone/>
            </a:pPr>
            <a:r>
              <a:rPr lang="zh-CN" altLang="en-US" smtClean="0"/>
              <a:t>下面分别阐述：</a:t>
            </a:r>
          </a:p>
          <a:p>
            <a:pPr eaLnBrk="1" hangingPunct="1">
              <a:buFont typeface="Wingdings" pitchFamily="2" charset="2"/>
              <a:buNone/>
            </a:pPr>
            <a:endParaRPr lang="en-US" altLang="zh-CN"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t>① </a:t>
            </a:r>
            <a:r>
              <a:rPr lang="zh-CN" altLang="en-US" smtClean="0"/>
              <a:t>名称</a:t>
            </a:r>
          </a:p>
          <a:p>
            <a:pPr eaLnBrk="1" hangingPunct="1"/>
            <a:r>
              <a:rPr lang="zh-CN" altLang="en-US" smtClean="0"/>
              <a:t>使用一个动词或动词短语来命名关联。</a:t>
            </a:r>
          </a:p>
          <a:p>
            <a:pPr eaLnBrk="1" hangingPunct="1"/>
            <a:r>
              <a:rPr lang="zh-CN" altLang="en-US" smtClean="0"/>
              <a:t>清晰而简洁地说明对象间关系。</a:t>
            </a:r>
          </a:p>
          <a:p>
            <a:pPr eaLnBrk="1" hangingPunct="1"/>
            <a:r>
              <a:rPr lang="zh-CN" altLang="en-US" smtClean="0"/>
              <a:t>关联的名称并不是必需的。 </a:t>
            </a:r>
          </a:p>
          <a:p>
            <a:pPr eaLnBrk="1" hangingPunct="1"/>
            <a:r>
              <a:rPr lang="zh-CN" altLang="en-US" smtClean="0"/>
              <a:t>可以前缀或后缀一个指引阅读方向的方向指示符，以消除歧义。</a:t>
            </a:r>
          </a:p>
          <a:p>
            <a:pPr eaLnBrk="1" hangingPunct="1">
              <a:buFont typeface="Wingdings" pitchFamily="2" charset="2"/>
              <a:buNone/>
            </a:pPr>
            <a:endParaRPr lang="en-US" altLang="zh-CN" smtClean="0"/>
          </a:p>
        </p:txBody>
      </p:sp>
      <p:pic>
        <p:nvPicPr>
          <p:cNvPr id="36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5132388"/>
            <a:ext cx="5830887"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t>② </a:t>
            </a:r>
            <a:r>
              <a:rPr lang="zh-CN" altLang="en-US" smtClean="0"/>
              <a:t>角色</a:t>
            </a:r>
          </a:p>
          <a:p>
            <a:pPr eaLnBrk="1" hangingPunct="1"/>
            <a:r>
              <a:rPr lang="zh-CN" altLang="en-US" smtClean="0"/>
              <a:t>关联关系中一个类对另一个类所表现出来的职责。 </a:t>
            </a:r>
          </a:p>
          <a:p>
            <a:pPr eaLnBrk="1" hangingPunct="1"/>
            <a:r>
              <a:rPr lang="zh-CN" altLang="en-US" smtClean="0"/>
              <a:t>角色的名称应该是名词或名词短语，以解释对象是如何参与关系的。 </a:t>
            </a:r>
          </a:p>
          <a:p>
            <a:pPr eaLnBrk="1" hangingPunct="1">
              <a:buFont typeface="Wingdings" pitchFamily="2" charset="2"/>
              <a:buNone/>
            </a:pPr>
            <a:endParaRPr lang="en-US" altLang="zh-CN" smtClean="0"/>
          </a:p>
        </p:txBody>
      </p:sp>
      <p:pic>
        <p:nvPicPr>
          <p:cNvPr id="378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538663"/>
            <a:ext cx="5405438"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Rot="1" noChangeArrowheads="1"/>
          </p:cNvSpPr>
          <p:nvPr>
            <p:ph type="body" idx="1"/>
          </p:nvPr>
        </p:nvSpPr>
        <p:spPr>
          <a:xfrm>
            <a:off x="539750" y="476250"/>
            <a:ext cx="8153400" cy="4498975"/>
          </a:xfrm>
        </p:spPr>
        <p:txBody>
          <a:bodyPr/>
          <a:lstStyle/>
          <a:p>
            <a:pPr eaLnBrk="1" hangingPunct="1">
              <a:buFont typeface="Wingdings" pitchFamily="2" charset="2"/>
              <a:buNone/>
            </a:pPr>
            <a:r>
              <a:rPr lang="en-US" altLang="zh-CN" smtClean="0"/>
              <a:t>③ </a:t>
            </a:r>
            <a:r>
              <a:rPr lang="zh-CN" altLang="en-US" smtClean="0"/>
              <a:t>多重性</a:t>
            </a:r>
          </a:p>
          <a:p>
            <a:pPr eaLnBrk="1" hangingPunct="1"/>
            <a:r>
              <a:rPr lang="zh-CN" altLang="en-US" smtClean="0"/>
              <a:t>指有多少对象可以参与该关联。</a:t>
            </a:r>
          </a:p>
          <a:p>
            <a:pPr eaLnBrk="1" hangingPunct="1"/>
            <a:r>
              <a:rPr lang="zh-CN" altLang="en-US" smtClean="0"/>
              <a:t>可以表达一个取值范围、特定值、无限定的范围或一组离散值。  </a:t>
            </a:r>
          </a:p>
          <a:p>
            <a:pPr eaLnBrk="1" hangingPunct="1"/>
            <a:r>
              <a:rPr lang="zh-CN" altLang="en-US" smtClean="0"/>
              <a:t>格式：“</a:t>
            </a:r>
            <a:r>
              <a:rPr lang="en-US" altLang="zh-CN" smtClean="0"/>
              <a:t>minimum..maximum” </a:t>
            </a:r>
            <a:r>
              <a:rPr lang="zh-CN" altLang="en-US" smtClean="0"/>
              <a:t>（均为</a:t>
            </a:r>
            <a:r>
              <a:rPr lang="en-US" altLang="zh-CN" smtClean="0"/>
              <a:t>Int</a:t>
            </a:r>
            <a:r>
              <a:rPr lang="zh-CN" altLang="en-US" smtClean="0"/>
              <a:t>型）。</a:t>
            </a:r>
          </a:p>
          <a:p>
            <a:pPr eaLnBrk="1" hangingPunct="1"/>
            <a:r>
              <a:rPr lang="zh-CN" altLang="en-US" smtClean="0"/>
              <a:t>赋给一个端点的多重性表示该端点可以有多少个对象与另一个端点的一个对象关联。 </a:t>
            </a:r>
          </a:p>
          <a:p>
            <a:pPr eaLnBrk="1" hangingPunct="1">
              <a:buFont typeface="Wingdings" pitchFamily="2" charset="2"/>
              <a:buNone/>
            </a:pPr>
            <a:endParaRPr lang="en-US" altLang="zh-CN" smtClean="0"/>
          </a:p>
        </p:txBody>
      </p:sp>
      <p:pic>
        <p:nvPicPr>
          <p:cNvPr id="389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5157788"/>
            <a:ext cx="541972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Rot="1" noChangeArrowheads="1"/>
          </p:cNvSpPr>
          <p:nvPr>
            <p:ph type="body" sz="half" idx="1"/>
          </p:nvPr>
        </p:nvSpPr>
        <p:spPr/>
        <p:txBody>
          <a:bodyPr/>
          <a:lstStyle/>
          <a:p>
            <a:pPr eaLnBrk="1" hangingPunct="1">
              <a:buFont typeface="Wingdings" pitchFamily="2" charset="2"/>
              <a:buNone/>
            </a:pPr>
            <a:r>
              <a:rPr lang="en-US" altLang="zh-CN" smtClean="0"/>
              <a:t>④ </a:t>
            </a:r>
            <a:r>
              <a:rPr lang="zh-CN" altLang="en-US" smtClean="0"/>
              <a:t>聚合关系 </a:t>
            </a:r>
          </a:p>
          <a:p>
            <a:pPr eaLnBrk="1" hangingPunct="1"/>
            <a:r>
              <a:rPr lang="zh-CN" altLang="en-US" smtClean="0"/>
              <a:t>一种特殊类型的关联。 </a:t>
            </a:r>
          </a:p>
          <a:p>
            <a:pPr eaLnBrk="1" hangingPunct="1"/>
            <a:r>
              <a:rPr lang="zh-CN" altLang="en-US" smtClean="0"/>
              <a:t>表示整体与部分关系的关联。 </a:t>
            </a:r>
          </a:p>
          <a:p>
            <a:pPr eaLnBrk="1" hangingPunct="1"/>
            <a:r>
              <a:rPr lang="zh-CN" altLang="en-US" smtClean="0"/>
              <a:t>描述了“</a:t>
            </a:r>
            <a:r>
              <a:rPr lang="en-US" altLang="zh-CN" smtClean="0"/>
              <a:t>has a”</a:t>
            </a:r>
            <a:r>
              <a:rPr lang="zh-CN" altLang="en-US" smtClean="0"/>
              <a:t>的关系。 </a:t>
            </a:r>
          </a:p>
          <a:p>
            <a:pPr eaLnBrk="1" hangingPunct="1">
              <a:buFont typeface="Wingdings" pitchFamily="2" charset="2"/>
              <a:buNone/>
            </a:pPr>
            <a:endParaRPr lang="en-US" altLang="zh-CN" smtClean="0"/>
          </a:p>
        </p:txBody>
      </p:sp>
      <p:sp>
        <p:nvSpPr>
          <p:cNvPr id="39939" name="Rectangle 6"/>
          <p:cNvSpPr>
            <a:spLocks noGrp="1" noRot="1" noChangeArrowheads="1"/>
          </p:cNvSpPr>
          <p:nvPr>
            <p:ph type="body" sz="half" idx="2"/>
          </p:nvPr>
        </p:nvSpPr>
        <p:spPr/>
        <p:txBody>
          <a:bodyPr/>
          <a:lstStyle/>
          <a:p>
            <a:pPr eaLnBrk="1" hangingPunct="1"/>
            <a:endParaRPr lang="zh-CN" altLang="zh-CN" smtClean="0"/>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73238"/>
            <a:ext cx="4357688"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Rot="1" noChangeArrowheads="1"/>
          </p:cNvSpPr>
          <p:nvPr>
            <p:ph type="body" sz="half" idx="1"/>
          </p:nvPr>
        </p:nvSpPr>
        <p:spPr/>
        <p:txBody>
          <a:bodyPr/>
          <a:lstStyle/>
          <a:p>
            <a:pPr eaLnBrk="1" hangingPunct="1">
              <a:buFont typeface="Wingdings" pitchFamily="2" charset="2"/>
              <a:buNone/>
            </a:pPr>
            <a:r>
              <a:rPr lang="en-US" altLang="zh-CN" sz="2400" smtClean="0"/>
              <a:t>⑤ </a:t>
            </a:r>
            <a:r>
              <a:rPr lang="zh-CN" altLang="en-US" sz="2400" smtClean="0"/>
              <a:t>组合关系</a:t>
            </a:r>
          </a:p>
          <a:p>
            <a:pPr eaLnBrk="1" hangingPunct="1"/>
            <a:r>
              <a:rPr lang="zh-CN" altLang="en-US" sz="2400" smtClean="0"/>
              <a:t>聚合关系中的一种特殊情况，是更强形式的聚合，又称强聚合。</a:t>
            </a:r>
          </a:p>
          <a:p>
            <a:pPr eaLnBrk="1" hangingPunct="1"/>
            <a:r>
              <a:rPr lang="zh-CN" altLang="en-US" sz="2400" smtClean="0"/>
              <a:t>成员对象的生命周期取决于聚合的生命周期。 </a:t>
            </a:r>
          </a:p>
          <a:p>
            <a:pPr eaLnBrk="1" hangingPunct="1"/>
            <a:r>
              <a:rPr lang="zh-CN" altLang="en-US" sz="2400" smtClean="0"/>
              <a:t>聚合不仅控制着成员对象的行为，而且控制着成员对象的创建和解构。 </a:t>
            </a:r>
          </a:p>
          <a:p>
            <a:pPr eaLnBrk="1" hangingPunct="1">
              <a:buFont typeface="Wingdings" pitchFamily="2" charset="2"/>
              <a:buNone/>
            </a:pPr>
            <a:endParaRPr lang="en-US" altLang="zh-CN" sz="2400" smtClean="0"/>
          </a:p>
        </p:txBody>
      </p:sp>
      <p:sp>
        <p:nvSpPr>
          <p:cNvPr id="40963" name="Rectangle 5"/>
          <p:cNvSpPr>
            <a:spLocks noGrp="1" noRot="1" noChangeArrowheads="1"/>
          </p:cNvSpPr>
          <p:nvPr>
            <p:ph type="body" sz="half" idx="2"/>
          </p:nvPr>
        </p:nvSpPr>
        <p:spPr/>
        <p:txBody>
          <a:bodyPr/>
          <a:lstStyle/>
          <a:p>
            <a:pPr eaLnBrk="1" hangingPunct="1"/>
            <a:endParaRPr lang="zh-CN" altLang="zh-CN" sz="2400" smtClean="0"/>
          </a:p>
        </p:txBody>
      </p:sp>
      <p:pic>
        <p:nvPicPr>
          <p:cNvPr id="409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844675"/>
            <a:ext cx="4570412"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聚合与组合</a:t>
            </a:r>
          </a:p>
        </p:txBody>
      </p:sp>
      <p:sp>
        <p:nvSpPr>
          <p:cNvPr id="41987" name="Rectangle 3"/>
          <p:cNvSpPr>
            <a:spLocks noGrp="1" noRot="1" noChangeArrowheads="1"/>
          </p:cNvSpPr>
          <p:nvPr>
            <p:ph type="body" idx="1"/>
          </p:nvPr>
        </p:nvSpPr>
        <p:spPr/>
        <p:txBody>
          <a:bodyPr/>
          <a:lstStyle/>
          <a:p>
            <a:pPr eaLnBrk="1" hangingPunct="1"/>
            <a:endParaRPr lang="zh-CN" altLang="zh-CN" smtClean="0"/>
          </a:p>
        </p:txBody>
      </p:sp>
      <p:pic>
        <p:nvPicPr>
          <p:cNvPr id="41988" name="Picture 4" descr="20040402_123133_277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12875"/>
            <a:ext cx="76200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Rot="1" noChangeArrowheads="1"/>
          </p:cNvSpPr>
          <p:nvPr>
            <p:ph type="body" idx="1"/>
          </p:nvPr>
        </p:nvSpPr>
        <p:spPr/>
        <p:txBody>
          <a:bodyPr/>
          <a:lstStyle/>
          <a:p>
            <a:pPr eaLnBrk="1" hangingPunct="1">
              <a:lnSpc>
                <a:spcPct val="90000"/>
              </a:lnSpc>
            </a:pPr>
            <a:r>
              <a:rPr kumimoji="1" lang="zh-CN" altLang="en-US" b="1" smtClean="0"/>
              <a:t>每个对象都扮演了一个角色，并为其它成员提供特定的服务或执行特定的行为。 </a:t>
            </a:r>
          </a:p>
          <a:p>
            <a:pPr eaLnBrk="1" hangingPunct="1">
              <a:lnSpc>
                <a:spcPct val="90000"/>
              </a:lnSpc>
            </a:pPr>
            <a:r>
              <a:rPr kumimoji="1" lang="zh-CN" altLang="en-US" b="1" smtClean="0"/>
              <a:t>在面向对象世界中，行为的启动是通过将“消息”传递给对此行为负责的对象来完成的；同时还将伴随着执行要求附上相关的信息（参数）；而收到该消息的对象则会执行相应的“方法”来实现需求 </a:t>
            </a:r>
          </a:p>
          <a:p>
            <a:pPr eaLnBrk="1" hangingPunct="1">
              <a:lnSpc>
                <a:spcPct val="90000"/>
              </a:lnSpc>
            </a:pPr>
            <a:r>
              <a:rPr kumimoji="1" lang="zh-CN" altLang="en-US" b="1" smtClean="0"/>
              <a:t>用类和对象表示现实世界，用消息和方法来模拟现实世界的核心思想 </a:t>
            </a:r>
          </a:p>
          <a:p>
            <a:pPr eaLnBrk="1" hangingPunct="1">
              <a:lnSpc>
                <a:spcPct val="90000"/>
              </a:lnSpc>
              <a:buFont typeface="Wingdings" pitchFamily="2" charset="2"/>
              <a:buNone/>
            </a:pPr>
            <a:endParaRPr lang="en-US" altLang="zh-CN"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t>⑥ </a:t>
            </a:r>
            <a:r>
              <a:rPr lang="zh-CN" altLang="en-US" smtClean="0"/>
              <a:t>导航性</a:t>
            </a:r>
          </a:p>
          <a:p>
            <a:pPr eaLnBrk="1" hangingPunct="1"/>
            <a:r>
              <a:rPr lang="zh-CN" altLang="en-US" smtClean="0"/>
              <a:t>描述一个对象通过链进行导航访问另一个对象。</a:t>
            </a:r>
          </a:p>
          <a:p>
            <a:pPr eaLnBrk="1" hangingPunct="1"/>
            <a:r>
              <a:rPr lang="zh-CN" altLang="en-US" smtClean="0"/>
              <a:t>使用导航性可以降低类间的耦合度。 </a:t>
            </a:r>
          </a:p>
          <a:p>
            <a:pPr eaLnBrk="1" hangingPunct="1"/>
            <a:r>
              <a:rPr lang="zh-CN" altLang="en-US" smtClean="0"/>
              <a:t>包括：单向关联和双向关联。 </a:t>
            </a:r>
          </a:p>
        </p:txBody>
      </p:sp>
      <p:pic>
        <p:nvPicPr>
          <p:cNvPr id="430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606925"/>
            <a:ext cx="57721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3</a:t>
            </a:r>
            <a:r>
              <a:rPr lang="zh-CN" altLang="en-US" smtClean="0"/>
              <a:t>）类间的关系</a:t>
            </a:r>
            <a:r>
              <a:rPr lang="en-US" altLang="zh-CN" smtClean="0"/>
              <a:t>—</a:t>
            </a:r>
            <a:r>
              <a:rPr lang="zh-CN" altLang="en-US" sz="3600" smtClean="0"/>
              <a:t>依赖</a:t>
            </a:r>
          </a:p>
        </p:txBody>
      </p:sp>
      <p:sp>
        <p:nvSpPr>
          <p:cNvPr id="44035" name="Rectangle 3"/>
          <p:cNvSpPr>
            <a:spLocks noGrp="1" noRot="1" noChangeArrowheads="1"/>
          </p:cNvSpPr>
          <p:nvPr>
            <p:ph type="body" idx="1"/>
          </p:nvPr>
        </p:nvSpPr>
        <p:spPr/>
        <p:txBody>
          <a:bodyPr/>
          <a:lstStyle/>
          <a:p>
            <a:pPr eaLnBrk="1" hangingPunct="1"/>
            <a:r>
              <a:rPr lang="zh-CN" altLang="en-US" b="1" smtClean="0"/>
              <a:t>表示类之间的使用关系</a:t>
            </a:r>
          </a:p>
          <a:p>
            <a:pPr lvl="1" eaLnBrk="1" hangingPunct="1"/>
            <a:r>
              <a:rPr lang="zh-CN" altLang="en-US" b="1" smtClean="0"/>
              <a:t>当客户类的操作需要提供者类的参数</a:t>
            </a:r>
          </a:p>
          <a:p>
            <a:pPr lvl="1" eaLnBrk="1" hangingPunct="1"/>
            <a:r>
              <a:rPr lang="zh-CN" altLang="en-US" b="1" smtClean="0"/>
              <a:t>客户类的操作返回提供者类的值</a:t>
            </a:r>
          </a:p>
          <a:p>
            <a:pPr lvl="1" eaLnBrk="1" hangingPunct="1"/>
            <a:r>
              <a:rPr lang="zh-CN" altLang="en-US" b="1" smtClean="0"/>
              <a:t>客户类的操作在实现中使用提供者类的对象</a:t>
            </a:r>
          </a:p>
        </p:txBody>
      </p:sp>
      <p:pic>
        <p:nvPicPr>
          <p:cNvPr id="440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91000"/>
            <a:ext cx="6172200" cy="23987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7" name="Text Box 6"/>
          <p:cNvSpPr txBox="1">
            <a:spLocks noChangeArrowheads="1"/>
          </p:cNvSpPr>
          <p:nvPr/>
        </p:nvSpPr>
        <p:spPr bwMode="auto">
          <a:xfrm>
            <a:off x="0" y="5029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000">
                <a:latin typeface="Times New Roman" pitchFamily="18" charset="0"/>
              </a:rPr>
              <a:t>客户类</a:t>
            </a:r>
          </a:p>
        </p:txBody>
      </p:sp>
      <p:sp>
        <p:nvSpPr>
          <p:cNvPr id="44038" name="Text Box 7"/>
          <p:cNvSpPr txBox="1">
            <a:spLocks noChangeArrowheads="1"/>
          </p:cNvSpPr>
          <p:nvPr/>
        </p:nvSpPr>
        <p:spPr bwMode="auto">
          <a:xfrm>
            <a:off x="7620000" y="57150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000">
                <a:latin typeface="Times New Roman" pitchFamily="18" charset="0"/>
              </a:rPr>
              <a:t>提供者类</a:t>
            </a:r>
          </a:p>
        </p:txBody>
      </p:sp>
      <p:sp>
        <p:nvSpPr>
          <p:cNvPr id="44039" name="Line 8"/>
          <p:cNvSpPr>
            <a:spLocks noChangeShapeType="1"/>
          </p:cNvSpPr>
          <p:nvPr/>
        </p:nvSpPr>
        <p:spPr bwMode="auto">
          <a:xfrm flipV="1">
            <a:off x="990600" y="4724400"/>
            <a:ext cx="762000" cy="533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0" name="Line 9"/>
          <p:cNvSpPr>
            <a:spLocks noChangeShapeType="1"/>
          </p:cNvSpPr>
          <p:nvPr/>
        </p:nvSpPr>
        <p:spPr bwMode="auto">
          <a:xfrm flipH="1" flipV="1">
            <a:off x="7467600" y="5486400"/>
            <a:ext cx="457200" cy="381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5. </a:t>
            </a:r>
            <a:r>
              <a:rPr lang="zh-CN" altLang="en-US" smtClean="0"/>
              <a:t>类间关系实例</a:t>
            </a:r>
          </a:p>
        </p:txBody>
      </p:sp>
      <p:sp>
        <p:nvSpPr>
          <p:cNvPr id="45059" name="Rectangle 3"/>
          <p:cNvSpPr>
            <a:spLocks noGrp="1" noRot="1" noChangeArrowheads="1"/>
          </p:cNvSpPr>
          <p:nvPr>
            <p:ph type="body" idx="1"/>
          </p:nvPr>
        </p:nvSpPr>
        <p:spPr>
          <a:xfrm>
            <a:off x="468313" y="1125538"/>
            <a:ext cx="8153400" cy="4498975"/>
          </a:xfrm>
        </p:spPr>
        <p:txBody>
          <a:bodyPr/>
          <a:lstStyle/>
          <a:p>
            <a:pPr algn="ctr" eaLnBrk="1" hangingPunct="1">
              <a:spcBef>
                <a:spcPct val="50000"/>
              </a:spcBef>
              <a:buClrTx/>
              <a:buFontTx/>
              <a:buNone/>
            </a:pPr>
            <a:r>
              <a:rPr kumimoji="1" lang="zh-CN" altLang="en-US" b="1" smtClean="0"/>
              <a:t>案例</a:t>
            </a:r>
            <a:r>
              <a:rPr kumimoji="1" lang="en-US" altLang="zh-CN" b="1" smtClean="0"/>
              <a:t>2</a:t>
            </a:r>
            <a:r>
              <a:rPr kumimoji="1" lang="zh-CN" altLang="en-US" b="1" smtClean="0"/>
              <a:t>：零件销售系统的类图</a:t>
            </a:r>
            <a:endParaRPr kumimoji="1" lang="zh-CN" altLang="en-US" smtClean="0"/>
          </a:p>
          <a:p>
            <a:pPr eaLnBrk="1" hangingPunct="1">
              <a:buFont typeface="Wingdings" pitchFamily="2" charset="2"/>
              <a:buNone/>
            </a:pPr>
            <a:endParaRPr lang="en-US" altLang="zh-CN" smtClean="0"/>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73238"/>
            <a:ext cx="75438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kumimoji="1" lang="zh-CN" altLang="en-US" b="1" smtClean="0">
                <a:solidFill>
                  <a:schemeClr val="tx1"/>
                </a:solidFill>
              </a:rPr>
              <a:t>案例</a:t>
            </a:r>
            <a:r>
              <a:rPr kumimoji="1" lang="en-US" altLang="zh-CN" b="1" smtClean="0">
                <a:solidFill>
                  <a:schemeClr val="tx1"/>
                </a:solidFill>
              </a:rPr>
              <a:t>3</a:t>
            </a:r>
            <a:r>
              <a:rPr kumimoji="1" lang="zh-CN" altLang="en-US" b="1" smtClean="0">
                <a:solidFill>
                  <a:schemeClr val="tx1"/>
                </a:solidFill>
              </a:rPr>
              <a:t>：学校信息管理系统的类图</a:t>
            </a:r>
          </a:p>
        </p:txBody>
      </p:sp>
      <p:pic>
        <p:nvPicPr>
          <p:cNvPr id="46083" name="Picture 4" descr="umlcon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055688"/>
            <a:ext cx="95250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539750" y="1125538"/>
            <a:ext cx="547846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en-US" altLang="zh-CN" sz="2400">
                <a:effectLst>
                  <a:outerShdw blurRad="38100" dist="38100" dir="2700000" algn="tl">
                    <a:srgbClr val="C0C0C0"/>
                  </a:outerShdw>
                </a:effectLst>
                <a:latin typeface="Times New Roman" pitchFamily="18" charset="0"/>
                <a:ea typeface="黑体" pitchFamily="49" charset="-122"/>
              </a:rPr>
              <a:t>1. </a:t>
            </a:r>
            <a:r>
              <a:rPr kumimoji="1" lang="zh-CN" altLang="en-US" sz="2400">
                <a:effectLst>
                  <a:outerShdw blurRad="38100" dist="38100" dir="2700000" algn="tl">
                    <a:srgbClr val="C0C0C0"/>
                  </a:outerShdw>
                </a:effectLst>
                <a:latin typeface="Times New Roman" pitchFamily="18" charset="0"/>
                <a:ea typeface="黑体" pitchFamily="49" charset="-122"/>
              </a:rPr>
              <a:t>对象的概念与特性</a:t>
            </a:r>
          </a:p>
        </p:txBody>
      </p:sp>
      <p:sp>
        <p:nvSpPr>
          <p:cNvPr id="47107" name="Rectangle 3"/>
          <p:cNvSpPr>
            <a:spLocks noChangeArrowheads="1"/>
          </p:cNvSpPr>
          <p:nvPr/>
        </p:nvSpPr>
        <p:spPr bwMode="auto">
          <a:xfrm>
            <a:off x="611188" y="170021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对象代表一个单独的、可确认的物体、单元或实体，它可以是具体的也可以是抽象的，在问题领域里有确切定义的角色。换句话说，对象是边界非常清楚的任何事物</a:t>
            </a:r>
            <a:r>
              <a:rPr kumimoji="1" lang="zh-CN" altLang="en-US" sz="2400">
                <a:solidFill>
                  <a:srgbClr val="FFCC66"/>
                </a:solidFill>
                <a:latin typeface="Times New Roman" pitchFamily="18" charset="0"/>
                <a:ea typeface="华文琥珀" pitchFamily="2" charset="-122"/>
              </a:rPr>
              <a:t>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状态：对象的状态包括对象的所有属性（通常是静态的）和这些属性的当前值（通常是动态的）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行为：没有一个对象是孤立存在的，对象可以被操作，也可以操作别的对象。而行为就是一个对象根据它的状态改变和消息传送所采取的行动和所做出的反应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标识：为了将一个对象与其它所有对象区分开来，我们通常会给它起一个“标识” </a:t>
            </a:r>
          </a:p>
        </p:txBody>
      </p:sp>
      <p:sp>
        <p:nvSpPr>
          <p:cNvPr id="47108" name="Rectangle 4"/>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3.2 </a:t>
            </a:r>
            <a:r>
              <a:rPr lang="zh-CN" altLang="en-US" smtClean="0"/>
              <a:t>对象图</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对象 </a:t>
            </a:r>
            <a:r>
              <a:rPr kumimoji="1" lang="en-US" altLang="zh-CN" sz="2400">
                <a:effectLst>
                  <a:outerShdw blurRad="38100" dist="38100" dir="2700000" algn="tl">
                    <a:srgbClr val="C0C0C0"/>
                  </a:outerShdw>
                </a:effectLst>
                <a:latin typeface="Times New Roman" pitchFamily="18" charset="0"/>
                <a:ea typeface="黑体" pitchFamily="49" charset="-122"/>
              </a:rPr>
              <a:t>vs </a:t>
            </a:r>
            <a:r>
              <a:rPr kumimoji="1" lang="zh-CN" altLang="en-US" sz="2400">
                <a:effectLst>
                  <a:outerShdw blurRad="38100" dist="38100" dir="2700000" algn="tl">
                    <a:srgbClr val="C0C0C0"/>
                  </a:outerShdw>
                </a:effectLst>
                <a:latin typeface="Times New Roman" pitchFamily="18" charset="0"/>
                <a:ea typeface="黑体" pitchFamily="49" charset="-122"/>
              </a:rPr>
              <a:t>类</a:t>
            </a:r>
          </a:p>
        </p:txBody>
      </p:sp>
      <p:sp>
        <p:nvSpPr>
          <p:cNvPr id="48131"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对象是一个存在于时间和空间中的具体实体，而类仅代表一个抽象，抽象出对象的“本质”。</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类是共享一个公用结构和一个公共行为对象集合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类是静态的，对象是动态的；类是一般化，对象是个性化；类是定义，对象是实例；类是抽象、对象是具体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 </a:t>
            </a:r>
            <a:r>
              <a:rPr lang="zh-CN" altLang="en-US" smtClean="0"/>
              <a:t>类图和对象图的区别</a:t>
            </a:r>
          </a:p>
        </p:txBody>
      </p:sp>
      <p:graphicFrame>
        <p:nvGraphicFramePr>
          <p:cNvPr id="133150" name="Group 30"/>
          <p:cNvGraphicFramePr>
            <a:graphicFrameLocks noGrp="1"/>
          </p:cNvGraphicFramePr>
          <p:nvPr>
            <p:ph idx="1"/>
          </p:nvPr>
        </p:nvGraphicFramePr>
        <p:xfrm>
          <a:off x="539750" y="1341438"/>
          <a:ext cx="8153400" cy="5133975"/>
        </p:xfrm>
        <a:graphic>
          <a:graphicData uri="http://schemas.openxmlformats.org/drawingml/2006/table">
            <a:tbl>
              <a:tblPr/>
              <a:tblGrid>
                <a:gridCol w="4076700"/>
                <a:gridCol w="4076700"/>
              </a:tblGrid>
              <a:tr h="398429">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类图 </a:t>
                      </a: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对象图 </a:t>
                      </a: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51">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类具有三个分栏：名称、属性和操作</a:t>
                      </a: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对象只有两个分栏：名称和属性</a:t>
                      </a: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74">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在类的名称分栏中只有类名</a:t>
                      </a: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对象的名称形式为“对象名：类名”，匿名对象的名称形式为“：类名”</a:t>
                      </a: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74">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类中列出了操作</a:t>
                      </a: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对象图中不包含操作，因为对于属于同一个类的对象而言，其操作是相同的</a:t>
                      </a: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2896">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类使用关联连接，关联使用名称、角色、多重性以及约束等特征定义。类代表的是对对象的分类，所以必须说明可以参与关联的对象的数目</a:t>
                      </a: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对象使用链连接，链拥有名称、角色，但是没有多重性。对象代表的是单独的实体，所有的链都是一对一的，因此不涉及到多重性</a:t>
                      </a: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51">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类的属性分栏定义了所有属性的特征</a:t>
                      </a: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对象则只定义了属性的当前值，以用于测试用例或例子中</a:t>
                      </a: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Rot="1" noChangeArrowheads="1"/>
          </p:cNvSpPr>
          <p:nvPr>
            <p:ph type="body" idx="1"/>
          </p:nvPr>
        </p:nvSpPr>
        <p:spPr>
          <a:xfrm>
            <a:off x="611188" y="549275"/>
            <a:ext cx="8153400" cy="4498975"/>
          </a:xfrm>
        </p:spPr>
        <p:txBody>
          <a:bodyPr/>
          <a:lstStyle/>
          <a:p>
            <a:pPr eaLnBrk="1" hangingPunct="1"/>
            <a:r>
              <a:rPr lang="zh-CN" altLang="en-US" sz="2800" b="1" smtClean="0">
                <a:latin typeface="宋体" pitchFamily="2" charset="-122"/>
              </a:rPr>
              <a:t>在</a:t>
            </a:r>
            <a:r>
              <a:rPr lang="en-US" altLang="zh-CN" sz="2800" b="1" smtClean="0">
                <a:latin typeface="宋体" pitchFamily="2" charset="-122"/>
              </a:rPr>
              <a:t>UML</a:t>
            </a:r>
            <a:r>
              <a:rPr lang="zh-CN" altLang="en-US" sz="2800" b="1" smtClean="0">
                <a:latin typeface="宋体" pitchFamily="2" charset="-122"/>
              </a:rPr>
              <a:t>中，对象图（</a:t>
            </a:r>
            <a:r>
              <a:rPr lang="en-US" altLang="zh-CN" sz="2800" b="1" smtClean="0">
                <a:latin typeface="宋体" pitchFamily="2" charset="-122"/>
              </a:rPr>
              <a:t>Object Diagram</a:t>
            </a:r>
            <a:r>
              <a:rPr lang="zh-CN" altLang="en-US" sz="2800" b="1" smtClean="0">
                <a:latin typeface="宋体" pitchFamily="2" charset="-122"/>
              </a:rPr>
              <a:t>）是表示在某一时刻一组对象以及它们之间的关系的图。</a:t>
            </a:r>
          </a:p>
          <a:p>
            <a:pPr eaLnBrk="1" hangingPunct="1"/>
            <a:r>
              <a:rPr lang="zh-CN" altLang="en-US" sz="2800" b="1" smtClean="0">
                <a:latin typeface="宋体" pitchFamily="2" charset="-122"/>
              </a:rPr>
              <a:t>对象图可以被看作是类图在系统某一时刻的实例。</a:t>
            </a:r>
          </a:p>
          <a:p>
            <a:pPr eaLnBrk="1" hangingPunct="1"/>
            <a:r>
              <a:rPr lang="zh-CN" altLang="en-US" sz="2800" b="1" smtClean="0">
                <a:latin typeface="宋体" pitchFamily="2" charset="-122"/>
              </a:rPr>
              <a:t>对象之间的连接</a:t>
            </a:r>
            <a:r>
              <a:rPr lang="en-US" altLang="zh-CN" sz="2800" b="1" smtClean="0">
                <a:latin typeface="宋体" pitchFamily="2" charset="-122"/>
              </a:rPr>
              <a:t>(link)</a:t>
            </a:r>
            <a:r>
              <a:rPr lang="zh-CN" altLang="en-US" sz="2800" b="1" smtClean="0">
                <a:latin typeface="宋体" pitchFamily="2" charset="-122"/>
              </a:rPr>
              <a:t>是类之间关联关系的实例。</a:t>
            </a:r>
          </a:p>
          <a:p>
            <a:pPr eaLnBrk="1" hangingPunct="1"/>
            <a:r>
              <a:rPr lang="zh-CN" altLang="en-US" sz="2800" b="1" smtClean="0"/>
              <a:t>对象图标和类图基本一样，但对象名下面要带下划线，对象名位于冒号的左边，该对象所属的类名位于冒号的右边</a:t>
            </a:r>
            <a:r>
              <a:rPr lang="zh-CN" altLang="en-US" sz="2800" smtClean="0"/>
              <a:t>。</a:t>
            </a:r>
            <a:endParaRPr lang="zh-CN" altLang="en-US" sz="2800" b="1" smtClean="0"/>
          </a:p>
          <a:p>
            <a:pPr eaLnBrk="1" hangingPunct="1">
              <a:buFont typeface="Wingdings" pitchFamily="2" charset="2"/>
              <a:buNone/>
            </a:pPr>
            <a:endParaRPr lang="en-US" altLang="zh-CN" sz="2800" smtClean="0"/>
          </a:p>
        </p:txBody>
      </p:sp>
      <p:pic>
        <p:nvPicPr>
          <p:cNvPr id="136196" name="Picture 4" descr="Sn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149725"/>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0-#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en-US" altLang="zh-CN" sz="2400">
                <a:effectLst>
                  <a:outerShdw blurRad="38100" dist="38100" dir="2700000" algn="tl">
                    <a:srgbClr val="C0C0C0"/>
                  </a:outerShdw>
                </a:effectLst>
                <a:latin typeface="Times New Roman" pitchFamily="18" charset="0"/>
                <a:ea typeface="黑体" pitchFamily="49" charset="-122"/>
              </a:rPr>
              <a:t>3. </a:t>
            </a:r>
            <a:r>
              <a:rPr kumimoji="1" lang="zh-CN" altLang="en-US" sz="2400">
                <a:effectLst>
                  <a:outerShdw blurRad="38100" dist="38100" dir="2700000" algn="tl">
                    <a:srgbClr val="C0C0C0"/>
                  </a:outerShdw>
                </a:effectLst>
                <a:latin typeface="Times New Roman" pitchFamily="18" charset="0"/>
                <a:ea typeface="黑体" pitchFamily="49" charset="-122"/>
              </a:rPr>
              <a:t>绘制对象图的过程</a:t>
            </a:r>
          </a:p>
        </p:txBody>
      </p:sp>
      <p:sp>
        <p:nvSpPr>
          <p:cNvPr id="51203"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论证类模型的设计：当设计了类模型时，你可以通过对象图来模拟出一个运行时的状态，这样就可以研究在运行时设计的合理性。同时，也可以作为开发人员讨论的一个基础。</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分析和说明源代码：由于类图只是展示了程序的静态类结构，因此通过类图看懂代码的意图是很困难的。因此在分析源代码时，可以通过对象图来细化分析。而对于开发人员，对于逻辑较复杂的类交互时，可以考虑画出一些对象图来做补充说明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3.3 </a:t>
            </a:r>
            <a:r>
              <a:rPr lang="zh-CN" altLang="en-US" smtClean="0"/>
              <a:t>包图</a:t>
            </a:r>
          </a:p>
        </p:txBody>
      </p:sp>
      <p:sp>
        <p:nvSpPr>
          <p:cNvPr id="52227" name="Rectangle 3"/>
          <p:cNvSpPr>
            <a:spLocks noGrp="1" noRot="1" noChangeArrowheads="1"/>
          </p:cNvSpPr>
          <p:nvPr>
            <p:ph type="body" idx="1"/>
          </p:nvPr>
        </p:nvSpPr>
        <p:spPr>
          <a:xfrm>
            <a:off x="323850" y="1196975"/>
            <a:ext cx="8439150" cy="5661025"/>
          </a:xfrm>
        </p:spPr>
        <p:txBody>
          <a:bodyPr/>
          <a:lstStyle/>
          <a:p>
            <a:pPr eaLnBrk="1" hangingPunct="1"/>
            <a:r>
              <a:rPr kumimoji="1" lang="zh-CN" altLang="en-US" sz="2800" b="1" smtClean="0"/>
              <a:t>在面向对象软件开发的视角中，类显然是构建整个系统的基本构造块。但是对于庞大的应用系统而言，其包含的类将是成百上千，再加上其间“阡陌交纵”的关联关系、多重性等，必然是大大超出了人们可以处理的复杂度。这也就是引入了“包”这种分组事物构造块。</a:t>
            </a:r>
          </a:p>
          <a:p>
            <a:pPr eaLnBrk="1" hangingPunct="1"/>
            <a:r>
              <a:rPr kumimoji="1" lang="zh-CN" altLang="en-US" sz="2800" b="1" smtClean="0"/>
              <a:t>包的作用是：</a:t>
            </a:r>
            <a:br>
              <a:rPr kumimoji="1" lang="zh-CN" altLang="en-US" sz="2800" b="1" smtClean="0"/>
            </a:br>
            <a:r>
              <a:rPr kumimoji="1" lang="en-US" altLang="zh-CN" sz="2800" b="1" smtClean="0"/>
              <a:t>1</a:t>
            </a:r>
            <a:r>
              <a:rPr kumimoji="1" lang="zh-CN" altLang="en-US" sz="2800" b="1" smtClean="0"/>
              <a:t>）对语义上相关的元素进行分组；</a:t>
            </a:r>
            <a:br>
              <a:rPr kumimoji="1" lang="zh-CN" altLang="en-US" sz="2800" b="1" smtClean="0"/>
            </a:br>
            <a:r>
              <a:rPr kumimoji="1" lang="en-US" altLang="zh-CN" sz="2800" b="1" smtClean="0"/>
              <a:t>2</a:t>
            </a:r>
            <a:r>
              <a:rPr kumimoji="1" lang="zh-CN" altLang="en-US" sz="2800" b="1" smtClean="0"/>
              <a:t>）定义模型中的“语义边界”；</a:t>
            </a:r>
            <a:br>
              <a:rPr kumimoji="1" lang="zh-CN" altLang="en-US" sz="2800" b="1" smtClean="0"/>
            </a:br>
            <a:r>
              <a:rPr kumimoji="1" lang="en-US" altLang="zh-CN" sz="2800" b="1" smtClean="0"/>
              <a:t>3</a:t>
            </a:r>
            <a:r>
              <a:rPr kumimoji="1" lang="zh-CN" altLang="en-US" sz="2800" b="1" smtClean="0"/>
              <a:t>）提供配置管理单元；</a:t>
            </a:r>
            <a:br>
              <a:rPr kumimoji="1" lang="zh-CN" altLang="en-US" sz="2800" b="1" smtClean="0"/>
            </a:br>
            <a:r>
              <a:rPr kumimoji="1" lang="en-US" altLang="zh-CN" sz="2800" b="1" smtClean="0"/>
              <a:t>4</a:t>
            </a:r>
            <a:r>
              <a:rPr kumimoji="1" lang="zh-CN" altLang="en-US" sz="2800" b="1" smtClean="0"/>
              <a:t>）在设计时，提供并行工作的单元；</a:t>
            </a:r>
            <a:br>
              <a:rPr kumimoji="1" lang="zh-CN" altLang="en-US" sz="2800" b="1" smtClean="0"/>
            </a:br>
            <a:r>
              <a:rPr kumimoji="1" lang="en-US" altLang="zh-CN" sz="2800" b="1" smtClean="0"/>
              <a:t>5</a:t>
            </a:r>
            <a:r>
              <a:rPr kumimoji="1" lang="zh-CN" altLang="en-US" sz="2800" b="1" smtClean="0"/>
              <a:t>）提供封装的命名空间，其中所有名称必须惟一</a:t>
            </a:r>
          </a:p>
          <a:p>
            <a:pPr eaLnBrk="1" hangingPunct="1"/>
            <a:endParaRPr lang="en-US" altLang="zh-CN"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defRPr/>
            </a:pPr>
            <a:r>
              <a:rPr kumimoji="1" lang="zh-CN" altLang="en-US" smtClean="0">
                <a:solidFill>
                  <a:schemeClr val="tx1"/>
                </a:solidFill>
                <a:effectLst>
                  <a:outerShdw blurRad="38100" dist="38100" dir="2700000" algn="tl">
                    <a:srgbClr val="C0C0C0"/>
                  </a:outerShdw>
                </a:effectLst>
              </a:rPr>
              <a:t>如何用</a:t>
            </a:r>
            <a:r>
              <a:rPr kumimoji="1" lang="en-US" altLang="zh-CN" smtClean="0">
                <a:solidFill>
                  <a:schemeClr val="tx1"/>
                </a:solidFill>
                <a:effectLst>
                  <a:outerShdw blurRad="38100" dist="38100" dir="2700000" algn="tl">
                    <a:srgbClr val="C0C0C0"/>
                  </a:outerShdw>
                </a:effectLst>
              </a:rPr>
              <a:t>UML</a:t>
            </a:r>
            <a:r>
              <a:rPr kumimoji="1" lang="zh-CN" altLang="en-US" smtClean="0">
                <a:solidFill>
                  <a:schemeClr val="tx1"/>
                </a:solidFill>
                <a:effectLst>
                  <a:outerShdw blurRad="38100" dist="38100" dir="2700000" algn="tl">
                    <a:srgbClr val="C0C0C0"/>
                  </a:outerShdw>
                </a:effectLst>
              </a:rPr>
              <a:t>表示一个类</a:t>
            </a:r>
          </a:p>
        </p:txBody>
      </p:sp>
      <p:sp>
        <p:nvSpPr>
          <p:cNvPr id="7171" name="Rectangle 3"/>
          <p:cNvSpPr>
            <a:spLocks noGrp="1" noRot="1" noChangeArrowheads="1"/>
          </p:cNvSpPr>
          <p:nvPr>
            <p:ph type="body" idx="1"/>
          </p:nvPr>
        </p:nvSpPr>
        <p:spPr/>
        <p:txBody>
          <a:bodyPr/>
          <a:lstStyle/>
          <a:p>
            <a:pPr eaLnBrk="1" hangingPunct="1">
              <a:lnSpc>
                <a:spcPct val="90000"/>
              </a:lnSpc>
            </a:pPr>
            <a:r>
              <a:rPr lang="zh-CN" altLang="en-US" smtClean="0"/>
              <a:t>面向对象系统组织结构的核心。</a:t>
            </a:r>
          </a:p>
          <a:p>
            <a:pPr eaLnBrk="1" hangingPunct="1">
              <a:lnSpc>
                <a:spcPct val="90000"/>
              </a:lnSpc>
            </a:pPr>
            <a:r>
              <a:rPr lang="zh-CN" altLang="en-US" smtClean="0"/>
              <a:t>对一组具有相同属性、操作、关系和语义的对象的抽象。</a:t>
            </a:r>
          </a:p>
          <a:p>
            <a:pPr eaLnBrk="1" hangingPunct="1">
              <a:lnSpc>
                <a:spcPct val="90000"/>
              </a:lnSpc>
            </a:pPr>
            <a:r>
              <a:rPr lang="zh-CN" altLang="en-US" smtClean="0"/>
              <a:t>主要包括名称部分（</a:t>
            </a:r>
            <a:r>
              <a:rPr lang="en-US" altLang="zh-CN" smtClean="0"/>
              <a:t>Name</a:t>
            </a:r>
            <a:r>
              <a:rPr lang="zh-CN" altLang="en-US" smtClean="0"/>
              <a:t>）、属性部分（</a:t>
            </a:r>
            <a:r>
              <a:rPr lang="en-US" altLang="zh-CN" smtClean="0"/>
              <a:t>Attribute</a:t>
            </a:r>
            <a:r>
              <a:rPr lang="zh-CN" altLang="en-US" smtClean="0"/>
              <a:t>）和操作部分（</a:t>
            </a:r>
            <a:r>
              <a:rPr lang="en-US" altLang="zh-CN" smtClean="0"/>
              <a:t>Operation</a:t>
            </a:r>
            <a:r>
              <a:rPr lang="zh-CN" altLang="en-US" smtClean="0"/>
              <a:t>）。 </a:t>
            </a:r>
          </a:p>
          <a:p>
            <a:pPr eaLnBrk="1" hangingPunct="1">
              <a:lnSpc>
                <a:spcPct val="90000"/>
              </a:lnSpc>
            </a:pPr>
            <a:endParaRPr kumimoji="1" lang="zh-CN" altLang="en-US" sz="2800" smtClean="0">
              <a:solidFill>
                <a:srgbClr val="FFCC66"/>
              </a:solidFill>
            </a:endParaRPr>
          </a:p>
          <a:p>
            <a:pPr eaLnBrk="1" hangingPunct="1">
              <a:lnSpc>
                <a:spcPct val="90000"/>
              </a:lnSpc>
              <a:buFont typeface="Wingdings" pitchFamily="2" charset="2"/>
              <a:buNone/>
            </a:pPr>
            <a:endParaRPr lang="en-US" altLang="zh-CN" sz="2800"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4365625"/>
            <a:ext cx="3598862"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包图作用</a:t>
            </a:r>
          </a:p>
        </p:txBody>
      </p:sp>
      <p:sp>
        <p:nvSpPr>
          <p:cNvPr id="53251" name="Rectangle 3"/>
          <p:cNvSpPr>
            <a:spLocks noGrp="1" noRot="1" noChangeArrowheads="1"/>
          </p:cNvSpPr>
          <p:nvPr>
            <p:ph type="body" idx="1"/>
          </p:nvPr>
        </p:nvSpPr>
        <p:spPr/>
        <p:txBody>
          <a:bodyPr/>
          <a:lstStyle/>
          <a:p>
            <a:pPr eaLnBrk="1" hangingPunct="1"/>
            <a:r>
              <a:rPr lang="zh-CN" altLang="en-US" smtClean="0"/>
              <a:t>维护和控制系统总体结构的重要建模工具。 </a:t>
            </a:r>
          </a:p>
          <a:p>
            <a:pPr eaLnBrk="1" hangingPunct="1"/>
            <a:r>
              <a:rPr lang="zh-CN" altLang="en-US" smtClean="0"/>
              <a:t>方便理解和处理整个模型 </a:t>
            </a:r>
          </a:p>
          <a:p>
            <a:pPr eaLnBrk="1" hangingPunct="1">
              <a:buFont typeface="Wingdings" pitchFamily="2" charset="2"/>
              <a:buNone/>
            </a:pPr>
            <a:endParaRPr lang="en-US" altLang="zh-CN" smtClean="0"/>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3573463"/>
            <a:ext cx="220980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1. </a:t>
            </a:r>
            <a:r>
              <a:rPr lang="zh-CN" altLang="en-US" smtClean="0"/>
              <a:t>包图组成</a:t>
            </a:r>
          </a:p>
        </p:txBody>
      </p:sp>
      <p:sp>
        <p:nvSpPr>
          <p:cNvPr id="54275" name="Rectangle 3"/>
          <p:cNvSpPr>
            <a:spLocks noGrp="1" noRot="1" noChangeArrowheads="1"/>
          </p:cNvSpPr>
          <p:nvPr>
            <p:ph type="body" idx="1"/>
          </p:nvPr>
        </p:nvSpPr>
        <p:spPr/>
        <p:txBody>
          <a:bodyPr/>
          <a:lstStyle/>
          <a:p>
            <a:pPr eaLnBrk="1" hangingPunct="1">
              <a:buFont typeface="Wingdings" pitchFamily="2" charset="2"/>
              <a:buNone/>
            </a:pPr>
            <a:r>
              <a:rPr lang="zh-CN" altLang="en-US" smtClean="0"/>
              <a:t>（</a:t>
            </a:r>
            <a:r>
              <a:rPr lang="en-US" altLang="zh-CN" smtClean="0"/>
              <a:t>1</a:t>
            </a:r>
            <a:r>
              <a:rPr lang="zh-CN" altLang="en-US" smtClean="0"/>
              <a:t>）名称</a:t>
            </a:r>
          </a:p>
          <a:p>
            <a:pPr eaLnBrk="1" hangingPunct="1">
              <a:buFont typeface="Wingdings" pitchFamily="2" charset="2"/>
              <a:buNone/>
            </a:pPr>
            <a:r>
              <a:rPr lang="zh-CN" altLang="en-US" smtClean="0"/>
              <a:t>（</a:t>
            </a:r>
            <a:r>
              <a:rPr lang="en-US" altLang="zh-CN" smtClean="0"/>
              <a:t>2</a:t>
            </a:r>
            <a:r>
              <a:rPr lang="zh-CN" altLang="en-US" smtClean="0"/>
              <a:t>）拥有的元素</a:t>
            </a:r>
          </a:p>
          <a:p>
            <a:pPr eaLnBrk="1" hangingPunct="1">
              <a:buFont typeface="Wingdings" pitchFamily="2" charset="2"/>
              <a:buNone/>
            </a:pPr>
            <a:r>
              <a:rPr lang="zh-CN" altLang="en-US" smtClean="0"/>
              <a:t>（</a:t>
            </a:r>
            <a:r>
              <a:rPr lang="en-US" altLang="zh-CN" smtClean="0"/>
              <a:t>3</a:t>
            </a:r>
            <a:r>
              <a:rPr lang="zh-CN" altLang="en-US" smtClean="0"/>
              <a:t>）可见性</a:t>
            </a:r>
          </a:p>
          <a:p>
            <a:pPr eaLnBrk="1" hangingPunct="1">
              <a:buFont typeface="Wingdings" pitchFamily="2" charset="2"/>
              <a:buNone/>
            </a:pPr>
            <a:r>
              <a:rPr lang="zh-CN" altLang="en-US" smtClean="0"/>
              <a:t>（</a:t>
            </a:r>
            <a:r>
              <a:rPr lang="en-US" altLang="zh-CN" smtClean="0"/>
              <a:t>4</a:t>
            </a:r>
            <a:r>
              <a:rPr lang="zh-CN" altLang="en-US" smtClean="0"/>
              <a:t>）引入与输出</a:t>
            </a:r>
          </a:p>
          <a:p>
            <a:pPr eaLnBrk="1" hangingPunct="1">
              <a:buFont typeface="Wingdings" pitchFamily="2" charset="2"/>
              <a:buNone/>
            </a:pPr>
            <a:r>
              <a:rPr lang="zh-CN" altLang="en-US" smtClean="0"/>
              <a:t>（</a:t>
            </a:r>
            <a:r>
              <a:rPr lang="en-US" altLang="zh-CN" smtClean="0"/>
              <a:t>5</a:t>
            </a:r>
            <a:r>
              <a:rPr lang="zh-CN" altLang="en-US" smtClean="0"/>
              <a:t>）标准元素</a:t>
            </a:r>
          </a:p>
          <a:p>
            <a:pPr eaLnBrk="1" hangingPunct="1">
              <a:buFont typeface="Wingdings" pitchFamily="2" charset="2"/>
              <a:buNone/>
            </a:pPr>
            <a:endParaRPr lang="en-US" altLang="zh-CN"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1</a:t>
            </a:r>
            <a:r>
              <a:rPr lang="zh-CN" altLang="en-US" smtClean="0"/>
              <a:t>）名称</a:t>
            </a:r>
          </a:p>
        </p:txBody>
      </p:sp>
      <p:sp>
        <p:nvSpPr>
          <p:cNvPr id="55299" name="Rectangle 3"/>
          <p:cNvSpPr>
            <a:spLocks noGrp="1" noRot="1" noChangeArrowheads="1"/>
          </p:cNvSpPr>
          <p:nvPr>
            <p:ph type="body" sz="half" idx="1"/>
          </p:nvPr>
        </p:nvSpPr>
        <p:spPr>
          <a:xfrm>
            <a:off x="609600" y="1600200"/>
            <a:ext cx="8153400" cy="1219200"/>
          </a:xfrm>
        </p:spPr>
        <p:txBody>
          <a:bodyPr/>
          <a:lstStyle/>
          <a:p>
            <a:pPr eaLnBrk="1" hangingPunct="1"/>
            <a:r>
              <a:rPr lang="zh-CN" altLang="en-US" sz="2800" smtClean="0"/>
              <a:t>每个包必须有一个与其他包相区别的名称。</a:t>
            </a:r>
          </a:p>
          <a:p>
            <a:pPr eaLnBrk="1" hangingPunct="1"/>
            <a:r>
              <a:rPr lang="zh-CN" altLang="en-US" sz="2800" smtClean="0"/>
              <a:t>两种形式：简单名和路径名。</a:t>
            </a:r>
          </a:p>
        </p:txBody>
      </p:sp>
      <p:pic>
        <p:nvPicPr>
          <p:cNvPr id="5530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81200" y="3276600"/>
            <a:ext cx="5368925" cy="212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2</a:t>
            </a:r>
            <a:r>
              <a:rPr lang="zh-CN" altLang="en-US" smtClean="0"/>
              <a:t>） 拥有的元素</a:t>
            </a:r>
          </a:p>
        </p:txBody>
      </p:sp>
      <p:sp>
        <p:nvSpPr>
          <p:cNvPr id="56323" name="Rectangle 3"/>
          <p:cNvSpPr>
            <a:spLocks noGrp="1" noRot="1" noChangeArrowheads="1"/>
          </p:cNvSpPr>
          <p:nvPr>
            <p:ph type="body" idx="1"/>
          </p:nvPr>
        </p:nvSpPr>
        <p:spPr/>
        <p:txBody>
          <a:bodyPr/>
          <a:lstStyle/>
          <a:p>
            <a:pPr eaLnBrk="1" hangingPunct="1"/>
            <a:r>
              <a:rPr lang="zh-CN" altLang="en-US" smtClean="0"/>
              <a:t>拥有是一种组成关系。 </a:t>
            </a:r>
          </a:p>
          <a:p>
            <a:pPr eaLnBrk="1" hangingPunct="1"/>
            <a:r>
              <a:rPr lang="zh-CN" altLang="en-US" smtClean="0"/>
              <a:t>包拥有的元素：类、接口、组件、节点、协作、用例、图以及其他包。 </a:t>
            </a:r>
          </a:p>
          <a:p>
            <a:pPr eaLnBrk="1" hangingPunct="1"/>
            <a:r>
              <a:rPr lang="zh-CN" altLang="en-US" smtClean="0"/>
              <a:t>一个模型元素不能被一个以上的包所拥有。</a:t>
            </a:r>
          </a:p>
          <a:p>
            <a:pPr eaLnBrk="1" hangingPunct="1"/>
            <a:r>
              <a:rPr lang="zh-CN" altLang="en-US" smtClean="0"/>
              <a:t>如果包被撤销，其中的元素也要被撤销。 </a:t>
            </a:r>
          </a:p>
          <a:p>
            <a:pPr eaLnBrk="1" hangingPunct="1"/>
            <a:r>
              <a:rPr lang="zh-CN" altLang="en-US" smtClean="0"/>
              <a:t>一个包形成了一个命名空间。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3</a:t>
            </a:r>
            <a:r>
              <a:rPr lang="zh-CN" altLang="en-US" smtClean="0"/>
              <a:t>）可见性 </a:t>
            </a:r>
          </a:p>
        </p:txBody>
      </p:sp>
      <p:sp>
        <p:nvSpPr>
          <p:cNvPr id="57347" name="Rectangle 3"/>
          <p:cNvSpPr>
            <a:spLocks noGrp="1" noRot="1" noChangeArrowheads="1"/>
          </p:cNvSpPr>
          <p:nvPr>
            <p:ph type="body" idx="1"/>
          </p:nvPr>
        </p:nvSpPr>
        <p:spPr/>
        <p:txBody>
          <a:bodyPr/>
          <a:lstStyle/>
          <a:p>
            <a:pPr marL="609600" indent="-609600" eaLnBrk="1" hangingPunct="1"/>
            <a:r>
              <a:rPr lang="zh-CN" altLang="en-US" smtClean="0"/>
              <a:t>可见性的类型：</a:t>
            </a:r>
          </a:p>
          <a:p>
            <a:pPr marL="609600" indent="-609600" eaLnBrk="1" hangingPunct="1">
              <a:buFont typeface="Wingdings" pitchFamily="2" charset="2"/>
              <a:buAutoNum type="circleNumDbPlain"/>
            </a:pPr>
            <a:r>
              <a:rPr lang="zh-CN" altLang="en-US" smtClean="0"/>
              <a:t>公有的（</a:t>
            </a:r>
            <a:r>
              <a:rPr lang="en-US" altLang="zh-CN" smtClean="0"/>
              <a:t>public</a:t>
            </a:r>
            <a:r>
              <a:rPr lang="zh-CN" altLang="en-US" smtClean="0"/>
              <a:t>） “＋”</a:t>
            </a:r>
          </a:p>
          <a:p>
            <a:pPr marL="609600" indent="-609600" eaLnBrk="1" hangingPunct="1">
              <a:buFont typeface="Wingdings" pitchFamily="2" charset="2"/>
              <a:buAutoNum type="circleNumDbPlain"/>
            </a:pPr>
            <a:r>
              <a:rPr lang="zh-CN" altLang="en-US" smtClean="0"/>
              <a:t>受保护的（</a:t>
            </a:r>
            <a:r>
              <a:rPr lang="en-US" altLang="zh-CN" smtClean="0"/>
              <a:t>protected</a:t>
            </a:r>
            <a:r>
              <a:rPr lang="zh-CN" altLang="en-US" smtClean="0"/>
              <a:t>） “＃”</a:t>
            </a:r>
          </a:p>
          <a:p>
            <a:pPr marL="609600" indent="-609600" eaLnBrk="1" hangingPunct="1">
              <a:buFont typeface="Wingdings" pitchFamily="2" charset="2"/>
              <a:buAutoNum type="circleNumDbPlain"/>
            </a:pPr>
            <a:r>
              <a:rPr lang="zh-CN" altLang="en-US" smtClean="0"/>
              <a:t>私有的（</a:t>
            </a:r>
            <a:r>
              <a:rPr lang="en-US" altLang="zh-CN" smtClean="0"/>
              <a:t>private</a:t>
            </a:r>
            <a:r>
              <a:rPr lang="zh-CN" altLang="en-US" smtClean="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4</a:t>
            </a:r>
            <a:r>
              <a:rPr lang="zh-CN" altLang="en-US" smtClean="0"/>
              <a:t>）引入与输出 </a:t>
            </a:r>
          </a:p>
        </p:txBody>
      </p:sp>
      <p:sp>
        <p:nvSpPr>
          <p:cNvPr id="58371" name="Rectangle 3"/>
          <p:cNvSpPr>
            <a:spLocks noGrp="1" noRot="1" noChangeArrowheads="1"/>
          </p:cNvSpPr>
          <p:nvPr>
            <p:ph type="body" idx="1"/>
          </p:nvPr>
        </p:nvSpPr>
        <p:spPr/>
        <p:txBody>
          <a:bodyPr/>
          <a:lstStyle/>
          <a:p>
            <a:pPr marL="609600" indent="-609600" eaLnBrk="1" hangingPunct="1">
              <a:buFont typeface="Wingdings" pitchFamily="2" charset="2"/>
              <a:buAutoNum type="circleNumDbPlain"/>
            </a:pPr>
            <a:r>
              <a:rPr lang="zh-CN" altLang="en-US" smtClean="0"/>
              <a:t>引入（</a:t>
            </a:r>
            <a:r>
              <a:rPr lang="en-US" altLang="zh-CN" smtClean="0"/>
              <a:t>import</a:t>
            </a:r>
            <a:r>
              <a:rPr lang="zh-CN" altLang="en-US" smtClean="0"/>
              <a:t>）：				   允许一个包中的元素可以单向访问另一包中的元素 </a:t>
            </a:r>
          </a:p>
          <a:p>
            <a:pPr marL="609600" indent="-609600" eaLnBrk="1" hangingPunct="1">
              <a:buFont typeface="Wingdings" pitchFamily="2" charset="2"/>
              <a:buAutoNum type="circleNumDbPlain"/>
            </a:pPr>
            <a:r>
              <a:rPr lang="zh-CN" altLang="en-US" smtClean="0"/>
              <a:t>输出（</a:t>
            </a:r>
            <a:r>
              <a:rPr lang="en-US" altLang="zh-CN" smtClean="0"/>
              <a:t>export</a:t>
            </a:r>
            <a:r>
              <a:rPr lang="zh-CN" altLang="en-US" smtClean="0"/>
              <a:t>）：				   包的公共部分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引入与输出</a:t>
            </a:r>
          </a:p>
        </p:txBody>
      </p:sp>
      <p:pic>
        <p:nvPicPr>
          <p:cNvPr id="5939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28800" y="1828800"/>
            <a:ext cx="6013450" cy="4213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5</a:t>
            </a:r>
            <a:r>
              <a:rPr lang="zh-CN" altLang="en-US" smtClean="0"/>
              <a:t>） 标准元素</a:t>
            </a:r>
          </a:p>
        </p:txBody>
      </p:sp>
      <p:graphicFrame>
        <p:nvGraphicFramePr>
          <p:cNvPr id="148508" name="Group 28"/>
          <p:cNvGraphicFramePr>
            <a:graphicFrameLocks noGrp="1"/>
          </p:cNvGraphicFramePr>
          <p:nvPr>
            <p:ph idx="1"/>
          </p:nvPr>
        </p:nvGraphicFramePr>
        <p:xfrm>
          <a:off x="539750" y="1196975"/>
          <a:ext cx="7777163" cy="5081588"/>
        </p:xfrm>
        <a:graphic>
          <a:graphicData uri="http://schemas.openxmlformats.org/drawingml/2006/table">
            <a:tbl>
              <a:tblPr/>
              <a:tblGrid>
                <a:gridCol w="3889375"/>
                <a:gridCol w="3887788"/>
              </a:tblGrid>
              <a:tr h="601588">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构造型</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用途</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57">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虚包（</a:t>
                      </a:r>
                      <a:r>
                        <a:rPr kumimoji="0" lang="en-US" altLang="zh-CN" sz="2400" b="0" i="0" u="none" strike="noStrike" cap="none" normalizeH="0" baseline="0" smtClean="0">
                          <a:ln>
                            <a:noFill/>
                          </a:ln>
                          <a:solidFill>
                            <a:schemeClr val="tx1"/>
                          </a:solidFill>
                          <a:effectLst/>
                          <a:latin typeface="Arial" pitchFamily="34" charset="0"/>
                          <a:ea typeface="宋体" pitchFamily="2" charset="-122"/>
                        </a:rPr>
                        <a:t>façade</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描述一个只引用其他包内元素的包</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57">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框架（</a:t>
                      </a:r>
                      <a:r>
                        <a:rPr kumimoji="0" lang="en-US" altLang="zh-CN" sz="2400" b="0" i="0" u="none" strike="noStrike" cap="none" normalizeH="0" baseline="0" smtClean="0">
                          <a:ln>
                            <a:noFill/>
                          </a:ln>
                          <a:solidFill>
                            <a:schemeClr val="tx1"/>
                          </a:solidFill>
                          <a:effectLst/>
                          <a:latin typeface="Arial" pitchFamily="34" charset="0"/>
                          <a:ea typeface="宋体" pitchFamily="2" charset="-122"/>
                        </a:rPr>
                        <a:t>framework</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描述一个主要由模式组成的包</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57">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桩（</a:t>
                      </a:r>
                      <a:r>
                        <a:rPr kumimoji="0" lang="en-US" altLang="zh-CN" sz="2400" b="0" i="0" u="none" strike="noStrike" cap="none" normalizeH="0" baseline="0" smtClean="0">
                          <a:ln>
                            <a:noFill/>
                          </a:ln>
                          <a:solidFill>
                            <a:schemeClr val="tx1"/>
                          </a:solidFill>
                          <a:effectLst/>
                          <a:latin typeface="Arial" pitchFamily="34" charset="0"/>
                          <a:ea typeface="宋体" pitchFamily="2" charset="-122"/>
                        </a:rPr>
                        <a:t>stub</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描述一个作为另一个包的公共内容代理的包</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571">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子系统（</a:t>
                      </a:r>
                      <a:r>
                        <a:rPr kumimoji="0" lang="en-US" altLang="zh-CN" sz="2400" b="0" i="0" u="none" strike="noStrike" cap="none" normalizeH="0" baseline="0" smtClean="0">
                          <a:ln>
                            <a:noFill/>
                          </a:ln>
                          <a:solidFill>
                            <a:schemeClr val="tx1"/>
                          </a:solidFill>
                          <a:effectLst/>
                          <a:latin typeface="Arial" pitchFamily="34" charset="0"/>
                          <a:ea typeface="宋体" pitchFamily="2" charset="-122"/>
                        </a:rPr>
                        <a:t>subsystem</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描述一个表示正在建模中的整个系统的一个独立部分的包</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57">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系统（</a:t>
                      </a:r>
                      <a:r>
                        <a:rPr kumimoji="0" lang="en-US" altLang="zh-CN" sz="2400" b="0" i="0" u="none" strike="noStrike" cap="none" normalizeH="0" baseline="0" smtClean="0">
                          <a:ln>
                            <a:noFill/>
                          </a:ln>
                          <a:solidFill>
                            <a:schemeClr val="tx1"/>
                          </a:solidFill>
                          <a:effectLst/>
                          <a:latin typeface="Arial" pitchFamily="34" charset="0"/>
                          <a:ea typeface="宋体" pitchFamily="2" charset="-122"/>
                        </a:rPr>
                        <a:t>system</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描述一个表示正在建模中的整个系统的包</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 </a:t>
            </a:r>
            <a:r>
              <a:rPr lang="zh-CN" altLang="en-US" smtClean="0"/>
              <a:t>包之间的关系 </a:t>
            </a:r>
          </a:p>
        </p:txBody>
      </p:sp>
      <p:sp>
        <p:nvSpPr>
          <p:cNvPr id="61443" name="Rectangle 3"/>
          <p:cNvSpPr>
            <a:spLocks noGrp="1" noRot="1" noChangeArrowheads="1"/>
          </p:cNvSpPr>
          <p:nvPr>
            <p:ph type="body" idx="1"/>
          </p:nvPr>
        </p:nvSpPr>
        <p:spPr/>
        <p:txBody>
          <a:bodyPr/>
          <a:lstStyle/>
          <a:p>
            <a:pPr marL="609600" indent="-609600" eaLnBrk="1" hangingPunct="1"/>
            <a:r>
              <a:rPr lang="zh-CN" altLang="en-US" smtClean="0"/>
              <a:t>包之间可以有两种关系： </a:t>
            </a:r>
          </a:p>
          <a:p>
            <a:pPr marL="609600" indent="-609600" eaLnBrk="1" hangingPunct="1">
              <a:buFont typeface="Wingdings" pitchFamily="2" charset="2"/>
              <a:buNone/>
            </a:pPr>
            <a:r>
              <a:rPr lang="zh-CN" altLang="en-US" smtClean="0"/>
              <a:t>（</a:t>
            </a:r>
            <a:r>
              <a:rPr lang="en-US" altLang="zh-CN" smtClean="0"/>
              <a:t>1</a:t>
            </a:r>
            <a:r>
              <a:rPr lang="zh-CN" altLang="en-US" smtClean="0"/>
              <a:t>）引入和访问依赖：			  	   在一个包中引入另一个包输出的元素 </a:t>
            </a:r>
          </a:p>
          <a:p>
            <a:pPr marL="609600" indent="-609600" eaLnBrk="1" hangingPunct="1">
              <a:buFont typeface="Wingdings" pitchFamily="2" charset="2"/>
              <a:buNone/>
            </a:pPr>
            <a:r>
              <a:rPr lang="zh-CN" altLang="en-US" smtClean="0"/>
              <a:t>（</a:t>
            </a:r>
            <a:r>
              <a:rPr lang="en-US" altLang="zh-CN" smtClean="0"/>
              <a:t>2</a:t>
            </a:r>
            <a:r>
              <a:rPr lang="zh-CN" altLang="en-US" smtClean="0"/>
              <a:t>）泛化：						   说明包的家族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 </a:t>
            </a:r>
            <a:r>
              <a:rPr lang="zh-CN" altLang="en-US" smtClean="0"/>
              <a:t>包图建模技术 </a:t>
            </a:r>
          </a:p>
        </p:txBody>
      </p:sp>
      <p:sp>
        <p:nvSpPr>
          <p:cNvPr id="62467" name="Rectangle 3"/>
          <p:cNvSpPr>
            <a:spLocks noGrp="1" noRot="1" noChangeArrowheads="1"/>
          </p:cNvSpPr>
          <p:nvPr>
            <p:ph type="body" idx="1"/>
          </p:nvPr>
        </p:nvSpPr>
        <p:spPr/>
        <p:txBody>
          <a:bodyPr/>
          <a:lstStyle/>
          <a:p>
            <a:pPr eaLnBrk="1" hangingPunct="1"/>
            <a:endParaRPr lang="en-US" altLang="zh-CN" smtClean="0"/>
          </a:p>
          <a:p>
            <a:pPr eaLnBrk="1" hangingPunct="1"/>
            <a:r>
              <a:rPr lang="zh-CN" altLang="en-US" smtClean="0"/>
              <a:t>（</a:t>
            </a:r>
            <a:r>
              <a:rPr lang="en-US" altLang="zh-CN" smtClean="0"/>
              <a:t>1</a:t>
            </a:r>
            <a:r>
              <a:rPr lang="zh-CN" altLang="en-US" smtClean="0"/>
              <a:t>）对成组的元素建模</a:t>
            </a:r>
          </a:p>
          <a:p>
            <a:pPr eaLnBrk="1" hangingPunct="1"/>
            <a:r>
              <a:rPr lang="zh-CN" altLang="en-US" smtClean="0"/>
              <a:t>（</a:t>
            </a:r>
            <a:r>
              <a:rPr lang="en-US" altLang="zh-CN" smtClean="0"/>
              <a:t>2</a:t>
            </a:r>
            <a:r>
              <a:rPr lang="zh-CN" altLang="en-US" smtClean="0"/>
              <a:t>）对体系结构视图建模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一个完整的类包括</a:t>
            </a:r>
          </a:p>
        </p:txBody>
      </p:sp>
      <p:sp>
        <p:nvSpPr>
          <p:cNvPr id="8195" name="Rectangle 3"/>
          <p:cNvSpPr>
            <a:spLocks noGrp="1" noRot="1" noChangeArrowheads="1"/>
          </p:cNvSpPr>
          <p:nvPr>
            <p:ph type="body" idx="1"/>
          </p:nvPr>
        </p:nvSpPr>
        <p:spPr/>
        <p:txBody>
          <a:bodyPr/>
          <a:lstStyle/>
          <a:p>
            <a:pPr marL="609600" indent="-609600" eaLnBrk="1" hangingPunct="1">
              <a:buFont typeface="Wingdings" pitchFamily="2" charset="2"/>
              <a:buNone/>
            </a:pPr>
            <a:r>
              <a:rPr lang="zh-CN" altLang="en-US" smtClean="0"/>
              <a:t>（</a:t>
            </a:r>
            <a:r>
              <a:rPr lang="en-US" altLang="zh-CN" smtClean="0"/>
              <a:t>1</a:t>
            </a:r>
            <a:r>
              <a:rPr lang="zh-CN" altLang="en-US" smtClean="0"/>
              <a:t>）名称</a:t>
            </a:r>
          </a:p>
          <a:p>
            <a:pPr marL="609600" indent="-609600" eaLnBrk="1" hangingPunct="1">
              <a:buFont typeface="Wingdings" pitchFamily="2" charset="2"/>
              <a:buNone/>
            </a:pPr>
            <a:r>
              <a:rPr lang="zh-CN" altLang="en-US" smtClean="0"/>
              <a:t>（</a:t>
            </a:r>
            <a:r>
              <a:rPr lang="en-US" altLang="zh-CN" smtClean="0"/>
              <a:t>2</a:t>
            </a:r>
            <a:r>
              <a:rPr lang="zh-CN" altLang="en-US" smtClean="0"/>
              <a:t>）属性</a:t>
            </a:r>
          </a:p>
          <a:p>
            <a:pPr marL="609600" indent="-609600" eaLnBrk="1" hangingPunct="1">
              <a:buFont typeface="Wingdings" pitchFamily="2" charset="2"/>
              <a:buNone/>
            </a:pPr>
            <a:r>
              <a:rPr lang="zh-CN" altLang="en-US" smtClean="0"/>
              <a:t>（</a:t>
            </a:r>
            <a:r>
              <a:rPr lang="en-US" altLang="zh-CN" smtClean="0"/>
              <a:t>3</a:t>
            </a:r>
            <a:r>
              <a:rPr lang="zh-CN" altLang="en-US" smtClean="0"/>
              <a:t>）操作</a:t>
            </a:r>
          </a:p>
          <a:p>
            <a:pPr marL="609600" indent="-609600" eaLnBrk="1" hangingPunct="1">
              <a:buFont typeface="Wingdings" pitchFamily="2" charset="2"/>
              <a:buNone/>
            </a:pPr>
            <a:r>
              <a:rPr lang="zh-CN" altLang="en-US" smtClean="0"/>
              <a:t>（</a:t>
            </a:r>
            <a:r>
              <a:rPr lang="en-US" altLang="zh-CN" smtClean="0"/>
              <a:t>4</a:t>
            </a:r>
            <a:r>
              <a:rPr lang="zh-CN" altLang="en-US" smtClean="0"/>
              <a:t>）职责</a:t>
            </a:r>
          </a:p>
          <a:p>
            <a:pPr marL="609600" indent="-609600" eaLnBrk="1" hangingPunct="1">
              <a:buFont typeface="Wingdings" pitchFamily="2" charset="2"/>
              <a:buNone/>
            </a:pPr>
            <a:r>
              <a:rPr lang="zh-CN" altLang="en-US" smtClean="0"/>
              <a:t>（</a:t>
            </a:r>
            <a:r>
              <a:rPr lang="en-US" altLang="zh-CN" smtClean="0"/>
              <a:t>5</a:t>
            </a:r>
            <a:r>
              <a:rPr lang="zh-CN" altLang="en-US" smtClean="0"/>
              <a:t>）约束</a:t>
            </a:r>
          </a:p>
          <a:p>
            <a:pPr marL="609600" indent="-609600" eaLnBrk="1" hangingPunct="1">
              <a:buFont typeface="Wingdings" pitchFamily="2" charset="2"/>
              <a:buNone/>
            </a:pPr>
            <a:r>
              <a:rPr lang="zh-CN" altLang="en-US" smtClean="0"/>
              <a:t>（</a:t>
            </a:r>
            <a:r>
              <a:rPr lang="en-US" altLang="zh-CN" smtClean="0"/>
              <a:t>6</a:t>
            </a:r>
            <a:r>
              <a:rPr lang="zh-CN" altLang="en-US" smtClean="0"/>
              <a:t>）注释</a:t>
            </a:r>
          </a:p>
          <a:p>
            <a:pPr marL="609600" indent="-609600" eaLnBrk="1" hangingPunct="1">
              <a:buFont typeface="Wingdings" pitchFamily="2" charset="2"/>
              <a:buNone/>
            </a:pPr>
            <a:r>
              <a:rPr lang="zh-CN" altLang="en-US" smtClean="0"/>
              <a:t>下面分别阐述：</a:t>
            </a:r>
          </a:p>
        </p:txBody>
      </p:sp>
      <p:sp>
        <p:nvSpPr>
          <p:cNvPr id="8196" name="AutoShape 5"/>
          <p:cNvSpPr>
            <a:spLocks/>
          </p:cNvSpPr>
          <p:nvPr/>
        </p:nvSpPr>
        <p:spPr bwMode="auto">
          <a:xfrm>
            <a:off x="2700338" y="1844675"/>
            <a:ext cx="71437" cy="1439863"/>
          </a:xfrm>
          <a:prstGeom prst="rightBrace">
            <a:avLst>
              <a:gd name="adj1" fmla="val 16796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 name="Text Box 6"/>
          <p:cNvSpPr txBox="1">
            <a:spLocks noChangeArrowheads="1"/>
          </p:cNvSpPr>
          <p:nvPr/>
        </p:nvSpPr>
        <p:spPr bwMode="auto">
          <a:xfrm>
            <a:off x="3059113" y="2276475"/>
            <a:ext cx="216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a:t>主要部分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1</a:t>
            </a:r>
            <a:r>
              <a:rPr lang="zh-CN" altLang="en-US" smtClean="0"/>
              <a:t>） 对成组的元素建模</a:t>
            </a:r>
          </a:p>
        </p:txBody>
      </p:sp>
      <p:sp>
        <p:nvSpPr>
          <p:cNvPr id="63491" name="Rectangle 3"/>
          <p:cNvSpPr>
            <a:spLocks noGrp="1" noRot="1" noChangeArrowheads="1"/>
          </p:cNvSpPr>
          <p:nvPr>
            <p:ph type="body" idx="1"/>
          </p:nvPr>
        </p:nvSpPr>
        <p:spPr>
          <a:xfrm>
            <a:off x="381000" y="1371600"/>
            <a:ext cx="8458200" cy="4953000"/>
          </a:xfrm>
        </p:spPr>
        <p:txBody>
          <a:bodyPr/>
          <a:lstStyle/>
          <a:p>
            <a:pPr marL="609600" indent="-609600" eaLnBrk="1" hangingPunct="1">
              <a:buFont typeface="Wingdings" pitchFamily="2" charset="2"/>
              <a:buAutoNum type="circleNumDbPlain"/>
            </a:pPr>
            <a:r>
              <a:rPr lang="zh-CN" altLang="en-US" sz="2800" smtClean="0"/>
              <a:t>浏览特定体系结构视图中的建模元素，找出由在概念和语义上相互接近的元素所定义的组块。</a:t>
            </a:r>
          </a:p>
          <a:p>
            <a:pPr marL="609600" indent="-609600" eaLnBrk="1" hangingPunct="1">
              <a:buFont typeface="Wingdings" pitchFamily="2" charset="2"/>
              <a:buAutoNum type="circleNumDbPlain"/>
            </a:pPr>
            <a:r>
              <a:rPr lang="zh-CN" altLang="en-US" sz="2800" smtClean="0"/>
              <a:t>把每一个这样的组块放到一个包中。</a:t>
            </a:r>
          </a:p>
          <a:p>
            <a:pPr marL="609600" indent="-609600" eaLnBrk="1" hangingPunct="1">
              <a:buFont typeface="Wingdings" pitchFamily="2" charset="2"/>
              <a:buAutoNum type="circleNumDbPlain"/>
            </a:pPr>
            <a:r>
              <a:rPr lang="zh-CN" altLang="en-US" sz="2800" smtClean="0"/>
              <a:t>对每一个包找出可以在包外访问的元素，将这些元素标记为公有的，把其他的元素标记为受保护的或私有的。如果不确定时，就隐藏该元素。</a:t>
            </a:r>
          </a:p>
          <a:p>
            <a:pPr marL="609600" indent="-609600" eaLnBrk="1" hangingPunct="1">
              <a:buFont typeface="Wingdings" pitchFamily="2" charset="2"/>
              <a:buAutoNum type="circleNumDbPlain"/>
            </a:pPr>
            <a:r>
              <a:rPr lang="zh-CN" altLang="en-US" sz="2800" smtClean="0"/>
              <a:t>确定包与包之间的依赖关系，特别是引入依赖。</a:t>
            </a:r>
          </a:p>
          <a:p>
            <a:pPr marL="609600" indent="-609600" eaLnBrk="1" hangingPunct="1">
              <a:buFont typeface="Wingdings" pitchFamily="2" charset="2"/>
              <a:buAutoNum type="circleNumDbPlain"/>
            </a:pPr>
            <a:r>
              <a:rPr lang="zh-CN" altLang="en-US" sz="2800" smtClean="0"/>
              <a:t>确定包与包之间的泛化关系，以及包的多重性和重载。</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2</a:t>
            </a:r>
            <a:r>
              <a:rPr lang="zh-CN" altLang="en-US" smtClean="0"/>
              <a:t>）对体系结构视图建模 </a:t>
            </a:r>
          </a:p>
        </p:txBody>
      </p:sp>
      <p:sp>
        <p:nvSpPr>
          <p:cNvPr id="64515" name="Rectangle 3"/>
          <p:cNvSpPr>
            <a:spLocks noGrp="1" noRot="1" noChangeArrowheads="1"/>
          </p:cNvSpPr>
          <p:nvPr>
            <p:ph type="body" idx="1"/>
          </p:nvPr>
        </p:nvSpPr>
        <p:spPr/>
        <p:txBody>
          <a:bodyPr/>
          <a:lstStyle/>
          <a:p>
            <a:pPr marL="609600" indent="-609600" eaLnBrk="1" hangingPunct="1">
              <a:lnSpc>
                <a:spcPct val="90000"/>
              </a:lnSpc>
              <a:buFont typeface="Wingdings" pitchFamily="2" charset="2"/>
              <a:buAutoNum type="circleNumDbPlain"/>
            </a:pPr>
            <a:r>
              <a:rPr lang="zh-CN" altLang="en-US" smtClean="0"/>
              <a:t>找出问题语境中一组有意义的体系结构视图。</a:t>
            </a:r>
          </a:p>
          <a:p>
            <a:pPr marL="609600" indent="-609600" eaLnBrk="1" hangingPunct="1">
              <a:lnSpc>
                <a:spcPct val="90000"/>
              </a:lnSpc>
              <a:buFont typeface="Wingdings" pitchFamily="2" charset="2"/>
              <a:buAutoNum type="circleNumDbPlain"/>
            </a:pPr>
            <a:r>
              <a:rPr lang="zh-CN" altLang="en-US" smtClean="0"/>
              <a:t>找出对于可视化、详述、构造和文档化每个视图的语义来说充分必要的元素（和图），并将它们放到合适的包中。</a:t>
            </a:r>
          </a:p>
          <a:p>
            <a:pPr marL="609600" indent="-609600" eaLnBrk="1" hangingPunct="1">
              <a:lnSpc>
                <a:spcPct val="90000"/>
              </a:lnSpc>
              <a:buFont typeface="Wingdings" pitchFamily="2" charset="2"/>
              <a:buAutoNum type="circleNumDbPlain"/>
            </a:pPr>
            <a:r>
              <a:rPr lang="zh-CN" altLang="en-US" smtClean="0"/>
              <a:t>如有必要，将这些元素进一步地组合到它们自己的包中。</a:t>
            </a:r>
          </a:p>
          <a:p>
            <a:pPr marL="609600" indent="-609600" eaLnBrk="1" hangingPunct="1">
              <a:lnSpc>
                <a:spcPct val="90000"/>
              </a:lnSpc>
              <a:buFont typeface="Wingdings" pitchFamily="2" charset="2"/>
              <a:buAutoNum type="circleNumDbPlain"/>
            </a:pPr>
            <a:r>
              <a:rPr lang="zh-CN" altLang="en-US" smtClean="0"/>
              <a:t>不同视图中的元素之间通常存在依赖关系。</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4. </a:t>
            </a:r>
            <a:r>
              <a:rPr lang="zh-CN" altLang="en-US" sz="4000" smtClean="0"/>
              <a:t>实例</a:t>
            </a:r>
            <a:r>
              <a:rPr lang="en-US" altLang="zh-CN" sz="4000" smtClean="0"/>
              <a:t>——</a:t>
            </a:r>
            <a:r>
              <a:rPr lang="zh-CN" altLang="en-US" sz="4000" smtClean="0"/>
              <a:t>图书馆管理系统的包图 </a:t>
            </a:r>
          </a:p>
        </p:txBody>
      </p:sp>
      <p:sp>
        <p:nvSpPr>
          <p:cNvPr id="65539" name="Rectangle 3"/>
          <p:cNvSpPr>
            <a:spLocks noGrp="1" noRot="1" noChangeArrowheads="1"/>
          </p:cNvSpPr>
          <p:nvPr>
            <p:ph type="body" idx="1"/>
          </p:nvPr>
        </p:nvSpPr>
        <p:spPr/>
        <p:txBody>
          <a:bodyPr/>
          <a:lstStyle/>
          <a:p>
            <a:pPr eaLnBrk="1" hangingPunct="1"/>
            <a:endParaRPr lang="en-US" altLang="zh-CN" smtClean="0"/>
          </a:p>
          <a:p>
            <a:pPr eaLnBrk="1" hangingPunct="1">
              <a:buFont typeface="Wingdings" pitchFamily="2" charset="2"/>
              <a:buNone/>
            </a:pPr>
            <a:r>
              <a:rPr lang="zh-CN" altLang="en-US" smtClean="0"/>
              <a:t>（</a:t>
            </a:r>
            <a:r>
              <a:rPr lang="en-US" altLang="zh-CN" smtClean="0"/>
              <a:t>1</a:t>
            </a:r>
            <a:r>
              <a:rPr lang="zh-CN" altLang="en-US" smtClean="0"/>
              <a:t>）使用</a:t>
            </a:r>
            <a:r>
              <a:rPr lang="en-US" altLang="zh-CN" smtClean="0"/>
              <a:t>Rational Rose</a:t>
            </a:r>
            <a:r>
              <a:rPr lang="zh-CN" altLang="en-US" smtClean="0"/>
              <a:t>绘制包图的步骤</a:t>
            </a:r>
          </a:p>
          <a:p>
            <a:pPr eaLnBrk="1" hangingPunct="1">
              <a:buFont typeface="Wingdings" pitchFamily="2" charset="2"/>
              <a:buNone/>
            </a:pPr>
            <a:r>
              <a:rPr lang="zh-CN" altLang="en-US" smtClean="0"/>
              <a:t>（</a:t>
            </a:r>
            <a:r>
              <a:rPr lang="en-US" altLang="zh-CN" smtClean="0"/>
              <a:t>2</a:t>
            </a:r>
            <a:r>
              <a:rPr lang="zh-CN" altLang="en-US" smtClean="0"/>
              <a:t>）图书馆管理系统的包图</a:t>
            </a:r>
          </a:p>
          <a:p>
            <a:pPr eaLnBrk="1" hangingPunct="1">
              <a:buFont typeface="Wingdings" pitchFamily="2" charset="2"/>
              <a:buNone/>
            </a:pPr>
            <a:endParaRPr lang="en-US" altLang="zh-CN"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bwMode="auto">
          <a:xfrm>
            <a:off x="-323850" y="549275"/>
            <a:ext cx="94678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t>（</a:t>
            </a:r>
            <a:r>
              <a:rPr lang="en-US" altLang="zh-CN" sz="4000" smtClean="0"/>
              <a:t>1</a:t>
            </a:r>
            <a:r>
              <a:rPr lang="zh-CN" altLang="en-US" sz="4000" smtClean="0"/>
              <a:t>）使用</a:t>
            </a:r>
            <a:r>
              <a:rPr lang="en-US" altLang="zh-CN" sz="4000" smtClean="0"/>
              <a:t>Rational Rose</a:t>
            </a:r>
            <a:r>
              <a:rPr lang="zh-CN" altLang="en-US" sz="4000" smtClean="0"/>
              <a:t>绘制包图的步骤</a:t>
            </a:r>
          </a:p>
        </p:txBody>
      </p:sp>
      <p:sp>
        <p:nvSpPr>
          <p:cNvPr id="66563" name="Rectangle 3"/>
          <p:cNvSpPr>
            <a:spLocks noGrp="1" noRot="1" noChangeArrowheads="1"/>
          </p:cNvSpPr>
          <p:nvPr>
            <p:ph type="body" idx="1"/>
          </p:nvPr>
        </p:nvSpPr>
        <p:spPr/>
        <p:txBody>
          <a:bodyPr/>
          <a:lstStyle/>
          <a:p>
            <a:pPr eaLnBrk="1" hangingPunct="1"/>
            <a:r>
              <a:rPr lang="en-US" altLang="zh-CN" smtClean="0"/>
              <a:t>1.  </a:t>
            </a:r>
            <a:r>
              <a:rPr lang="zh-CN" altLang="en-US" smtClean="0"/>
              <a:t>创建包</a:t>
            </a:r>
          </a:p>
          <a:p>
            <a:pPr eaLnBrk="1" hangingPunct="1"/>
            <a:r>
              <a:rPr lang="en-US" altLang="zh-CN" smtClean="0"/>
              <a:t>2.  </a:t>
            </a:r>
            <a:r>
              <a:rPr lang="zh-CN" altLang="en-US" smtClean="0"/>
              <a:t>修改包的属性</a:t>
            </a:r>
          </a:p>
          <a:p>
            <a:pPr eaLnBrk="1" hangingPunct="1"/>
            <a:r>
              <a:rPr lang="en-US" altLang="zh-CN" smtClean="0"/>
              <a:t>3.  </a:t>
            </a:r>
            <a:r>
              <a:rPr lang="zh-CN" altLang="en-US" smtClean="0"/>
              <a:t>增加包的信息</a:t>
            </a:r>
          </a:p>
          <a:p>
            <a:pPr eaLnBrk="1" hangingPunct="1"/>
            <a:r>
              <a:rPr lang="en-US" altLang="zh-CN" smtClean="0"/>
              <a:t>4.  </a:t>
            </a:r>
            <a:r>
              <a:rPr lang="zh-CN" altLang="en-US" smtClean="0"/>
              <a:t>添加包之间的输入依赖</a:t>
            </a:r>
          </a:p>
          <a:p>
            <a:pPr eaLnBrk="1" hangingPunct="1"/>
            <a:r>
              <a:rPr lang="en-US" altLang="zh-CN" smtClean="0"/>
              <a:t>5.  </a:t>
            </a:r>
            <a:r>
              <a:rPr lang="zh-CN" altLang="en-US" smtClean="0"/>
              <a:t>删除包</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2</a:t>
            </a:r>
            <a:r>
              <a:rPr lang="zh-CN" altLang="en-US" smtClean="0"/>
              <a:t>） 图书馆管理系统的包图 </a:t>
            </a:r>
          </a:p>
        </p:txBody>
      </p:sp>
      <p:pic>
        <p:nvPicPr>
          <p:cNvPr id="6758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95400" y="1524000"/>
            <a:ext cx="6899275"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a:t>
            </a:r>
            <a:r>
              <a:rPr lang="en-US" altLang="zh-CN" smtClean="0">
                <a:solidFill>
                  <a:schemeClr val="tx1"/>
                </a:solidFill>
              </a:rPr>
              <a:t>1</a:t>
            </a:r>
            <a:r>
              <a:rPr lang="zh-CN" altLang="en-US" smtClean="0">
                <a:solidFill>
                  <a:schemeClr val="tx1"/>
                </a:solidFill>
              </a:rPr>
              <a:t>）名称</a:t>
            </a:r>
          </a:p>
        </p:txBody>
      </p:sp>
      <p:sp>
        <p:nvSpPr>
          <p:cNvPr id="9219" name="Rectangle 3"/>
          <p:cNvSpPr>
            <a:spLocks noGrp="1" noRot="1" noChangeArrowheads="1"/>
          </p:cNvSpPr>
          <p:nvPr>
            <p:ph type="body" idx="1"/>
          </p:nvPr>
        </p:nvSpPr>
        <p:spPr/>
        <p:txBody>
          <a:bodyPr/>
          <a:lstStyle/>
          <a:p>
            <a:pPr eaLnBrk="1" hangingPunct="1"/>
            <a:r>
              <a:rPr lang="zh-CN" altLang="en-US" smtClean="0"/>
              <a:t>应该来自系统的问题域。 </a:t>
            </a:r>
          </a:p>
          <a:p>
            <a:pPr eaLnBrk="1" hangingPunct="1"/>
            <a:r>
              <a:rPr lang="zh-CN" altLang="en-US" smtClean="0"/>
              <a:t>应该是一个名词，且不应该有前缀或后缀。 </a:t>
            </a:r>
          </a:p>
          <a:p>
            <a:pPr eaLnBrk="1" hangingPunct="1"/>
            <a:r>
              <a:rPr lang="zh-CN" altLang="en-US" smtClean="0"/>
              <a:t>分为简单名称和路径名称。 </a:t>
            </a:r>
          </a:p>
          <a:p>
            <a:pPr eaLnBrk="1" hangingPunct="1">
              <a:buFont typeface="Wingdings" pitchFamily="2" charset="2"/>
              <a:buNone/>
            </a:pPr>
            <a:endParaRPr lang="en-US" altLang="zh-CN"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657600"/>
            <a:ext cx="5894388"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a:t>
            </a:r>
            <a:r>
              <a:rPr lang="en-US" altLang="zh-CN" smtClean="0">
                <a:solidFill>
                  <a:schemeClr val="tx1"/>
                </a:solidFill>
              </a:rPr>
              <a:t>2</a:t>
            </a:r>
            <a:r>
              <a:rPr lang="zh-CN" altLang="en-US" smtClean="0">
                <a:solidFill>
                  <a:schemeClr val="tx1"/>
                </a:solidFill>
              </a:rPr>
              <a:t>）属性</a:t>
            </a:r>
          </a:p>
        </p:txBody>
      </p:sp>
      <p:sp>
        <p:nvSpPr>
          <p:cNvPr id="10243" name="Rectangle 3"/>
          <p:cNvSpPr>
            <a:spLocks noGrp="1" noRot="1" noChangeArrowheads="1"/>
          </p:cNvSpPr>
          <p:nvPr>
            <p:ph type="body" idx="1"/>
          </p:nvPr>
        </p:nvSpPr>
        <p:spPr/>
        <p:txBody>
          <a:bodyPr/>
          <a:lstStyle/>
          <a:p>
            <a:pPr eaLnBrk="1" hangingPunct="1"/>
            <a:r>
              <a:rPr lang="zh-CN" altLang="en-US" smtClean="0"/>
              <a:t>描述了类在软件系统中代表的事物（即对象）所具备的特性。 </a:t>
            </a:r>
          </a:p>
          <a:p>
            <a:pPr eaLnBrk="1" hangingPunct="1"/>
            <a:r>
              <a:rPr lang="zh-CN" altLang="en-US" smtClean="0"/>
              <a:t>类可以有任意数目的属性，也可以没有属性。 </a:t>
            </a:r>
          </a:p>
          <a:p>
            <a:pPr eaLnBrk="1" hangingPunct="1"/>
            <a:r>
              <a:rPr lang="zh-CN" altLang="en-US" smtClean="0"/>
              <a:t>在</a:t>
            </a:r>
            <a:r>
              <a:rPr lang="en-US" altLang="zh-CN" smtClean="0"/>
              <a:t>UML</a:t>
            </a:r>
            <a:r>
              <a:rPr lang="zh-CN" altLang="en-US" smtClean="0"/>
              <a:t>中，类属性的语法为：</a:t>
            </a:r>
          </a:p>
          <a:p>
            <a:pPr eaLnBrk="1" hangingPunct="1"/>
            <a:endParaRPr lang="zh-CN" altLang="en-US" smtClean="0"/>
          </a:p>
          <a:p>
            <a:pPr eaLnBrk="1" hangingPunct="1">
              <a:buFont typeface="Wingdings" pitchFamily="2" charset="2"/>
              <a:buNone/>
            </a:pPr>
            <a:r>
              <a:rPr lang="zh-CN" altLang="en-US" smtClean="0"/>
              <a:t>以下分别介绍：</a:t>
            </a:r>
          </a:p>
          <a:p>
            <a:pPr eaLnBrk="1" hangingPunct="1">
              <a:buFont typeface="Wingdings" pitchFamily="2" charset="2"/>
              <a:buNone/>
            </a:pPr>
            <a:endParaRPr lang="en-US" altLang="zh-CN"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508500"/>
            <a:ext cx="63309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t>① </a:t>
            </a:r>
            <a:r>
              <a:rPr lang="zh-CN" altLang="en-US" smtClean="0"/>
              <a:t>可见性</a:t>
            </a:r>
          </a:p>
          <a:p>
            <a:pPr eaLnBrk="1" hangingPunct="1">
              <a:buFont typeface="Wingdings" pitchFamily="2" charset="2"/>
              <a:buNone/>
            </a:pPr>
            <a:r>
              <a:rPr lang="zh-CN" altLang="en-US" smtClean="0"/>
              <a:t>类型：</a:t>
            </a:r>
          </a:p>
          <a:p>
            <a:pPr eaLnBrk="1" hangingPunct="1"/>
            <a:r>
              <a:rPr lang="zh-CN" altLang="en-US" smtClean="0"/>
              <a:t>公有（</a:t>
            </a:r>
            <a:r>
              <a:rPr lang="en-US" altLang="zh-CN" smtClean="0"/>
              <a:t>Public</a:t>
            </a:r>
            <a:r>
              <a:rPr lang="zh-CN" altLang="en-US" smtClean="0"/>
              <a:t>） “＋”</a:t>
            </a:r>
          </a:p>
          <a:p>
            <a:pPr eaLnBrk="1" hangingPunct="1"/>
            <a:r>
              <a:rPr lang="zh-CN" altLang="en-US" smtClean="0"/>
              <a:t>私有（</a:t>
            </a:r>
            <a:r>
              <a:rPr lang="en-US" altLang="zh-CN" smtClean="0"/>
              <a:t>Private</a:t>
            </a:r>
            <a:r>
              <a:rPr lang="zh-CN" altLang="en-US" smtClean="0"/>
              <a:t>）“－”</a:t>
            </a:r>
          </a:p>
          <a:p>
            <a:pPr eaLnBrk="1" hangingPunct="1"/>
            <a:r>
              <a:rPr lang="zh-CN" altLang="en-US" smtClean="0"/>
              <a:t>受保护（</a:t>
            </a:r>
            <a:r>
              <a:rPr lang="en-US" altLang="zh-CN" smtClean="0"/>
              <a:t>Protected</a:t>
            </a:r>
            <a:r>
              <a:rPr lang="zh-CN" altLang="en-US" smtClean="0"/>
              <a:t>）“＃”</a:t>
            </a:r>
          </a:p>
          <a:p>
            <a:pPr eaLnBrk="1" hangingPunct="1">
              <a:buFont typeface="Wingdings" pitchFamily="2" charset="2"/>
              <a:buNone/>
            </a:pPr>
            <a:endParaRPr lang="en-US" altLang="zh-CN"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131</TotalTime>
  <Words>5223</Words>
  <Application>Microsoft Office PowerPoint</Application>
  <PresentationFormat>全屏显示(4:3)</PresentationFormat>
  <Paragraphs>271</Paragraphs>
  <Slides>64</Slides>
  <Notes>0</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吉祥如意</vt:lpstr>
      <vt:lpstr>PowerPoint 演示文稿</vt:lpstr>
      <vt:lpstr>3.1 类图</vt:lpstr>
      <vt:lpstr>1、什么是类</vt:lpstr>
      <vt:lpstr>PowerPoint 演示文稿</vt:lpstr>
      <vt:lpstr>如何用UML表示一个类</vt:lpstr>
      <vt:lpstr>一个完整的类包括</vt:lpstr>
      <vt:lpstr>（1）名称</vt:lpstr>
      <vt:lpstr>（2）属性</vt:lpstr>
      <vt:lpstr>PowerPoint 演示文稿</vt:lpstr>
      <vt:lpstr>PowerPoint 演示文稿</vt:lpstr>
      <vt:lpstr>PowerPoint 演示文稿</vt:lpstr>
      <vt:lpstr>PowerPoint 演示文稿</vt:lpstr>
      <vt:lpstr>PowerPoint 演示文稿</vt:lpstr>
      <vt:lpstr>（3）操作（也叫方法）</vt:lpstr>
      <vt:lpstr>（4）职责 </vt:lpstr>
      <vt:lpstr>（5）约束</vt:lpstr>
      <vt:lpstr>（6）注释</vt:lpstr>
      <vt:lpstr>2. 类的类型</vt:lpstr>
      <vt:lpstr>Rose中类三种类型表示方法</vt:lpstr>
      <vt:lpstr>PowerPoint 演示文稿</vt:lpstr>
      <vt:lpstr>（2）边界类(boundary)</vt:lpstr>
      <vt:lpstr>（3）控制类(control)</vt:lpstr>
      <vt:lpstr>PowerPoint 演示文稿</vt:lpstr>
      <vt:lpstr>3. 如何绘制类图</vt:lpstr>
      <vt:lpstr>PowerPoint 演示文稿</vt:lpstr>
      <vt:lpstr>PowerPoint 演示文稿</vt:lpstr>
      <vt:lpstr>PowerPoint 演示文稿</vt:lpstr>
      <vt:lpstr>PowerPoint 演示文稿</vt:lpstr>
      <vt:lpstr>4. 类之间的关系</vt:lpstr>
      <vt:lpstr>（1）类间的关系—泛化</vt:lpstr>
      <vt:lpstr>例如：</vt:lpstr>
      <vt:lpstr>（2）类间的关系—关联</vt:lpstr>
      <vt:lpstr>关联关系详细说明</vt:lpstr>
      <vt:lpstr>PowerPoint 演示文稿</vt:lpstr>
      <vt:lpstr>PowerPoint 演示文稿</vt:lpstr>
      <vt:lpstr>PowerPoint 演示文稿</vt:lpstr>
      <vt:lpstr>PowerPoint 演示文稿</vt:lpstr>
      <vt:lpstr>PowerPoint 演示文稿</vt:lpstr>
      <vt:lpstr>聚合与组合</vt:lpstr>
      <vt:lpstr>PowerPoint 演示文稿</vt:lpstr>
      <vt:lpstr>（3）类间的关系—依赖</vt:lpstr>
      <vt:lpstr>5. 类间关系实例</vt:lpstr>
      <vt:lpstr>案例3：学校信息管理系统的类图</vt:lpstr>
      <vt:lpstr>3.2 对象图</vt:lpstr>
      <vt:lpstr>PowerPoint 演示文稿</vt:lpstr>
      <vt:lpstr>2. 类图和对象图的区别</vt:lpstr>
      <vt:lpstr>PowerPoint 演示文稿</vt:lpstr>
      <vt:lpstr>PowerPoint 演示文稿</vt:lpstr>
      <vt:lpstr>3.3 包图</vt:lpstr>
      <vt:lpstr>包图作用</vt:lpstr>
      <vt:lpstr>1. 包图组成</vt:lpstr>
      <vt:lpstr>（1）名称</vt:lpstr>
      <vt:lpstr>（2） 拥有的元素</vt:lpstr>
      <vt:lpstr>（3）可见性 </vt:lpstr>
      <vt:lpstr>（4）引入与输出 </vt:lpstr>
      <vt:lpstr>引入与输出</vt:lpstr>
      <vt:lpstr>（5） 标准元素</vt:lpstr>
      <vt:lpstr>2. 包之间的关系 </vt:lpstr>
      <vt:lpstr>3. 包图建模技术 </vt:lpstr>
      <vt:lpstr>（1） 对成组的元素建模</vt:lpstr>
      <vt:lpstr>（2）对体系结构视图建模 </vt:lpstr>
      <vt:lpstr>4. 实例——图书馆管理系统的包图 </vt:lpstr>
      <vt:lpstr>（1）使用Rational Rose绘制包图的步骤</vt:lpstr>
      <vt:lpstr>（2） 图书馆管理系统的包图 </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95</cp:revision>
  <dcterms:created xsi:type="dcterms:W3CDTF">2008-03-07T13:07:48Z</dcterms:created>
  <dcterms:modified xsi:type="dcterms:W3CDTF">2016-10-09T01:18:17Z</dcterms:modified>
</cp:coreProperties>
</file>