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60" r:id="rId4"/>
    <p:sldId id="259" r:id="rId5"/>
    <p:sldId id="261" r:id="rId6"/>
    <p:sldId id="262" r:id="rId7"/>
    <p:sldId id="263" r:id="rId8"/>
    <p:sldId id="264" r:id="rId9"/>
    <p:sldId id="265" r:id="rId10"/>
    <p:sldId id="266" r:id="rId11"/>
    <p:sldId id="269" r:id="rId12"/>
    <p:sldId id="271" r:id="rId13"/>
    <p:sldId id="272" r:id="rId14"/>
    <p:sldId id="273" r:id="rId15"/>
    <p:sldId id="274" r:id="rId16"/>
    <p:sldId id="275" r:id="rId17"/>
    <p:sldId id="276" r:id="rId18"/>
    <p:sldId id="277" r:id="rId19"/>
    <p:sldId id="278" r:id="rId20"/>
    <p:sldId id="279" r:id="rId21"/>
    <p:sldId id="280" r:id="rId22"/>
    <p:sldId id="270" r:id="rId23"/>
    <p:sldId id="289" r:id="rId24"/>
    <p:sldId id="291" r:id="rId25"/>
    <p:sldId id="292" r:id="rId26"/>
    <p:sldId id="290" r:id="rId27"/>
    <p:sldId id="293" r:id="rId28"/>
    <p:sldId id="294" r:id="rId29"/>
    <p:sldId id="295" r:id="rId30"/>
    <p:sldId id="296" r:id="rId31"/>
    <p:sldId id="297" r:id="rId32"/>
    <p:sldId id="298" r:id="rId33"/>
    <p:sldId id="299" r:id="rId34"/>
    <p:sldId id="300" r:id="rId35"/>
    <p:sldId id="301" r:id="rId36"/>
    <p:sldId id="302" r:id="rId37"/>
    <p:sldId id="281" r:id="rId38"/>
    <p:sldId id="282" r:id="rId39"/>
    <p:sldId id="283" r:id="rId40"/>
    <p:sldId id="284" r:id="rId41"/>
    <p:sldId id="286" r:id="rId42"/>
    <p:sldId id="287" r:id="rId43"/>
    <p:sldId id="288"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4710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C8438DF-3CAE-4FEB-B046-B9AA36F924B7}" type="slidenum">
              <a:rPr lang="en-US" altLang="zh-CN"/>
              <a:pPr>
                <a:defRPr/>
              </a:pPr>
              <a:t>‹#›</a:t>
            </a:fld>
            <a:endParaRPr lang="en-US" altLang="zh-CN"/>
          </a:p>
        </p:txBody>
      </p:sp>
    </p:spTree>
    <p:extLst>
      <p:ext uri="{BB962C8B-B14F-4D97-AF65-F5344CB8AC3E}">
        <p14:creationId xmlns:p14="http://schemas.microsoft.com/office/powerpoint/2010/main" val="1983911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60606D3-ECEB-48D4-9B34-41EF8065790A}" type="slidenum">
              <a:rPr lang="en-US" altLang="zh-CN"/>
              <a:pPr eaLnBrk="1" hangingPunct="1"/>
              <a:t>12</a:t>
            </a:fld>
            <a:endParaRPr lang="en-US" altLang="zh-CN"/>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用一个顺序图说明了进水管、洗涤缸、和排水管之间随时间变化所经历的交互过程。图中，对象之间发送的消息有：注入新水、保持静止、往返旋转、排掉脏水等。</a:t>
            </a:r>
          </a:p>
          <a:p>
            <a:pPr eaLnBrk="1" hangingPunct="1"/>
            <a:r>
              <a:rPr lang="zh-CN" altLang="en-US" smtClean="0"/>
              <a:t>如果考虑洗衣机的状态，那么我们可以把步骤</a:t>
            </a:r>
            <a:r>
              <a:rPr lang="en-US" altLang="zh-CN" smtClean="0"/>
              <a:t>1</a:t>
            </a:r>
            <a:r>
              <a:rPr lang="zh-CN" altLang="en-US" smtClean="0"/>
              <a:t>和</a:t>
            </a:r>
            <a:r>
              <a:rPr lang="en-US" altLang="zh-CN" smtClean="0"/>
              <a:t>2</a:t>
            </a:r>
            <a:r>
              <a:rPr lang="zh-CN" altLang="en-US" smtClean="0"/>
              <a:t>归结为浸泡状态，步骤</a:t>
            </a:r>
            <a:r>
              <a:rPr lang="en-US" altLang="zh-CN" smtClean="0"/>
              <a:t>3</a:t>
            </a:r>
            <a:r>
              <a:rPr lang="zh-CN" altLang="en-US" smtClean="0"/>
              <a:t>和</a:t>
            </a:r>
            <a:r>
              <a:rPr lang="en-US" altLang="zh-CN" smtClean="0"/>
              <a:t>4</a:t>
            </a:r>
            <a:r>
              <a:rPr lang="zh-CN" altLang="en-US" smtClean="0"/>
              <a:t>归结为洗涤状态，步骤</a:t>
            </a:r>
            <a:r>
              <a:rPr lang="en-US" altLang="zh-CN" smtClean="0"/>
              <a:t>5</a:t>
            </a:r>
            <a:r>
              <a:rPr lang="zh-CN" altLang="en-US" smtClean="0"/>
              <a:t>到</a:t>
            </a:r>
            <a:r>
              <a:rPr lang="en-US" altLang="zh-CN" smtClean="0"/>
              <a:t>7</a:t>
            </a:r>
            <a:r>
              <a:rPr lang="zh-CN" altLang="en-US" smtClean="0"/>
              <a:t>归结为漂洗状态，步骤</a:t>
            </a:r>
            <a:r>
              <a:rPr lang="en-US" altLang="zh-CN" smtClean="0"/>
              <a:t>8</a:t>
            </a:r>
            <a:r>
              <a:rPr lang="zh-CN" altLang="en-US" smtClean="0"/>
              <a:t>到</a:t>
            </a:r>
            <a:r>
              <a:rPr lang="en-US" altLang="zh-CN" smtClean="0"/>
              <a:t>10</a:t>
            </a:r>
            <a:r>
              <a:rPr lang="zh-CN" altLang="en-US" smtClean="0"/>
              <a:t>为脱水状态。</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EB314A3-88CB-4827-BBA1-D5CE4EF68F34}" type="slidenum">
              <a:rPr lang="en-US" altLang="zh-CN"/>
              <a:pPr eaLnBrk="1" hangingPunct="1"/>
              <a:t>25</a:t>
            </a:fld>
            <a:endParaRPr lang="en-US" altLang="zh-CN"/>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186976 w 546"/>
              <a:gd name="T1" fmla="*/ 32504 h 497"/>
              <a:gd name="T2" fmla="*/ 89423 w 546"/>
              <a:gd name="T3" fmla="*/ 576943 h 497"/>
              <a:gd name="T4" fmla="*/ 203235 w 546"/>
              <a:gd name="T5" fmla="*/ 3193501 h 497"/>
              <a:gd name="T6" fmla="*/ 438987 w 546"/>
              <a:gd name="T7" fmla="*/ 3713562 h 497"/>
              <a:gd name="T8" fmla="*/ 1284445 w 546"/>
              <a:gd name="T9" fmla="*/ 3916711 h 497"/>
              <a:gd name="T10" fmla="*/ 1658397 w 546"/>
              <a:gd name="T11" fmla="*/ 4022348 h 497"/>
              <a:gd name="T12" fmla="*/ 4227286 w 546"/>
              <a:gd name="T13" fmla="*/ 3859829 h 497"/>
              <a:gd name="T14" fmla="*/ 4332968 w 546"/>
              <a:gd name="T15" fmla="*/ 1357035 h 497"/>
              <a:gd name="T16" fmla="*/ 2999747 w 546"/>
              <a:gd name="T17" fmla="*/ 130015 h 497"/>
              <a:gd name="T18" fmla="*/ 2024220 w 546"/>
              <a:gd name="T19" fmla="*/ 235653 h 497"/>
              <a:gd name="T20" fmla="*/ 1609620 w 546"/>
              <a:gd name="T21" fmla="*/ 89386 h 497"/>
              <a:gd name="T22" fmla="*/ 1227539 w 546"/>
              <a:gd name="T23" fmla="*/ 16252 h 497"/>
              <a:gd name="T24" fmla="*/ 186976 w 546"/>
              <a:gd name="T25" fmla="*/ 3250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pic>
        <p:nvPicPr>
          <p:cNvPr id="179" name="图片 25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0" y="98425"/>
            <a:ext cx="15351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67" name="Rectangle 163"/>
          <p:cNvSpPr>
            <a:spLocks noGrp="1" noRot="1" noChangeArrowheads="1"/>
          </p:cNvSpPr>
          <p:nvPr>
            <p:ph type="ctrTitle"/>
          </p:nvPr>
        </p:nvSpPr>
        <p:spPr>
          <a:xfrm>
            <a:off x="685800" y="2057400"/>
            <a:ext cx="7772400" cy="1143000"/>
          </a:xfrm>
          <a:prstGeom prst="rect">
            <a:avLst/>
          </a:prstGeom>
        </p:spPr>
        <p:txBody>
          <a:bodyPr/>
          <a:lstStyle>
            <a:lvl1pPr>
              <a:defRPr/>
            </a:lvl1pPr>
          </a:lstStyle>
          <a:p>
            <a:pPr lvl="0"/>
            <a:r>
              <a:rPr lang="zh-CN" altLang="en-US" noProof="0" smtClean="0"/>
              <a:t>单击此处编辑母版标题样式</a:t>
            </a:r>
          </a:p>
        </p:txBody>
      </p:sp>
      <p:sp>
        <p:nvSpPr>
          <p:cNvPr id="21671"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80" name="Rectangle 164"/>
          <p:cNvSpPr>
            <a:spLocks noGrp="1" noChangeArrowheads="1"/>
          </p:cNvSpPr>
          <p:nvPr>
            <p:ph type="dt" sz="half" idx="10"/>
          </p:nvPr>
        </p:nvSpPr>
        <p:spPr>
          <a:xfrm>
            <a:off x="301625" y="6248400"/>
            <a:ext cx="2289175" cy="476250"/>
          </a:xfrm>
        </p:spPr>
        <p:txBody>
          <a:bodyPr/>
          <a:lstStyle>
            <a:lvl1pPr>
              <a:defRPr smtClean="0"/>
            </a:lvl1pPr>
          </a:lstStyle>
          <a:p>
            <a:pPr>
              <a:defRPr/>
            </a:pPr>
            <a:endParaRPr lang="en-US" altLang="zh-CN"/>
          </a:p>
        </p:txBody>
      </p:sp>
      <p:sp>
        <p:nvSpPr>
          <p:cNvPr id="181" name="Rectangle 165"/>
          <p:cNvSpPr>
            <a:spLocks noGrp="1" noChangeArrowheads="1"/>
          </p:cNvSpPr>
          <p:nvPr>
            <p:ph type="ftr" sz="quarter" idx="11"/>
          </p:nvPr>
        </p:nvSpPr>
        <p:spPr>
          <a:xfrm>
            <a:off x="3124200" y="6248400"/>
            <a:ext cx="2895600" cy="476250"/>
          </a:xfrm>
        </p:spPr>
        <p:txBody>
          <a:bodyPr/>
          <a:lstStyle>
            <a:lvl1pPr>
              <a:defRPr smtClean="0"/>
            </a:lvl1pPr>
          </a:lstStyle>
          <a:p>
            <a:pPr>
              <a:defRPr/>
            </a:pPr>
            <a:endParaRPr lang="en-US" altLang="zh-CN"/>
          </a:p>
        </p:txBody>
      </p:sp>
      <p:sp>
        <p:nvSpPr>
          <p:cNvPr id="182" name="Rectangle 166"/>
          <p:cNvSpPr>
            <a:spLocks noGrp="1" noChangeArrowheads="1"/>
          </p:cNvSpPr>
          <p:nvPr>
            <p:ph type="sldNum" sz="quarter" idx="12"/>
          </p:nvPr>
        </p:nvSpPr>
        <p:spPr>
          <a:xfrm>
            <a:off x="6553200" y="6248400"/>
            <a:ext cx="2289175" cy="476250"/>
          </a:xfrm>
        </p:spPr>
        <p:txBody>
          <a:bodyPr/>
          <a:lstStyle>
            <a:lvl1pPr>
              <a:defRPr smtClean="0"/>
            </a:lvl1pPr>
          </a:lstStyle>
          <a:p>
            <a:pPr>
              <a:defRPr/>
            </a:pPr>
            <a:fld id="{E182DE04-AD18-44A4-AF17-3EF245C13002}" type="slidenum">
              <a:rPr lang="en-US" altLang="zh-CN"/>
              <a:pPr>
                <a:defRPr/>
              </a:pPr>
              <a:t>‹#›</a:t>
            </a:fld>
            <a:endParaRPr lang="en-US" altLang="zh-CN"/>
          </a:p>
        </p:txBody>
      </p:sp>
    </p:spTree>
    <p:extLst>
      <p:ext uri="{BB962C8B-B14F-4D97-AF65-F5344CB8AC3E}">
        <p14:creationId xmlns:p14="http://schemas.microsoft.com/office/powerpoint/2010/main" val="2494484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813B1DD5-701E-47DF-A949-7AECC725139A}" type="slidenum">
              <a:rPr lang="en-US" altLang="zh-CN"/>
              <a:pPr>
                <a:defRPr/>
              </a:pPr>
              <a:t>‹#›</a:t>
            </a:fld>
            <a:endParaRPr lang="en-US" altLang="zh-CN"/>
          </a:p>
        </p:txBody>
      </p:sp>
    </p:spTree>
    <p:extLst>
      <p:ext uri="{BB962C8B-B14F-4D97-AF65-F5344CB8AC3E}">
        <p14:creationId xmlns:p14="http://schemas.microsoft.com/office/powerpoint/2010/main" val="358135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788C5415-1FB5-47A1-BB1D-6333FEA1BDFC}" type="slidenum">
              <a:rPr lang="en-US" altLang="zh-CN"/>
              <a:pPr>
                <a:defRPr/>
              </a:pPr>
              <a:t>‹#›</a:t>
            </a:fld>
            <a:endParaRPr lang="en-US" altLang="zh-CN"/>
          </a:p>
        </p:txBody>
      </p:sp>
    </p:spTree>
    <p:extLst>
      <p:ext uri="{BB962C8B-B14F-4D97-AF65-F5344CB8AC3E}">
        <p14:creationId xmlns:p14="http://schemas.microsoft.com/office/powerpoint/2010/main" val="3986752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228600"/>
            <a:ext cx="8540750" cy="5870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1DA3F0E3-7621-4F57-BCC8-351BA0BED73A}" type="slidenum">
              <a:rPr lang="en-US" altLang="zh-CN"/>
              <a:pPr>
                <a:defRPr/>
              </a:pPr>
              <a:t>‹#›</a:t>
            </a:fld>
            <a:endParaRPr lang="en-US" altLang="zh-CN"/>
          </a:p>
        </p:txBody>
      </p:sp>
    </p:spTree>
    <p:extLst>
      <p:ext uri="{BB962C8B-B14F-4D97-AF65-F5344CB8AC3E}">
        <p14:creationId xmlns:p14="http://schemas.microsoft.com/office/powerpoint/2010/main" val="1607409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D6C986C1-5A74-4EED-9C7D-3EFD196AF61B}" type="slidenum">
              <a:rPr lang="en-US" altLang="zh-CN"/>
              <a:pPr>
                <a:defRPr/>
              </a:pPr>
              <a:t>‹#›</a:t>
            </a:fld>
            <a:endParaRPr lang="en-US" altLang="zh-CN"/>
          </a:p>
        </p:txBody>
      </p:sp>
    </p:spTree>
    <p:extLst>
      <p:ext uri="{BB962C8B-B14F-4D97-AF65-F5344CB8AC3E}">
        <p14:creationId xmlns:p14="http://schemas.microsoft.com/office/powerpoint/2010/main" val="59644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27B5C976-A610-4859-A1A0-7C9D5F71CC50}" type="slidenum">
              <a:rPr lang="en-US" altLang="zh-CN"/>
              <a:pPr>
                <a:defRPr/>
              </a:pPr>
              <a:t>‹#›</a:t>
            </a:fld>
            <a:endParaRPr lang="en-US" altLang="zh-CN"/>
          </a:p>
        </p:txBody>
      </p:sp>
    </p:spTree>
    <p:extLst>
      <p:ext uri="{BB962C8B-B14F-4D97-AF65-F5344CB8AC3E}">
        <p14:creationId xmlns:p14="http://schemas.microsoft.com/office/powerpoint/2010/main" val="211099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DCF714EE-89EC-4738-841D-B0C0B38F9741}" type="slidenum">
              <a:rPr lang="en-US" altLang="zh-CN"/>
              <a:pPr>
                <a:defRPr/>
              </a:pPr>
              <a:t>‹#›</a:t>
            </a:fld>
            <a:endParaRPr lang="en-US" altLang="zh-CN"/>
          </a:p>
        </p:txBody>
      </p:sp>
    </p:spTree>
    <p:extLst>
      <p:ext uri="{BB962C8B-B14F-4D97-AF65-F5344CB8AC3E}">
        <p14:creationId xmlns:p14="http://schemas.microsoft.com/office/powerpoint/2010/main" val="312182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4516DEF2-B62A-44EC-A1F0-8FD8FD526E9F}" type="slidenum">
              <a:rPr lang="en-US" altLang="zh-CN"/>
              <a:pPr>
                <a:defRPr/>
              </a:pPr>
              <a:t>‹#›</a:t>
            </a:fld>
            <a:endParaRPr lang="en-US" altLang="zh-CN"/>
          </a:p>
        </p:txBody>
      </p:sp>
    </p:spTree>
    <p:extLst>
      <p:ext uri="{BB962C8B-B14F-4D97-AF65-F5344CB8AC3E}">
        <p14:creationId xmlns:p14="http://schemas.microsoft.com/office/powerpoint/2010/main" val="2104564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685AC5B3-6105-48F1-8671-ABAB393E7501}" type="slidenum">
              <a:rPr lang="en-US" altLang="zh-CN"/>
              <a:pPr>
                <a:defRPr/>
              </a:pPr>
              <a:t>‹#›</a:t>
            </a:fld>
            <a:endParaRPr lang="en-US" altLang="zh-CN"/>
          </a:p>
        </p:txBody>
      </p:sp>
    </p:spTree>
    <p:extLst>
      <p:ext uri="{BB962C8B-B14F-4D97-AF65-F5344CB8AC3E}">
        <p14:creationId xmlns:p14="http://schemas.microsoft.com/office/powerpoint/2010/main" val="305210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1305CEFA-0968-4334-9CA8-F13093F1B55F}" type="slidenum">
              <a:rPr lang="en-US" altLang="zh-CN"/>
              <a:pPr>
                <a:defRPr/>
              </a:pPr>
              <a:t>‹#›</a:t>
            </a:fld>
            <a:endParaRPr lang="en-US" altLang="zh-CN"/>
          </a:p>
        </p:txBody>
      </p:sp>
    </p:spTree>
    <p:extLst>
      <p:ext uri="{BB962C8B-B14F-4D97-AF65-F5344CB8AC3E}">
        <p14:creationId xmlns:p14="http://schemas.microsoft.com/office/powerpoint/2010/main" val="233069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120F3F0A-B615-43EF-822A-9AA9F08C1BD8}" type="slidenum">
              <a:rPr lang="en-US" altLang="zh-CN"/>
              <a:pPr>
                <a:defRPr/>
              </a:pPr>
              <a:t>‹#›</a:t>
            </a:fld>
            <a:endParaRPr lang="en-US" altLang="zh-CN"/>
          </a:p>
        </p:txBody>
      </p:sp>
    </p:spTree>
    <p:extLst>
      <p:ext uri="{BB962C8B-B14F-4D97-AF65-F5344CB8AC3E}">
        <p14:creationId xmlns:p14="http://schemas.microsoft.com/office/powerpoint/2010/main" val="367241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6C298CB1-706E-4865-8667-F90D489DAE05}" type="slidenum">
              <a:rPr lang="en-US" altLang="zh-CN"/>
              <a:pPr>
                <a:defRPr/>
              </a:pPr>
              <a:t>‹#›</a:t>
            </a:fld>
            <a:endParaRPr lang="en-US" altLang="zh-CN"/>
          </a:p>
        </p:txBody>
      </p:sp>
    </p:spTree>
    <p:extLst>
      <p:ext uri="{BB962C8B-B14F-4D97-AF65-F5344CB8AC3E}">
        <p14:creationId xmlns:p14="http://schemas.microsoft.com/office/powerpoint/2010/main" val="74649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AB8B0381-8C49-44F7-879E-1B899C98DEBA}" type="slidenum">
              <a:rPr lang="en-US" altLang="zh-CN"/>
              <a:pPr>
                <a:defRPr/>
              </a:pPr>
              <a:t>‹#›</a:t>
            </a:fld>
            <a:endParaRPr lang="en-US" altLang="zh-CN"/>
          </a:p>
        </p:txBody>
      </p:sp>
    </p:spTree>
    <p:extLst>
      <p:ext uri="{BB962C8B-B14F-4D97-AF65-F5344CB8AC3E}">
        <p14:creationId xmlns:p14="http://schemas.microsoft.com/office/powerpoint/2010/main" val="192802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67 w 546"/>
                <a:gd name="T1" fmla="*/ 12 h 497"/>
                <a:gd name="T2" fmla="*/ 32 w 546"/>
                <a:gd name="T3" fmla="*/ 206 h 497"/>
                <a:gd name="T4" fmla="*/ 73 w 546"/>
                <a:gd name="T5" fmla="*/ 1141 h 497"/>
                <a:gd name="T6" fmla="*/ 157 w 546"/>
                <a:gd name="T7" fmla="*/ 1327 h 497"/>
                <a:gd name="T8" fmla="*/ 459 w 546"/>
                <a:gd name="T9" fmla="*/ 1399 h 497"/>
                <a:gd name="T10" fmla="*/ 593 w 546"/>
                <a:gd name="T11" fmla="*/ 1437 h 497"/>
                <a:gd name="T12" fmla="*/ 1510 w 546"/>
                <a:gd name="T13" fmla="*/ 1379 h 497"/>
                <a:gd name="T14" fmla="*/ 1548 w 546"/>
                <a:gd name="T15" fmla="*/ 485 h 497"/>
                <a:gd name="T16" fmla="*/ 1072 w 546"/>
                <a:gd name="T17" fmla="*/ 46 h 497"/>
                <a:gd name="T18" fmla="*/ 723 w 546"/>
                <a:gd name="T19" fmla="*/ 84 h 497"/>
                <a:gd name="T20" fmla="*/ 575 w 546"/>
                <a:gd name="T21" fmla="*/ 32 h 497"/>
                <a:gd name="T22" fmla="*/ 439 w 546"/>
                <a:gd name="T23" fmla="*/ 6 h 497"/>
                <a:gd name="T24" fmla="*/ 67 w 546"/>
                <a:gd name="T25" fmla="*/ 12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73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2073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2073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F7C9BFC1-127F-4202-AAC3-05F187B9F206}" type="slidenum">
              <a:rPr lang="en-US" altLang="zh-CN"/>
              <a:pPr>
                <a:defRPr/>
              </a:pPr>
              <a:t>‹#›</a:t>
            </a:fld>
            <a:endParaRPr lang="en-US" altLang="zh-CN"/>
          </a:p>
        </p:txBody>
      </p:sp>
      <p:pic>
        <p:nvPicPr>
          <p:cNvPr id="1038" name="图片 25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950" y="98425"/>
            <a:ext cx="15351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7"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4.png"/><Relationship Id="rId5" Type="http://schemas.openxmlformats.org/officeDocument/2006/relationships/image" Target="../media/image22.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360363" y="1916113"/>
            <a:ext cx="8675687"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170000"/>
              </a:lnSpc>
            </a:pPr>
            <a:r>
              <a:rPr lang="zh-CN" altLang="en-US" sz="7200" b="1" dirty="0">
                <a:solidFill>
                  <a:srgbClr val="FF0000"/>
                </a:solidFill>
                <a:latin typeface="黑体" pitchFamily="49" charset="-122"/>
              </a:rPr>
              <a:t>第五章 交互图</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sz="half" idx="1"/>
          </p:nvPr>
        </p:nvSpPr>
        <p:spPr>
          <a:xfrm>
            <a:off x="609600" y="1125538"/>
            <a:ext cx="6410325" cy="4973637"/>
          </a:xfrm>
        </p:spPr>
        <p:txBody>
          <a:bodyPr/>
          <a:lstStyle/>
          <a:p>
            <a:pPr eaLnBrk="1" hangingPunct="1">
              <a:buFont typeface="Wingdings" pitchFamily="2" charset="2"/>
              <a:buNone/>
            </a:pPr>
            <a:r>
              <a:rPr lang="zh-CN" altLang="en-US" smtClean="0"/>
              <a:t>（</a:t>
            </a:r>
            <a:r>
              <a:rPr lang="en-US" altLang="zh-CN" smtClean="0"/>
              <a:t>4</a:t>
            </a:r>
            <a:r>
              <a:rPr lang="zh-CN" altLang="en-US" smtClean="0"/>
              <a:t>）控制焦点（也叫激活）</a:t>
            </a:r>
          </a:p>
          <a:p>
            <a:pPr eaLnBrk="1" hangingPunct="1"/>
            <a:r>
              <a:rPr lang="zh-CN" altLang="en-US" smtClean="0"/>
              <a:t>激活表示该对象被占用以完成某个任务，去激活指的则是对象处于空闲状态、在等待消息。</a:t>
            </a:r>
          </a:p>
          <a:p>
            <a:pPr eaLnBrk="1" hangingPunct="1"/>
            <a:r>
              <a:rPr lang="zh-CN" altLang="en-US" smtClean="0"/>
              <a:t>在</a:t>
            </a:r>
            <a:r>
              <a:rPr lang="en-US" altLang="zh-CN" smtClean="0"/>
              <a:t>UML</a:t>
            </a:r>
            <a:r>
              <a:rPr lang="zh-CN" altLang="en-US" smtClean="0"/>
              <a:t>中，为了表示对象是激活的，可以将该对象的生命线拓宽成为矩形。其中的矩形称为激活条或控制焦点，对象就是在激活条的顶部被激活的，对象在完成自己的工作后被去激活。 </a:t>
            </a:r>
          </a:p>
          <a:p>
            <a:pPr eaLnBrk="1" hangingPunct="1">
              <a:buFont typeface="Wingdings" pitchFamily="2" charset="2"/>
              <a:buNone/>
            </a:pPr>
            <a:endParaRPr lang="zh-CN" altLang="en-US" smtClean="0"/>
          </a:p>
          <a:p>
            <a:pPr eaLnBrk="1" hangingPunct="1">
              <a:buFont typeface="Wingdings" pitchFamily="2" charset="2"/>
              <a:buNone/>
            </a:pPr>
            <a:endParaRPr lang="en-US" altLang="zh-CN" smtClean="0"/>
          </a:p>
        </p:txBody>
      </p:sp>
      <p:sp>
        <p:nvSpPr>
          <p:cNvPr id="12291" name="Rectangle 5"/>
          <p:cNvSpPr>
            <a:spLocks noGrp="1" noRot="1" noChangeArrowheads="1"/>
          </p:cNvSpPr>
          <p:nvPr>
            <p:ph type="body" sz="half" idx="2"/>
          </p:nvPr>
        </p:nvSpPr>
        <p:spPr/>
        <p:txBody>
          <a:bodyPr/>
          <a:lstStyle/>
          <a:p>
            <a:pPr eaLnBrk="1" hangingPunct="1"/>
            <a:endParaRPr lang="zh-CN" altLang="zh-CN" smtClean="0"/>
          </a:p>
        </p:txBody>
      </p:sp>
      <p:pic>
        <p:nvPicPr>
          <p:cNvPr id="1229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2420938"/>
            <a:ext cx="8572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bwMode="auto">
          <a:xfrm>
            <a:off x="323850" y="0"/>
            <a:ext cx="85407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 </a:t>
            </a:r>
            <a:r>
              <a:rPr lang="zh-CN" altLang="en-US" smtClean="0"/>
              <a:t>顺序建模实例</a:t>
            </a:r>
          </a:p>
        </p:txBody>
      </p:sp>
      <p:sp>
        <p:nvSpPr>
          <p:cNvPr id="13315" name="Rectangle 3"/>
          <p:cNvSpPr>
            <a:spLocks noGrp="1" noRot="1" noChangeArrowheads="1"/>
          </p:cNvSpPr>
          <p:nvPr>
            <p:ph type="body" idx="1"/>
          </p:nvPr>
        </p:nvSpPr>
        <p:spPr>
          <a:xfrm>
            <a:off x="539750" y="836613"/>
            <a:ext cx="8153400" cy="4498975"/>
          </a:xfrm>
        </p:spPr>
        <p:txBody>
          <a:bodyPr/>
          <a:lstStyle/>
          <a:p>
            <a:pPr eaLnBrk="1" hangingPunct="1">
              <a:buFont typeface="Wingdings" pitchFamily="2" charset="2"/>
              <a:buNone/>
            </a:pPr>
            <a:r>
              <a:rPr lang="zh-CN" altLang="en-US" smtClean="0"/>
              <a:t>实例</a:t>
            </a:r>
            <a:r>
              <a:rPr lang="en-US" altLang="zh-CN" smtClean="0"/>
              <a:t>1</a:t>
            </a:r>
            <a:r>
              <a:rPr lang="zh-CN" altLang="en-US" smtClean="0"/>
              <a:t>：洗衣过程</a:t>
            </a:r>
            <a:r>
              <a:rPr lang="en-US" altLang="zh-CN" smtClean="0"/>
              <a:t>——</a:t>
            </a:r>
            <a:r>
              <a:rPr lang="zh-CN" altLang="en-US" smtClean="0"/>
              <a:t>顺序图</a:t>
            </a:r>
          </a:p>
        </p:txBody>
      </p:sp>
      <p:sp>
        <p:nvSpPr>
          <p:cNvPr id="86020" name="Rectangle 4"/>
          <p:cNvSpPr>
            <a:spLocks noChangeArrowheads="1"/>
          </p:cNvSpPr>
          <p:nvPr/>
        </p:nvSpPr>
        <p:spPr bwMode="auto">
          <a:xfrm>
            <a:off x="685800" y="2743200"/>
            <a:ext cx="38131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lang="en-US" altLang="zh-CN" sz="2400" b="1"/>
              <a:t>1.</a:t>
            </a:r>
            <a:r>
              <a:rPr lang="zh-CN" altLang="en-US" sz="2400" b="1"/>
              <a:t>通过进水管向洗涤缸注水。</a:t>
            </a:r>
          </a:p>
          <a:p>
            <a:pPr marL="342900" indent="-342900">
              <a:spcBef>
                <a:spcPct val="20000"/>
              </a:spcBef>
              <a:buClr>
                <a:schemeClr val="hlink"/>
              </a:buClr>
              <a:buFont typeface="Wingdings" pitchFamily="2" charset="2"/>
              <a:buNone/>
            </a:pPr>
            <a:r>
              <a:rPr lang="en-US" altLang="zh-CN" sz="2400" b="1"/>
              <a:t>2.</a:t>
            </a:r>
            <a:r>
              <a:rPr lang="zh-CN" altLang="en-US" sz="2400" b="1"/>
              <a:t>洗涤缸保持</a:t>
            </a:r>
            <a:r>
              <a:rPr lang="en-US" altLang="zh-CN" sz="2400" b="1"/>
              <a:t>5</a:t>
            </a:r>
            <a:r>
              <a:rPr lang="zh-CN" altLang="en-US" sz="2400" b="1"/>
              <a:t>分钟静止状态。</a:t>
            </a:r>
          </a:p>
          <a:p>
            <a:pPr marL="342900" indent="-342900">
              <a:spcBef>
                <a:spcPct val="20000"/>
              </a:spcBef>
              <a:buClr>
                <a:schemeClr val="hlink"/>
              </a:buClr>
              <a:buFont typeface="Wingdings" pitchFamily="2" charset="2"/>
              <a:buNone/>
            </a:pPr>
            <a:r>
              <a:rPr lang="en-US" altLang="zh-CN" sz="2400" b="1"/>
              <a:t>3.</a:t>
            </a:r>
            <a:r>
              <a:rPr lang="zh-CN" altLang="en-US" sz="2400" b="1"/>
              <a:t>水注满，停止注水。</a:t>
            </a:r>
          </a:p>
          <a:p>
            <a:pPr marL="342900" indent="-342900">
              <a:spcBef>
                <a:spcPct val="20000"/>
              </a:spcBef>
              <a:buClr>
                <a:schemeClr val="hlink"/>
              </a:buClr>
              <a:buFont typeface="Wingdings" pitchFamily="2" charset="2"/>
              <a:buNone/>
            </a:pPr>
            <a:r>
              <a:rPr lang="en-US" altLang="zh-CN" sz="2400" b="1"/>
              <a:t>4.</a:t>
            </a:r>
            <a:r>
              <a:rPr lang="zh-CN" altLang="en-US" sz="2400" b="1"/>
              <a:t>洗涤缸往返旋转</a:t>
            </a:r>
            <a:r>
              <a:rPr lang="en-US" altLang="zh-CN" sz="2400" b="1"/>
              <a:t>15</a:t>
            </a:r>
            <a:r>
              <a:rPr lang="zh-CN" altLang="en-US" sz="2400" b="1"/>
              <a:t>分钟。</a:t>
            </a:r>
          </a:p>
          <a:p>
            <a:pPr marL="342900" indent="-342900">
              <a:spcBef>
                <a:spcPct val="20000"/>
              </a:spcBef>
              <a:buClr>
                <a:schemeClr val="hlink"/>
              </a:buClr>
              <a:buFont typeface="Wingdings" pitchFamily="2" charset="2"/>
              <a:buNone/>
            </a:pPr>
            <a:r>
              <a:rPr lang="en-US" altLang="zh-CN" sz="2400" b="1"/>
              <a:t>5.</a:t>
            </a:r>
            <a:r>
              <a:rPr lang="zh-CN" altLang="en-US" sz="2400" b="1"/>
              <a:t>通过排水管排掉洗涤后的脏水。</a:t>
            </a:r>
          </a:p>
          <a:p>
            <a:pPr marL="342900" indent="-342900">
              <a:spcBef>
                <a:spcPct val="20000"/>
              </a:spcBef>
              <a:buClr>
                <a:schemeClr val="hlink"/>
              </a:buClr>
              <a:buFont typeface="Wingdings" pitchFamily="2" charset="2"/>
              <a:buNone/>
            </a:pPr>
            <a:endParaRPr lang="en-US" altLang="zh-CN" sz="2400" b="1"/>
          </a:p>
        </p:txBody>
      </p:sp>
      <p:sp>
        <p:nvSpPr>
          <p:cNvPr id="86021" name="Rectangle 5"/>
          <p:cNvSpPr>
            <a:spLocks noChangeArrowheads="1"/>
          </p:cNvSpPr>
          <p:nvPr/>
        </p:nvSpPr>
        <p:spPr bwMode="auto">
          <a:xfrm>
            <a:off x="4724400" y="2743200"/>
            <a:ext cx="38131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lang="en-US" altLang="zh-CN" sz="2400" b="1"/>
              <a:t>6.</a:t>
            </a:r>
            <a:r>
              <a:rPr lang="zh-CN" altLang="en-US" sz="2400" b="1"/>
              <a:t>重新开始注水。</a:t>
            </a:r>
          </a:p>
          <a:p>
            <a:pPr marL="342900" indent="-342900">
              <a:spcBef>
                <a:spcPct val="20000"/>
              </a:spcBef>
              <a:buClr>
                <a:schemeClr val="hlink"/>
              </a:buClr>
              <a:buFont typeface="Wingdings" pitchFamily="2" charset="2"/>
              <a:buNone/>
            </a:pPr>
            <a:r>
              <a:rPr lang="en-US" altLang="zh-CN" sz="2400" b="1"/>
              <a:t>7.</a:t>
            </a:r>
            <a:r>
              <a:rPr lang="zh-CN" altLang="en-US" sz="2400" b="1"/>
              <a:t>洗涤缸继续往返旋转洗涤。</a:t>
            </a:r>
          </a:p>
          <a:p>
            <a:pPr marL="342900" indent="-342900">
              <a:spcBef>
                <a:spcPct val="20000"/>
              </a:spcBef>
              <a:buClr>
                <a:schemeClr val="hlink"/>
              </a:buClr>
              <a:buFont typeface="Wingdings" pitchFamily="2" charset="2"/>
              <a:buNone/>
            </a:pPr>
            <a:r>
              <a:rPr lang="en-US" altLang="zh-CN" sz="2400" b="1"/>
              <a:t>8.</a:t>
            </a:r>
            <a:r>
              <a:rPr lang="zh-CN" altLang="en-US" sz="2400" b="1"/>
              <a:t>停止向洗衣机中注水。</a:t>
            </a:r>
          </a:p>
          <a:p>
            <a:pPr marL="342900" indent="-342900">
              <a:spcBef>
                <a:spcPct val="20000"/>
              </a:spcBef>
              <a:buClr>
                <a:schemeClr val="hlink"/>
              </a:buClr>
              <a:buFont typeface="Wingdings" pitchFamily="2" charset="2"/>
              <a:buNone/>
            </a:pPr>
            <a:r>
              <a:rPr lang="en-US" altLang="zh-CN" sz="2400" b="1"/>
              <a:t>9.</a:t>
            </a:r>
            <a:r>
              <a:rPr lang="zh-CN" altLang="en-US" sz="2400" b="1"/>
              <a:t>通过排水管排掉漂洗衣物的水。</a:t>
            </a:r>
          </a:p>
          <a:p>
            <a:pPr marL="342900" indent="-342900">
              <a:spcBef>
                <a:spcPct val="20000"/>
              </a:spcBef>
              <a:buClr>
                <a:schemeClr val="hlink"/>
              </a:buClr>
              <a:buFont typeface="Wingdings" pitchFamily="2" charset="2"/>
              <a:buNone/>
            </a:pPr>
            <a:r>
              <a:rPr lang="en-US" altLang="zh-CN" sz="2400" b="1"/>
              <a:t>10.</a:t>
            </a:r>
            <a:r>
              <a:rPr lang="zh-CN" altLang="en-US" sz="2400" b="1"/>
              <a:t>洗涤缸加速单方向旋转</a:t>
            </a:r>
            <a:r>
              <a:rPr lang="en-US" altLang="zh-CN" sz="2400" b="1"/>
              <a:t>5</a:t>
            </a:r>
            <a:r>
              <a:rPr lang="zh-CN" altLang="en-US" sz="2400" b="1"/>
              <a:t>分钟。</a:t>
            </a:r>
          </a:p>
          <a:p>
            <a:pPr marL="342900" indent="-342900">
              <a:spcBef>
                <a:spcPct val="20000"/>
              </a:spcBef>
              <a:buClr>
                <a:schemeClr val="hlink"/>
              </a:buClr>
              <a:buFont typeface="Wingdings" pitchFamily="2" charset="2"/>
              <a:buNone/>
            </a:pPr>
            <a:r>
              <a:rPr lang="en-US" altLang="zh-CN" sz="2400" b="1"/>
              <a:t>11.</a:t>
            </a:r>
            <a:r>
              <a:rPr lang="zh-CN" altLang="en-US" sz="2400" b="1"/>
              <a:t>洗涤缸停止旋转，洗衣过程结束。</a:t>
            </a:r>
          </a:p>
        </p:txBody>
      </p:sp>
      <p:sp>
        <p:nvSpPr>
          <p:cNvPr id="86022" name="Text Box 6"/>
          <p:cNvSpPr txBox="1">
            <a:spLocks noChangeArrowheads="1"/>
          </p:cNvSpPr>
          <p:nvPr/>
        </p:nvSpPr>
        <p:spPr bwMode="auto">
          <a:xfrm>
            <a:off x="539750" y="1557338"/>
            <a:ext cx="80772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30000"/>
              </a:spcBef>
            </a:pPr>
            <a:r>
              <a:rPr kumimoji="1" lang="zh-CN" altLang="en-US" sz="2400" b="1">
                <a:latin typeface="Times New Roman" pitchFamily="18" charset="0"/>
              </a:rPr>
              <a:t>当“洗衣服”这个用例被执行时，将会依次发生什么事情呢？假设你已经完成了“加衣物”、“加洗涤”和“开机”的操作，那么洗衣步骤如下：</a:t>
            </a:r>
          </a:p>
          <a:p>
            <a:pPr algn="ctr" eaLnBrk="1" hangingPunct="1">
              <a:spcBef>
                <a:spcPct val="50000"/>
              </a:spcBef>
            </a:pPr>
            <a:endParaRPr kumimoji="1" lang="en-US" altLang="zh-CN" sz="24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additive="base">
                                        <p:cTn id="7" dur="500" fill="hold"/>
                                        <p:tgtEl>
                                          <p:spTgt spid="86022"/>
                                        </p:tgtEl>
                                        <p:attrNameLst>
                                          <p:attrName>ppt_x</p:attrName>
                                        </p:attrNameLst>
                                      </p:cBhvr>
                                      <p:tavLst>
                                        <p:tav tm="0">
                                          <p:val>
                                            <p:strVal val="0-#ppt_w/2"/>
                                          </p:val>
                                        </p:tav>
                                        <p:tav tm="100000">
                                          <p:val>
                                            <p:strVal val="#ppt_x"/>
                                          </p:val>
                                        </p:tav>
                                      </p:tavLst>
                                    </p:anim>
                                    <p:anim calcmode="lin" valueType="num">
                                      <p:cBhvr additive="base">
                                        <p:cTn id="8" dur="500" fill="hold"/>
                                        <p:tgtEl>
                                          <p:spTgt spid="860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20">
                                            <p:txEl>
                                              <p:pRg st="0" end="0"/>
                                            </p:txEl>
                                          </p:spTgt>
                                        </p:tgtEl>
                                        <p:attrNameLst>
                                          <p:attrName>style.visibility</p:attrName>
                                        </p:attrNameLst>
                                      </p:cBhvr>
                                      <p:to>
                                        <p:strVal val="visible"/>
                                      </p:to>
                                    </p:set>
                                    <p:anim calcmode="lin" valueType="num">
                                      <p:cBhvr additive="base">
                                        <p:cTn id="13" dur="500" fill="hold"/>
                                        <p:tgtEl>
                                          <p:spTgt spid="8602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020">
                                            <p:txEl>
                                              <p:pRg st="1" end="1"/>
                                            </p:txEl>
                                          </p:spTgt>
                                        </p:tgtEl>
                                        <p:attrNameLst>
                                          <p:attrName>style.visibility</p:attrName>
                                        </p:attrNameLst>
                                      </p:cBhvr>
                                      <p:to>
                                        <p:strVal val="visible"/>
                                      </p:to>
                                    </p:set>
                                    <p:anim calcmode="lin" valueType="num">
                                      <p:cBhvr additive="base">
                                        <p:cTn id="19" dur="500" fill="hold"/>
                                        <p:tgtEl>
                                          <p:spTgt spid="8602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6020">
                                            <p:txEl>
                                              <p:pRg st="2" end="2"/>
                                            </p:txEl>
                                          </p:spTgt>
                                        </p:tgtEl>
                                        <p:attrNameLst>
                                          <p:attrName>style.visibility</p:attrName>
                                        </p:attrNameLst>
                                      </p:cBhvr>
                                      <p:to>
                                        <p:strVal val="visible"/>
                                      </p:to>
                                    </p:set>
                                    <p:anim calcmode="lin" valueType="num">
                                      <p:cBhvr additive="base">
                                        <p:cTn id="25" dur="500" fill="hold"/>
                                        <p:tgtEl>
                                          <p:spTgt spid="8602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60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6020">
                                            <p:txEl>
                                              <p:pRg st="3" end="3"/>
                                            </p:txEl>
                                          </p:spTgt>
                                        </p:tgtEl>
                                        <p:attrNameLst>
                                          <p:attrName>style.visibility</p:attrName>
                                        </p:attrNameLst>
                                      </p:cBhvr>
                                      <p:to>
                                        <p:strVal val="visible"/>
                                      </p:to>
                                    </p:set>
                                    <p:anim calcmode="lin" valueType="num">
                                      <p:cBhvr additive="base">
                                        <p:cTn id="31" dur="500" fill="hold"/>
                                        <p:tgtEl>
                                          <p:spTgt spid="8602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60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6020">
                                            <p:txEl>
                                              <p:pRg st="4" end="4"/>
                                            </p:txEl>
                                          </p:spTgt>
                                        </p:tgtEl>
                                        <p:attrNameLst>
                                          <p:attrName>style.visibility</p:attrName>
                                        </p:attrNameLst>
                                      </p:cBhvr>
                                      <p:to>
                                        <p:strVal val="visible"/>
                                      </p:to>
                                    </p:set>
                                    <p:anim calcmode="lin" valueType="num">
                                      <p:cBhvr additive="base">
                                        <p:cTn id="37" dur="500" fill="hold"/>
                                        <p:tgtEl>
                                          <p:spTgt spid="86020">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602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6021">
                                            <p:txEl>
                                              <p:pRg st="0" end="0"/>
                                            </p:txEl>
                                          </p:spTgt>
                                        </p:tgtEl>
                                        <p:attrNameLst>
                                          <p:attrName>style.visibility</p:attrName>
                                        </p:attrNameLst>
                                      </p:cBhvr>
                                      <p:to>
                                        <p:strVal val="visible"/>
                                      </p:to>
                                    </p:set>
                                    <p:anim calcmode="lin" valueType="num">
                                      <p:cBhvr additive="base">
                                        <p:cTn id="43" dur="500" fill="hold"/>
                                        <p:tgtEl>
                                          <p:spTgt spid="86021">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60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6021">
                                            <p:txEl>
                                              <p:pRg st="1" end="1"/>
                                            </p:txEl>
                                          </p:spTgt>
                                        </p:tgtEl>
                                        <p:attrNameLst>
                                          <p:attrName>style.visibility</p:attrName>
                                        </p:attrNameLst>
                                      </p:cBhvr>
                                      <p:to>
                                        <p:strVal val="visible"/>
                                      </p:to>
                                    </p:set>
                                    <p:anim calcmode="lin" valueType="num">
                                      <p:cBhvr additive="base">
                                        <p:cTn id="49" dur="500" fill="hold"/>
                                        <p:tgtEl>
                                          <p:spTgt spid="86021">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602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6021">
                                            <p:txEl>
                                              <p:pRg st="2" end="2"/>
                                            </p:txEl>
                                          </p:spTgt>
                                        </p:tgtEl>
                                        <p:attrNameLst>
                                          <p:attrName>style.visibility</p:attrName>
                                        </p:attrNameLst>
                                      </p:cBhvr>
                                      <p:to>
                                        <p:strVal val="visible"/>
                                      </p:to>
                                    </p:set>
                                    <p:anim calcmode="lin" valueType="num">
                                      <p:cBhvr additive="base">
                                        <p:cTn id="55" dur="500" fill="hold"/>
                                        <p:tgtEl>
                                          <p:spTgt spid="86021">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602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6021">
                                            <p:txEl>
                                              <p:pRg st="3" end="3"/>
                                            </p:txEl>
                                          </p:spTgt>
                                        </p:tgtEl>
                                        <p:attrNameLst>
                                          <p:attrName>style.visibility</p:attrName>
                                        </p:attrNameLst>
                                      </p:cBhvr>
                                      <p:to>
                                        <p:strVal val="visible"/>
                                      </p:to>
                                    </p:set>
                                    <p:anim calcmode="lin" valueType="num">
                                      <p:cBhvr additive="base">
                                        <p:cTn id="61" dur="500" fill="hold"/>
                                        <p:tgtEl>
                                          <p:spTgt spid="86021">
                                            <p:txEl>
                                              <p:p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8602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6021">
                                            <p:txEl>
                                              <p:pRg st="4" end="4"/>
                                            </p:txEl>
                                          </p:spTgt>
                                        </p:tgtEl>
                                        <p:attrNameLst>
                                          <p:attrName>style.visibility</p:attrName>
                                        </p:attrNameLst>
                                      </p:cBhvr>
                                      <p:to>
                                        <p:strVal val="visible"/>
                                      </p:to>
                                    </p:set>
                                    <p:anim calcmode="lin" valueType="num">
                                      <p:cBhvr additive="base">
                                        <p:cTn id="67" dur="500" fill="hold"/>
                                        <p:tgtEl>
                                          <p:spTgt spid="86021">
                                            <p:txEl>
                                              <p:pRg st="4" end="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8602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6021">
                                            <p:txEl>
                                              <p:pRg st="5" end="5"/>
                                            </p:txEl>
                                          </p:spTgt>
                                        </p:tgtEl>
                                        <p:attrNameLst>
                                          <p:attrName>style.visibility</p:attrName>
                                        </p:attrNameLst>
                                      </p:cBhvr>
                                      <p:to>
                                        <p:strVal val="visible"/>
                                      </p:to>
                                    </p:set>
                                    <p:anim calcmode="lin" valueType="num">
                                      <p:cBhvr additive="base">
                                        <p:cTn id="73" dur="500" fill="hold"/>
                                        <p:tgtEl>
                                          <p:spTgt spid="86021">
                                            <p:txEl>
                                              <p:pRg st="5" end="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8602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autoUpdateAnimBg="0"/>
      <p:bldP spid="86021" grpId="0" build="p" autoUpdateAnimBg="0"/>
      <p:bldP spid="8602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09600" y="838200"/>
            <a:ext cx="8077200" cy="5638800"/>
          </a:xfrm>
          <a:prstGeom prst="rect">
            <a:avLst/>
          </a:prstGeom>
          <a:solidFill>
            <a:schemeClr val="accent2"/>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9" name="Rectangle 3"/>
          <p:cNvSpPr>
            <a:spLocks noGrp="1" noRot="1" noChangeArrowheads="1"/>
          </p:cNvSpPr>
          <p:nvPr>
            <p:ph type="title"/>
          </p:nvPr>
        </p:nvSpPr>
        <p:spPr bwMode="auto">
          <a:xfrm>
            <a:off x="685800" y="152400"/>
            <a:ext cx="8162925" cy="641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smtClean="0"/>
              <a:t>顺序图</a:t>
            </a:r>
            <a:r>
              <a:rPr lang="en-US" altLang="zh-CN" sz="3600" smtClean="0"/>
              <a:t>—</a:t>
            </a:r>
            <a:r>
              <a:rPr lang="zh-CN" altLang="en-US" sz="3600" smtClean="0"/>
              <a:t>洗衣过程</a:t>
            </a:r>
            <a:endParaRPr lang="zh-CN" altLang="en-US" smtClean="0"/>
          </a:p>
        </p:txBody>
      </p:sp>
      <p:sp>
        <p:nvSpPr>
          <p:cNvPr id="14340" name="Rectangle 4"/>
          <p:cNvSpPr>
            <a:spLocks noGrp="1" noRot="1" noChangeArrowheads="1"/>
          </p:cNvSpPr>
          <p:nvPr>
            <p:ph type="body" idx="1"/>
          </p:nvPr>
        </p:nvSpPr>
        <p:spPr/>
        <p:txBody>
          <a:bodyPr/>
          <a:lstStyle/>
          <a:p>
            <a:pPr eaLnBrk="1" hangingPunct="1">
              <a:buFont typeface="Wingdings" pitchFamily="2" charset="2"/>
              <a:buNone/>
            </a:pPr>
            <a:r>
              <a:rPr lang="en-US" altLang="zh-CN" smtClean="0"/>
              <a:t> </a:t>
            </a:r>
          </a:p>
        </p:txBody>
      </p:sp>
      <p:sp>
        <p:nvSpPr>
          <p:cNvPr id="14341" name="Rectangle 5"/>
          <p:cNvSpPr>
            <a:spLocks noChangeArrowheads="1"/>
          </p:cNvSpPr>
          <p:nvPr/>
        </p:nvSpPr>
        <p:spPr bwMode="auto">
          <a:xfrm>
            <a:off x="914400" y="990600"/>
            <a:ext cx="9906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Verdana" pitchFamily="34" charset="0"/>
              </a:rPr>
              <a:t>进水管</a:t>
            </a:r>
          </a:p>
        </p:txBody>
      </p:sp>
      <p:sp>
        <p:nvSpPr>
          <p:cNvPr id="14342" name="Rectangle 6"/>
          <p:cNvSpPr>
            <a:spLocks noChangeArrowheads="1"/>
          </p:cNvSpPr>
          <p:nvPr/>
        </p:nvSpPr>
        <p:spPr bwMode="auto">
          <a:xfrm>
            <a:off x="3657600" y="1066800"/>
            <a:ext cx="10668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Verdana" pitchFamily="34" charset="0"/>
              </a:rPr>
              <a:t>洗涤缸</a:t>
            </a:r>
          </a:p>
        </p:txBody>
      </p:sp>
      <p:sp>
        <p:nvSpPr>
          <p:cNvPr id="14343" name="Rectangle 7"/>
          <p:cNvSpPr>
            <a:spLocks noChangeArrowheads="1"/>
          </p:cNvSpPr>
          <p:nvPr/>
        </p:nvSpPr>
        <p:spPr bwMode="auto">
          <a:xfrm>
            <a:off x="6705600" y="1066800"/>
            <a:ext cx="990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Verdana" pitchFamily="34" charset="0"/>
              </a:rPr>
              <a:t>排水管</a:t>
            </a:r>
            <a:endParaRPr kumimoji="1" lang="zh-CN" altLang="en-US" sz="2400" b="1">
              <a:latin typeface="Verdana" pitchFamily="34" charset="0"/>
            </a:endParaRPr>
          </a:p>
        </p:txBody>
      </p:sp>
      <p:sp>
        <p:nvSpPr>
          <p:cNvPr id="14344" name="Rectangle 8"/>
          <p:cNvSpPr>
            <a:spLocks noChangeArrowheads="1"/>
          </p:cNvSpPr>
          <p:nvPr/>
        </p:nvSpPr>
        <p:spPr bwMode="auto">
          <a:xfrm>
            <a:off x="1371600" y="1905000"/>
            <a:ext cx="152400" cy="1066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5" name="Rectangle 9"/>
          <p:cNvSpPr>
            <a:spLocks noChangeArrowheads="1"/>
          </p:cNvSpPr>
          <p:nvPr/>
        </p:nvSpPr>
        <p:spPr bwMode="auto">
          <a:xfrm>
            <a:off x="1371600" y="4038600"/>
            <a:ext cx="152400" cy="1524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Rectangle 10"/>
          <p:cNvSpPr>
            <a:spLocks noChangeArrowheads="1"/>
          </p:cNvSpPr>
          <p:nvPr/>
        </p:nvSpPr>
        <p:spPr bwMode="auto">
          <a:xfrm>
            <a:off x="4114800" y="1981200"/>
            <a:ext cx="152400" cy="762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Rectangle 11"/>
          <p:cNvSpPr>
            <a:spLocks noChangeArrowheads="1"/>
          </p:cNvSpPr>
          <p:nvPr/>
        </p:nvSpPr>
        <p:spPr bwMode="auto">
          <a:xfrm>
            <a:off x="4114800" y="2971800"/>
            <a:ext cx="152400" cy="2514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Rectangle 12"/>
          <p:cNvSpPr>
            <a:spLocks noChangeArrowheads="1"/>
          </p:cNvSpPr>
          <p:nvPr/>
        </p:nvSpPr>
        <p:spPr bwMode="auto">
          <a:xfrm>
            <a:off x="4114800" y="5715000"/>
            <a:ext cx="1524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Rectangle 13"/>
          <p:cNvSpPr>
            <a:spLocks noChangeArrowheads="1"/>
          </p:cNvSpPr>
          <p:nvPr/>
        </p:nvSpPr>
        <p:spPr bwMode="auto">
          <a:xfrm>
            <a:off x="7162800" y="3657600"/>
            <a:ext cx="152400" cy="381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Rectangle 14"/>
          <p:cNvSpPr>
            <a:spLocks noChangeArrowheads="1"/>
          </p:cNvSpPr>
          <p:nvPr/>
        </p:nvSpPr>
        <p:spPr bwMode="auto">
          <a:xfrm>
            <a:off x="7162800" y="4648200"/>
            <a:ext cx="1524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5"/>
          <p:cNvSpPr>
            <a:spLocks noChangeShapeType="1"/>
          </p:cNvSpPr>
          <p:nvPr/>
        </p:nvSpPr>
        <p:spPr bwMode="auto">
          <a:xfrm>
            <a:off x="1524000" y="2057400"/>
            <a:ext cx="2590800"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16"/>
          <p:cNvSpPr>
            <a:spLocks noChangeShapeType="1"/>
          </p:cNvSpPr>
          <p:nvPr/>
        </p:nvSpPr>
        <p:spPr bwMode="auto">
          <a:xfrm>
            <a:off x="4267200" y="2209800"/>
            <a:ext cx="7620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17"/>
          <p:cNvSpPr>
            <a:spLocks noChangeShapeType="1"/>
          </p:cNvSpPr>
          <p:nvPr/>
        </p:nvSpPr>
        <p:spPr bwMode="auto">
          <a:xfrm>
            <a:off x="5029200" y="2209800"/>
            <a:ext cx="0" cy="2286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18"/>
          <p:cNvSpPr>
            <a:spLocks noChangeShapeType="1"/>
          </p:cNvSpPr>
          <p:nvPr/>
        </p:nvSpPr>
        <p:spPr bwMode="auto">
          <a:xfrm flipH="1">
            <a:off x="4267200" y="2438400"/>
            <a:ext cx="762000"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19"/>
          <p:cNvSpPr>
            <a:spLocks noChangeShapeType="1"/>
          </p:cNvSpPr>
          <p:nvPr/>
        </p:nvSpPr>
        <p:spPr bwMode="auto">
          <a:xfrm flipH="1">
            <a:off x="1524000" y="2971800"/>
            <a:ext cx="2590800"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20"/>
          <p:cNvSpPr>
            <a:spLocks noChangeShapeType="1"/>
          </p:cNvSpPr>
          <p:nvPr/>
        </p:nvSpPr>
        <p:spPr bwMode="auto">
          <a:xfrm>
            <a:off x="4267200" y="3124200"/>
            <a:ext cx="7620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Line 21"/>
          <p:cNvSpPr>
            <a:spLocks noChangeShapeType="1"/>
          </p:cNvSpPr>
          <p:nvPr/>
        </p:nvSpPr>
        <p:spPr bwMode="auto">
          <a:xfrm>
            <a:off x="5029200" y="3124200"/>
            <a:ext cx="0" cy="304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Line 22"/>
          <p:cNvSpPr>
            <a:spLocks noChangeShapeType="1"/>
          </p:cNvSpPr>
          <p:nvPr/>
        </p:nvSpPr>
        <p:spPr bwMode="auto">
          <a:xfrm flipH="1">
            <a:off x="4267200" y="3429000"/>
            <a:ext cx="762000"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Line 23"/>
          <p:cNvSpPr>
            <a:spLocks noChangeShapeType="1"/>
          </p:cNvSpPr>
          <p:nvPr/>
        </p:nvSpPr>
        <p:spPr bwMode="auto">
          <a:xfrm>
            <a:off x="4267200" y="3810000"/>
            <a:ext cx="2895600"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0" name="Line 24"/>
          <p:cNvSpPr>
            <a:spLocks noChangeShapeType="1"/>
          </p:cNvSpPr>
          <p:nvPr/>
        </p:nvSpPr>
        <p:spPr bwMode="auto">
          <a:xfrm>
            <a:off x="1524000" y="4038600"/>
            <a:ext cx="2590800"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1" name="Line 25"/>
          <p:cNvSpPr>
            <a:spLocks noChangeShapeType="1"/>
          </p:cNvSpPr>
          <p:nvPr/>
        </p:nvSpPr>
        <p:spPr bwMode="auto">
          <a:xfrm>
            <a:off x="4267200" y="4267200"/>
            <a:ext cx="7620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Line 26"/>
          <p:cNvSpPr>
            <a:spLocks noChangeShapeType="1"/>
          </p:cNvSpPr>
          <p:nvPr/>
        </p:nvSpPr>
        <p:spPr bwMode="auto">
          <a:xfrm>
            <a:off x="5029200" y="4267200"/>
            <a:ext cx="0" cy="304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3" name="Line 27"/>
          <p:cNvSpPr>
            <a:spLocks noChangeShapeType="1"/>
          </p:cNvSpPr>
          <p:nvPr/>
        </p:nvSpPr>
        <p:spPr bwMode="auto">
          <a:xfrm flipH="1">
            <a:off x="4267200" y="4572000"/>
            <a:ext cx="762000"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4" name="Line 28"/>
          <p:cNvSpPr>
            <a:spLocks noChangeShapeType="1"/>
          </p:cNvSpPr>
          <p:nvPr/>
        </p:nvSpPr>
        <p:spPr bwMode="auto">
          <a:xfrm>
            <a:off x="4267200" y="4800600"/>
            <a:ext cx="2895600"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5" name="Line 29"/>
          <p:cNvSpPr>
            <a:spLocks noChangeShapeType="1"/>
          </p:cNvSpPr>
          <p:nvPr/>
        </p:nvSpPr>
        <p:spPr bwMode="auto">
          <a:xfrm>
            <a:off x="4267200" y="5105400"/>
            <a:ext cx="7620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6" name="Line 30"/>
          <p:cNvSpPr>
            <a:spLocks noChangeShapeType="1"/>
          </p:cNvSpPr>
          <p:nvPr/>
        </p:nvSpPr>
        <p:spPr bwMode="auto">
          <a:xfrm>
            <a:off x="5029200" y="5105400"/>
            <a:ext cx="0" cy="304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7" name="Line 31"/>
          <p:cNvSpPr>
            <a:spLocks noChangeShapeType="1"/>
          </p:cNvSpPr>
          <p:nvPr/>
        </p:nvSpPr>
        <p:spPr bwMode="auto">
          <a:xfrm flipH="1">
            <a:off x="4267200" y="5410200"/>
            <a:ext cx="762000"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8" name="Line 32"/>
          <p:cNvSpPr>
            <a:spLocks noChangeShapeType="1"/>
          </p:cNvSpPr>
          <p:nvPr/>
        </p:nvSpPr>
        <p:spPr bwMode="auto">
          <a:xfrm>
            <a:off x="4267200" y="5867400"/>
            <a:ext cx="7620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9" name="Line 33"/>
          <p:cNvSpPr>
            <a:spLocks noChangeShapeType="1"/>
          </p:cNvSpPr>
          <p:nvPr/>
        </p:nvSpPr>
        <p:spPr bwMode="auto">
          <a:xfrm>
            <a:off x="5029200" y="5867400"/>
            <a:ext cx="0" cy="304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0" name="Line 34"/>
          <p:cNvSpPr>
            <a:spLocks noChangeShapeType="1"/>
          </p:cNvSpPr>
          <p:nvPr/>
        </p:nvSpPr>
        <p:spPr bwMode="auto">
          <a:xfrm flipH="1">
            <a:off x="4267200" y="6172200"/>
            <a:ext cx="762000"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1" name="Line 35"/>
          <p:cNvSpPr>
            <a:spLocks noChangeShapeType="1"/>
          </p:cNvSpPr>
          <p:nvPr/>
        </p:nvSpPr>
        <p:spPr bwMode="auto">
          <a:xfrm flipH="1">
            <a:off x="1524000" y="5029200"/>
            <a:ext cx="2590800"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2" name="Line 36"/>
          <p:cNvSpPr>
            <a:spLocks noChangeShapeType="1"/>
          </p:cNvSpPr>
          <p:nvPr/>
        </p:nvSpPr>
        <p:spPr bwMode="auto">
          <a:xfrm>
            <a:off x="1447800" y="1524000"/>
            <a:ext cx="0" cy="381000"/>
          </a:xfrm>
          <a:prstGeom prst="line">
            <a:avLst/>
          </a:prstGeom>
          <a:noFill/>
          <a:ln w="15875">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3" name="Line 37"/>
          <p:cNvSpPr>
            <a:spLocks noChangeShapeType="1"/>
          </p:cNvSpPr>
          <p:nvPr/>
        </p:nvSpPr>
        <p:spPr bwMode="auto">
          <a:xfrm>
            <a:off x="1447800" y="2971800"/>
            <a:ext cx="0" cy="1066800"/>
          </a:xfrm>
          <a:prstGeom prst="line">
            <a:avLst/>
          </a:prstGeom>
          <a:noFill/>
          <a:ln w="15875">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4" name="Line 38"/>
          <p:cNvSpPr>
            <a:spLocks noChangeShapeType="1"/>
          </p:cNvSpPr>
          <p:nvPr/>
        </p:nvSpPr>
        <p:spPr bwMode="auto">
          <a:xfrm>
            <a:off x="1447800" y="5562600"/>
            <a:ext cx="0" cy="914400"/>
          </a:xfrm>
          <a:prstGeom prst="line">
            <a:avLst/>
          </a:prstGeom>
          <a:noFill/>
          <a:ln w="15875">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5" name="Line 39"/>
          <p:cNvSpPr>
            <a:spLocks noChangeShapeType="1"/>
          </p:cNvSpPr>
          <p:nvPr/>
        </p:nvSpPr>
        <p:spPr bwMode="auto">
          <a:xfrm>
            <a:off x="4191000" y="1524000"/>
            <a:ext cx="0" cy="457200"/>
          </a:xfrm>
          <a:prstGeom prst="line">
            <a:avLst/>
          </a:prstGeom>
          <a:noFill/>
          <a:ln w="15875">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6" name="Line 40"/>
          <p:cNvSpPr>
            <a:spLocks noChangeShapeType="1"/>
          </p:cNvSpPr>
          <p:nvPr/>
        </p:nvSpPr>
        <p:spPr bwMode="auto">
          <a:xfrm>
            <a:off x="4191000" y="2743200"/>
            <a:ext cx="0" cy="228600"/>
          </a:xfrm>
          <a:prstGeom prst="line">
            <a:avLst/>
          </a:prstGeom>
          <a:noFill/>
          <a:ln w="15875">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7" name="Line 41"/>
          <p:cNvSpPr>
            <a:spLocks noChangeShapeType="1"/>
          </p:cNvSpPr>
          <p:nvPr/>
        </p:nvSpPr>
        <p:spPr bwMode="auto">
          <a:xfrm>
            <a:off x="4191000" y="5486400"/>
            <a:ext cx="0" cy="228600"/>
          </a:xfrm>
          <a:prstGeom prst="line">
            <a:avLst/>
          </a:prstGeom>
          <a:noFill/>
          <a:ln w="15875">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8" name="Line 42"/>
          <p:cNvSpPr>
            <a:spLocks noChangeShapeType="1"/>
          </p:cNvSpPr>
          <p:nvPr/>
        </p:nvSpPr>
        <p:spPr bwMode="auto">
          <a:xfrm>
            <a:off x="7239000" y="1524000"/>
            <a:ext cx="0" cy="2133600"/>
          </a:xfrm>
          <a:prstGeom prst="line">
            <a:avLst/>
          </a:prstGeom>
          <a:noFill/>
          <a:ln w="15875">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9" name="Line 43"/>
          <p:cNvSpPr>
            <a:spLocks noChangeShapeType="1"/>
          </p:cNvSpPr>
          <p:nvPr/>
        </p:nvSpPr>
        <p:spPr bwMode="auto">
          <a:xfrm>
            <a:off x="7239000" y="4038600"/>
            <a:ext cx="0" cy="609600"/>
          </a:xfrm>
          <a:prstGeom prst="line">
            <a:avLst/>
          </a:prstGeom>
          <a:noFill/>
          <a:ln w="15875">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0" name="Line 44"/>
          <p:cNvSpPr>
            <a:spLocks noChangeShapeType="1"/>
          </p:cNvSpPr>
          <p:nvPr/>
        </p:nvSpPr>
        <p:spPr bwMode="auto">
          <a:xfrm>
            <a:off x="4191000" y="6324600"/>
            <a:ext cx="0" cy="152400"/>
          </a:xfrm>
          <a:prstGeom prst="line">
            <a:avLst/>
          </a:prstGeom>
          <a:noFill/>
          <a:ln w="15875">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1" name="Line 45"/>
          <p:cNvSpPr>
            <a:spLocks noChangeShapeType="1"/>
          </p:cNvSpPr>
          <p:nvPr/>
        </p:nvSpPr>
        <p:spPr bwMode="auto">
          <a:xfrm>
            <a:off x="7239000" y="5105400"/>
            <a:ext cx="0" cy="1371600"/>
          </a:xfrm>
          <a:prstGeom prst="line">
            <a:avLst/>
          </a:prstGeom>
          <a:noFill/>
          <a:ln w="15875">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2" name="Text Box 46"/>
          <p:cNvSpPr txBox="1">
            <a:spLocks noChangeArrowheads="1"/>
          </p:cNvSpPr>
          <p:nvPr/>
        </p:nvSpPr>
        <p:spPr bwMode="auto">
          <a:xfrm>
            <a:off x="2209800" y="1752600"/>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400">
                <a:latin typeface="Verdana" pitchFamily="34" charset="0"/>
              </a:rPr>
              <a:t>注入新水</a:t>
            </a:r>
          </a:p>
        </p:txBody>
      </p:sp>
      <p:sp>
        <p:nvSpPr>
          <p:cNvPr id="14383" name="Text Box 47"/>
          <p:cNvSpPr txBox="1">
            <a:spLocks noChangeArrowheads="1"/>
          </p:cNvSpPr>
          <p:nvPr/>
        </p:nvSpPr>
        <p:spPr bwMode="auto">
          <a:xfrm>
            <a:off x="5105400" y="2133600"/>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1400">
                <a:latin typeface="Verdana" pitchFamily="34" charset="0"/>
              </a:rPr>
              <a:t>保持静止</a:t>
            </a:r>
          </a:p>
        </p:txBody>
      </p:sp>
      <p:sp>
        <p:nvSpPr>
          <p:cNvPr id="14384" name="Text Box 48"/>
          <p:cNvSpPr txBox="1">
            <a:spLocks noChangeArrowheads="1"/>
          </p:cNvSpPr>
          <p:nvPr/>
        </p:nvSpPr>
        <p:spPr bwMode="auto">
          <a:xfrm>
            <a:off x="2286000" y="2667000"/>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400">
                <a:latin typeface="Verdana" pitchFamily="34" charset="0"/>
              </a:rPr>
              <a:t>停止注水</a:t>
            </a:r>
          </a:p>
        </p:txBody>
      </p:sp>
      <p:sp>
        <p:nvSpPr>
          <p:cNvPr id="14385" name="Text Box 49"/>
          <p:cNvSpPr txBox="1">
            <a:spLocks noChangeArrowheads="1"/>
          </p:cNvSpPr>
          <p:nvPr/>
        </p:nvSpPr>
        <p:spPr bwMode="auto">
          <a:xfrm>
            <a:off x="5105400" y="3124200"/>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400">
                <a:latin typeface="Verdana" pitchFamily="34" charset="0"/>
              </a:rPr>
              <a:t>往返旋转</a:t>
            </a:r>
          </a:p>
        </p:txBody>
      </p:sp>
      <p:sp>
        <p:nvSpPr>
          <p:cNvPr id="14386" name="Text Box 50"/>
          <p:cNvSpPr txBox="1">
            <a:spLocks noChangeArrowheads="1"/>
          </p:cNvSpPr>
          <p:nvPr/>
        </p:nvSpPr>
        <p:spPr bwMode="auto">
          <a:xfrm>
            <a:off x="5105400" y="3505200"/>
            <a:ext cx="1606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400">
                <a:latin typeface="Verdana" pitchFamily="34" charset="0"/>
              </a:rPr>
              <a:t>排掉洗涤后的脏水</a:t>
            </a:r>
          </a:p>
        </p:txBody>
      </p:sp>
      <p:sp>
        <p:nvSpPr>
          <p:cNvPr id="14387" name="Text Box 51"/>
          <p:cNvSpPr txBox="1">
            <a:spLocks noChangeArrowheads="1"/>
          </p:cNvSpPr>
          <p:nvPr/>
        </p:nvSpPr>
        <p:spPr bwMode="auto">
          <a:xfrm>
            <a:off x="2362200" y="3733800"/>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400">
                <a:latin typeface="Verdana" pitchFamily="34" charset="0"/>
              </a:rPr>
              <a:t>注入新水</a:t>
            </a:r>
          </a:p>
        </p:txBody>
      </p:sp>
      <p:sp>
        <p:nvSpPr>
          <p:cNvPr id="14388" name="Text Box 52"/>
          <p:cNvSpPr txBox="1">
            <a:spLocks noChangeArrowheads="1"/>
          </p:cNvSpPr>
          <p:nvPr/>
        </p:nvSpPr>
        <p:spPr bwMode="auto">
          <a:xfrm>
            <a:off x="5029200" y="4267200"/>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400">
                <a:latin typeface="Verdana" pitchFamily="34" charset="0"/>
              </a:rPr>
              <a:t>往返旋转</a:t>
            </a:r>
          </a:p>
        </p:txBody>
      </p:sp>
      <p:sp>
        <p:nvSpPr>
          <p:cNvPr id="14389" name="Text Box 53"/>
          <p:cNvSpPr txBox="1">
            <a:spLocks noChangeArrowheads="1"/>
          </p:cNvSpPr>
          <p:nvPr/>
        </p:nvSpPr>
        <p:spPr bwMode="auto">
          <a:xfrm>
            <a:off x="5105400" y="4495800"/>
            <a:ext cx="1428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400">
                <a:latin typeface="Verdana" pitchFamily="34" charset="0"/>
              </a:rPr>
              <a:t>排掉漂洗过的水</a:t>
            </a:r>
          </a:p>
        </p:txBody>
      </p:sp>
      <p:sp>
        <p:nvSpPr>
          <p:cNvPr id="14390" name="Text Box 54"/>
          <p:cNvSpPr txBox="1">
            <a:spLocks noChangeArrowheads="1"/>
          </p:cNvSpPr>
          <p:nvPr/>
        </p:nvSpPr>
        <p:spPr bwMode="auto">
          <a:xfrm>
            <a:off x="5105400" y="5105400"/>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400">
                <a:latin typeface="Verdana" pitchFamily="34" charset="0"/>
              </a:rPr>
              <a:t>单向旋转</a:t>
            </a:r>
          </a:p>
        </p:txBody>
      </p:sp>
      <p:sp>
        <p:nvSpPr>
          <p:cNvPr id="14391" name="Text Box 55"/>
          <p:cNvSpPr txBox="1">
            <a:spLocks noChangeArrowheads="1"/>
          </p:cNvSpPr>
          <p:nvPr/>
        </p:nvSpPr>
        <p:spPr bwMode="auto">
          <a:xfrm>
            <a:off x="5029200" y="5867400"/>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400">
                <a:latin typeface="Verdana" pitchFamily="34" charset="0"/>
              </a:rPr>
              <a:t>停止转动</a:t>
            </a:r>
          </a:p>
        </p:txBody>
      </p:sp>
      <p:sp>
        <p:nvSpPr>
          <p:cNvPr id="14392" name="Text Box 56"/>
          <p:cNvSpPr txBox="1">
            <a:spLocks noChangeArrowheads="1"/>
          </p:cNvSpPr>
          <p:nvPr/>
        </p:nvSpPr>
        <p:spPr bwMode="auto">
          <a:xfrm>
            <a:off x="2362200" y="4724400"/>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400">
                <a:latin typeface="Verdana" pitchFamily="34" charset="0"/>
              </a:rPr>
              <a:t>停止注水</a:t>
            </a:r>
          </a:p>
        </p:txBody>
      </p:sp>
      <p:sp>
        <p:nvSpPr>
          <p:cNvPr id="14393" name="Line 57"/>
          <p:cNvSpPr>
            <a:spLocks noChangeShapeType="1"/>
          </p:cNvSpPr>
          <p:nvPr/>
        </p:nvSpPr>
        <p:spPr bwMode="auto">
          <a:xfrm>
            <a:off x="1066800" y="1371600"/>
            <a:ext cx="6096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4" name="Line 58"/>
          <p:cNvSpPr>
            <a:spLocks noChangeShapeType="1"/>
          </p:cNvSpPr>
          <p:nvPr/>
        </p:nvSpPr>
        <p:spPr bwMode="auto">
          <a:xfrm>
            <a:off x="3886200" y="1447800"/>
            <a:ext cx="6096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5" name="Line 59"/>
          <p:cNvSpPr>
            <a:spLocks noChangeShapeType="1"/>
          </p:cNvSpPr>
          <p:nvPr/>
        </p:nvSpPr>
        <p:spPr bwMode="auto">
          <a:xfrm>
            <a:off x="6858000" y="1447800"/>
            <a:ext cx="6096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bwMode="auto">
          <a:xfrm>
            <a:off x="323850" y="0"/>
            <a:ext cx="85407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3. </a:t>
            </a:r>
            <a:r>
              <a:rPr lang="zh-CN" altLang="en-US" sz="4800" b="1" smtClean="0">
                <a:ea typeface="楷体_GB2312" pitchFamily="49" charset="-122"/>
              </a:rPr>
              <a:t>顺序图的建模步骤</a:t>
            </a:r>
            <a:r>
              <a:rPr lang="zh-CN" altLang="en-US" b="1" smtClean="0">
                <a:ea typeface="楷体_GB2312" pitchFamily="49" charset="-122"/>
              </a:rPr>
              <a:t> </a:t>
            </a:r>
          </a:p>
        </p:txBody>
      </p:sp>
      <p:sp>
        <p:nvSpPr>
          <p:cNvPr id="15363" name="Rectangle 3"/>
          <p:cNvSpPr>
            <a:spLocks noGrp="1" noRot="1" noChangeArrowheads="1"/>
          </p:cNvSpPr>
          <p:nvPr>
            <p:ph type="body" idx="1"/>
          </p:nvPr>
        </p:nvSpPr>
        <p:spPr>
          <a:xfrm>
            <a:off x="539750" y="836613"/>
            <a:ext cx="8153400" cy="4902200"/>
          </a:xfrm>
        </p:spPr>
        <p:txBody>
          <a:bodyPr/>
          <a:lstStyle/>
          <a:p>
            <a:pPr marL="609600" indent="-609600" eaLnBrk="1" hangingPunct="1">
              <a:buFont typeface="Wingdings" pitchFamily="2" charset="2"/>
              <a:buAutoNum type="arabicPeriod"/>
            </a:pPr>
            <a:r>
              <a:rPr lang="zh-CN" altLang="en-US" b="1" smtClean="0"/>
              <a:t>设置交互语境</a:t>
            </a:r>
          </a:p>
          <a:p>
            <a:pPr marL="609600" indent="-609600" eaLnBrk="1" hangingPunct="1">
              <a:buFont typeface="Wingdings" pitchFamily="2" charset="2"/>
              <a:buAutoNum type="arabicPeriod"/>
            </a:pPr>
            <a:r>
              <a:rPr lang="zh-CN" altLang="en-US" b="1" smtClean="0"/>
              <a:t>确定对象</a:t>
            </a:r>
          </a:p>
          <a:p>
            <a:pPr marL="609600" indent="-609600" eaLnBrk="1" hangingPunct="1">
              <a:buFont typeface="Wingdings" pitchFamily="2" charset="2"/>
              <a:buAutoNum type="arabicPeriod"/>
            </a:pPr>
            <a:r>
              <a:rPr lang="zh-CN" altLang="en-US" b="1" smtClean="0"/>
              <a:t>分析消息和条件</a:t>
            </a:r>
          </a:p>
          <a:p>
            <a:pPr marL="609600" indent="-609600" eaLnBrk="1" hangingPunct="1">
              <a:buFont typeface="Wingdings" pitchFamily="2" charset="2"/>
              <a:buAutoNum type="arabicPeriod"/>
            </a:pPr>
            <a:r>
              <a:rPr lang="zh-CN" altLang="en-US" b="1" smtClean="0"/>
              <a:t>分析附加约束</a:t>
            </a:r>
          </a:p>
          <a:p>
            <a:pPr marL="609600" indent="-609600" eaLnBrk="1" hangingPunct="1">
              <a:buFont typeface="Wingdings" pitchFamily="2" charset="2"/>
              <a:buAutoNum type="arabicPeriod"/>
            </a:pPr>
            <a:r>
              <a:rPr lang="zh-CN" altLang="en-US" b="1" smtClean="0"/>
              <a:t>对建模结果精化和细化</a:t>
            </a:r>
            <a:endParaRPr lang="zh-CN"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p:txBody>
          <a:bodyPr/>
          <a:lstStyle/>
          <a:p>
            <a:pPr eaLnBrk="1" hangingPunct="1">
              <a:spcBef>
                <a:spcPct val="0"/>
              </a:spcBef>
              <a:buFont typeface="Wingdings" pitchFamily="2" charset="2"/>
              <a:buNone/>
            </a:pPr>
            <a:r>
              <a:rPr lang="zh-CN" altLang="en-US" sz="2800" b="1" smtClean="0">
                <a:ea typeface="楷体_GB2312" pitchFamily="49" charset="-122"/>
              </a:rPr>
              <a:t>时</a:t>
            </a:r>
            <a:r>
              <a:rPr lang="zh-CN" altLang="en-US" sz="2800" b="1" smtClean="0">
                <a:latin typeface="楷体_GB2312" pitchFamily="49" charset="-122"/>
                <a:ea typeface="楷体_GB2312" pitchFamily="49" charset="-122"/>
              </a:rPr>
              <a:t>序图的绘制比较简单。横跨图的顶部，每个框表示每个类的实例（对象）。在框中，类实例名称和类名称之间用冒号来分隔，	对象名 </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类名。</a:t>
            </a:r>
          </a:p>
          <a:p>
            <a:pPr eaLnBrk="1" fontAlgn="t" hangingPunct="1">
              <a:spcBef>
                <a:spcPct val="0"/>
              </a:spcBef>
            </a:pPr>
            <a:endParaRPr lang="zh-CN" altLang="en-US" sz="2800" b="1" smtClean="0">
              <a:latin typeface="楷体_GB2312" pitchFamily="49" charset="-122"/>
              <a:ea typeface="楷体_GB2312" pitchFamily="49" charset="-122"/>
            </a:endParaRPr>
          </a:p>
          <a:p>
            <a:pPr eaLnBrk="1" fontAlgn="t" hangingPunct="1">
              <a:spcBef>
                <a:spcPct val="0"/>
              </a:spcBef>
            </a:pPr>
            <a:r>
              <a:rPr lang="zh-CN" altLang="en-US" sz="2800" b="1" smtClean="0">
                <a:latin typeface="楷体_GB2312" pitchFamily="49" charset="-122"/>
                <a:ea typeface="楷体_GB2312" pitchFamily="49" charset="-122"/>
              </a:rPr>
              <a:t>如果某个类实例向另一个类实例发送一条消息，则绘制一条具有指向接收类实例的开箭头的连线，并把消息</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方法的名称放在连线上面。</a:t>
            </a:r>
          </a:p>
          <a:p>
            <a:pPr eaLnBrk="1" fontAlgn="t" hangingPunct="1">
              <a:spcBef>
                <a:spcPct val="0"/>
              </a:spcBef>
            </a:pPr>
            <a:r>
              <a:rPr lang="zh-CN" altLang="en-US" sz="2800" b="1" smtClean="0">
                <a:ea typeface="楷体_GB2312" pitchFamily="49" charset="-122"/>
              </a:rPr>
              <a:t>时序图一般放在用例的下面，对应用例的执行路径。</a:t>
            </a:r>
            <a:endParaRPr lang="zh-CN" altLang="en-US" sz="2800" b="1" smtClean="0">
              <a:latin typeface="楷体_GB2312" pitchFamily="49" charset="-122"/>
              <a:ea typeface="楷体_GB2312" pitchFamily="49" charset="-122"/>
            </a:endParaRPr>
          </a:p>
          <a:p>
            <a:pPr eaLnBrk="1" fontAlgn="t" hangingPunct="1">
              <a:spcBef>
                <a:spcPct val="0"/>
              </a:spcBef>
            </a:pPr>
            <a:endParaRPr lang="zh-CN" altLang="en-US" sz="2800" b="1" smtClean="0">
              <a:latin typeface="楷体_GB2312" pitchFamily="49" charset="-122"/>
              <a:ea typeface="楷体_GB2312" pitchFamily="49" charset="-122"/>
            </a:endParaRPr>
          </a:p>
          <a:p>
            <a:pPr eaLnBrk="1" hangingPunct="1">
              <a:buFont typeface="Wingdings" pitchFamily="2" charset="2"/>
              <a:buNone/>
            </a:pPr>
            <a:endParaRPr lang="en-US" altLang="zh-CN"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bwMode="auto">
          <a:xfrm>
            <a:off x="609600" y="304800"/>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创建时序图步骤</a:t>
            </a:r>
          </a:p>
        </p:txBody>
      </p:sp>
      <p:sp>
        <p:nvSpPr>
          <p:cNvPr id="92163" name="Rectangle 3"/>
          <p:cNvSpPr>
            <a:spLocks noGrp="1" noRot="1" noChangeArrowheads="1"/>
          </p:cNvSpPr>
          <p:nvPr>
            <p:ph type="body" idx="1"/>
          </p:nvPr>
        </p:nvSpPr>
        <p:spPr>
          <a:xfrm>
            <a:off x="609600" y="1219200"/>
            <a:ext cx="8077200" cy="4114800"/>
          </a:xfrm>
        </p:spPr>
        <p:txBody>
          <a:bodyPr/>
          <a:lstStyle/>
          <a:p>
            <a:pPr eaLnBrk="1" hangingPunct="1">
              <a:lnSpc>
                <a:spcPct val="90000"/>
              </a:lnSpc>
            </a:pPr>
            <a:r>
              <a:rPr lang="zh-CN" altLang="en-US" sz="2800" b="1" smtClean="0"/>
              <a:t>寻找角色</a:t>
            </a:r>
          </a:p>
          <a:p>
            <a:pPr lvl="1" eaLnBrk="1" hangingPunct="1">
              <a:lnSpc>
                <a:spcPct val="90000"/>
              </a:lnSpc>
            </a:pPr>
            <a:r>
              <a:rPr lang="zh-CN" altLang="en-US" sz="2400" b="1" smtClean="0"/>
              <a:t>列出启动该用例的参与者</a:t>
            </a:r>
            <a:r>
              <a:rPr lang="en-US" altLang="zh-CN" sz="2400" b="1" smtClean="0"/>
              <a:t>;</a:t>
            </a:r>
          </a:p>
          <a:p>
            <a:pPr eaLnBrk="1" hangingPunct="1">
              <a:lnSpc>
                <a:spcPct val="90000"/>
              </a:lnSpc>
            </a:pPr>
            <a:r>
              <a:rPr lang="zh-CN" altLang="en-US" sz="2800" b="1" smtClean="0"/>
              <a:t>寻找对象</a:t>
            </a:r>
          </a:p>
          <a:p>
            <a:pPr lvl="1" eaLnBrk="1" hangingPunct="1">
              <a:lnSpc>
                <a:spcPct val="90000"/>
              </a:lnSpc>
            </a:pPr>
            <a:r>
              <a:rPr lang="zh-CN" altLang="en-US" sz="2400" b="1" smtClean="0"/>
              <a:t>边界对象：列出启动用例时参与者使用的边界对象。如窗体等。一般，一个参与者与一个用例的交互至少对应一个边界对象。</a:t>
            </a:r>
          </a:p>
          <a:p>
            <a:pPr lvl="1" eaLnBrk="1" hangingPunct="1">
              <a:lnSpc>
                <a:spcPct val="90000"/>
              </a:lnSpc>
            </a:pPr>
            <a:r>
              <a:rPr lang="zh-CN" altLang="en-US" sz="2400" b="1" smtClean="0"/>
              <a:t>控制对象：列出管理该用例的控制对象。控制对象是可选的对象，控制用例的流程。一般，一个用例对应一个控制对象。</a:t>
            </a:r>
          </a:p>
          <a:p>
            <a:pPr lvl="1" eaLnBrk="1" hangingPunct="1">
              <a:lnSpc>
                <a:spcPct val="90000"/>
              </a:lnSpc>
            </a:pPr>
            <a:r>
              <a:rPr lang="zh-CN" altLang="en-US" sz="2400" b="1" smtClean="0"/>
              <a:t>实体对象：列出用例中使用到的实体对象。实体对象用于保存信息的对象，最终可能映射成数据库中的表和字段。</a:t>
            </a:r>
          </a:p>
          <a:p>
            <a:pPr eaLnBrk="1" hangingPunct="1">
              <a:lnSpc>
                <a:spcPct val="90000"/>
              </a:lnSpc>
            </a:pPr>
            <a:r>
              <a:rPr lang="zh-CN" altLang="en-US" sz="2800" b="1" smtClean="0"/>
              <a:t>将消息加进图中</a:t>
            </a:r>
          </a:p>
          <a:p>
            <a:pPr lvl="1" eaLnBrk="1" hangingPunct="1">
              <a:lnSpc>
                <a:spcPct val="90000"/>
              </a:lnSpc>
            </a:pPr>
            <a:r>
              <a:rPr lang="zh-CN" altLang="en-US" sz="2400" b="1" smtClean="0"/>
              <a:t>按时间顺序列出分析对象之间进行消息访问的序列。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additive="base">
                                        <p:cTn id="7" dur="500" fill="hold"/>
                                        <p:tgtEl>
                                          <p:spTgt spid="92162"/>
                                        </p:tgtEl>
                                        <p:attrNameLst>
                                          <p:attrName>ppt_x</p:attrName>
                                        </p:attrNameLst>
                                      </p:cBhvr>
                                      <p:tavLst>
                                        <p:tav tm="0">
                                          <p:val>
                                            <p:strVal val="0-#ppt_w/2"/>
                                          </p:val>
                                        </p:tav>
                                        <p:tav tm="100000">
                                          <p:val>
                                            <p:strVal val="#ppt_x"/>
                                          </p:val>
                                        </p:tav>
                                      </p:tavLst>
                                    </p:anim>
                                    <p:anim calcmode="lin" valueType="num">
                                      <p:cBhvr additive="base">
                                        <p:cTn id="8" dur="500" fill="hold"/>
                                        <p:tgtEl>
                                          <p:spTgt spid="92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2163">
                                            <p:txEl>
                                              <p:pRg st="0" end="0"/>
                                            </p:txEl>
                                          </p:spTgt>
                                        </p:tgtEl>
                                        <p:attrNameLst>
                                          <p:attrName>style.visibility</p:attrName>
                                        </p:attrNameLst>
                                      </p:cBhvr>
                                      <p:to>
                                        <p:strVal val="visible"/>
                                      </p:to>
                                    </p:set>
                                    <p:animEffect transition="in" filter="box(in)">
                                      <p:cBhvr>
                                        <p:cTn id="13" dur="500"/>
                                        <p:tgtEl>
                                          <p:spTgt spid="92163">
                                            <p:txEl>
                                              <p:pRg st="0" end="0"/>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2163">
                                            <p:txEl>
                                              <p:pRg st="1" end="1"/>
                                            </p:txEl>
                                          </p:spTgt>
                                        </p:tgtEl>
                                        <p:attrNameLst>
                                          <p:attrName>style.visibility</p:attrName>
                                        </p:attrNameLst>
                                      </p:cBhvr>
                                      <p:to>
                                        <p:strVal val="visible"/>
                                      </p:to>
                                    </p:set>
                                    <p:animEffect transition="in" filter="box(in)">
                                      <p:cBhvr>
                                        <p:cTn id="16" dur="500"/>
                                        <p:tgtEl>
                                          <p:spTgt spid="9216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92163">
                                            <p:txEl>
                                              <p:pRg st="2" end="2"/>
                                            </p:txEl>
                                          </p:spTgt>
                                        </p:tgtEl>
                                        <p:attrNameLst>
                                          <p:attrName>style.visibility</p:attrName>
                                        </p:attrNameLst>
                                      </p:cBhvr>
                                      <p:to>
                                        <p:strVal val="visible"/>
                                      </p:to>
                                    </p:set>
                                    <p:animEffect transition="in" filter="box(in)">
                                      <p:cBhvr>
                                        <p:cTn id="21" dur="500"/>
                                        <p:tgtEl>
                                          <p:spTgt spid="92163">
                                            <p:txEl>
                                              <p:pRg st="2" end="2"/>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92163">
                                            <p:txEl>
                                              <p:pRg st="3" end="3"/>
                                            </p:txEl>
                                          </p:spTgt>
                                        </p:tgtEl>
                                        <p:attrNameLst>
                                          <p:attrName>style.visibility</p:attrName>
                                        </p:attrNameLst>
                                      </p:cBhvr>
                                      <p:to>
                                        <p:strVal val="visible"/>
                                      </p:to>
                                    </p:set>
                                    <p:animEffect transition="in" filter="box(in)">
                                      <p:cBhvr>
                                        <p:cTn id="24" dur="500"/>
                                        <p:tgtEl>
                                          <p:spTgt spid="92163">
                                            <p:txEl>
                                              <p:pRg st="3" end="3"/>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92163">
                                            <p:txEl>
                                              <p:pRg st="4" end="4"/>
                                            </p:txEl>
                                          </p:spTgt>
                                        </p:tgtEl>
                                        <p:attrNameLst>
                                          <p:attrName>style.visibility</p:attrName>
                                        </p:attrNameLst>
                                      </p:cBhvr>
                                      <p:to>
                                        <p:strVal val="visible"/>
                                      </p:to>
                                    </p:set>
                                    <p:animEffect transition="in" filter="box(in)">
                                      <p:cBhvr>
                                        <p:cTn id="27" dur="500"/>
                                        <p:tgtEl>
                                          <p:spTgt spid="92163">
                                            <p:txEl>
                                              <p:pRg st="4" end="4"/>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92163">
                                            <p:txEl>
                                              <p:pRg st="5" end="5"/>
                                            </p:txEl>
                                          </p:spTgt>
                                        </p:tgtEl>
                                        <p:attrNameLst>
                                          <p:attrName>style.visibility</p:attrName>
                                        </p:attrNameLst>
                                      </p:cBhvr>
                                      <p:to>
                                        <p:strVal val="visible"/>
                                      </p:to>
                                    </p:set>
                                    <p:animEffect transition="in" filter="box(in)">
                                      <p:cBhvr>
                                        <p:cTn id="30" dur="500"/>
                                        <p:tgtEl>
                                          <p:spTgt spid="921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92163">
                                            <p:txEl>
                                              <p:pRg st="6" end="6"/>
                                            </p:txEl>
                                          </p:spTgt>
                                        </p:tgtEl>
                                        <p:attrNameLst>
                                          <p:attrName>style.visibility</p:attrName>
                                        </p:attrNameLst>
                                      </p:cBhvr>
                                      <p:to>
                                        <p:strVal val="visible"/>
                                      </p:to>
                                    </p:set>
                                    <p:animEffect transition="in" filter="box(in)">
                                      <p:cBhvr>
                                        <p:cTn id="35" dur="500"/>
                                        <p:tgtEl>
                                          <p:spTgt spid="92163">
                                            <p:txEl>
                                              <p:pRg st="6" end="6"/>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92163">
                                            <p:txEl>
                                              <p:pRg st="7" end="7"/>
                                            </p:txEl>
                                          </p:spTgt>
                                        </p:tgtEl>
                                        <p:attrNameLst>
                                          <p:attrName>style.visibility</p:attrName>
                                        </p:attrNameLst>
                                      </p:cBhvr>
                                      <p:to>
                                        <p:strVal val="visible"/>
                                      </p:to>
                                    </p:set>
                                    <p:animEffect transition="in" filter="box(in)">
                                      <p:cBhvr>
                                        <p:cTn id="38" dur="500"/>
                                        <p:tgtEl>
                                          <p:spTgt spid="92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bwMode="auto">
          <a:xfrm>
            <a:off x="457200" y="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创建时序图步骤</a:t>
            </a: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305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051050" y="47783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800" b="1">
                <a:latin typeface="Times New Roman" pitchFamily="18" charset="0"/>
              </a:rPr>
              <a:t>举例</a:t>
            </a:r>
            <a:r>
              <a:rPr kumimoji="1" lang="en-US" altLang="zh-CN" sz="2800" b="1">
                <a:latin typeface="Times New Roman" pitchFamily="18" charset="0"/>
              </a:rPr>
              <a:t>1</a:t>
            </a:r>
            <a:r>
              <a:rPr kumimoji="1" lang="zh-CN" altLang="en-US" sz="2800" b="1">
                <a:latin typeface="Times New Roman" pitchFamily="18" charset="0"/>
              </a:rPr>
              <a:t>：检索零件时序图</a:t>
            </a: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086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809750" y="247650"/>
            <a:ext cx="58626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4400">
                <a:solidFill>
                  <a:schemeClr val="tx2"/>
                </a:solidFill>
                <a:latin typeface="Tahoma" pitchFamily="34" charset="0"/>
                <a:ea typeface="黑体" pitchFamily="49" charset="-122"/>
              </a:rPr>
              <a:t>4. </a:t>
            </a:r>
            <a:r>
              <a:rPr lang="zh-CN" altLang="en-US" sz="4400">
                <a:solidFill>
                  <a:schemeClr val="tx2"/>
                </a:solidFill>
                <a:latin typeface="Tahoma" pitchFamily="34" charset="0"/>
                <a:ea typeface="黑体" pitchFamily="49" charset="-122"/>
              </a:rPr>
              <a:t>时序图和类图的映射</a:t>
            </a:r>
          </a:p>
        </p:txBody>
      </p:sp>
      <p:pic>
        <p:nvPicPr>
          <p:cNvPr id="95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743200"/>
            <a:ext cx="30480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09800"/>
            <a:ext cx="3670300" cy="4495800"/>
          </a:xfrm>
          <a:prstGeom prst="rect">
            <a:avLst/>
          </a:prstGeom>
          <a:solidFill>
            <a:srgbClr val="3399FF"/>
          </a:solidFill>
          <a:ln w="9525">
            <a:solidFill>
              <a:schemeClr val="tx1"/>
            </a:solidFill>
            <a:miter lim="800000"/>
            <a:headEnd/>
            <a:tailEnd/>
          </a:ln>
        </p:spPr>
      </p:pic>
      <p:sp>
        <p:nvSpPr>
          <p:cNvPr id="20485" name="Text Box 5"/>
          <p:cNvSpPr txBox="1">
            <a:spLocks noChangeArrowheads="1"/>
          </p:cNvSpPr>
          <p:nvPr/>
        </p:nvSpPr>
        <p:spPr bwMode="auto">
          <a:xfrm>
            <a:off x="990600" y="1143000"/>
            <a:ext cx="7467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800" b="1">
                <a:latin typeface="Times New Roman" pitchFamily="18" charset="0"/>
              </a:rPr>
              <a:t>时序图中某个对象消息的传入对应于该类对象所具有的操作。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95235"/>
                                        </p:tgtEl>
                                        <p:attrNameLst>
                                          <p:attrName>style.visibility</p:attrName>
                                        </p:attrNameLst>
                                      </p:cBhvr>
                                      <p:to>
                                        <p:strVal val="visible"/>
                                      </p:to>
                                    </p:set>
                                    <p:anim to="" calcmode="lin" valueType="num">
                                      <p:cBhvr>
                                        <p:cTn id="7" dur="1" fill="hold"/>
                                        <p:tgtEl>
                                          <p:spTgt spid="9523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938338" y="1281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77724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p:cNvSpPr txBox="1">
            <a:spLocks noChangeArrowheads="1"/>
          </p:cNvSpPr>
          <p:nvPr/>
        </p:nvSpPr>
        <p:spPr bwMode="auto">
          <a:xfrm>
            <a:off x="609600" y="152400"/>
            <a:ext cx="624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3200">
                <a:latin typeface="Times New Roman" pitchFamily="18" charset="0"/>
              </a:rPr>
              <a:t>举例</a:t>
            </a:r>
            <a:r>
              <a:rPr kumimoji="1" lang="en-US" altLang="zh-CN" sz="3200">
                <a:latin typeface="Times New Roman" pitchFamily="18" charset="0"/>
              </a:rPr>
              <a:t>2</a:t>
            </a:r>
            <a:r>
              <a:rPr kumimoji="1" lang="zh-CN" altLang="en-US" sz="3200">
                <a:latin typeface="Times New Roman" pitchFamily="18" charset="0"/>
              </a:rPr>
              <a:t>：采购用例的时序图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Rot="1" noChangeArrowheads="1"/>
          </p:cNvSpPr>
          <p:nvPr>
            <p:ph type="body" idx="1"/>
          </p:nvPr>
        </p:nvSpPr>
        <p:spPr>
          <a:xfrm>
            <a:off x="609600" y="1196975"/>
            <a:ext cx="8153400" cy="5472113"/>
          </a:xfrm>
        </p:spPr>
        <p:txBody>
          <a:bodyPr/>
          <a:lstStyle/>
          <a:p>
            <a:pPr lvl="1" algn="just" eaLnBrk="1" hangingPunct="1">
              <a:buFont typeface="Wingdings" pitchFamily="2" charset="2"/>
              <a:buNone/>
            </a:pPr>
            <a:r>
              <a:rPr lang="en-US" altLang="zh-CN" sz="3200" smtClean="0"/>
              <a:t>       UML</a:t>
            </a:r>
            <a:r>
              <a:rPr lang="zh-CN" altLang="en-US" sz="3200" smtClean="0"/>
              <a:t>的行为图和交互图可以用来描述软件系统的行为，第四章介绍了行为图，本章介绍如何使用</a:t>
            </a:r>
            <a:r>
              <a:rPr lang="en-US" altLang="zh-CN" sz="3200" smtClean="0"/>
              <a:t>UML</a:t>
            </a:r>
            <a:r>
              <a:rPr lang="zh-CN" altLang="en-US" sz="3200" smtClean="0"/>
              <a:t>的交互图来描述的系统的行为。系统的行为是通过对象的动作来描述的。系统的对象是相互联系的，并通过传递消息进行交互。交互图就是用来描述系统中的对象是如何进行相互作用的。</a:t>
            </a:r>
            <a:r>
              <a:rPr lang="en-US" altLang="zh-CN" sz="3200" smtClean="0"/>
              <a:t>UML1</a:t>
            </a:r>
            <a:r>
              <a:rPr lang="zh-CN" altLang="en-US" sz="3200" smtClean="0"/>
              <a:t>中有两种交互图：顺序图（时序图）和合作图（协作图）。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175" y="-593725"/>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1200" b="1">
                <a:latin typeface="Times New Roman" pitchFamily="18" charset="0"/>
                <a:cs typeface="Times New Roman" pitchFamily="18" charset="0"/>
              </a:rPr>
              <a:t> </a:t>
            </a:r>
            <a:endParaRPr kumimoji="1" lang="en-US" altLang="zh-CN" sz="1200" b="1">
              <a:latin typeface="宋体" pitchFamily="2" charset="-122"/>
              <a:cs typeface="Times New Roman" pitchFamily="18" charset="0"/>
            </a:endParaRPr>
          </a:p>
          <a:p>
            <a:pPr eaLnBrk="0" hangingPunct="0"/>
            <a:endParaRPr kumimoji="1" lang="en-US" altLang="zh-CN" sz="2400" b="1">
              <a:latin typeface="Times New Roman" pitchFamily="18" charset="0"/>
            </a:endParaRPr>
          </a:p>
        </p:txBody>
      </p:sp>
      <p:sp>
        <p:nvSpPr>
          <p:cNvPr id="22531" name="Text Box 3"/>
          <p:cNvSpPr txBox="1">
            <a:spLocks noChangeArrowheads="1"/>
          </p:cNvSpPr>
          <p:nvPr/>
        </p:nvSpPr>
        <p:spPr bwMode="auto">
          <a:xfrm>
            <a:off x="346075" y="563563"/>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宋体" pitchFamily="2" charset="-122"/>
              </a:rPr>
              <a:t>列出上图中所有的类（对象），并分别列出图中显示的每个类的方法（带参数）。并填空完成以下的类说明文档。</a:t>
            </a:r>
            <a:endParaRPr kumimoji="1" lang="zh-CN" altLang="en-US" sz="2400" b="1">
              <a:latin typeface="Times New Roman" pitchFamily="18" charset="0"/>
            </a:endParaRPr>
          </a:p>
        </p:txBody>
      </p:sp>
      <p:grpSp>
        <p:nvGrpSpPr>
          <p:cNvPr id="22532" name="Group 4"/>
          <p:cNvGrpSpPr>
            <a:grpSpLocks/>
          </p:cNvGrpSpPr>
          <p:nvPr/>
        </p:nvGrpSpPr>
        <p:grpSpPr bwMode="auto">
          <a:xfrm>
            <a:off x="971550" y="1498600"/>
            <a:ext cx="7416800" cy="5254625"/>
            <a:chOff x="-3" y="-3"/>
            <a:chExt cx="3419" cy="4668"/>
          </a:xfrm>
        </p:grpSpPr>
        <p:grpSp>
          <p:nvGrpSpPr>
            <p:cNvPr id="22534" name="Group 5"/>
            <p:cNvGrpSpPr>
              <a:grpSpLocks/>
            </p:cNvGrpSpPr>
            <p:nvPr/>
          </p:nvGrpSpPr>
          <p:grpSpPr bwMode="auto">
            <a:xfrm>
              <a:off x="0" y="0"/>
              <a:ext cx="3413" cy="4662"/>
              <a:chOff x="0" y="0"/>
              <a:chExt cx="3413" cy="4662"/>
            </a:xfrm>
          </p:grpSpPr>
          <p:grpSp>
            <p:nvGrpSpPr>
              <p:cNvPr id="22536" name="Group 6"/>
              <p:cNvGrpSpPr>
                <a:grpSpLocks/>
              </p:cNvGrpSpPr>
              <p:nvPr/>
            </p:nvGrpSpPr>
            <p:grpSpPr bwMode="auto">
              <a:xfrm>
                <a:off x="0" y="0"/>
                <a:ext cx="3413" cy="403"/>
                <a:chOff x="0" y="0"/>
                <a:chExt cx="3413" cy="403"/>
              </a:xfrm>
            </p:grpSpPr>
            <p:sp>
              <p:nvSpPr>
                <p:cNvPr id="22582" name="Rectangle 7"/>
                <p:cNvSpPr>
                  <a:spLocks noChangeArrowheads="1"/>
                </p:cNvSpPr>
                <p:nvPr/>
              </p:nvSpPr>
              <p:spPr bwMode="auto">
                <a:xfrm>
                  <a:off x="43" y="0"/>
                  <a:ext cx="332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b="1">
                      <a:latin typeface="宋体" pitchFamily="2" charset="-122"/>
                    </a:rPr>
                    <a:t>文件名称：类说明</a:t>
                  </a:r>
                  <a:r>
                    <a:rPr kumimoji="1" lang="en-US" altLang="zh-CN" sz="1400" b="1">
                      <a:latin typeface="宋体" pitchFamily="2" charset="-122"/>
                      <a:cs typeface="Times New Roman" pitchFamily="18" charset="0"/>
                    </a:rPr>
                    <a:t>.doc</a:t>
                  </a:r>
                </a:p>
                <a:p>
                  <a:pPr algn="just" eaLnBrk="0" hangingPunct="0"/>
                  <a:endParaRPr kumimoji="1" lang="en-US" altLang="zh-CN" sz="1400" b="1">
                    <a:latin typeface="Times New Roman" pitchFamily="18" charset="0"/>
                  </a:endParaRPr>
                </a:p>
              </p:txBody>
            </p:sp>
            <p:sp>
              <p:nvSpPr>
                <p:cNvPr id="22583" name="Rectangle 8"/>
                <p:cNvSpPr>
                  <a:spLocks noChangeArrowheads="1"/>
                </p:cNvSpPr>
                <p:nvPr/>
              </p:nvSpPr>
              <p:spPr bwMode="auto">
                <a:xfrm>
                  <a:off x="0" y="0"/>
                  <a:ext cx="3413"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37" name="Group 9"/>
              <p:cNvGrpSpPr>
                <a:grpSpLocks/>
              </p:cNvGrpSpPr>
              <p:nvPr/>
            </p:nvGrpSpPr>
            <p:grpSpPr bwMode="auto">
              <a:xfrm>
                <a:off x="0" y="403"/>
                <a:ext cx="825" cy="403"/>
                <a:chOff x="0" y="403"/>
                <a:chExt cx="825" cy="403"/>
              </a:xfrm>
            </p:grpSpPr>
            <p:sp>
              <p:nvSpPr>
                <p:cNvPr id="22580" name="Rectangle 10"/>
                <p:cNvSpPr>
                  <a:spLocks noChangeArrowheads="1"/>
                </p:cNvSpPr>
                <p:nvPr/>
              </p:nvSpPr>
              <p:spPr bwMode="auto">
                <a:xfrm>
                  <a:off x="43" y="403"/>
                  <a:ext cx="73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类名：</a:t>
                  </a:r>
                  <a:endParaRPr kumimoji="1" lang="zh-CN" altLang="en-US" sz="1600" b="1">
                    <a:latin typeface="宋体" pitchFamily="2" charset="-122"/>
                    <a:cs typeface="Times New Roman" pitchFamily="18" charset="0"/>
                  </a:endParaRPr>
                </a:p>
                <a:p>
                  <a:pPr algn="just" eaLnBrk="0" hangingPunct="0"/>
                  <a:endParaRPr kumimoji="1" lang="en-US" altLang="zh-CN" sz="2400" b="1">
                    <a:latin typeface="Times New Roman" pitchFamily="18" charset="0"/>
                  </a:endParaRPr>
                </a:p>
              </p:txBody>
            </p:sp>
            <p:sp>
              <p:nvSpPr>
                <p:cNvPr id="22581" name="Rectangle 11"/>
                <p:cNvSpPr>
                  <a:spLocks noChangeArrowheads="1"/>
                </p:cNvSpPr>
                <p:nvPr/>
              </p:nvSpPr>
              <p:spPr bwMode="auto">
                <a:xfrm>
                  <a:off x="0" y="403"/>
                  <a:ext cx="82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38" name="Group 12"/>
              <p:cNvGrpSpPr>
                <a:grpSpLocks/>
              </p:cNvGrpSpPr>
              <p:nvPr/>
            </p:nvGrpSpPr>
            <p:grpSpPr bwMode="auto">
              <a:xfrm>
                <a:off x="825" y="403"/>
                <a:ext cx="2588" cy="403"/>
                <a:chOff x="825" y="403"/>
                <a:chExt cx="2588" cy="403"/>
              </a:xfrm>
            </p:grpSpPr>
            <p:sp>
              <p:nvSpPr>
                <p:cNvPr id="22578" name="Rectangle 13"/>
                <p:cNvSpPr>
                  <a:spLocks noChangeArrowheads="1"/>
                </p:cNvSpPr>
                <p:nvPr/>
              </p:nvSpPr>
              <p:spPr bwMode="auto">
                <a:xfrm>
                  <a:off x="868" y="403"/>
                  <a:ext cx="250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方法：</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22579" name="Rectangle 14"/>
                <p:cNvSpPr>
                  <a:spLocks noChangeArrowheads="1"/>
                </p:cNvSpPr>
                <p:nvPr/>
              </p:nvSpPr>
              <p:spPr bwMode="auto">
                <a:xfrm>
                  <a:off x="825" y="403"/>
                  <a:ext cx="2588"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39" name="Group 15"/>
              <p:cNvGrpSpPr>
                <a:grpSpLocks/>
              </p:cNvGrpSpPr>
              <p:nvPr/>
            </p:nvGrpSpPr>
            <p:grpSpPr bwMode="auto">
              <a:xfrm>
                <a:off x="0" y="806"/>
                <a:ext cx="825" cy="633"/>
                <a:chOff x="0" y="806"/>
                <a:chExt cx="825" cy="633"/>
              </a:xfrm>
            </p:grpSpPr>
            <p:sp>
              <p:nvSpPr>
                <p:cNvPr id="22576" name="Rectangle 16"/>
                <p:cNvSpPr>
                  <a:spLocks noChangeArrowheads="1"/>
                </p:cNvSpPr>
                <p:nvPr/>
              </p:nvSpPr>
              <p:spPr bwMode="auto">
                <a:xfrm>
                  <a:off x="43" y="806"/>
                  <a:ext cx="739"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200" b="1">
                      <a:latin typeface="宋体" pitchFamily="2" charset="-122"/>
                      <a:cs typeface="Times New Roman" pitchFamily="18" charset="0"/>
                    </a:rPr>
                    <a:t>1._______</a:t>
                  </a:r>
                </a:p>
                <a:p>
                  <a:pPr algn="just" eaLnBrk="0" hangingPunct="0"/>
                  <a:endParaRPr kumimoji="1" lang="en-US" altLang="zh-CN" sz="2400" b="1">
                    <a:latin typeface="Times New Roman" pitchFamily="18" charset="0"/>
                  </a:endParaRPr>
                </a:p>
              </p:txBody>
            </p:sp>
            <p:sp>
              <p:nvSpPr>
                <p:cNvPr id="22577" name="Rectangle 17"/>
                <p:cNvSpPr>
                  <a:spLocks noChangeArrowheads="1"/>
                </p:cNvSpPr>
                <p:nvPr/>
              </p:nvSpPr>
              <p:spPr bwMode="auto">
                <a:xfrm>
                  <a:off x="0" y="806"/>
                  <a:ext cx="825" cy="63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0" name="Group 18"/>
              <p:cNvGrpSpPr>
                <a:grpSpLocks/>
              </p:cNvGrpSpPr>
              <p:nvPr/>
            </p:nvGrpSpPr>
            <p:grpSpPr bwMode="auto">
              <a:xfrm>
                <a:off x="825" y="806"/>
                <a:ext cx="2588" cy="633"/>
                <a:chOff x="825" y="806"/>
                <a:chExt cx="2588" cy="633"/>
              </a:xfrm>
            </p:grpSpPr>
            <p:sp>
              <p:nvSpPr>
                <p:cNvPr id="22574" name="Rectangle 19"/>
                <p:cNvSpPr>
                  <a:spLocks noChangeArrowheads="1"/>
                </p:cNvSpPr>
                <p:nvPr/>
              </p:nvSpPr>
              <p:spPr bwMode="auto">
                <a:xfrm>
                  <a:off x="868" y="806"/>
                  <a:ext cx="2502"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b="1">
                      <a:latin typeface="宋体" pitchFamily="2" charset="-122"/>
                    </a:rPr>
                    <a:t>供货</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通知退货</a:t>
                  </a:r>
                  <a:endParaRPr kumimoji="1" lang="zh-CN" altLang="en-US" sz="1400" b="1">
                    <a:latin typeface="宋体" pitchFamily="2" charset="-122"/>
                    <a:cs typeface="Times New Roman" pitchFamily="18" charset="0"/>
                  </a:endParaRPr>
                </a:p>
                <a:p>
                  <a:pPr algn="just" eaLnBrk="0" hangingPunct="0"/>
                  <a:r>
                    <a:rPr kumimoji="1" lang="en-US" altLang="zh-CN" sz="1400" b="1">
                      <a:latin typeface="宋体" pitchFamily="2" charset="-122"/>
                      <a:cs typeface="Times New Roman" pitchFamily="18" charset="0"/>
                    </a:rPr>
                    <a:t>2.______</a:t>
                  </a:r>
                </a:p>
                <a:p>
                  <a:pPr algn="just" eaLnBrk="0" hangingPunct="0"/>
                  <a:endParaRPr kumimoji="1" lang="en-US" altLang="zh-CN" sz="1400" b="1">
                    <a:latin typeface="Times New Roman" pitchFamily="18" charset="0"/>
                  </a:endParaRPr>
                </a:p>
              </p:txBody>
            </p:sp>
            <p:sp>
              <p:nvSpPr>
                <p:cNvPr id="22575" name="Rectangle 20"/>
                <p:cNvSpPr>
                  <a:spLocks noChangeArrowheads="1"/>
                </p:cNvSpPr>
                <p:nvPr/>
              </p:nvSpPr>
              <p:spPr bwMode="auto">
                <a:xfrm>
                  <a:off x="825" y="806"/>
                  <a:ext cx="2588" cy="63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1" name="Group 21"/>
              <p:cNvGrpSpPr>
                <a:grpSpLocks/>
              </p:cNvGrpSpPr>
              <p:nvPr/>
            </p:nvGrpSpPr>
            <p:grpSpPr bwMode="auto">
              <a:xfrm>
                <a:off x="0" y="1439"/>
                <a:ext cx="825" cy="403"/>
                <a:chOff x="0" y="1439"/>
                <a:chExt cx="825" cy="403"/>
              </a:xfrm>
            </p:grpSpPr>
            <p:sp>
              <p:nvSpPr>
                <p:cNvPr id="22572" name="Rectangle 22"/>
                <p:cNvSpPr>
                  <a:spLocks noChangeArrowheads="1"/>
                </p:cNvSpPr>
                <p:nvPr/>
              </p:nvSpPr>
              <p:spPr bwMode="auto">
                <a:xfrm>
                  <a:off x="43" y="1439"/>
                  <a:ext cx="73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b="1">
                      <a:latin typeface="宋体" pitchFamily="2" charset="-122"/>
                    </a:rPr>
                    <a:t>业务经理</a:t>
                  </a:r>
                  <a:endParaRPr kumimoji="1" lang="zh-CN" altLang="en-US" sz="1400" b="1">
                    <a:latin typeface="宋体" pitchFamily="2" charset="-122"/>
                    <a:cs typeface="Times New Roman" pitchFamily="18" charset="0"/>
                  </a:endParaRPr>
                </a:p>
                <a:p>
                  <a:pPr algn="just" eaLnBrk="0" hangingPunct="0"/>
                  <a:endParaRPr kumimoji="1" lang="en-US" altLang="zh-CN" sz="1400" b="1">
                    <a:latin typeface="Times New Roman" pitchFamily="18" charset="0"/>
                  </a:endParaRPr>
                </a:p>
              </p:txBody>
            </p:sp>
            <p:sp>
              <p:nvSpPr>
                <p:cNvPr id="22573" name="Rectangle 23"/>
                <p:cNvSpPr>
                  <a:spLocks noChangeArrowheads="1"/>
                </p:cNvSpPr>
                <p:nvPr/>
              </p:nvSpPr>
              <p:spPr bwMode="auto">
                <a:xfrm>
                  <a:off x="0" y="1439"/>
                  <a:ext cx="82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2" name="Group 24"/>
              <p:cNvGrpSpPr>
                <a:grpSpLocks/>
              </p:cNvGrpSpPr>
              <p:nvPr/>
            </p:nvGrpSpPr>
            <p:grpSpPr bwMode="auto">
              <a:xfrm>
                <a:off x="825" y="1439"/>
                <a:ext cx="2588" cy="403"/>
                <a:chOff x="825" y="1439"/>
                <a:chExt cx="2588" cy="403"/>
              </a:xfrm>
            </p:grpSpPr>
            <p:sp>
              <p:nvSpPr>
                <p:cNvPr id="22570" name="Rectangle 25"/>
                <p:cNvSpPr>
                  <a:spLocks noChangeArrowheads="1"/>
                </p:cNvSpPr>
                <p:nvPr/>
              </p:nvSpPr>
              <p:spPr bwMode="auto">
                <a:xfrm>
                  <a:off x="868" y="1439"/>
                  <a:ext cx="250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200" b="1">
                      <a:latin typeface="Times New Roman" pitchFamily="18" charset="0"/>
                      <a:cs typeface="Times New Roman" pitchFamily="18" charset="0"/>
                    </a:rPr>
                    <a:t> </a:t>
                  </a:r>
                  <a:endParaRPr kumimoji="1" lang="en-US" altLang="zh-CN" sz="1200" b="1">
                    <a:latin typeface="宋体" pitchFamily="2" charset="-122"/>
                    <a:cs typeface="Times New Roman" pitchFamily="18" charset="0"/>
                  </a:endParaRPr>
                </a:p>
                <a:p>
                  <a:pPr algn="just" eaLnBrk="0" hangingPunct="0"/>
                  <a:endParaRPr kumimoji="1" lang="en-US" altLang="zh-CN" sz="2400" b="1">
                    <a:latin typeface="Times New Roman" pitchFamily="18" charset="0"/>
                  </a:endParaRPr>
                </a:p>
              </p:txBody>
            </p:sp>
            <p:sp>
              <p:nvSpPr>
                <p:cNvPr id="22571" name="Rectangle 26"/>
                <p:cNvSpPr>
                  <a:spLocks noChangeArrowheads="1"/>
                </p:cNvSpPr>
                <p:nvPr/>
              </p:nvSpPr>
              <p:spPr bwMode="auto">
                <a:xfrm>
                  <a:off x="825" y="1439"/>
                  <a:ext cx="2588"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3" name="Group 27"/>
              <p:cNvGrpSpPr>
                <a:grpSpLocks/>
              </p:cNvGrpSpPr>
              <p:nvPr/>
            </p:nvGrpSpPr>
            <p:grpSpPr bwMode="auto">
              <a:xfrm>
                <a:off x="0" y="1842"/>
                <a:ext cx="825" cy="863"/>
                <a:chOff x="0" y="1842"/>
                <a:chExt cx="825" cy="863"/>
              </a:xfrm>
            </p:grpSpPr>
            <p:sp>
              <p:nvSpPr>
                <p:cNvPr id="22568" name="Rectangle 28"/>
                <p:cNvSpPr>
                  <a:spLocks noChangeArrowheads="1"/>
                </p:cNvSpPr>
                <p:nvPr/>
              </p:nvSpPr>
              <p:spPr bwMode="auto">
                <a:xfrm>
                  <a:off x="43" y="1842"/>
                  <a:ext cx="739"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200" b="1">
                      <a:latin typeface="宋体" pitchFamily="2" charset="-122"/>
                      <a:cs typeface="Times New Roman" pitchFamily="18" charset="0"/>
                    </a:rPr>
                    <a:t>3._______</a:t>
                  </a:r>
                </a:p>
                <a:p>
                  <a:pPr algn="just" eaLnBrk="0" hangingPunct="0"/>
                  <a:endParaRPr kumimoji="1" lang="en-US" altLang="zh-CN" sz="2400" b="1">
                    <a:latin typeface="Times New Roman" pitchFamily="18" charset="0"/>
                  </a:endParaRPr>
                </a:p>
              </p:txBody>
            </p:sp>
            <p:sp>
              <p:nvSpPr>
                <p:cNvPr id="22569" name="Rectangle 29"/>
                <p:cNvSpPr>
                  <a:spLocks noChangeArrowheads="1"/>
                </p:cNvSpPr>
                <p:nvPr/>
              </p:nvSpPr>
              <p:spPr bwMode="auto">
                <a:xfrm>
                  <a:off x="0" y="1842"/>
                  <a:ext cx="825" cy="86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4" name="Group 30"/>
              <p:cNvGrpSpPr>
                <a:grpSpLocks/>
              </p:cNvGrpSpPr>
              <p:nvPr/>
            </p:nvGrpSpPr>
            <p:grpSpPr bwMode="auto">
              <a:xfrm>
                <a:off x="825" y="1842"/>
                <a:ext cx="2588" cy="863"/>
                <a:chOff x="825" y="1842"/>
                <a:chExt cx="2588" cy="863"/>
              </a:xfrm>
            </p:grpSpPr>
            <p:sp>
              <p:nvSpPr>
                <p:cNvPr id="22566" name="Rectangle 31"/>
                <p:cNvSpPr>
                  <a:spLocks noChangeArrowheads="1"/>
                </p:cNvSpPr>
                <p:nvPr/>
              </p:nvSpPr>
              <p:spPr bwMode="auto">
                <a:xfrm>
                  <a:off x="868" y="1842"/>
                  <a:ext cx="2502"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b="1">
                      <a:latin typeface="宋体" pitchFamily="2" charset="-122"/>
                    </a:rPr>
                    <a:t>执行采购（采购计划）</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接货（供货单，货物）</a:t>
                  </a:r>
                  <a:endParaRPr kumimoji="1" lang="zh-CN" altLang="en-US" sz="1400" b="1">
                    <a:latin typeface="宋体" pitchFamily="2" charset="-122"/>
                    <a:cs typeface="Times New Roman" pitchFamily="18" charset="0"/>
                  </a:endParaRPr>
                </a:p>
                <a:p>
                  <a:pPr algn="just" eaLnBrk="0" hangingPunct="0"/>
                  <a:r>
                    <a:rPr kumimoji="1" lang="en-US" altLang="zh-CN" sz="1400" b="1">
                      <a:latin typeface="宋体" pitchFamily="2" charset="-122"/>
                      <a:cs typeface="Times New Roman" pitchFamily="18" charset="0"/>
                    </a:rPr>
                    <a:t>4._______</a:t>
                  </a:r>
                </a:p>
                <a:p>
                  <a:pPr algn="just" eaLnBrk="0" hangingPunct="0"/>
                  <a:r>
                    <a:rPr kumimoji="1" lang="zh-CN" altLang="en-US" sz="1400" b="1">
                      <a:latin typeface="宋体" pitchFamily="2" charset="-122"/>
                    </a:rPr>
                    <a:t>通知拒收</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通知付款</a:t>
                  </a:r>
                  <a:endParaRPr kumimoji="1" lang="zh-CN" altLang="en-US" sz="1400" b="1">
                    <a:latin typeface="宋体" pitchFamily="2" charset="-122"/>
                    <a:cs typeface="Times New Roman" pitchFamily="18" charset="0"/>
                  </a:endParaRPr>
                </a:p>
                <a:p>
                  <a:pPr algn="just" eaLnBrk="0" hangingPunct="0"/>
                  <a:endParaRPr kumimoji="1" lang="en-US" altLang="zh-CN" sz="1400" b="1">
                    <a:latin typeface="Times New Roman" pitchFamily="18" charset="0"/>
                  </a:endParaRPr>
                </a:p>
              </p:txBody>
            </p:sp>
            <p:sp>
              <p:nvSpPr>
                <p:cNvPr id="22567" name="Rectangle 32"/>
                <p:cNvSpPr>
                  <a:spLocks noChangeArrowheads="1"/>
                </p:cNvSpPr>
                <p:nvPr/>
              </p:nvSpPr>
              <p:spPr bwMode="auto">
                <a:xfrm>
                  <a:off x="825" y="1842"/>
                  <a:ext cx="2588" cy="86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5" name="Group 33"/>
              <p:cNvGrpSpPr>
                <a:grpSpLocks/>
              </p:cNvGrpSpPr>
              <p:nvPr/>
            </p:nvGrpSpPr>
            <p:grpSpPr bwMode="auto">
              <a:xfrm>
                <a:off x="0" y="2705"/>
                <a:ext cx="825" cy="748"/>
                <a:chOff x="0" y="2705"/>
                <a:chExt cx="825" cy="748"/>
              </a:xfrm>
            </p:grpSpPr>
            <p:sp>
              <p:nvSpPr>
                <p:cNvPr id="22564" name="Rectangle 34"/>
                <p:cNvSpPr>
                  <a:spLocks noChangeArrowheads="1"/>
                </p:cNvSpPr>
                <p:nvPr/>
              </p:nvSpPr>
              <p:spPr bwMode="auto">
                <a:xfrm>
                  <a:off x="43" y="2705"/>
                  <a:ext cx="739"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200" b="1">
                      <a:latin typeface="宋体" pitchFamily="2" charset="-122"/>
                      <a:cs typeface="Times New Roman" pitchFamily="18" charset="0"/>
                    </a:rPr>
                    <a:t>5._______</a:t>
                  </a:r>
                </a:p>
                <a:p>
                  <a:pPr algn="just" eaLnBrk="0" hangingPunct="0"/>
                  <a:endParaRPr kumimoji="1" lang="en-US" altLang="zh-CN" sz="2400" b="1">
                    <a:latin typeface="Times New Roman" pitchFamily="18" charset="0"/>
                  </a:endParaRPr>
                </a:p>
              </p:txBody>
            </p:sp>
            <p:sp>
              <p:nvSpPr>
                <p:cNvPr id="22565" name="Rectangle 35"/>
                <p:cNvSpPr>
                  <a:spLocks noChangeArrowheads="1"/>
                </p:cNvSpPr>
                <p:nvPr/>
              </p:nvSpPr>
              <p:spPr bwMode="auto">
                <a:xfrm>
                  <a:off x="0" y="2705"/>
                  <a:ext cx="825" cy="748"/>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6" name="Group 36"/>
              <p:cNvGrpSpPr>
                <a:grpSpLocks/>
              </p:cNvGrpSpPr>
              <p:nvPr/>
            </p:nvGrpSpPr>
            <p:grpSpPr bwMode="auto">
              <a:xfrm>
                <a:off x="825" y="2705"/>
                <a:ext cx="2588" cy="748"/>
                <a:chOff x="825" y="2705"/>
                <a:chExt cx="2588" cy="748"/>
              </a:xfrm>
            </p:grpSpPr>
            <p:sp>
              <p:nvSpPr>
                <p:cNvPr id="22562" name="Rectangle 37"/>
                <p:cNvSpPr>
                  <a:spLocks noChangeArrowheads="1"/>
                </p:cNvSpPr>
                <p:nvPr/>
              </p:nvSpPr>
              <p:spPr bwMode="auto">
                <a:xfrm>
                  <a:off x="868" y="2705"/>
                  <a:ext cx="2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b="1">
                      <a:latin typeface="宋体" pitchFamily="2" charset="-122"/>
                    </a:rPr>
                    <a:t>办理入库（入库单，采购计划，货物）</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验货（入库单，采购计划，货物）</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填写实际入库数量</a:t>
                  </a:r>
                  <a:endParaRPr kumimoji="1" lang="zh-CN" altLang="en-US" sz="1400" b="1">
                    <a:latin typeface="宋体" pitchFamily="2" charset="-122"/>
                    <a:cs typeface="Times New Roman" pitchFamily="18" charset="0"/>
                  </a:endParaRPr>
                </a:p>
                <a:p>
                  <a:pPr algn="just" eaLnBrk="0" hangingPunct="0"/>
                  <a:r>
                    <a:rPr kumimoji="1" lang="en-US" altLang="zh-CN" sz="1400" b="1">
                      <a:latin typeface="宋体" pitchFamily="2" charset="-122"/>
                      <a:cs typeface="Times New Roman" pitchFamily="18" charset="0"/>
                    </a:rPr>
                    <a:t>6.______</a:t>
                  </a:r>
                </a:p>
                <a:p>
                  <a:pPr algn="just" eaLnBrk="0" hangingPunct="0"/>
                  <a:endParaRPr kumimoji="1" lang="en-US" altLang="zh-CN" sz="1400" b="1">
                    <a:latin typeface="Times New Roman" pitchFamily="18" charset="0"/>
                  </a:endParaRPr>
                </a:p>
              </p:txBody>
            </p:sp>
            <p:sp>
              <p:nvSpPr>
                <p:cNvPr id="22563" name="Rectangle 38"/>
                <p:cNvSpPr>
                  <a:spLocks noChangeArrowheads="1"/>
                </p:cNvSpPr>
                <p:nvPr/>
              </p:nvSpPr>
              <p:spPr bwMode="auto">
                <a:xfrm>
                  <a:off x="825" y="2705"/>
                  <a:ext cx="2588" cy="748"/>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7" name="Group 39"/>
              <p:cNvGrpSpPr>
                <a:grpSpLocks/>
              </p:cNvGrpSpPr>
              <p:nvPr/>
            </p:nvGrpSpPr>
            <p:grpSpPr bwMode="auto">
              <a:xfrm>
                <a:off x="0" y="3453"/>
                <a:ext cx="825" cy="403"/>
                <a:chOff x="0" y="3453"/>
                <a:chExt cx="825" cy="403"/>
              </a:xfrm>
            </p:grpSpPr>
            <p:sp>
              <p:nvSpPr>
                <p:cNvPr id="22560" name="Rectangle 40"/>
                <p:cNvSpPr>
                  <a:spLocks noChangeArrowheads="1"/>
                </p:cNvSpPr>
                <p:nvPr/>
              </p:nvSpPr>
              <p:spPr bwMode="auto">
                <a:xfrm>
                  <a:off x="43" y="3453"/>
                  <a:ext cx="73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200" b="1">
                      <a:latin typeface="宋体" pitchFamily="2" charset="-122"/>
                      <a:cs typeface="Times New Roman" pitchFamily="18" charset="0"/>
                    </a:rPr>
                    <a:t>7._______</a:t>
                  </a:r>
                </a:p>
                <a:p>
                  <a:pPr algn="just" eaLnBrk="0" hangingPunct="0"/>
                  <a:endParaRPr kumimoji="1" lang="en-US" altLang="zh-CN" sz="2400" b="1">
                    <a:latin typeface="Times New Roman" pitchFamily="18" charset="0"/>
                  </a:endParaRPr>
                </a:p>
              </p:txBody>
            </p:sp>
            <p:sp>
              <p:nvSpPr>
                <p:cNvPr id="22561" name="Rectangle 41"/>
                <p:cNvSpPr>
                  <a:spLocks noChangeArrowheads="1"/>
                </p:cNvSpPr>
                <p:nvPr/>
              </p:nvSpPr>
              <p:spPr bwMode="auto">
                <a:xfrm>
                  <a:off x="0" y="3453"/>
                  <a:ext cx="82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8" name="Group 42"/>
              <p:cNvGrpSpPr>
                <a:grpSpLocks/>
              </p:cNvGrpSpPr>
              <p:nvPr/>
            </p:nvGrpSpPr>
            <p:grpSpPr bwMode="auto">
              <a:xfrm>
                <a:off x="825" y="3453"/>
                <a:ext cx="2588" cy="403"/>
                <a:chOff x="825" y="3453"/>
                <a:chExt cx="2588" cy="403"/>
              </a:xfrm>
            </p:grpSpPr>
            <p:sp>
              <p:nvSpPr>
                <p:cNvPr id="22558" name="Rectangle 43"/>
                <p:cNvSpPr>
                  <a:spLocks noChangeArrowheads="1"/>
                </p:cNvSpPr>
                <p:nvPr/>
              </p:nvSpPr>
              <p:spPr bwMode="auto">
                <a:xfrm>
                  <a:off x="868" y="3453"/>
                  <a:ext cx="250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b="1">
                      <a:latin typeface="宋体" pitchFamily="2" charset="-122"/>
                    </a:rPr>
                    <a:t>通知付款（入库单财务联）</a:t>
                  </a:r>
                  <a:endParaRPr kumimoji="1" lang="zh-CN" altLang="en-US" sz="1400" b="1">
                    <a:latin typeface="宋体" pitchFamily="2" charset="-122"/>
                    <a:cs typeface="Times New Roman" pitchFamily="18" charset="0"/>
                  </a:endParaRPr>
                </a:p>
                <a:p>
                  <a:pPr algn="just" eaLnBrk="0" hangingPunct="0"/>
                  <a:endParaRPr kumimoji="1" lang="en-US" altLang="zh-CN" sz="1400" b="1">
                    <a:latin typeface="Times New Roman" pitchFamily="18" charset="0"/>
                  </a:endParaRPr>
                </a:p>
              </p:txBody>
            </p:sp>
            <p:sp>
              <p:nvSpPr>
                <p:cNvPr id="22559" name="Rectangle 44"/>
                <p:cNvSpPr>
                  <a:spLocks noChangeArrowheads="1"/>
                </p:cNvSpPr>
                <p:nvPr/>
              </p:nvSpPr>
              <p:spPr bwMode="auto">
                <a:xfrm>
                  <a:off x="825" y="3453"/>
                  <a:ext cx="2588"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9" name="Group 45"/>
              <p:cNvGrpSpPr>
                <a:grpSpLocks/>
              </p:cNvGrpSpPr>
              <p:nvPr/>
            </p:nvGrpSpPr>
            <p:grpSpPr bwMode="auto">
              <a:xfrm>
                <a:off x="0" y="3856"/>
                <a:ext cx="825" cy="403"/>
                <a:chOff x="0" y="3856"/>
                <a:chExt cx="825" cy="403"/>
              </a:xfrm>
            </p:grpSpPr>
            <p:sp>
              <p:nvSpPr>
                <p:cNvPr id="22556" name="Rectangle 46"/>
                <p:cNvSpPr>
                  <a:spLocks noChangeArrowheads="1"/>
                </p:cNvSpPr>
                <p:nvPr/>
              </p:nvSpPr>
              <p:spPr bwMode="auto">
                <a:xfrm>
                  <a:off x="43" y="3856"/>
                  <a:ext cx="73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b="1">
                      <a:latin typeface="宋体" pitchFamily="2" charset="-122"/>
                    </a:rPr>
                    <a:t>出纳</a:t>
                  </a:r>
                  <a:endParaRPr kumimoji="1" lang="zh-CN" altLang="en-US" sz="1400" b="1">
                    <a:latin typeface="宋体" pitchFamily="2" charset="-122"/>
                    <a:cs typeface="Times New Roman" pitchFamily="18" charset="0"/>
                  </a:endParaRPr>
                </a:p>
                <a:p>
                  <a:pPr algn="just" eaLnBrk="0" hangingPunct="0"/>
                  <a:endParaRPr kumimoji="1" lang="en-US" altLang="zh-CN" sz="1400" b="1">
                    <a:latin typeface="Times New Roman" pitchFamily="18" charset="0"/>
                  </a:endParaRPr>
                </a:p>
              </p:txBody>
            </p:sp>
            <p:sp>
              <p:nvSpPr>
                <p:cNvPr id="22557" name="Rectangle 47"/>
                <p:cNvSpPr>
                  <a:spLocks noChangeArrowheads="1"/>
                </p:cNvSpPr>
                <p:nvPr/>
              </p:nvSpPr>
              <p:spPr bwMode="auto">
                <a:xfrm>
                  <a:off x="0" y="3856"/>
                  <a:ext cx="82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0" name="Group 48"/>
              <p:cNvGrpSpPr>
                <a:grpSpLocks/>
              </p:cNvGrpSpPr>
              <p:nvPr/>
            </p:nvGrpSpPr>
            <p:grpSpPr bwMode="auto">
              <a:xfrm>
                <a:off x="825" y="3856"/>
                <a:ext cx="2588" cy="403"/>
                <a:chOff x="825" y="3856"/>
                <a:chExt cx="2588" cy="403"/>
              </a:xfrm>
            </p:grpSpPr>
            <p:sp>
              <p:nvSpPr>
                <p:cNvPr id="22554" name="Rectangle 49"/>
                <p:cNvSpPr>
                  <a:spLocks noChangeArrowheads="1"/>
                </p:cNvSpPr>
                <p:nvPr/>
              </p:nvSpPr>
              <p:spPr bwMode="auto">
                <a:xfrm>
                  <a:off x="868" y="3856"/>
                  <a:ext cx="250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200" b="1">
                      <a:latin typeface="宋体" pitchFamily="2" charset="-122"/>
                      <a:cs typeface="Times New Roman" pitchFamily="18" charset="0"/>
                    </a:rPr>
                    <a:t>8._______</a:t>
                  </a:r>
                </a:p>
                <a:p>
                  <a:pPr algn="just" eaLnBrk="0" hangingPunct="0"/>
                  <a:endParaRPr kumimoji="1" lang="en-US" altLang="zh-CN" sz="2400" b="1">
                    <a:latin typeface="Times New Roman" pitchFamily="18" charset="0"/>
                  </a:endParaRPr>
                </a:p>
              </p:txBody>
            </p:sp>
            <p:sp>
              <p:nvSpPr>
                <p:cNvPr id="22555" name="Rectangle 50"/>
                <p:cNvSpPr>
                  <a:spLocks noChangeArrowheads="1"/>
                </p:cNvSpPr>
                <p:nvPr/>
              </p:nvSpPr>
              <p:spPr bwMode="auto">
                <a:xfrm>
                  <a:off x="825" y="3856"/>
                  <a:ext cx="2588"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1" name="Group 51"/>
              <p:cNvGrpSpPr>
                <a:grpSpLocks/>
              </p:cNvGrpSpPr>
              <p:nvPr/>
            </p:nvGrpSpPr>
            <p:grpSpPr bwMode="auto">
              <a:xfrm>
                <a:off x="0" y="4259"/>
                <a:ext cx="3413" cy="403"/>
                <a:chOff x="0" y="4259"/>
                <a:chExt cx="3413" cy="403"/>
              </a:xfrm>
            </p:grpSpPr>
            <p:sp>
              <p:nvSpPr>
                <p:cNvPr id="22552" name="Rectangle 52"/>
                <p:cNvSpPr>
                  <a:spLocks noChangeArrowheads="1"/>
                </p:cNvSpPr>
                <p:nvPr/>
              </p:nvSpPr>
              <p:spPr bwMode="auto">
                <a:xfrm>
                  <a:off x="43" y="4259"/>
                  <a:ext cx="332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200" b="1">
                      <a:latin typeface="Times New Roman" pitchFamily="18" charset="0"/>
                      <a:cs typeface="Times New Roman" pitchFamily="18" charset="0"/>
                    </a:rPr>
                    <a:t> </a:t>
                  </a:r>
                  <a:endParaRPr kumimoji="1" lang="en-US" altLang="zh-CN" sz="1200" b="1">
                    <a:latin typeface="宋体" pitchFamily="2" charset="-122"/>
                    <a:cs typeface="Times New Roman" pitchFamily="18" charset="0"/>
                  </a:endParaRPr>
                </a:p>
                <a:p>
                  <a:pPr algn="just" eaLnBrk="0" hangingPunct="0"/>
                  <a:endParaRPr kumimoji="1" lang="en-US" altLang="zh-CN" sz="2400" b="1">
                    <a:latin typeface="Times New Roman" pitchFamily="18" charset="0"/>
                  </a:endParaRPr>
                </a:p>
              </p:txBody>
            </p:sp>
            <p:sp>
              <p:nvSpPr>
                <p:cNvPr id="22553" name="Rectangle 53"/>
                <p:cNvSpPr>
                  <a:spLocks noChangeArrowheads="1"/>
                </p:cNvSpPr>
                <p:nvPr/>
              </p:nvSpPr>
              <p:spPr bwMode="auto">
                <a:xfrm>
                  <a:off x="0" y="4259"/>
                  <a:ext cx="3413"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2535" name="Rectangle 54"/>
            <p:cNvSpPr>
              <a:spLocks noChangeArrowheads="1"/>
            </p:cNvSpPr>
            <p:nvPr/>
          </p:nvSpPr>
          <p:spPr bwMode="auto">
            <a:xfrm>
              <a:off x="-3" y="-3"/>
              <a:ext cx="3419" cy="4668"/>
            </a:xfrm>
            <a:prstGeom prst="rect">
              <a:avLst/>
            </a:prstGeom>
            <a:noFill/>
            <a:ln w="9525"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33" name="Rectangle 55"/>
          <p:cNvSpPr>
            <a:spLocks noChangeArrowheads="1"/>
          </p:cNvSpPr>
          <p:nvPr/>
        </p:nvSpPr>
        <p:spPr bwMode="auto">
          <a:xfrm>
            <a:off x="3175" y="6815138"/>
            <a:ext cx="9144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1200" b="1">
                <a:latin typeface="Times New Roman" pitchFamily="18" charset="0"/>
                <a:cs typeface="Times New Roman" pitchFamily="18" charset="0"/>
              </a:rPr>
              <a:t> </a:t>
            </a:r>
            <a:endParaRPr kumimoji="1" lang="en-US" altLang="zh-CN" sz="1200" b="1">
              <a:latin typeface="宋体" pitchFamily="2" charset="-122"/>
              <a:cs typeface="Times New Roman" pitchFamily="18" charset="0"/>
            </a:endParaRPr>
          </a:p>
          <a:p>
            <a:pPr eaLnBrk="0" hangingPunct="0"/>
            <a:endParaRPr kumimoji="1" lang="en-US" altLang="zh-CN" sz="2400" b="1">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827088" y="820738"/>
            <a:ext cx="7496175" cy="5832475"/>
            <a:chOff x="-3" y="400"/>
            <a:chExt cx="3419" cy="4668"/>
          </a:xfrm>
        </p:grpSpPr>
        <p:grpSp>
          <p:nvGrpSpPr>
            <p:cNvPr id="23556" name="Group 3"/>
            <p:cNvGrpSpPr>
              <a:grpSpLocks/>
            </p:cNvGrpSpPr>
            <p:nvPr/>
          </p:nvGrpSpPr>
          <p:grpSpPr bwMode="auto">
            <a:xfrm>
              <a:off x="0" y="403"/>
              <a:ext cx="3413" cy="4662"/>
              <a:chOff x="0" y="403"/>
              <a:chExt cx="3413" cy="4662"/>
            </a:xfrm>
          </p:grpSpPr>
          <p:grpSp>
            <p:nvGrpSpPr>
              <p:cNvPr id="23558" name="Group 4"/>
              <p:cNvGrpSpPr>
                <a:grpSpLocks/>
              </p:cNvGrpSpPr>
              <p:nvPr/>
            </p:nvGrpSpPr>
            <p:grpSpPr bwMode="auto">
              <a:xfrm>
                <a:off x="0" y="403"/>
                <a:ext cx="3413" cy="403"/>
                <a:chOff x="0" y="403"/>
                <a:chExt cx="3413" cy="403"/>
              </a:xfrm>
            </p:grpSpPr>
            <p:sp>
              <p:nvSpPr>
                <p:cNvPr id="23604" name="Rectangle 5"/>
                <p:cNvSpPr>
                  <a:spLocks noChangeArrowheads="1"/>
                </p:cNvSpPr>
                <p:nvPr/>
              </p:nvSpPr>
              <p:spPr bwMode="auto">
                <a:xfrm>
                  <a:off x="43" y="403"/>
                  <a:ext cx="332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文件名称：类说明</a:t>
                  </a:r>
                  <a:r>
                    <a:rPr kumimoji="1" lang="en-US" altLang="zh-CN" sz="1600" b="1">
                      <a:latin typeface="宋体" pitchFamily="2" charset="-122"/>
                      <a:cs typeface="Times New Roman" pitchFamily="18" charset="0"/>
                    </a:rPr>
                    <a:t>.doc</a:t>
                  </a:r>
                </a:p>
                <a:p>
                  <a:pPr algn="just" eaLnBrk="0" hangingPunct="0"/>
                  <a:endParaRPr kumimoji="1" lang="en-US" altLang="zh-CN" sz="1600" b="1">
                    <a:latin typeface="Times New Roman" pitchFamily="18" charset="0"/>
                  </a:endParaRPr>
                </a:p>
              </p:txBody>
            </p:sp>
            <p:sp>
              <p:nvSpPr>
                <p:cNvPr id="23605" name="Rectangle 6"/>
                <p:cNvSpPr>
                  <a:spLocks noChangeArrowheads="1"/>
                </p:cNvSpPr>
                <p:nvPr/>
              </p:nvSpPr>
              <p:spPr bwMode="auto">
                <a:xfrm>
                  <a:off x="0" y="403"/>
                  <a:ext cx="3413"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59" name="Group 7"/>
              <p:cNvGrpSpPr>
                <a:grpSpLocks/>
              </p:cNvGrpSpPr>
              <p:nvPr/>
            </p:nvGrpSpPr>
            <p:grpSpPr bwMode="auto">
              <a:xfrm>
                <a:off x="0" y="806"/>
                <a:ext cx="825" cy="403"/>
                <a:chOff x="0" y="806"/>
                <a:chExt cx="825" cy="403"/>
              </a:xfrm>
            </p:grpSpPr>
            <p:sp>
              <p:nvSpPr>
                <p:cNvPr id="23602" name="Rectangle 8"/>
                <p:cNvSpPr>
                  <a:spLocks noChangeArrowheads="1"/>
                </p:cNvSpPr>
                <p:nvPr/>
              </p:nvSpPr>
              <p:spPr bwMode="auto">
                <a:xfrm>
                  <a:off x="43" y="806"/>
                  <a:ext cx="73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类名：</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23603" name="Rectangle 9"/>
                <p:cNvSpPr>
                  <a:spLocks noChangeArrowheads="1"/>
                </p:cNvSpPr>
                <p:nvPr/>
              </p:nvSpPr>
              <p:spPr bwMode="auto">
                <a:xfrm>
                  <a:off x="0" y="806"/>
                  <a:ext cx="82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0" name="Group 10"/>
              <p:cNvGrpSpPr>
                <a:grpSpLocks/>
              </p:cNvGrpSpPr>
              <p:nvPr/>
            </p:nvGrpSpPr>
            <p:grpSpPr bwMode="auto">
              <a:xfrm>
                <a:off x="825" y="806"/>
                <a:ext cx="2588" cy="403"/>
                <a:chOff x="825" y="806"/>
                <a:chExt cx="2588" cy="403"/>
              </a:xfrm>
            </p:grpSpPr>
            <p:sp>
              <p:nvSpPr>
                <p:cNvPr id="23600" name="Rectangle 11"/>
                <p:cNvSpPr>
                  <a:spLocks noChangeArrowheads="1"/>
                </p:cNvSpPr>
                <p:nvPr/>
              </p:nvSpPr>
              <p:spPr bwMode="auto">
                <a:xfrm>
                  <a:off x="868" y="806"/>
                  <a:ext cx="250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方法：</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23601" name="Rectangle 12"/>
                <p:cNvSpPr>
                  <a:spLocks noChangeArrowheads="1"/>
                </p:cNvSpPr>
                <p:nvPr/>
              </p:nvSpPr>
              <p:spPr bwMode="auto">
                <a:xfrm>
                  <a:off x="825" y="806"/>
                  <a:ext cx="2588"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1" name="Group 13"/>
              <p:cNvGrpSpPr>
                <a:grpSpLocks/>
              </p:cNvGrpSpPr>
              <p:nvPr/>
            </p:nvGrpSpPr>
            <p:grpSpPr bwMode="auto">
              <a:xfrm>
                <a:off x="0" y="1209"/>
                <a:ext cx="825" cy="633"/>
                <a:chOff x="0" y="1209"/>
                <a:chExt cx="825" cy="633"/>
              </a:xfrm>
            </p:grpSpPr>
            <p:sp>
              <p:nvSpPr>
                <p:cNvPr id="23598" name="Rectangle 14"/>
                <p:cNvSpPr>
                  <a:spLocks noChangeArrowheads="1"/>
                </p:cNvSpPr>
                <p:nvPr/>
              </p:nvSpPr>
              <p:spPr bwMode="auto">
                <a:xfrm>
                  <a:off x="43" y="1209"/>
                  <a:ext cx="739"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供应商</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23599" name="Rectangle 15"/>
                <p:cNvSpPr>
                  <a:spLocks noChangeArrowheads="1"/>
                </p:cNvSpPr>
                <p:nvPr/>
              </p:nvSpPr>
              <p:spPr bwMode="auto">
                <a:xfrm>
                  <a:off x="0" y="1209"/>
                  <a:ext cx="825" cy="63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2" name="Group 16"/>
              <p:cNvGrpSpPr>
                <a:grpSpLocks/>
              </p:cNvGrpSpPr>
              <p:nvPr/>
            </p:nvGrpSpPr>
            <p:grpSpPr bwMode="auto">
              <a:xfrm>
                <a:off x="825" y="1209"/>
                <a:ext cx="2588" cy="633"/>
                <a:chOff x="825" y="1209"/>
                <a:chExt cx="2588" cy="633"/>
              </a:xfrm>
            </p:grpSpPr>
            <p:sp>
              <p:nvSpPr>
                <p:cNvPr id="23596" name="Rectangle 17"/>
                <p:cNvSpPr>
                  <a:spLocks noChangeArrowheads="1"/>
                </p:cNvSpPr>
                <p:nvPr/>
              </p:nvSpPr>
              <p:spPr bwMode="auto">
                <a:xfrm>
                  <a:off x="868" y="1209"/>
                  <a:ext cx="2502"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b="1">
                      <a:latin typeface="宋体" pitchFamily="2" charset="-122"/>
                    </a:rPr>
                    <a:t>供货</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通知退货</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付款</a:t>
                  </a:r>
                  <a:r>
                    <a:rPr kumimoji="1" lang="en-US" altLang="zh-CN" sz="1400" b="1">
                      <a:latin typeface="宋体" pitchFamily="2" charset="-122"/>
                    </a:rPr>
                    <a:t>(</a:t>
                  </a:r>
                  <a:r>
                    <a:rPr kumimoji="1" lang="zh-CN" altLang="en-US" sz="1400" b="1">
                      <a:latin typeface="宋体" pitchFamily="2" charset="-122"/>
                    </a:rPr>
                    <a:t>采购款</a:t>
                  </a:r>
                  <a:r>
                    <a:rPr kumimoji="1" lang="en-US" altLang="zh-CN" sz="1400" b="1">
                      <a:latin typeface="宋体" pitchFamily="2" charset="-122"/>
                    </a:rPr>
                    <a:t>)</a:t>
                  </a:r>
                  <a:r>
                    <a:rPr kumimoji="1" lang="en-US" altLang="zh-CN" sz="1600" b="1">
                      <a:latin typeface="宋体" pitchFamily="2" charset="-122"/>
                      <a:cs typeface="Times New Roman" pitchFamily="18" charset="0"/>
                    </a:rPr>
                    <a:t> </a:t>
                  </a:r>
                </a:p>
                <a:p>
                  <a:pPr algn="just" eaLnBrk="0" hangingPunct="0"/>
                  <a:endParaRPr kumimoji="1" lang="en-US" altLang="zh-CN" sz="1600" b="1">
                    <a:latin typeface="Times New Roman" pitchFamily="18" charset="0"/>
                  </a:endParaRPr>
                </a:p>
              </p:txBody>
            </p:sp>
            <p:sp>
              <p:nvSpPr>
                <p:cNvPr id="23597" name="Rectangle 18"/>
                <p:cNvSpPr>
                  <a:spLocks noChangeArrowheads="1"/>
                </p:cNvSpPr>
                <p:nvPr/>
              </p:nvSpPr>
              <p:spPr bwMode="auto">
                <a:xfrm>
                  <a:off x="825" y="1209"/>
                  <a:ext cx="2588" cy="63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3" name="Group 19"/>
              <p:cNvGrpSpPr>
                <a:grpSpLocks/>
              </p:cNvGrpSpPr>
              <p:nvPr/>
            </p:nvGrpSpPr>
            <p:grpSpPr bwMode="auto">
              <a:xfrm>
                <a:off x="0" y="1842"/>
                <a:ext cx="825" cy="403"/>
                <a:chOff x="0" y="1842"/>
                <a:chExt cx="825" cy="403"/>
              </a:xfrm>
            </p:grpSpPr>
            <p:sp>
              <p:nvSpPr>
                <p:cNvPr id="23594" name="Rectangle 20"/>
                <p:cNvSpPr>
                  <a:spLocks noChangeArrowheads="1"/>
                </p:cNvSpPr>
                <p:nvPr/>
              </p:nvSpPr>
              <p:spPr bwMode="auto">
                <a:xfrm>
                  <a:off x="43" y="1842"/>
                  <a:ext cx="73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业务经理</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23595" name="Rectangle 21"/>
                <p:cNvSpPr>
                  <a:spLocks noChangeArrowheads="1"/>
                </p:cNvSpPr>
                <p:nvPr/>
              </p:nvSpPr>
              <p:spPr bwMode="auto">
                <a:xfrm>
                  <a:off x="0" y="1842"/>
                  <a:ext cx="82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4" name="Group 22"/>
              <p:cNvGrpSpPr>
                <a:grpSpLocks/>
              </p:cNvGrpSpPr>
              <p:nvPr/>
            </p:nvGrpSpPr>
            <p:grpSpPr bwMode="auto">
              <a:xfrm>
                <a:off x="825" y="1842"/>
                <a:ext cx="2588" cy="403"/>
                <a:chOff x="825" y="1842"/>
                <a:chExt cx="2588" cy="403"/>
              </a:xfrm>
            </p:grpSpPr>
            <p:sp>
              <p:nvSpPr>
                <p:cNvPr id="23592" name="Rectangle 23"/>
                <p:cNvSpPr>
                  <a:spLocks noChangeArrowheads="1"/>
                </p:cNvSpPr>
                <p:nvPr/>
              </p:nvSpPr>
              <p:spPr bwMode="auto">
                <a:xfrm>
                  <a:off x="868" y="1842"/>
                  <a:ext cx="250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200" b="1">
                      <a:latin typeface="Times New Roman" pitchFamily="18" charset="0"/>
                      <a:cs typeface="Times New Roman" pitchFamily="18" charset="0"/>
                    </a:rPr>
                    <a:t> </a:t>
                  </a:r>
                  <a:endParaRPr kumimoji="1" lang="en-US" altLang="zh-CN" sz="1200" b="1">
                    <a:latin typeface="宋体" pitchFamily="2" charset="-122"/>
                    <a:cs typeface="Times New Roman" pitchFamily="18" charset="0"/>
                  </a:endParaRPr>
                </a:p>
                <a:p>
                  <a:pPr algn="just" eaLnBrk="0" hangingPunct="0"/>
                  <a:endParaRPr kumimoji="1" lang="en-US" altLang="zh-CN" sz="2400" b="1">
                    <a:latin typeface="Times New Roman" pitchFamily="18" charset="0"/>
                  </a:endParaRPr>
                </a:p>
              </p:txBody>
            </p:sp>
            <p:sp>
              <p:nvSpPr>
                <p:cNvPr id="23593" name="Rectangle 24"/>
                <p:cNvSpPr>
                  <a:spLocks noChangeArrowheads="1"/>
                </p:cNvSpPr>
                <p:nvPr/>
              </p:nvSpPr>
              <p:spPr bwMode="auto">
                <a:xfrm>
                  <a:off x="825" y="1842"/>
                  <a:ext cx="2588"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5" name="Group 25"/>
              <p:cNvGrpSpPr>
                <a:grpSpLocks/>
              </p:cNvGrpSpPr>
              <p:nvPr/>
            </p:nvGrpSpPr>
            <p:grpSpPr bwMode="auto">
              <a:xfrm>
                <a:off x="0" y="2245"/>
                <a:ext cx="825" cy="863"/>
                <a:chOff x="0" y="2245"/>
                <a:chExt cx="825" cy="863"/>
              </a:xfrm>
            </p:grpSpPr>
            <p:sp>
              <p:nvSpPr>
                <p:cNvPr id="23590" name="Rectangle 26"/>
                <p:cNvSpPr>
                  <a:spLocks noChangeArrowheads="1"/>
                </p:cNvSpPr>
                <p:nvPr/>
              </p:nvSpPr>
              <p:spPr bwMode="auto">
                <a:xfrm>
                  <a:off x="43" y="2245"/>
                  <a:ext cx="739"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采购员</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23591" name="Rectangle 27"/>
                <p:cNvSpPr>
                  <a:spLocks noChangeArrowheads="1"/>
                </p:cNvSpPr>
                <p:nvPr/>
              </p:nvSpPr>
              <p:spPr bwMode="auto">
                <a:xfrm>
                  <a:off x="0" y="2245"/>
                  <a:ext cx="825" cy="86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6" name="Group 28"/>
              <p:cNvGrpSpPr>
                <a:grpSpLocks/>
              </p:cNvGrpSpPr>
              <p:nvPr/>
            </p:nvGrpSpPr>
            <p:grpSpPr bwMode="auto">
              <a:xfrm>
                <a:off x="825" y="2245"/>
                <a:ext cx="2588" cy="863"/>
                <a:chOff x="825" y="2245"/>
                <a:chExt cx="2588" cy="863"/>
              </a:xfrm>
            </p:grpSpPr>
            <p:sp>
              <p:nvSpPr>
                <p:cNvPr id="23588" name="Rectangle 29"/>
                <p:cNvSpPr>
                  <a:spLocks noChangeArrowheads="1"/>
                </p:cNvSpPr>
                <p:nvPr/>
              </p:nvSpPr>
              <p:spPr bwMode="auto">
                <a:xfrm>
                  <a:off x="868" y="2245"/>
                  <a:ext cx="2502"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b="1">
                      <a:latin typeface="宋体" pitchFamily="2" charset="-122"/>
                    </a:rPr>
                    <a:t>执行采购（采购计划）</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接货（供货单，货物）</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核货（供货单，货物）</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通知拒收</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通知付款</a:t>
                  </a:r>
                  <a:endParaRPr kumimoji="1" lang="zh-CN" altLang="en-US" sz="1400" b="1">
                    <a:latin typeface="宋体" pitchFamily="2" charset="-122"/>
                    <a:cs typeface="Times New Roman" pitchFamily="18" charset="0"/>
                  </a:endParaRPr>
                </a:p>
                <a:p>
                  <a:pPr algn="just" eaLnBrk="0" hangingPunct="0"/>
                  <a:endParaRPr kumimoji="1" lang="en-US" altLang="zh-CN" sz="1400" b="1">
                    <a:latin typeface="Times New Roman" pitchFamily="18" charset="0"/>
                  </a:endParaRPr>
                </a:p>
              </p:txBody>
            </p:sp>
            <p:sp>
              <p:nvSpPr>
                <p:cNvPr id="23589" name="Rectangle 30"/>
                <p:cNvSpPr>
                  <a:spLocks noChangeArrowheads="1"/>
                </p:cNvSpPr>
                <p:nvPr/>
              </p:nvSpPr>
              <p:spPr bwMode="auto">
                <a:xfrm>
                  <a:off x="825" y="2245"/>
                  <a:ext cx="2588" cy="86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7" name="Group 31"/>
              <p:cNvGrpSpPr>
                <a:grpSpLocks/>
              </p:cNvGrpSpPr>
              <p:nvPr/>
            </p:nvGrpSpPr>
            <p:grpSpPr bwMode="auto">
              <a:xfrm>
                <a:off x="0" y="3108"/>
                <a:ext cx="825" cy="748"/>
                <a:chOff x="0" y="3108"/>
                <a:chExt cx="825" cy="748"/>
              </a:xfrm>
            </p:grpSpPr>
            <p:sp>
              <p:nvSpPr>
                <p:cNvPr id="23586" name="Rectangle 32"/>
                <p:cNvSpPr>
                  <a:spLocks noChangeArrowheads="1"/>
                </p:cNvSpPr>
                <p:nvPr/>
              </p:nvSpPr>
              <p:spPr bwMode="auto">
                <a:xfrm>
                  <a:off x="43" y="3108"/>
                  <a:ext cx="739"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库管员</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23587" name="Rectangle 33"/>
                <p:cNvSpPr>
                  <a:spLocks noChangeArrowheads="1"/>
                </p:cNvSpPr>
                <p:nvPr/>
              </p:nvSpPr>
              <p:spPr bwMode="auto">
                <a:xfrm>
                  <a:off x="0" y="3108"/>
                  <a:ext cx="825" cy="748"/>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8" name="Group 34"/>
              <p:cNvGrpSpPr>
                <a:grpSpLocks/>
              </p:cNvGrpSpPr>
              <p:nvPr/>
            </p:nvGrpSpPr>
            <p:grpSpPr bwMode="auto">
              <a:xfrm>
                <a:off x="825" y="3108"/>
                <a:ext cx="2588" cy="748"/>
                <a:chOff x="825" y="3108"/>
                <a:chExt cx="2588" cy="748"/>
              </a:xfrm>
            </p:grpSpPr>
            <p:sp>
              <p:nvSpPr>
                <p:cNvPr id="23584" name="Rectangle 35"/>
                <p:cNvSpPr>
                  <a:spLocks noChangeArrowheads="1"/>
                </p:cNvSpPr>
                <p:nvPr/>
              </p:nvSpPr>
              <p:spPr bwMode="auto">
                <a:xfrm>
                  <a:off x="868" y="3108"/>
                  <a:ext cx="2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b="1">
                      <a:latin typeface="宋体" pitchFamily="2" charset="-122"/>
                    </a:rPr>
                    <a:t>办理入库（入库单，采购计划，货物）</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验货（入库单，采购计划，货物）</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填写实际入库数量</a:t>
                  </a:r>
                  <a:endParaRPr kumimoji="1" lang="zh-CN" altLang="en-US" sz="1400" b="1">
                    <a:latin typeface="宋体" pitchFamily="2" charset="-122"/>
                    <a:cs typeface="Times New Roman" pitchFamily="18" charset="0"/>
                  </a:endParaRPr>
                </a:p>
                <a:p>
                  <a:pPr algn="just" eaLnBrk="0" hangingPunct="0"/>
                  <a:r>
                    <a:rPr kumimoji="1" lang="zh-CN" altLang="en-US" sz="1400" b="1">
                      <a:latin typeface="宋体" pitchFamily="2" charset="-122"/>
                    </a:rPr>
                    <a:t>签字入库</a:t>
                  </a:r>
                  <a:endParaRPr kumimoji="1" lang="zh-CN" altLang="en-US" sz="1400" b="1">
                    <a:latin typeface="宋体" pitchFamily="2" charset="-122"/>
                    <a:cs typeface="Times New Roman" pitchFamily="18" charset="0"/>
                  </a:endParaRPr>
                </a:p>
                <a:p>
                  <a:pPr algn="just" eaLnBrk="0" hangingPunct="0"/>
                  <a:endParaRPr kumimoji="1" lang="en-US" altLang="zh-CN" sz="1400" b="1">
                    <a:latin typeface="Times New Roman" pitchFamily="18" charset="0"/>
                  </a:endParaRPr>
                </a:p>
              </p:txBody>
            </p:sp>
            <p:sp>
              <p:nvSpPr>
                <p:cNvPr id="23585" name="Rectangle 36"/>
                <p:cNvSpPr>
                  <a:spLocks noChangeArrowheads="1"/>
                </p:cNvSpPr>
                <p:nvPr/>
              </p:nvSpPr>
              <p:spPr bwMode="auto">
                <a:xfrm>
                  <a:off x="825" y="3108"/>
                  <a:ext cx="2588" cy="748"/>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9" name="Group 37"/>
              <p:cNvGrpSpPr>
                <a:grpSpLocks/>
              </p:cNvGrpSpPr>
              <p:nvPr/>
            </p:nvGrpSpPr>
            <p:grpSpPr bwMode="auto">
              <a:xfrm>
                <a:off x="0" y="3856"/>
                <a:ext cx="825" cy="403"/>
                <a:chOff x="0" y="3856"/>
                <a:chExt cx="825" cy="403"/>
              </a:xfrm>
            </p:grpSpPr>
            <p:sp>
              <p:nvSpPr>
                <p:cNvPr id="23582" name="Rectangle 38"/>
                <p:cNvSpPr>
                  <a:spLocks noChangeArrowheads="1"/>
                </p:cNvSpPr>
                <p:nvPr/>
              </p:nvSpPr>
              <p:spPr bwMode="auto">
                <a:xfrm>
                  <a:off x="43" y="3856"/>
                  <a:ext cx="73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会计</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23583" name="Rectangle 39"/>
                <p:cNvSpPr>
                  <a:spLocks noChangeArrowheads="1"/>
                </p:cNvSpPr>
                <p:nvPr/>
              </p:nvSpPr>
              <p:spPr bwMode="auto">
                <a:xfrm>
                  <a:off x="0" y="3856"/>
                  <a:ext cx="82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0" name="Group 40"/>
              <p:cNvGrpSpPr>
                <a:grpSpLocks/>
              </p:cNvGrpSpPr>
              <p:nvPr/>
            </p:nvGrpSpPr>
            <p:grpSpPr bwMode="auto">
              <a:xfrm>
                <a:off x="825" y="3856"/>
                <a:ext cx="2588" cy="403"/>
                <a:chOff x="825" y="3856"/>
                <a:chExt cx="2588" cy="403"/>
              </a:xfrm>
            </p:grpSpPr>
            <p:sp>
              <p:nvSpPr>
                <p:cNvPr id="23580" name="Rectangle 41"/>
                <p:cNvSpPr>
                  <a:spLocks noChangeArrowheads="1"/>
                </p:cNvSpPr>
                <p:nvPr/>
              </p:nvSpPr>
              <p:spPr bwMode="auto">
                <a:xfrm>
                  <a:off x="868" y="3856"/>
                  <a:ext cx="250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通知付款（入库单财务联）</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23581" name="Rectangle 42"/>
                <p:cNvSpPr>
                  <a:spLocks noChangeArrowheads="1"/>
                </p:cNvSpPr>
                <p:nvPr/>
              </p:nvSpPr>
              <p:spPr bwMode="auto">
                <a:xfrm>
                  <a:off x="825" y="3856"/>
                  <a:ext cx="2588"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1" name="Group 43"/>
              <p:cNvGrpSpPr>
                <a:grpSpLocks/>
              </p:cNvGrpSpPr>
              <p:nvPr/>
            </p:nvGrpSpPr>
            <p:grpSpPr bwMode="auto">
              <a:xfrm>
                <a:off x="0" y="4259"/>
                <a:ext cx="825" cy="403"/>
                <a:chOff x="0" y="4259"/>
                <a:chExt cx="825" cy="403"/>
              </a:xfrm>
            </p:grpSpPr>
            <p:sp>
              <p:nvSpPr>
                <p:cNvPr id="23578" name="Rectangle 44"/>
                <p:cNvSpPr>
                  <a:spLocks noChangeArrowheads="1"/>
                </p:cNvSpPr>
                <p:nvPr/>
              </p:nvSpPr>
              <p:spPr bwMode="auto">
                <a:xfrm>
                  <a:off x="43" y="4259"/>
                  <a:ext cx="73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出纳</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23579" name="Rectangle 45"/>
                <p:cNvSpPr>
                  <a:spLocks noChangeArrowheads="1"/>
                </p:cNvSpPr>
                <p:nvPr/>
              </p:nvSpPr>
              <p:spPr bwMode="auto">
                <a:xfrm>
                  <a:off x="0" y="4259"/>
                  <a:ext cx="825"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2" name="Group 46"/>
              <p:cNvGrpSpPr>
                <a:grpSpLocks/>
              </p:cNvGrpSpPr>
              <p:nvPr/>
            </p:nvGrpSpPr>
            <p:grpSpPr bwMode="auto">
              <a:xfrm>
                <a:off x="825" y="4259"/>
                <a:ext cx="2588" cy="403"/>
                <a:chOff x="825" y="4259"/>
                <a:chExt cx="2588" cy="403"/>
              </a:xfrm>
            </p:grpSpPr>
            <p:sp>
              <p:nvSpPr>
                <p:cNvPr id="23576" name="Rectangle 47"/>
                <p:cNvSpPr>
                  <a:spLocks noChangeArrowheads="1"/>
                </p:cNvSpPr>
                <p:nvPr/>
              </p:nvSpPr>
              <p:spPr bwMode="auto">
                <a:xfrm>
                  <a:off x="868" y="4259"/>
                  <a:ext cx="250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600" b="1">
                      <a:latin typeface="宋体" pitchFamily="2" charset="-122"/>
                    </a:rPr>
                    <a:t>通知付款（付款凭证）</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23577" name="Rectangle 48"/>
                <p:cNvSpPr>
                  <a:spLocks noChangeArrowheads="1"/>
                </p:cNvSpPr>
                <p:nvPr/>
              </p:nvSpPr>
              <p:spPr bwMode="auto">
                <a:xfrm>
                  <a:off x="825" y="4259"/>
                  <a:ext cx="2588"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3" name="Group 49"/>
              <p:cNvGrpSpPr>
                <a:grpSpLocks/>
              </p:cNvGrpSpPr>
              <p:nvPr/>
            </p:nvGrpSpPr>
            <p:grpSpPr bwMode="auto">
              <a:xfrm>
                <a:off x="0" y="4662"/>
                <a:ext cx="3413" cy="403"/>
                <a:chOff x="0" y="4662"/>
                <a:chExt cx="3413" cy="403"/>
              </a:xfrm>
            </p:grpSpPr>
            <p:sp>
              <p:nvSpPr>
                <p:cNvPr id="23574" name="Rectangle 50"/>
                <p:cNvSpPr>
                  <a:spLocks noChangeArrowheads="1"/>
                </p:cNvSpPr>
                <p:nvPr/>
              </p:nvSpPr>
              <p:spPr bwMode="auto">
                <a:xfrm>
                  <a:off x="43" y="4662"/>
                  <a:ext cx="332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200" b="1">
                      <a:latin typeface="Times New Roman" pitchFamily="18" charset="0"/>
                      <a:cs typeface="Times New Roman" pitchFamily="18" charset="0"/>
                    </a:rPr>
                    <a:t> </a:t>
                  </a:r>
                  <a:endParaRPr kumimoji="1" lang="en-US" altLang="zh-CN" sz="1200" b="1">
                    <a:latin typeface="宋体" pitchFamily="2" charset="-122"/>
                    <a:cs typeface="Times New Roman" pitchFamily="18" charset="0"/>
                  </a:endParaRPr>
                </a:p>
                <a:p>
                  <a:pPr algn="just" eaLnBrk="0" hangingPunct="0"/>
                  <a:endParaRPr kumimoji="1" lang="en-US" altLang="zh-CN" sz="2400" b="1">
                    <a:latin typeface="Times New Roman" pitchFamily="18" charset="0"/>
                  </a:endParaRPr>
                </a:p>
              </p:txBody>
            </p:sp>
            <p:sp>
              <p:nvSpPr>
                <p:cNvPr id="23575" name="Rectangle 51"/>
                <p:cNvSpPr>
                  <a:spLocks noChangeArrowheads="1"/>
                </p:cNvSpPr>
                <p:nvPr/>
              </p:nvSpPr>
              <p:spPr bwMode="auto">
                <a:xfrm>
                  <a:off x="0" y="4662"/>
                  <a:ext cx="3413" cy="403"/>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3557" name="Rectangle 52"/>
            <p:cNvSpPr>
              <a:spLocks noChangeArrowheads="1"/>
            </p:cNvSpPr>
            <p:nvPr/>
          </p:nvSpPr>
          <p:spPr bwMode="auto">
            <a:xfrm>
              <a:off x="-3" y="400"/>
              <a:ext cx="3419" cy="4668"/>
            </a:xfrm>
            <a:prstGeom prst="rect">
              <a:avLst/>
            </a:prstGeom>
            <a:noFill/>
            <a:ln w="9525"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55" name="Text Box 53"/>
          <p:cNvSpPr txBox="1">
            <a:spLocks noChangeArrowheads="1"/>
          </p:cNvSpPr>
          <p:nvPr/>
        </p:nvSpPr>
        <p:spPr bwMode="auto">
          <a:xfrm>
            <a:off x="623888" y="241300"/>
            <a:ext cx="213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3200" b="1">
                <a:latin typeface="Times New Roman" pitchFamily="18" charset="0"/>
              </a:rPr>
              <a:t>答案：</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5.2 </a:t>
            </a:r>
            <a:r>
              <a:rPr lang="zh-CN" altLang="en-US" smtClean="0"/>
              <a:t>合作图（协作图）</a:t>
            </a:r>
          </a:p>
        </p:txBody>
      </p:sp>
      <p:sp>
        <p:nvSpPr>
          <p:cNvPr id="24579" name="Rectangle 3"/>
          <p:cNvSpPr>
            <a:spLocks noGrp="1" noRot="1" noChangeArrowheads="1"/>
          </p:cNvSpPr>
          <p:nvPr>
            <p:ph type="body" idx="1"/>
          </p:nvPr>
        </p:nvSpPr>
        <p:spPr>
          <a:xfrm>
            <a:off x="609600" y="1125538"/>
            <a:ext cx="8153400" cy="5732462"/>
          </a:xfrm>
        </p:spPr>
        <p:txBody>
          <a:bodyPr/>
          <a:lstStyle/>
          <a:p>
            <a:pPr algn="just" eaLnBrk="1" hangingPunct="1">
              <a:lnSpc>
                <a:spcPct val="80000"/>
              </a:lnSpc>
            </a:pPr>
            <a:r>
              <a:rPr lang="zh-CN" altLang="en-US" sz="2800" b="1" smtClean="0">
                <a:ea typeface="楷体_GB2312" pitchFamily="49" charset="-122"/>
              </a:rPr>
              <a:t>协作图（</a:t>
            </a:r>
            <a:r>
              <a:rPr lang="en-US" altLang="zh-CN" sz="2800" b="1" smtClean="0">
                <a:ea typeface="楷体_GB2312" pitchFamily="49" charset="-122"/>
              </a:rPr>
              <a:t>Collaboration Diagram</a:t>
            </a:r>
            <a:r>
              <a:rPr lang="zh-CN" altLang="en-US" sz="2800" b="1" smtClean="0">
                <a:ea typeface="楷体_GB2312" pitchFamily="49" charset="-122"/>
              </a:rPr>
              <a:t>）是交互图的另一种表现形式，它强调参加交互的各对象的组织。主要用于描述一组相互合作的对象间的交互和链接</a:t>
            </a:r>
            <a:r>
              <a:rPr lang="en-US" altLang="zh-CN" sz="2800" b="1" smtClean="0">
                <a:ea typeface="楷体_GB2312" pitchFamily="49" charset="-122"/>
              </a:rPr>
              <a:t>.</a:t>
            </a:r>
          </a:p>
          <a:p>
            <a:pPr algn="just" eaLnBrk="1" hangingPunct="1">
              <a:lnSpc>
                <a:spcPct val="80000"/>
              </a:lnSpc>
            </a:pPr>
            <a:r>
              <a:rPr lang="zh-CN" altLang="en-US" sz="2800" b="1" smtClean="0">
                <a:ea typeface="楷体_GB2312" pitchFamily="49" charset="-122"/>
              </a:rPr>
              <a:t>协作图只对相互间有交互作用的对象和这些对象间的关系建模，而忽略了其他对象和关联。</a:t>
            </a:r>
          </a:p>
          <a:p>
            <a:pPr algn="just" eaLnBrk="1" hangingPunct="1">
              <a:lnSpc>
                <a:spcPct val="80000"/>
              </a:lnSpc>
            </a:pPr>
            <a:r>
              <a:rPr lang="zh-CN" altLang="en-US" sz="2800" b="1" smtClean="0">
                <a:ea typeface="楷体_GB2312" pitchFamily="49" charset="-122"/>
              </a:rPr>
              <a:t>时序图主要描述对象间消息发送的时间顺序，而协作图侧重于描述交互对象之间链接关系（或称交互关系），而不专门突出这些消息发送的时间顺序。</a:t>
            </a:r>
          </a:p>
          <a:p>
            <a:pPr algn="just" eaLnBrk="1" hangingPunct="1">
              <a:lnSpc>
                <a:spcPct val="80000"/>
              </a:lnSpc>
            </a:pPr>
            <a:r>
              <a:rPr lang="zh-CN" altLang="en-US" sz="2800" b="1" smtClean="0">
                <a:ea typeface="楷体_GB2312" pitchFamily="49" charset="-122"/>
              </a:rPr>
              <a:t>协作图不像时序图一样具备时间维</a:t>
            </a:r>
            <a:r>
              <a:rPr lang="en-US" altLang="zh-CN" sz="2800" b="1" smtClean="0">
                <a:ea typeface="楷体_GB2312" pitchFamily="49" charset="-122"/>
              </a:rPr>
              <a:t>,</a:t>
            </a:r>
            <a:r>
              <a:rPr lang="zh-CN" altLang="en-US" sz="2800" b="1" smtClean="0">
                <a:ea typeface="楷体_GB2312" pitchFamily="49" charset="-122"/>
              </a:rPr>
              <a:t>为了表示消息的时间顺序</a:t>
            </a:r>
            <a:r>
              <a:rPr lang="en-US" altLang="zh-CN" sz="2800" b="1" smtClean="0">
                <a:ea typeface="楷体_GB2312" pitchFamily="49" charset="-122"/>
              </a:rPr>
              <a:t>,</a:t>
            </a:r>
            <a:r>
              <a:rPr lang="zh-CN" altLang="en-US" sz="2800" b="1" smtClean="0">
                <a:ea typeface="楷体_GB2312" pitchFamily="49" charset="-122"/>
              </a:rPr>
              <a:t>通常要为消息加一个数字前缀</a:t>
            </a:r>
            <a:r>
              <a:rPr lang="en-US" altLang="zh-CN" sz="2800" b="1" smtClean="0">
                <a:ea typeface="楷体_GB2312" pitchFamily="49" charset="-122"/>
              </a:rPr>
              <a:t>.</a:t>
            </a:r>
          </a:p>
          <a:p>
            <a:pPr algn="just" eaLnBrk="1" hangingPunct="1">
              <a:lnSpc>
                <a:spcPct val="80000"/>
              </a:lnSpc>
            </a:pPr>
            <a:r>
              <a:rPr lang="zh-CN" altLang="en-US" sz="2800" b="1" smtClean="0">
                <a:ea typeface="楷体_GB2312" pitchFamily="49" charset="-122"/>
              </a:rPr>
              <a:t>时序图与协作图在语义上是等价的，可以互换，在</a:t>
            </a:r>
            <a:r>
              <a:rPr lang="en-US" altLang="zh-CN" sz="2800" b="1" smtClean="0">
                <a:ea typeface="楷体_GB2312" pitchFamily="49" charset="-122"/>
              </a:rPr>
              <a:t>Rose</a:t>
            </a:r>
            <a:r>
              <a:rPr lang="zh-CN" altLang="en-US" sz="2800" b="1" smtClean="0">
                <a:ea typeface="楷体_GB2312" pitchFamily="49" charset="-122"/>
              </a:rPr>
              <a:t>中按</a:t>
            </a:r>
            <a:r>
              <a:rPr lang="en-US" altLang="zh-CN" sz="2800" b="1" smtClean="0">
                <a:ea typeface="楷体_GB2312" pitchFamily="49" charset="-122"/>
              </a:rPr>
              <a:t>F5</a:t>
            </a:r>
            <a:r>
              <a:rPr lang="zh-CN" altLang="en-US" sz="2800" b="1" smtClean="0">
                <a:ea typeface="楷体_GB2312" pitchFamily="49" charset="-122"/>
              </a:rPr>
              <a:t>键。</a:t>
            </a:r>
          </a:p>
          <a:p>
            <a:pPr eaLnBrk="1" hangingPunct="1">
              <a:lnSpc>
                <a:spcPct val="80000"/>
              </a:lnSpc>
            </a:pPr>
            <a:endParaRPr lang="en-US" altLang="zh-CN" sz="28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1. </a:t>
            </a:r>
            <a:r>
              <a:rPr lang="zh-CN" altLang="en-US" smtClean="0"/>
              <a:t>协作图组成</a:t>
            </a:r>
          </a:p>
        </p:txBody>
      </p:sp>
      <p:sp>
        <p:nvSpPr>
          <p:cNvPr id="25603" name="Rectangle 3"/>
          <p:cNvSpPr>
            <a:spLocks noGrp="1" noRot="1" noChangeArrowheads="1"/>
          </p:cNvSpPr>
          <p:nvPr>
            <p:ph type="body" idx="1"/>
          </p:nvPr>
        </p:nvSpPr>
        <p:spPr/>
        <p:txBody>
          <a:bodyPr/>
          <a:lstStyle/>
          <a:p>
            <a:pPr eaLnBrk="1" hangingPunct="1"/>
            <a:r>
              <a:rPr lang="zh-CN" altLang="en-US" b="1" smtClean="0">
                <a:ea typeface="楷体_GB2312" pitchFamily="49" charset="-122"/>
              </a:rPr>
              <a:t>协作图由活动者、对象、连接（也叫链）和消息组成。</a:t>
            </a:r>
          </a:p>
          <a:p>
            <a:pPr lvl="1" eaLnBrk="1" hangingPunct="1"/>
            <a:r>
              <a:rPr lang="zh-CN" altLang="en-US" b="1" smtClean="0">
                <a:ea typeface="楷体_GB2312" pitchFamily="49" charset="-122"/>
              </a:rPr>
              <a:t>使用实线表示两个对象之间的连接</a:t>
            </a:r>
            <a:r>
              <a:rPr lang="en-US" altLang="zh-CN" b="1" smtClean="0">
                <a:ea typeface="楷体_GB2312" pitchFamily="49" charset="-122"/>
              </a:rPr>
              <a:t>.</a:t>
            </a:r>
          </a:p>
          <a:p>
            <a:pPr lvl="1" eaLnBrk="1" hangingPunct="1"/>
            <a:r>
              <a:rPr lang="zh-CN" altLang="en-US" b="1" smtClean="0">
                <a:ea typeface="楷体_GB2312" pitchFamily="49" charset="-122"/>
              </a:rPr>
              <a:t>消息由标记在连接上方的带有标记的箭头表示</a:t>
            </a:r>
            <a:r>
              <a:rPr lang="en-US" altLang="zh-CN" b="1" smtClean="0">
                <a:ea typeface="楷体_GB2312" pitchFamily="49" charset="-122"/>
              </a:rPr>
              <a:t>.</a:t>
            </a:r>
          </a:p>
          <a:p>
            <a:pPr lvl="1" eaLnBrk="1" hangingPunct="1">
              <a:buFont typeface="Wingdings" pitchFamily="2" charset="2"/>
              <a:buNone/>
            </a:pPr>
            <a:r>
              <a:rPr lang="zh-CN" altLang="en-US" b="1" smtClean="0">
                <a:ea typeface="楷体_GB2312" pitchFamily="49" charset="-122"/>
              </a:rPr>
              <a:t>例</a:t>
            </a:r>
            <a:r>
              <a:rPr lang="en-US" altLang="zh-CN" b="1" smtClean="0">
                <a:ea typeface="楷体_GB2312" pitchFamily="49" charset="-122"/>
              </a:rPr>
              <a:t>1:</a:t>
            </a:r>
          </a:p>
          <a:p>
            <a:pPr lvl="1" eaLnBrk="1" hangingPunct="1"/>
            <a:endParaRPr lang="en-US" altLang="zh-CN" b="1" smtClean="0">
              <a:ea typeface="楷体_GB2312" pitchFamily="49" charset="-122"/>
            </a:endParaRPr>
          </a:p>
          <a:p>
            <a:pPr eaLnBrk="1" hangingPunct="1">
              <a:buFont typeface="Wingdings" pitchFamily="2" charset="2"/>
              <a:buNone/>
            </a:pPr>
            <a:endParaRPr lang="en-US" altLang="zh-CN" smtClean="0"/>
          </a:p>
        </p:txBody>
      </p:sp>
      <p:sp>
        <p:nvSpPr>
          <p:cNvPr id="25604" name="Rectangle 4"/>
          <p:cNvSpPr>
            <a:spLocks noChangeArrowheads="1"/>
          </p:cNvSpPr>
          <p:nvPr/>
        </p:nvSpPr>
        <p:spPr bwMode="auto">
          <a:xfrm>
            <a:off x="3200400" y="4114800"/>
            <a:ext cx="12192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u="sng">
                <a:latin typeface="Verdana" pitchFamily="34" charset="0"/>
              </a:rPr>
              <a:t>内部计时器</a:t>
            </a:r>
            <a:endParaRPr kumimoji="1" lang="zh-CN" altLang="en-US" sz="1600">
              <a:latin typeface="Verdana" pitchFamily="34" charset="0"/>
            </a:endParaRPr>
          </a:p>
        </p:txBody>
      </p:sp>
      <p:sp>
        <p:nvSpPr>
          <p:cNvPr id="25605" name="Rectangle 5"/>
          <p:cNvSpPr>
            <a:spLocks noChangeArrowheads="1"/>
          </p:cNvSpPr>
          <p:nvPr/>
        </p:nvSpPr>
        <p:spPr bwMode="auto">
          <a:xfrm>
            <a:off x="2438400" y="5867400"/>
            <a:ext cx="13716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u="sng">
                <a:latin typeface="Verdana" pitchFamily="34" charset="0"/>
              </a:rPr>
              <a:t>洗涤缸</a:t>
            </a:r>
            <a:endParaRPr kumimoji="1" lang="zh-CN" altLang="en-US" sz="1600">
              <a:latin typeface="Verdana" pitchFamily="34" charset="0"/>
            </a:endParaRPr>
          </a:p>
        </p:txBody>
      </p:sp>
      <p:sp>
        <p:nvSpPr>
          <p:cNvPr id="25606" name="Rectangle 6"/>
          <p:cNvSpPr>
            <a:spLocks noChangeArrowheads="1"/>
          </p:cNvSpPr>
          <p:nvPr/>
        </p:nvSpPr>
        <p:spPr bwMode="auto">
          <a:xfrm>
            <a:off x="5562600" y="5867400"/>
            <a:ext cx="11430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u="sng">
                <a:latin typeface="Verdana" pitchFamily="34" charset="0"/>
              </a:rPr>
              <a:t>进水管</a:t>
            </a:r>
            <a:endParaRPr kumimoji="1" lang="zh-CN" altLang="en-US" sz="1600">
              <a:latin typeface="Verdana" pitchFamily="34" charset="0"/>
            </a:endParaRPr>
          </a:p>
        </p:txBody>
      </p:sp>
      <p:sp>
        <p:nvSpPr>
          <p:cNvPr id="25607" name="Line 7"/>
          <p:cNvSpPr>
            <a:spLocks noChangeShapeType="1"/>
          </p:cNvSpPr>
          <p:nvPr/>
        </p:nvSpPr>
        <p:spPr bwMode="auto">
          <a:xfrm flipH="1">
            <a:off x="3124200" y="4648200"/>
            <a:ext cx="533400" cy="1219200"/>
          </a:xfrm>
          <a:prstGeom prst="line">
            <a:avLst/>
          </a:prstGeom>
          <a:noFill/>
          <a:ln w="158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8" name="Line 8"/>
          <p:cNvSpPr>
            <a:spLocks noChangeShapeType="1"/>
          </p:cNvSpPr>
          <p:nvPr/>
        </p:nvSpPr>
        <p:spPr bwMode="auto">
          <a:xfrm>
            <a:off x="4419600" y="4495800"/>
            <a:ext cx="1752600" cy="1371600"/>
          </a:xfrm>
          <a:prstGeom prst="line">
            <a:avLst/>
          </a:prstGeom>
          <a:noFill/>
          <a:ln w="158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 name="Line 9"/>
          <p:cNvSpPr>
            <a:spLocks noChangeShapeType="1"/>
          </p:cNvSpPr>
          <p:nvPr/>
        </p:nvSpPr>
        <p:spPr bwMode="auto">
          <a:xfrm>
            <a:off x="4953000" y="4648200"/>
            <a:ext cx="990600" cy="762000"/>
          </a:xfrm>
          <a:prstGeom prst="line">
            <a:avLst/>
          </a:prstGeom>
          <a:noFill/>
          <a:ln w="15875"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0" name="Line 10"/>
          <p:cNvSpPr>
            <a:spLocks noChangeShapeType="1"/>
          </p:cNvSpPr>
          <p:nvPr/>
        </p:nvSpPr>
        <p:spPr bwMode="auto">
          <a:xfrm flipH="1">
            <a:off x="3352800" y="4800600"/>
            <a:ext cx="381000" cy="838200"/>
          </a:xfrm>
          <a:prstGeom prst="line">
            <a:avLst/>
          </a:prstGeom>
          <a:noFill/>
          <a:ln w="15875"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1" name="Text Box 11"/>
          <p:cNvSpPr txBox="1">
            <a:spLocks noChangeArrowheads="1"/>
          </p:cNvSpPr>
          <p:nvPr/>
        </p:nvSpPr>
        <p:spPr bwMode="auto">
          <a:xfrm>
            <a:off x="5410200" y="4724400"/>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a:latin typeface="Verdana" pitchFamily="34" charset="0"/>
              </a:rPr>
              <a:t>1.</a:t>
            </a:r>
            <a:r>
              <a:rPr kumimoji="1" lang="zh-CN" altLang="en-US" sz="1600">
                <a:latin typeface="Verdana" pitchFamily="34" charset="0"/>
              </a:rPr>
              <a:t>停止注水</a:t>
            </a:r>
          </a:p>
        </p:txBody>
      </p:sp>
      <p:sp>
        <p:nvSpPr>
          <p:cNvPr id="25612" name="Text Box 12"/>
          <p:cNvSpPr txBox="1">
            <a:spLocks noChangeArrowheads="1"/>
          </p:cNvSpPr>
          <p:nvPr/>
        </p:nvSpPr>
        <p:spPr bwMode="auto">
          <a:xfrm>
            <a:off x="3505200" y="5181600"/>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a:latin typeface="Verdana" pitchFamily="34" charset="0"/>
              </a:rPr>
              <a:t>2.</a:t>
            </a:r>
            <a:r>
              <a:rPr kumimoji="1" lang="zh-CN" altLang="en-US" sz="1600">
                <a:latin typeface="Verdana" pitchFamily="34" charset="0"/>
              </a:rPr>
              <a:t>往返旋转</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协作图示例</a:t>
            </a:r>
            <a:r>
              <a:rPr lang="en-US" altLang="zh-CN" smtClean="0"/>
              <a:t>2</a:t>
            </a:r>
          </a:p>
        </p:txBody>
      </p:sp>
      <p:sp>
        <p:nvSpPr>
          <p:cNvPr id="26627" name="Rectangle 3"/>
          <p:cNvSpPr>
            <a:spLocks noGrp="1" noRot="1" noChangeArrowheads="1"/>
          </p:cNvSpPr>
          <p:nvPr>
            <p:ph type="body" idx="1"/>
          </p:nvPr>
        </p:nvSpPr>
        <p:spPr/>
        <p:txBody>
          <a:bodyPr/>
          <a:lstStyle/>
          <a:p>
            <a:pPr eaLnBrk="1" hangingPunct="1"/>
            <a:endParaRPr lang="zh-CN" altLang="zh-CN" smtClean="0"/>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38400"/>
            <a:ext cx="76327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ph type="body" sz="half" idx="1"/>
          </p:nvPr>
        </p:nvPicPr>
        <p:blipFill>
          <a:blip r:embed="rId3">
            <a:lum contrast="6000"/>
            <a:extLst>
              <a:ext uri="{28A0092B-C50C-407E-A947-70E740481C1C}">
                <a14:useLocalDpi xmlns:a14="http://schemas.microsoft.com/office/drawing/2010/main" val="0"/>
              </a:ext>
            </a:extLst>
          </a:blip>
          <a:srcRect/>
          <a:stretch>
            <a:fillRect/>
          </a:stretch>
        </p:blipFill>
        <p:spPr>
          <a:xfrm>
            <a:off x="838200" y="685800"/>
            <a:ext cx="7910513" cy="6319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1" name="Text Box 3"/>
          <p:cNvSpPr txBox="1">
            <a:spLocks noChangeArrowheads="1"/>
          </p:cNvSpPr>
          <p:nvPr/>
        </p:nvSpPr>
        <p:spPr bwMode="auto">
          <a:xfrm>
            <a:off x="1331913" y="404813"/>
            <a:ext cx="502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800" b="1">
                <a:latin typeface="Times New Roman" pitchFamily="18" charset="0"/>
              </a:rPr>
              <a:t>示例</a:t>
            </a:r>
            <a:r>
              <a:rPr kumimoji="1" lang="en-US" altLang="zh-CN" sz="2800" b="1">
                <a:latin typeface="Times New Roman" pitchFamily="18" charset="0"/>
              </a:rPr>
              <a:t>3</a:t>
            </a:r>
            <a:r>
              <a:rPr kumimoji="1" lang="zh-CN" altLang="en-US" sz="2800" b="1">
                <a:latin typeface="Times New Roman" pitchFamily="18" charset="0"/>
              </a:rPr>
              <a:t>：检索零件时序协作图</a:t>
            </a:r>
          </a:p>
        </p:txBody>
      </p:sp>
    </p:spTree>
  </p:cSld>
  <p:clrMapOvr>
    <a:masterClrMapping/>
  </p:clrMapOvr>
  <p:transition spd="slow">
    <p:strips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协作图组成元素进一步说明</a:t>
            </a:r>
          </a:p>
        </p:txBody>
      </p:sp>
      <p:sp>
        <p:nvSpPr>
          <p:cNvPr id="28675" name="Rectangle 3"/>
          <p:cNvSpPr>
            <a:spLocks noGrp="1" noRot="1" noChangeArrowheads="1"/>
          </p:cNvSpPr>
          <p:nvPr>
            <p:ph type="body" idx="1"/>
          </p:nvPr>
        </p:nvSpPr>
        <p:spPr/>
        <p:txBody>
          <a:bodyPr/>
          <a:lstStyle/>
          <a:p>
            <a:pPr eaLnBrk="1" hangingPunct="1">
              <a:lnSpc>
                <a:spcPct val="90000"/>
              </a:lnSpc>
              <a:buFont typeface="Wingdings" pitchFamily="2" charset="2"/>
              <a:buNone/>
            </a:pPr>
            <a:r>
              <a:rPr lang="zh-CN" altLang="en-US" smtClean="0"/>
              <a:t>（</a:t>
            </a:r>
            <a:r>
              <a:rPr lang="en-US" altLang="zh-CN" smtClean="0"/>
              <a:t>1</a:t>
            </a:r>
            <a:r>
              <a:rPr lang="zh-CN" altLang="en-US" smtClean="0"/>
              <a:t>）对象：协作图与顺序图中的对象的概念是一样，只不过在协作图中，无法表示对象的创建和撤销，所以对于对象在图中的位置没有限制。</a:t>
            </a:r>
          </a:p>
          <a:p>
            <a:pPr eaLnBrk="1" hangingPunct="1">
              <a:lnSpc>
                <a:spcPct val="90000"/>
              </a:lnSpc>
              <a:buFont typeface="Wingdings" pitchFamily="2" charset="2"/>
              <a:buNone/>
            </a:pPr>
            <a:r>
              <a:rPr lang="zh-CN" altLang="en-US" smtClean="0"/>
              <a:t>（</a:t>
            </a:r>
            <a:r>
              <a:rPr lang="en-US" altLang="zh-CN" smtClean="0"/>
              <a:t>2</a:t>
            </a:r>
            <a:r>
              <a:rPr lang="zh-CN" altLang="en-US" smtClean="0"/>
              <a:t>）连接（链）：协作图中链的符号和对象图中链所用的符号是一样的，即一条连接两个类角色的实线。为了说明一个对象如何与另一个对象连接，可以在链的末路上附上一个路径构造型。</a:t>
            </a:r>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endParaRPr lang="en-US" altLang="zh-CN"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Rot="1" noChangeArrowheads="1"/>
          </p:cNvSpPr>
          <p:nvPr>
            <p:ph type="body" idx="1"/>
          </p:nvPr>
        </p:nvSpPr>
        <p:spPr>
          <a:xfrm>
            <a:off x="609600" y="981075"/>
            <a:ext cx="8153400" cy="5118100"/>
          </a:xfrm>
        </p:spPr>
        <p:txBody>
          <a:bodyPr/>
          <a:lstStyle/>
          <a:p>
            <a:pPr eaLnBrk="1" hangingPunct="1">
              <a:lnSpc>
                <a:spcPct val="90000"/>
              </a:lnSpc>
              <a:buFont typeface="Wingdings" pitchFamily="2" charset="2"/>
              <a:buNone/>
            </a:pPr>
            <a:r>
              <a:rPr lang="zh-CN" altLang="en-US" smtClean="0"/>
              <a:t>（</a:t>
            </a:r>
            <a:r>
              <a:rPr lang="en-US" altLang="zh-CN" smtClean="0"/>
              <a:t>3</a:t>
            </a:r>
            <a:r>
              <a:rPr lang="zh-CN" altLang="en-US" smtClean="0"/>
              <a:t>）消息：</a:t>
            </a:r>
          </a:p>
          <a:p>
            <a:pPr eaLnBrk="1" hangingPunct="1">
              <a:lnSpc>
                <a:spcPct val="90000"/>
              </a:lnSpc>
            </a:pPr>
            <a:r>
              <a:rPr lang="zh-CN" altLang="en-US" smtClean="0"/>
              <a:t>协作图中的消息类型与时序图中的相同，只不过为了说明交互过程中消息的时间顺序，需要给消息添加顺序号。</a:t>
            </a:r>
          </a:p>
          <a:p>
            <a:pPr eaLnBrk="1" hangingPunct="1">
              <a:lnSpc>
                <a:spcPct val="90000"/>
              </a:lnSpc>
            </a:pPr>
            <a:r>
              <a:rPr lang="zh-CN" altLang="en-US" smtClean="0"/>
              <a:t>顺序号是消息的一个数字前缀，是一个整数，由</a:t>
            </a:r>
            <a:r>
              <a:rPr lang="en-US" altLang="zh-CN" smtClean="0"/>
              <a:t>1</a:t>
            </a:r>
            <a:r>
              <a:rPr lang="zh-CN" altLang="en-US" smtClean="0"/>
              <a:t>开始递增，每个消息都必须由唯一的顺序号。可以通过点表示法代表控制的嵌套关系。</a:t>
            </a:r>
          </a:p>
          <a:p>
            <a:pPr eaLnBrk="1" hangingPunct="1">
              <a:lnSpc>
                <a:spcPct val="90000"/>
              </a:lnSpc>
            </a:pPr>
            <a:r>
              <a:rPr lang="zh-CN" altLang="en-US" smtClean="0"/>
              <a:t>嵌套可以具有任意深度。与时序图相比，协作图可以显示更为复杂的分支。 </a:t>
            </a:r>
          </a:p>
          <a:p>
            <a:pPr eaLnBrk="1" hangingPunct="1">
              <a:lnSpc>
                <a:spcPct val="90000"/>
              </a:lnSpc>
              <a:buFont typeface="Wingdings" pitchFamily="2" charset="2"/>
              <a:buNone/>
            </a:pPr>
            <a:endParaRPr lang="en-US" altLang="zh-CN"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 </a:t>
            </a:r>
            <a:r>
              <a:rPr kumimoji="1" lang="zh-CN" altLang="en-US" b="1" smtClean="0"/>
              <a:t>顺序图和协作图的比较</a:t>
            </a:r>
          </a:p>
        </p:txBody>
      </p:sp>
      <p:sp>
        <p:nvSpPr>
          <p:cNvPr id="30723" name="Rectangle 3"/>
          <p:cNvSpPr>
            <a:spLocks noGrp="1" noRot="1" noChangeArrowheads="1"/>
          </p:cNvSpPr>
          <p:nvPr>
            <p:ph type="body" idx="1"/>
          </p:nvPr>
        </p:nvSpPr>
        <p:spPr/>
        <p:txBody>
          <a:bodyPr/>
          <a:lstStyle/>
          <a:p>
            <a:pPr eaLnBrk="1" hangingPunct="1">
              <a:lnSpc>
                <a:spcPct val="90000"/>
              </a:lnSpc>
            </a:pPr>
            <a:r>
              <a:rPr kumimoji="1" lang="zh-CN" altLang="en-US" sz="2800" b="1" smtClean="0"/>
              <a:t>顺序图和协作图都属于交互图，都用于描述系统中对象之间的动态关系。两者可以相互转换，但两者强调的重点不同。</a:t>
            </a:r>
          </a:p>
          <a:p>
            <a:pPr eaLnBrk="1" hangingPunct="1">
              <a:lnSpc>
                <a:spcPct val="90000"/>
              </a:lnSpc>
            </a:pPr>
            <a:r>
              <a:rPr kumimoji="1" lang="zh-CN" altLang="en-US" sz="2800" b="1" smtClean="0"/>
              <a:t>当对象及其连接有利于理解对象之间的交互时</a:t>
            </a:r>
            <a:r>
              <a:rPr kumimoji="1" lang="en-US" altLang="zh-CN" sz="2800" b="1" smtClean="0"/>
              <a:t>,</a:t>
            </a:r>
            <a:r>
              <a:rPr kumimoji="1" lang="zh-CN" altLang="en-US" sz="2800" b="1" smtClean="0"/>
              <a:t>选择协作图</a:t>
            </a:r>
            <a:r>
              <a:rPr kumimoji="1" lang="en-US" altLang="zh-CN" sz="2800" b="1" smtClean="0"/>
              <a:t>;</a:t>
            </a:r>
          </a:p>
          <a:p>
            <a:pPr eaLnBrk="1" hangingPunct="1">
              <a:lnSpc>
                <a:spcPct val="90000"/>
              </a:lnSpc>
            </a:pPr>
            <a:r>
              <a:rPr kumimoji="1" lang="zh-CN" altLang="en-US" sz="2800" b="1" smtClean="0"/>
              <a:t>当强调消息发送的时间顺序时，选择顺序图。</a:t>
            </a:r>
          </a:p>
          <a:p>
            <a:pPr eaLnBrk="1" hangingPunct="1">
              <a:lnSpc>
                <a:spcPct val="90000"/>
              </a:lnSpc>
            </a:pPr>
            <a:r>
              <a:rPr kumimoji="1" lang="zh-CN" altLang="en-US" sz="2800" b="1" smtClean="0"/>
              <a:t>顺序图中有对象生命线和控制焦点，协作图中没有；协作图中有路径，并且协作图中的消息必须要有顺序号，但顺序图中没有这两个特征。</a:t>
            </a:r>
          </a:p>
          <a:p>
            <a:pPr eaLnBrk="1" hangingPunct="1">
              <a:lnSpc>
                <a:spcPct val="90000"/>
              </a:lnSpc>
            </a:pPr>
            <a:r>
              <a:rPr kumimoji="1" lang="zh-CN" altLang="en-US" sz="2800" b="1" smtClean="0">
                <a:solidFill>
                  <a:schemeClr val="tx2"/>
                </a:solidFill>
              </a:rPr>
              <a:t>实际应用中，一般采用顺序图。</a:t>
            </a:r>
          </a:p>
          <a:p>
            <a:pPr eaLnBrk="1" hangingPunct="1">
              <a:lnSpc>
                <a:spcPct val="90000"/>
              </a:lnSpc>
            </a:pPr>
            <a:endParaRPr lang="en-US" altLang="zh-CN" sz="2800" smtClean="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3. </a:t>
            </a:r>
            <a:r>
              <a:rPr lang="zh-CN" altLang="en-US" smtClean="0"/>
              <a:t>协作图建模技术</a:t>
            </a:r>
          </a:p>
        </p:txBody>
      </p:sp>
      <p:sp>
        <p:nvSpPr>
          <p:cNvPr id="31747" name="Rectangle 3"/>
          <p:cNvSpPr>
            <a:spLocks noGrp="1" noRot="1" noChangeArrowheads="1"/>
          </p:cNvSpPr>
          <p:nvPr>
            <p:ph type="body" idx="1"/>
          </p:nvPr>
        </p:nvSpPr>
        <p:spPr>
          <a:xfrm>
            <a:off x="609600" y="1125538"/>
            <a:ext cx="8153400" cy="5399087"/>
          </a:xfrm>
        </p:spPr>
        <p:txBody>
          <a:bodyPr/>
          <a:lstStyle/>
          <a:p>
            <a:pPr marL="609600" indent="-609600" eaLnBrk="1" hangingPunct="1">
              <a:lnSpc>
                <a:spcPct val="90000"/>
              </a:lnSpc>
              <a:buFont typeface="Wingdings" pitchFamily="2" charset="2"/>
              <a:buNone/>
            </a:pPr>
            <a:r>
              <a:rPr lang="zh-CN" altLang="en-US" sz="2800" smtClean="0"/>
              <a:t>（</a:t>
            </a:r>
            <a:r>
              <a:rPr lang="en-US" altLang="zh-CN" sz="2800" smtClean="0"/>
              <a:t>1</a:t>
            </a:r>
            <a:r>
              <a:rPr lang="zh-CN" altLang="en-US" sz="2800" smtClean="0"/>
              <a:t>）设置交互的语境。</a:t>
            </a:r>
          </a:p>
          <a:p>
            <a:pPr marL="609600" indent="-609600" eaLnBrk="1" hangingPunct="1">
              <a:lnSpc>
                <a:spcPct val="90000"/>
              </a:lnSpc>
              <a:buFont typeface="Wingdings" pitchFamily="2" charset="2"/>
              <a:buNone/>
            </a:pPr>
            <a:r>
              <a:rPr lang="zh-CN" altLang="en-US" sz="2800" smtClean="0"/>
              <a:t>（</a:t>
            </a:r>
            <a:r>
              <a:rPr lang="en-US" altLang="zh-CN" sz="2800" smtClean="0"/>
              <a:t>2</a:t>
            </a:r>
            <a:r>
              <a:rPr lang="zh-CN" altLang="en-US" sz="2800" smtClean="0"/>
              <a:t>）通过识别对象在交互中扮演的角色，设置交互的场景。</a:t>
            </a:r>
          </a:p>
          <a:p>
            <a:pPr marL="609600" indent="-609600" eaLnBrk="1" hangingPunct="1">
              <a:lnSpc>
                <a:spcPct val="90000"/>
              </a:lnSpc>
              <a:buFont typeface="Wingdings" pitchFamily="2" charset="2"/>
              <a:buNone/>
            </a:pPr>
            <a:r>
              <a:rPr lang="zh-CN" altLang="en-US" sz="2800" smtClean="0"/>
              <a:t>（</a:t>
            </a:r>
            <a:r>
              <a:rPr lang="en-US" altLang="zh-CN" sz="2800" smtClean="0"/>
              <a:t>3</a:t>
            </a:r>
            <a:r>
              <a:rPr lang="zh-CN" altLang="en-US" sz="2800" smtClean="0"/>
              <a:t>）对每个对象设置初始特性。</a:t>
            </a:r>
          </a:p>
          <a:p>
            <a:pPr marL="609600" indent="-609600" eaLnBrk="1" hangingPunct="1">
              <a:lnSpc>
                <a:spcPct val="90000"/>
              </a:lnSpc>
              <a:buFont typeface="Wingdings" pitchFamily="2" charset="2"/>
              <a:buNone/>
            </a:pPr>
            <a:r>
              <a:rPr lang="zh-CN" altLang="en-US" sz="2800" smtClean="0"/>
              <a:t>（</a:t>
            </a:r>
            <a:r>
              <a:rPr lang="en-US" altLang="zh-CN" sz="2800" smtClean="0"/>
              <a:t>4</a:t>
            </a:r>
            <a:r>
              <a:rPr lang="zh-CN" altLang="en-US" sz="2800" smtClean="0"/>
              <a:t>）描述对象之间可能有信息沿着它传递的链。</a:t>
            </a:r>
          </a:p>
          <a:p>
            <a:pPr marL="609600" indent="-609600" eaLnBrk="1" hangingPunct="1">
              <a:lnSpc>
                <a:spcPct val="90000"/>
              </a:lnSpc>
              <a:buFont typeface="Wingdings" pitchFamily="2" charset="2"/>
              <a:buNone/>
            </a:pPr>
            <a:r>
              <a:rPr lang="zh-CN" altLang="en-US" sz="2800" smtClean="0"/>
              <a:t>（</a:t>
            </a:r>
            <a:r>
              <a:rPr lang="en-US" altLang="zh-CN" sz="2800" smtClean="0"/>
              <a:t>5</a:t>
            </a:r>
            <a:r>
              <a:rPr lang="zh-CN" altLang="en-US" sz="2800" smtClean="0"/>
              <a:t>）从引起交互的消息开始，适当地设置其顺序号，然后将随后的每个消息附到适当的链上。</a:t>
            </a:r>
          </a:p>
          <a:p>
            <a:pPr marL="609600" indent="-609600" eaLnBrk="1" hangingPunct="1">
              <a:lnSpc>
                <a:spcPct val="90000"/>
              </a:lnSpc>
              <a:buFont typeface="Wingdings" pitchFamily="2" charset="2"/>
              <a:buNone/>
            </a:pPr>
            <a:r>
              <a:rPr lang="zh-CN" altLang="en-US" sz="2800" smtClean="0"/>
              <a:t>（</a:t>
            </a:r>
            <a:r>
              <a:rPr lang="en-US" altLang="zh-CN" sz="2800" smtClean="0"/>
              <a:t>6</a:t>
            </a:r>
            <a:r>
              <a:rPr lang="zh-CN" altLang="en-US" sz="2800" smtClean="0"/>
              <a:t>）如果需要说明时间或空间约束，可以用时间标记修饰这个消息，并附上合适的时间和空间约束。</a:t>
            </a:r>
          </a:p>
          <a:p>
            <a:pPr marL="609600" indent="-609600" eaLnBrk="1" hangingPunct="1">
              <a:lnSpc>
                <a:spcPct val="90000"/>
              </a:lnSpc>
              <a:buFont typeface="Wingdings" pitchFamily="2" charset="2"/>
              <a:buNone/>
            </a:pPr>
            <a:r>
              <a:rPr lang="zh-CN" altLang="en-US" sz="2800" smtClean="0"/>
              <a:t>（</a:t>
            </a:r>
            <a:r>
              <a:rPr lang="en-US" altLang="zh-CN" sz="2800" smtClean="0"/>
              <a:t>7</a:t>
            </a:r>
            <a:r>
              <a:rPr lang="zh-CN" altLang="en-US" sz="2800" smtClean="0"/>
              <a:t>）如果需要更形式化地说明这个控制流，可以为每个消息附上前置和后置条件。 </a:t>
            </a:r>
          </a:p>
          <a:p>
            <a:pPr marL="609600" indent="-609600" eaLnBrk="1" hangingPunct="1">
              <a:lnSpc>
                <a:spcPct val="90000"/>
              </a:lnSpc>
            </a:pPr>
            <a:endParaRPr lang="en-US" altLang="zh-CN" sz="28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323850" y="0"/>
            <a:ext cx="85407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UML</a:t>
            </a:r>
            <a:r>
              <a:rPr lang="zh-CN" altLang="en-US" smtClean="0"/>
              <a:t>的最新发展</a:t>
            </a:r>
          </a:p>
        </p:txBody>
      </p:sp>
      <p:sp>
        <p:nvSpPr>
          <p:cNvPr id="5123" name="Rectangle 3"/>
          <p:cNvSpPr>
            <a:spLocks noGrp="1" noRot="1" noChangeArrowheads="1"/>
          </p:cNvSpPr>
          <p:nvPr>
            <p:ph type="body" idx="1"/>
          </p:nvPr>
        </p:nvSpPr>
        <p:spPr>
          <a:xfrm>
            <a:off x="609600" y="1052513"/>
            <a:ext cx="8153400" cy="5046662"/>
          </a:xfrm>
        </p:spPr>
        <p:txBody>
          <a:bodyPr/>
          <a:lstStyle/>
          <a:p>
            <a:pPr eaLnBrk="1" hangingPunct="1">
              <a:lnSpc>
                <a:spcPct val="80000"/>
              </a:lnSpc>
              <a:buFont typeface="Wingdings" pitchFamily="2" charset="2"/>
              <a:buNone/>
            </a:pPr>
            <a:r>
              <a:rPr lang="en-US" altLang="zh-CN" b="1" smtClean="0"/>
              <a:t>UML2.0 </a:t>
            </a:r>
            <a:r>
              <a:rPr lang="zh-CN" altLang="en-US" b="1" smtClean="0"/>
              <a:t>交互图包括四种：</a:t>
            </a:r>
          </a:p>
          <a:p>
            <a:pPr eaLnBrk="1" hangingPunct="1">
              <a:lnSpc>
                <a:spcPct val="80000"/>
              </a:lnSpc>
            </a:pPr>
            <a:r>
              <a:rPr kumimoji="1" lang="zh-CN" altLang="en-US" sz="2800" b="1" smtClean="0"/>
              <a:t>顺序图：顺序图是一种强调消息时间顺序的交互图，为读者提供了控制流随着时间推移的清晰的可视化轨迹</a:t>
            </a:r>
            <a:r>
              <a:rPr kumimoji="1" lang="zh-CN" altLang="en-US" sz="2800" smtClean="0">
                <a:solidFill>
                  <a:srgbClr val="FFCC66"/>
                </a:solidFill>
              </a:rPr>
              <a:t>  </a:t>
            </a:r>
          </a:p>
          <a:p>
            <a:pPr eaLnBrk="1" hangingPunct="1">
              <a:lnSpc>
                <a:spcPct val="80000"/>
              </a:lnSpc>
            </a:pPr>
            <a:r>
              <a:rPr kumimoji="1" lang="zh-CN" altLang="en-US" sz="2800" b="1" smtClean="0"/>
              <a:t>通信图：</a:t>
            </a:r>
            <a:r>
              <a:rPr kumimoji="1" lang="en-US" altLang="zh-CN" sz="2800" b="1" smtClean="0"/>
              <a:t>UML 2.0</a:t>
            </a:r>
            <a:r>
              <a:rPr kumimoji="1" lang="zh-CN" altLang="en-US" sz="2800" b="1" smtClean="0"/>
              <a:t>中的通信图实际上就是</a:t>
            </a:r>
            <a:r>
              <a:rPr kumimoji="1" lang="en-US" altLang="zh-CN" sz="2800" b="1" smtClean="0"/>
              <a:t>UML 1</a:t>
            </a:r>
            <a:r>
              <a:rPr kumimoji="1" lang="zh-CN" altLang="en-US" sz="2800" b="1" smtClean="0"/>
              <a:t>中的协作图，它强调的是参加交互的对象的组织，为读者提供了在协作对象结构组织的语境中观察控制流的一个清晰的可视化轨迹 </a:t>
            </a:r>
          </a:p>
          <a:p>
            <a:pPr eaLnBrk="1" hangingPunct="1">
              <a:lnSpc>
                <a:spcPct val="80000"/>
              </a:lnSpc>
            </a:pPr>
            <a:r>
              <a:rPr kumimoji="1" lang="zh-CN" altLang="en-US" sz="2800" b="1" smtClean="0"/>
              <a:t>定时图：采用了一种带数字刻度的时间轴来精确地描述消息的顺序</a:t>
            </a:r>
          </a:p>
          <a:p>
            <a:pPr eaLnBrk="1" hangingPunct="1">
              <a:lnSpc>
                <a:spcPct val="80000"/>
              </a:lnSpc>
            </a:pPr>
            <a:r>
              <a:rPr kumimoji="1" lang="zh-CN" altLang="en-US" sz="2800" b="1" smtClean="0"/>
              <a:t>交互概述图：是交互图和活动图的混合物 </a:t>
            </a:r>
          </a:p>
          <a:p>
            <a:pPr eaLnBrk="1" hangingPunct="1">
              <a:lnSpc>
                <a:spcPct val="80000"/>
              </a:lnSpc>
              <a:buFont typeface="Wingdings" pitchFamily="2" charset="2"/>
              <a:buNone/>
            </a:pPr>
            <a:r>
              <a:rPr lang="zh-CN" altLang="en-US" sz="2800" b="1" smtClean="0">
                <a:solidFill>
                  <a:schemeClr val="tx2"/>
                </a:solidFill>
              </a:rPr>
              <a:t>注意：本章重点介绍顺序图和合作图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4. </a:t>
            </a:r>
            <a:r>
              <a:rPr lang="zh-CN" altLang="en-US" sz="4000" smtClean="0"/>
              <a:t>实例</a:t>
            </a:r>
            <a:r>
              <a:rPr lang="en-US" altLang="zh-CN" sz="4000" smtClean="0"/>
              <a:t>——</a:t>
            </a:r>
            <a:r>
              <a:rPr lang="zh-CN" altLang="en-US" sz="4000" smtClean="0"/>
              <a:t>图书馆管理系统的协作图</a:t>
            </a:r>
          </a:p>
        </p:txBody>
      </p:sp>
      <p:sp>
        <p:nvSpPr>
          <p:cNvPr id="32771" name="Rectangle 3"/>
          <p:cNvSpPr>
            <a:spLocks noGrp="1" noRot="1" noChangeArrowheads="1"/>
          </p:cNvSpPr>
          <p:nvPr>
            <p:ph type="body" idx="1"/>
          </p:nvPr>
        </p:nvSpPr>
        <p:spPr/>
        <p:txBody>
          <a:bodyPr/>
          <a:lstStyle/>
          <a:p>
            <a:pPr eaLnBrk="1" hangingPunct="1">
              <a:buFont typeface="Wingdings" pitchFamily="2" charset="2"/>
              <a:buNone/>
            </a:pPr>
            <a:r>
              <a:rPr lang="zh-CN" altLang="en-US" smtClean="0"/>
              <a:t>（</a:t>
            </a:r>
            <a:r>
              <a:rPr lang="en-US" altLang="zh-CN" smtClean="0"/>
              <a:t>1</a:t>
            </a:r>
            <a:r>
              <a:rPr lang="zh-CN" altLang="en-US" smtClean="0"/>
              <a:t>）系统管理员添加书籍的协作图</a:t>
            </a:r>
          </a:p>
          <a:p>
            <a:pPr eaLnBrk="1" hangingPunct="1">
              <a:buFont typeface="Wingdings" pitchFamily="2" charset="2"/>
              <a:buNone/>
            </a:pPr>
            <a:r>
              <a:rPr lang="zh-CN" altLang="en-US" smtClean="0"/>
              <a:t>（</a:t>
            </a:r>
            <a:r>
              <a:rPr lang="en-US" altLang="zh-CN" smtClean="0"/>
              <a:t>2</a:t>
            </a:r>
            <a:r>
              <a:rPr lang="zh-CN" altLang="en-US" smtClean="0"/>
              <a:t>）图书管理员处理借书的协作图</a:t>
            </a:r>
          </a:p>
          <a:p>
            <a:pPr eaLnBrk="1" hangingPunct="1">
              <a:buFont typeface="Wingdings" pitchFamily="2" charset="2"/>
              <a:buNone/>
            </a:pPr>
            <a:r>
              <a:rPr lang="zh-CN" altLang="en-US" smtClean="0"/>
              <a:t>（</a:t>
            </a:r>
            <a:r>
              <a:rPr lang="en-US" altLang="zh-CN" smtClean="0"/>
              <a:t>3</a:t>
            </a:r>
            <a:r>
              <a:rPr lang="zh-CN" altLang="en-US" smtClean="0"/>
              <a:t>）图书管理员处理还书的协作图</a:t>
            </a:r>
          </a:p>
          <a:p>
            <a:pPr eaLnBrk="1" hangingPunct="1">
              <a:buFont typeface="Wingdings" pitchFamily="2" charset="2"/>
              <a:buNone/>
            </a:pPr>
            <a:r>
              <a:rPr lang="zh-CN" altLang="en-US" smtClean="0"/>
              <a:t>（</a:t>
            </a:r>
            <a:r>
              <a:rPr lang="en-US" altLang="zh-CN" smtClean="0"/>
              <a:t>4</a:t>
            </a:r>
            <a:r>
              <a:rPr lang="zh-CN" altLang="en-US" smtClean="0"/>
              <a:t>）系统管理员删除书籍的协作图</a:t>
            </a:r>
          </a:p>
          <a:p>
            <a:pPr eaLnBrk="1" hangingPunct="1">
              <a:buFont typeface="Wingdings" pitchFamily="2" charset="2"/>
              <a:buNone/>
            </a:pPr>
            <a:r>
              <a:rPr lang="zh-CN" altLang="en-US" smtClean="0"/>
              <a:t>（</a:t>
            </a:r>
            <a:r>
              <a:rPr lang="en-US" altLang="zh-CN" smtClean="0"/>
              <a:t>5</a:t>
            </a:r>
            <a:r>
              <a:rPr lang="zh-CN" altLang="en-US" smtClean="0"/>
              <a:t>）借阅者预留书籍的协作图</a:t>
            </a:r>
          </a:p>
          <a:p>
            <a:pPr eaLnBrk="1" hangingPunct="1">
              <a:buFont typeface="Wingdings" pitchFamily="2" charset="2"/>
              <a:buNone/>
            </a:pPr>
            <a:endParaRPr lang="en-US" altLang="zh-CN"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smtClean="0"/>
              <a:t>（</a:t>
            </a:r>
            <a:r>
              <a:rPr lang="en-US" altLang="zh-CN" sz="4000" smtClean="0"/>
              <a:t>1</a:t>
            </a:r>
            <a:r>
              <a:rPr lang="zh-CN" altLang="en-US" sz="4000" smtClean="0"/>
              <a:t>）系统管理员添加书籍的协作图</a:t>
            </a:r>
          </a:p>
        </p:txBody>
      </p:sp>
      <p:pic>
        <p:nvPicPr>
          <p:cNvPr id="33795"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0" y="2362200"/>
            <a:ext cx="7870825" cy="2659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smtClean="0"/>
              <a:t>（</a:t>
            </a:r>
            <a:r>
              <a:rPr lang="en-US" altLang="zh-CN" sz="4000" smtClean="0"/>
              <a:t>2</a:t>
            </a:r>
            <a:r>
              <a:rPr lang="zh-CN" altLang="en-US" sz="4000" smtClean="0"/>
              <a:t>）图书管理员处理借书的协作图</a:t>
            </a:r>
          </a:p>
        </p:txBody>
      </p:sp>
      <p:pic>
        <p:nvPicPr>
          <p:cNvPr id="34819"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95400" y="1219200"/>
            <a:ext cx="6819900" cy="4865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smtClean="0"/>
              <a:t>（</a:t>
            </a:r>
            <a:r>
              <a:rPr lang="en-US" altLang="zh-CN" sz="4000" smtClean="0"/>
              <a:t>3</a:t>
            </a:r>
            <a:r>
              <a:rPr lang="zh-CN" altLang="en-US" sz="4000" smtClean="0"/>
              <a:t>）图书管理员处理还书的协作图</a:t>
            </a:r>
          </a:p>
        </p:txBody>
      </p:sp>
      <p:pic>
        <p:nvPicPr>
          <p:cNvPr id="35843"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43000" y="2362200"/>
            <a:ext cx="7194550" cy="2527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smtClean="0"/>
              <a:t>（</a:t>
            </a:r>
            <a:r>
              <a:rPr lang="en-US" altLang="zh-CN" sz="4000" smtClean="0"/>
              <a:t>4</a:t>
            </a:r>
            <a:r>
              <a:rPr lang="zh-CN" altLang="en-US" sz="4000" smtClean="0"/>
              <a:t>）系统管理员删除书籍的协作图</a:t>
            </a:r>
          </a:p>
        </p:txBody>
      </p:sp>
      <p:pic>
        <p:nvPicPr>
          <p:cNvPr id="36867"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90600" y="2286000"/>
            <a:ext cx="7604125" cy="292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5</a:t>
            </a:r>
            <a:r>
              <a:rPr lang="zh-CN" altLang="en-US" smtClean="0"/>
              <a:t>）借阅者预留书籍的协作图</a:t>
            </a:r>
          </a:p>
        </p:txBody>
      </p:sp>
      <p:pic>
        <p:nvPicPr>
          <p:cNvPr id="37891"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90600" y="1447800"/>
            <a:ext cx="7700963" cy="4859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smtClean="0"/>
              <a:t>顺序图和协作图中，消息的进一步说明</a:t>
            </a:r>
          </a:p>
        </p:txBody>
      </p:sp>
      <p:sp>
        <p:nvSpPr>
          <p:cNvPr id="38915" name="Rectangle 3"/>
          <p:cNvSpPr>
            <a:spLocks noGrp="1" noRot="1" noChangeArrowheads="1"/>
          </p:cNvSpPr>
          <p:nvPr>
            <p:ph type="body" idx="1"/>
          </p:nvPr>
        </p:nvSpPr>
        <p:spPr/>
        <p:txBody>
          <a:bodyPr/>
          <a:lstStyle/>
          <a:p>
            <a:pPr eaLnBrk="1" hangingPunct="1"/>
            <a:r>
              <a:rPr lang="zh-CN" altLang="en-US" smtClean="0"/>
              <a:t>消息可以是简单的、同步的或异步的。简单消息是从一个对象到另一个对象的控制流的转移。如果一个对象发送了一个同步消息，那么它要等待对方对消息的应答，收到应答后才能继续自己的操作。而发送异步消息的对象不需要等待对方的应答便可以继续自己的操作。在顺序图中，简单消息是一个简单箭头，同步消息是实心箭头。异步消息是一个半边箭头，</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5.3 </a:t>
            </a:r>
            <a:r>
              <a:rPr lang="zh-CN" altLang="en-US" smtClean="0"/>
              <a:t>定时图简介</a:t>
            </a:r>
          </a:p>
        </p:txBody>
      </p:sp>
      <p:sp>
        <p:nvSpPr>
          <p:cNvPr id="99331" name="Rectangle 3"/>
          <p:cNvSpPr>
            <a:spLocks noGrp="1" noRot="1" noChangeArrowheads="1"/>
          </p:cNvSpPr>
          <p:nvPr>
            <p:ph type="body" idx="1"/>
          </p:nvPr>
        </p:nvSpPr>
        <p:spPr>
          <a:xfrm>
            <a:off x="539750" y="1196975"/>
            <a:ext cx="8153400" cy="4498975"/>
          </a:xfrm>
        </p:spPr>
        <p:txBody>
          <a:bodyPr/>
          <a:lstStyle/>
          <a:p>
            <a:pPr eaLnBrk="1" hangingPunct="1">
              <a:lnSpc>
                <a:spcPct val="130000"/>
              </a:lnSpc>
              <a:spcBef>
                <a:spcPct val="30000"/>
              </a:spcBef>
              <a:buClr>
                <a:schemeClr val="tx2"/>
              </a:buClr>
              <a:buFont typeface="Wingdings" pitchFamily="2" charset="2"/>
              <a:buNone/>
              <a:defRPr/>
            </a:pPr>
            <a:r>
              <a:rPr kumimoji="1" lang="zh-CN" altLang="en-US" sz="2400" smtClean="0">
                <a:effectLst>
                  <a:outerShdw blurRad="38100" dist="38100" dir="2700000" algn="tl">
                    <a:srgbClr val="C0C0C0"/>
                  </a:outerShdw>
                </a:effectLst>
              </a:rPr>
              <a:t>定时图与顺序图的区别</a:t>
            </a:r>
          </a:p>
          <a:p>
            <a:pPr eaLnBrk="1" hangingPunct="1">
              <a:lnSpc>
                <a:spcPct val="90000"/>
              </a:lnSpc>
              <a:defRPr/>
            </a:pPr>
            <a:r>
              <a:rPr kumimoji="1" lang="zh-CN" altLang="en-US" sz="2400" b="1" smtClean="0"/>
              <a:t>坐标轴交换了位置，改为从左到右来表示时间的推移</a:t>
            </a:r>
          </a:p>
          <a:p>
            <a:pPr eaLnBrk="1" hangingPunct="1">
              <a:lnSpc>
                <a:spcPct val="90000"/>
              </a:lnSpc>
              <a:defRPr/>
            </a:pPr>
            <a:r>
              <a:rPr kumimoji="1" lang="zh-CN" altLang="en-US" sz="2400" b="1" smtClean="0"/>
              <a:t>用生命线的“凹下凸起”来表示状态的变化，每个水平位置代表一种不同的状态，状态的顺序可以有意义、也可以没有意义</a:t>
            </a:r>
          </a:p>
          <a:p>
            <a:pPr eaLnBrk="1" hangingPunct="1">
              <a:lnSpc>
                <a:spcPct val="90000"/>
              </a:lnSpc>
              <a:defRPr/>
            </a:pPr>
            <a:r>
              <a:rPr kumimoji="1" lang="zh-CN" altLang="en-US" sz="2400" b="1" smtClean="0"/>
              <a:t>生命线可以跟在一根</a:t>
            </a:r>
            <a:br>
              <a:rPr kumimoji="1" lang="zh-CN" altLang="en-US" sz="2400" b="1" smtClean="0"/>
            </a:br>
            <a:r>
              <a:rPr kumimoji="1" lang="zh-CN" altLang="en-US" sz="2400" b="1" smtClean="0"/>
              <a:t>线后面，在这根线上</a:t>
            </a:r>
            <a:br>
              <a:rPr kumimoji="1" lang="zh-CN" altLang="en-US" sz="2400" b="1" smtClean="0"/>
            </a:br>
            <a:r>
              <a:rPr kumimoji="1" lang="zh-CN" altLang="en-US" sz="2400" b="1" smtClean="0"/>
              <a:t>显示些不同的状态值</a:t>
            </a:r>
          </a:p>
          <a:p>
            <a:pPr eaLnBrk="1" hangingPunct="1">
              <a:lnSpc>
                <a:spcPct val="90000"/>
              </a:lnSpc>
              <a:defRPr/>
            </a:pPr>
            <a:r>
              <a:rPr kumimoji="1" lang="zh-CN" altLang="en-US" sz="2400" b="1" smtClean="0"/>
              <a:t>可显示一个度量时间</a:t>
            </a:r>
            <a:br>
              <a:rPr kumimoji="1" lang="zh-CN" altLang="en-US" sz="2400" b="1" smtClean="0"/>
            </a:br>
            <a:r>
              <a:rPr kumimoji="1" lang="zh-CN" altLang="en-US" sz="2400" b="1" smtClean="0"/>
              <a:t>值的标尺，用刻度表</a:t>
            </a:r>
            <a:br>
              <a:rPr kumimoji="1" lang="zh-CN" altLang="en-US" sz="2400" b="1" smtClean="0"/>
            </a:br>
            <a:r>
              <a:rPr kumimoji="1" lang="zh-CN" altLang="en-US" sz="2400" b="1" smtClean="0"/>
              <a:t>示时间间隔</a:t>
            </a:r>
          </a:p>
          <a:p>
            <a:pPr eaLnBrk="1" hangingPunct="1">
              <a:lnSpc>
                <a:spcPct val="130000"/>
              </a:lnSpc>
              <a:spcBef>
                <a:spcPct val="30000"/>
              </a:spcBef>
              <a:buClr>
                <a:schemeClr val="tx2"/>
              </a:buClr>
              <a:buFont typeface="Wingdings" pitchFamily="2" charset="2"/>
              <a:buNone/>
              <a:defRPr/>
            </a:pPr>
            <a:endParaRPr kumimoji="1" lang="zh-CN" altLang="en-US" sz="2400" smtClean="0">
              <a:effectLst>
                <a:outerShdw blurRad="38100" dist="38100" dir="2700000" algn="tl">
                  <a:srgbClr val="C0C0C0"/>
                </a:outerShdw>
              </a:effectLst>
            </a:endParaRPr>
          </a:p>
          <a:p>
            <a:pPr eaLnBrk="1" hangingPunct="1">
              <a:lnSpc>
                <a:spcPct val="90000"/>
              </a:lnSpc>
              <a:buFont typeface="Wingdings" pitchFamily="2" charset="2"/>
              <a:buNone/>
              <a:defRPr/>
            </a:pPr>
            <a:endParaRPr lang="en-US" altLang="zh-CN" sz="2400" smtClean="0"/>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2924175"/>
            <a:ext cx="446405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5.4 </a:t>
            </a:r>
            <a:r>
              <a:rPr lang="zh-CN" altLang="en-US" smtClean="0"/>
              <a:t>交互概述图简介</a:t>
            </a:r>
          </a:p>
        </p:txBody>
      </p:sp>
      <p:sp>
        <p:nvSpPr>
          <p:cNvPr id="40963" name="Rectangle 3"/>
          <p:cNvSpPr>
            <a:spLocks noGrp="1" noRot="1" noChangeArrowheads="1"/>
          </p:cNvSpPr>
          <p:nvPr>
            <p:ph type="body" idx="1"/>
          </p:nvPr>
        </p:nvSpPr>
        <p:spPr>
          <a:xfrm>
            <a:off x="609600" y="1196975"/>
            <a:ext cx="8153400" cy="5400675"/>
          </a:xfrm>
        </p:spPr>
        <p:txBody>
          <a:bodyPr/>
          <a:lstStyle/>
          <a:p>
            <a:pPr eaLnBrk="1" hangingPunct="1">
              <a:lnSpc>
                <a:spcPct val="80000"/>
              </a:lnSpc>
            </a:pPr>
            <a:r>
              <a:rPr kumimoji="1" lang="zh-CN" altLang="en-US" sz="2800" b="1" smtClean="0"/>
              <a:t>交互概述图是将活动图和顺序图嫁接在一起的图 </a:t>
            </a:r>
          </a:p>
          <a:p>
            <a:pPr eaLnBrk="1" hangingPunct="1">
              <a:lnSpc>
                <a:spcPct val="80000"/>
              </a:lnSpc>
            </a:pPr>
            <a:r>
              <a:rPr kumimoji="1" lang="zh-CN" altLang="en-US" sz="2800" b="1" smtClean="0"/>
              <a:t>可以看作活动图的变体，它将活动节点进行细化，用一些小的顺序图来表示活动节点内部的对象控制流 </a:t>
            </a:r>
          </a:p>
          <a:p>
            <a:pPr eaLnBrk="1" hangingPunct="1">
              <a:lnSpc>
                <a:spcPct val="80000"/>
              </a:lnSpc>
            </a:pPr>
            <a:r>
              <a:rPr kumimoji="1" lang="zh-CN" altLang="en-US" sz="2800" b="1" smtClean="0"/>
              <a:t>也可以看作顺序图的变体，它用活动图来补充顺序图</a:t>
            </a:r>
          </a:p>
          <a:p>
            <a:pPr eaLnBrk="1" hangingPunct="1">
              <a:lnSpc>
                <a:spcPct val="80000"/>
              </a:lnSpc>
            </a:pPr>
            <a:r>
              <a:rPr kumimoji="1" lang="zh-CN" altLang="en-US" sz="2800" b="1" smtClean="0"/>
              <a:t>交互概述图在草图中更加适用，先通过活动图对业务流程进行建模，然后对于一些关键的、复杂度并不高的活动节点进行细化，用顺序图来表示它的对象间的控制流</a:t>
            </a:r>
          </a:p>
          <a:p>
            <a:pPr eaLnBrk="1" hangingPunct="1">
              <a:lnSpc>
                <a:spcPct val="80000"/>
              </a:lnSpc>
            </a:pPr>
            <a:r>
              <a:rPr kumimoji="1" lang="zh-CN" altLang="en-US" sz="2800" b="1" smtClean="0"/>
              <a:t>不要盲目的使用交互概述图，对于规</a:t>
            </a:r>
            <a:br>
              <a:rPr kumimoji="1" lang="zh-CN" altLang="en-US" sz="2800" b="1" smtClean="0"/>
            </a:br>
            <a:r>
              <a:rPr kumimoji="1" lang="zh-CN" altLang="en-US" sz="2800" b="1" smtClean="0"/>
              <a:t>模稍大的场景，它并不是一个很好的</a:t>
            </a:r>
            <a:br>
              <a:rPr kumimoji="1" lang="zh-CN" altLang="en-US" sz="2800" b="1" smtClean="0"/>
            </a:br>
            <a:r>
              <a:rPr kumimoji="1" lang="zh-CN" altLang="en-US" sz="2800" b="1" smtClean="0"/>
              <a:t>选择，它将使模型的可读性大大降低   </a:t>
            </a:r>
          </a:p>
          <a:p>
            <a:pPr eaLnBrk="1" hangingPunct="1">
              <a:lnSpc>
                <a:spcPct val="80000"/>
              </a:lnSpc>
              <a:buFont typeface="Wingdings" pitchFamily="2" charset="2"/>
              <a:buNone/>
            </a:pPr>
            <a:endParaRPr lang="en-US" altLang="zh-CN" sz="28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620713"/>
            <a:ext cx="5741988"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9" name="Rectangle 3"/>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阅读交互概述图</a:t>
            </a:r>
          </a:p>
        </p:txBody>
      </p:sp>
      <p:sp>
        <p:nvSpPr>
          <p:cNvPr id="41988" name="Line 4"/>
          <p:cNvSpPr>
            <a:spLocks noChangeShapeType="1"/>
          </p:cNvSpPr>
          <p:nvPr/>
        </p:nvSpPr>
        <p:spPr bwMode="auto">
          <a:xfrm>
            <a:off x="609600" y="1143000"/>
            <a:ext cx="7191375" cy="0"/>
          </a:xfrm>
          <a:prstGeom prst="line">
            <a:avLst/>
          </a:prstGeom>
          <a:noFill/>
          <a:ln w="508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5.1 </a:t>
            </a:r>
            <a:r>
              <a:rPr lang="zh-CN" altLang="en-US" smtClean="0"/>
              <a:t>顺序图（时序图）</a:t>
            </a:r>
          </a:p>
        </p:txBody>
      </p:sp>
      <p:sp>
        <p:nvSpPr>
          <p:cNvPr id="6147" name="Rectangle 3"/>
          <p:cNvSpPr>
            <a:spLocks noGrp="1" noRot="1" noChangeArrowheads="1"/>
          </p:cNvSpPr>
          <p:nvPr>
            <p:ph type="body" idx="1"/>
          </p:nvPr>
        </p:nvSpPr>
        <p:spPr/>
        <p:txBody>
          <a:bodyPr/>
          <a:lstStyle/>
          <a:p>
            <a:pPr eaLnBrk="1" hangingPunct="1"/>
            <a:r>
              <a:rPr lang="zh-CN" altLang="en-US" smtClean="0"/>
              <a:t>顺序图（ </a:t>
            </a:r>
            <a:r>
              <a:rPr lang="en-US" altLang="zh-CN" b="1" smtClean="0">
                <a:ea typeface="楷体_GB2312" pitchFamily="49" charset="-122"/>
              </a:rPr>
              <a:t>Sequence Diagram</a:t>
            </a:r>
            <a:r>
              <a:rPr lang="en-US" altLang="zh-CN" smtClean="0"/>
              <a:t> </a:t>
            </a:r>
            <a:r>
              <a:rPr lang="zh-CN" altLang="en-US" smtClean="0"/>
              <a:t>）是强调消息时间顺序的交互图。</a:t>
            </a:r>
          </a:p>
          <a:p>
            <a:pPr eaLnBrk="1" hangingPunct="1"/>
            <a:r>
              <a:rPr lang="zh-CN" altLang="en-US" smtClean="0"/>
              <a:t>顺序图描述了对象之间传送消息的时间顺序，用来表示用例中的行为顺序。</a:t>
            </a:r>
          </a:p>
          <a:p>
            <a:pPr eaLnBrk="1" hangingPunct="1"/>
            <a:r>
              <a:rPr lang="zh-CN" altLang="en-US" smtClean="0"/>
              <a:t>顺序图将交互关系表示为一个二维图。其中，纵轴是时间轴，时间沿竖线向下延伸。横轴代表了在协作中各独立的对象。 </a:t>
            </a:r>
          </a:p>
          <a:p>
            <a:pPr eaLnBrk="1" hangingPunct="1">
              <a:buFont typeface="Wingdings" pitchFamily="2" charset="2"/>
              <a:buNone/>
            </a:pPr>
            <a:endParaRPr lang="en-US" altLang="zh-CN"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阅读交互概述图</a:t>
            </a:r>
          </a:p>
        </p:txBody>
      </p:sp>
      <p:sp>
        <p:nvSpPr>
          <p:cNvPr id="43011"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理解活动控制流：可以将整个顺序图看作一个活动节点</a:t>
            </a:r>
          </a:p>
          <a:p>
            <a:pPr marL="457200" indent="-457200">
              <a:lnSpc>
                <a:spcPct val="125000"/>
              </a:lnSpc>
              <a:spcBef>
                <a:spcPct val="20000"/>
              </a:spcBef>
              <a:buClr>
                <a:srgbClr val="FF0000"/>
              </a:buClr>
              <a:buSzPct val="200000"/>
              <a:buFontTx/>
              <a:buChar char="•"/>
            </a:pPr>
            <a:endParaRPr kumimoji="1" lang="zh-CN" altLang="en-US" sz="2400" b="1">
              <a:latin typeface="Times New Roman" pitchFamily="18" charset="0"/>
              <a:ea typeface="楷体_GB2312" pitchFamily="49" charset="-122"/>
            </a:endParaRPr>
          </a:p>
          <a:p>
            <a:pPr marL="457200" indent="-457200">
              <a:lnSpc>
                <a:spcPct val="125000"/>
              </a:lnSpc>
              <a:spcBef>
                <a:spcPct val="20000"/>
              </a:spcBef>
              <a:buClr>
                <a:srgbClr val="FF0000"/>
              </a:buClr>
              <a:buSzPct val="200000"/>
              <a:buFontTx/>
              <a:buChar char="•"/>
            </a:pPr>
            <a:endParaRPr kumimoji="1" lang="zh-CN" altLang="en-US" sz="2400" b="1">
              <a:latin typeface="Times New Roman" pitchFamily="18" charset="0"/>
              <a:ea typeface="楷体_GB2312" pitchFamily="49" charset="-122"/>
            </a:endParaRP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分析活动节点：在对</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整个业务的活动控制</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流有清晰的认识和了</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解之后，这时再深入</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到每个活动节点的细</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节中去</a:t>
            </a:r>
            <a:r>
              <a:rPr kumimoji="1" lang="zh-CN" altLang="en-US" sz="2400">
                <a:solidFill>
                  <a:srgbClr val="FFCC66"/>
                </a:solidFill>
                <a:latin typeface="Times New Roman" pitchFamily="18" charset="0"/>
                <a:ea typeface="华文琥珀" pitchFamily="2" charset="-122"/>
              </a:rPr>
              <a:t> </a:t>
            </a:r>
          </a:p>
        </p:txBody>
      </p:sp>
      <p:pic>
        <p:nvPicPr>
          <p:cNvPr id="43012" name="Picture 4" descr="b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13500000" algn="ctr" rotWithShape="0">
                    <a:srgbClr val="002878"/>
                  </a:outerShdw>
                </a:effectLst>
              </a14:hiddenEffects>
            </a:ext>
          </a:extLst>
        </p:spPr>
      </p:pic>
      <p:graphicFrame>
        <p:nvGraphicFramePr>
          <p:cNvPr id="43013" name="Object 5"/>
          <p:cNvGraphicFramePr>
            <a:graphicFrameLocks noChangeAspect="1"/>
          </p:cNvGraphicFramePr>
          <p:nvPr>
            <p:ph/>
          </p:nvPr>
        </p:nvGraphicFramePr>
        <p:xfrm>
          <a:off x="725488" y="2260600"/>
          <a:ext cx="2355850" cy="806450"/>
        </p:xfrm>
        <a:graphic>
          <a:graphicData uri="http://schemas.openxmlformats.org/presentationml/2006/ole">
            <mc:AlternateContent xmlns:mc="http://schemas.openxmlformats.org/markup-compatibility/2006">
              <mc:Choice xmlns:v="urn:schemas-microsoft-com:vml" Requires="v">
                <p:oleObj spid="_x0000_s43015" name="Visio" r:id="rId4" imgW="1391875" imgH="497289" progId="Visio.Drawing.11">
                  <p:embed/>
                </p:oleObj>
              </mc:Choice>
              <mc:Fallback>
                <p:oleObj name="Visio" r:id="rId4" imgW="1391875" imgH="497289"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8" y="2260600"/>
                        <a:ext cx="2355850" cy="806450"/>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762F00"/>
                                </a:gs>
                              </a:gsLst>
                              <a:path path="shape">
                                <a:fillToRect l="50000" t="50000" r="50000" b="50000"/>
                              </a:path>
                            </a:gra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301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2205038"/>
            <a:ext cx="453707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选择建模策略</a:t>
            </a:r>
          </a:p>
        </p:txBody>
      </p:sp>
      <p:sp>
        <p:nvSpPr>
          <p:cNvPr id="44035"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交互概述图有两种形式，一种是以活动图为主线，并用顺序图表述细节；另一种是以顺序图为主线，并用活动图来表述细节 </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如果你是对工作流进行建模，那么应该先采用活动图来表示工作流的活动控制流，然后再通过顺序图来描述其中一些活动节点的对象控制流，阐述更多实现细节 </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如果你是在为代码的设计、实现进行建模，那么可以先通过顺序图理清对象之间的控制流；然后再</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通过活动图来表示某些重要的方法、调用的</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算法流程 </a:t>
            </a:r>
          </a:p>
        </p:txBody>
      </p:sp>
      <p:pic>
        <p:nvPicPr>
          <p:cNvPr id="44036" name="Picture 4"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13500000" algn="ctr" rotWithShape="0">
                    <a:srgbClr val="002878"/>
                  </a:outerShdw>
                </a:effectLst>
              </a14:hiddenEffects>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理清主线</a:t>
            </a:r>
            <a:r>
              <a:rPr kumimoji="1" lang="en-US" altLang="zh-CN" sz="2400">
                <a:effectLst>
                  <a:outerShdw blurRad="38100" dist="38100" dir="2700000" algn="tl">
                    <a:srgbClr val="C0C0C0"/>
                  </a:outerShdw>
                </a:effectLst>
                <a:latin typeface="Times New Roman" pitchFamily="18" charset="0"/>
                <a:ea typeface="黑体" pitchFamily="49" charset="-122"/>
              </a:rPr>
              <a:t>—</a:t>
            </a:r>
            <a:r>
              <a:rPr kumimoji="1" lang="zh-CN" altLang="en-US" sz="2400">
                <a:effectLst>
                  <a:outerShdw blurRad="38100" dist="38100" dir="2700000" algn="tl">
                    <a:srgbClr val="C0C0C0"/>
                  </a:outerShdw>
                </a:effectLst>
                <a:latin typeface="Times New Roman" pitchFamily="18" charset="0"/>
                <a:ea typeface="黑体" pitchFamily="49" charset="-122"/>
              </a:rPr>
              <a:t>用活动图表述主线</a:t>
            </a:r>
          </a:p>
        </p:txBody>
      </p:sp>
      <p:pic>
        <p:nvPicPr>
          <p:cNvPr id="45059" name="Picture 3"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13500000" algn="ctr" rotWithShape="0">
                    <a:srgbClr val="002878"/>
                  </a:outerShdw>
                </a:effectLst>
              </a14:hiddenEffects>
            </a:ext>
          </a:extLst>
        </p:spPr>
      </p:pic>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12875"/>
            <a:ext cx="3948112"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表述细节</a:t>
            </a:r>
            <a:r>
              <a:rPr kumimoji="1" lang="en-US" altLang="zh-CN" sz="2400">
                <a:effectLst>
                  <a:outerShdw blurRad="38100" dist="38100" dir="2700000" algn="tl">
                    <a:srgbClr val="C0C0C0"/>
                  </a:outerShdw>
                </a:effectLst>
                <a:latin typeface="Times New Roman" pitchFamily="18" charset="0"/>
                <a:ea typeface="黑体" pitchFamily="49" charset="-122"/>
              </a:rPr>
              <a:t>—</a:t>
            </a:r>
            <a:r>
              <a:rPr kumimoji="1" lang="zh-CN" altLang="en-US" sz="2400">
                <a:effectLst>
                  <a:outerShdw blurRad="38100" dist="38100" dir="2700000" algn="tl">
                    <a:srgbClr val="C0C0C0"/>
                  </a:outerShdw>
                </a:effectLst>
                <a:latin typeface="Times New Roman" pitchFamily="18" charset="0"/>
                <a:ea typeface="黑体" pitchFamily="49" charset="-122"/>
              </a:rPr>
              <a:t>用顺序图描述细节</a:t>
            </a:r>
          </a:p>
        </p:txBody>
      </p:sp>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195388"/>
            <a:ext cx="5554663" cy="56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bwMode="auto">
          <a:xfrm>
            <a:off x="250825" y="0"/>
            <a:ext cx="85407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1. </a:t>
            </a:r>
            <a:r>
              <a:rPr lang="zh-CN" altLang="en-US" smtClean="0"/>
              <a:t>顺序图的组成</a:t>
            </a:r>
          </a:p>
        </p:txBody>
      </p:sp>
      <p:sp>
        <p:nvSpPr>
          <p:cNvPr id="7171" name="Rectangle 3"/>
          <p:cNvSpPr>
            <a:spLocks noGrp="1" noRot="1" noChangeArrowheads="1"/>
          </p:cNvSpPr>
          <p:nvPr>
            <p:ph type="body" idx="1"/>
          </p:nvPr>
        </p:nvSpPr>
        <p:spPr>
          <a:xfrm>
            <a:off x="609600" y="908050"/>
            <a:ext cx="8153400" cy="5689600"/>
          </a:xfrm>
        </p:spPr>
        <p:txBody>
          <a:bodyPr/>
          <a:lstStyle/>
          <a:p>
            <a:pPr eaLnBrk="1" hangingPunct="1">
              <a:lnSpc>
                <a:spcPct val="80000"/>
              </a:lnSpc>
              <a:spcBef>
                <a:spcPct val="0"/>
              </a:spcBef>
              <a:buFont typeface="Wingdings" pitchFamily="2" charset="2"/>
              <a:buNone/>
            </a:pPr>
            <a:r>
              <a:rPr lang="zh-CN" altLang="en-US" sz="2400" b="1" smtClean="0">
                <a:ea typeface="楷体_GB2312" pitchFamily="49" charset="-122"/>
              </a:rPr>
              <a:t>顺序图由活动者、对象、消息、生命线和控制焦点组成。</a:t>
            </a:r>
            <a:endParaRPr lang="zh-CN" altLang="en-US" sz="2400" b="1" smtClean="0"/>
          </a:p>
          <a:p>
            <a:pPr algn="just">
              <a:lnSpc>
                <a:spcPct val="120000"/>
              </a:lnSpc>
              <a:buClr>
                <a:schemeClr val="tx1"/>
              </a:buClr>
              <a:buFont typeface="Wingdings" pitchFamily="2" charset="2"/>
              <a:buChar char="Ø"/>
            </a:pPr>
            <a:r>
              <a:rPr lang="zh-CN" altLang="en-US" sz="2400" b="1" smtClean="0"/>
              <a:t>顺序图存在两个轴：水平轴表示不同的对象，垂直轴表示时间。</a:t>
            </a:r>
            <a:endParaRPr lang="zh-CN" altLang="en-US" sz="2400" b="1" smtClean="0">
              <a:latin typeface="ˎ̥"/>
            </a:endParaRPr>
          </a:p>
          <a:p>
            <a:pPr algn="just">
              <a:lnSpc>
                <a:spcPct val="120000"/>
              </a:lnSpc>
              <a:buClr>
                <a:schemeClr val="tx1"/>
              </a:buClr>
              <a:buFont typeface="Wingdings" pitchFamily="2" charset="2"/>
              <a:buChar char="Ø"/>
            </a:pPr>
            <a:r>
              <a:rPr lang="zh-CN" altLang="en-US" sz="2400" b="1" smtClean="0"/>
              <a:t>顺序图中的</a:t>
            </a:r>
            <a:r>
              <a:rPr lang="zh-CN" altLang="en-US" sz="2400" b="1" smtClean="0">
                <a:solidFill>
                  <a:srgbClr val="CC3300"/>
                </a:solidFill>
              </a:rPr>
              <a:t>对象</a:t>
            </a:r>
            <a:r>
              <a:rPr lang="zh-CN" altLang="en-US" sz="2400" b="1" smtClean="0"/>
              <a:t>：用一个带有垂直虚线的矩形框表示，并标有对象名和类名。垂直虚线是对象的</a:t>
            </a:r>
            <a:r>
              <a:rPr lang="zh-CN" altLang="en-US" sz="2400" b="1" smtClean="0">
                <a:solidFill>
                  <a:srgbClr val="CC3300"/>
                </a:solidFill>
              </a:rPr>
              <a:t>生命线</a:t>
            </a:r>
            <a:r>
              <a:rPr lang="zh-CN" altLang="en-US" sz="2400" b="1" smtClean="0"/>
              <a:t>，用于表示在某段时间内对象是存在的。</a:t>
            </a:r>
            <a:endParaRPr lang="zh-CN" altLang="en-US" sz="2400" b="1" smtClean="0">
              <a:latin typeface="ˎ̥"/>
            </a:endParaRPr>
          </a:p>
          <a:p>
            <a:pPr algn="just">
              <a:lnSpc>
                <a:spcPct val="120000"/>
              </a:lnSpc>
              <a:buClr>
                <a:schemeClr val="tx1"/>
              </a:buClr>
              <a:buFont typeface="Wingdings" pitchFamily="2" charset="2"/>
              <a:buChar char="Ø"/>
            </a:pPr>
            <a:r>
              <a:rPr lang="zh-CN" altLang="en-US" sz="2400" b="1" smtClean="0"/>
              <a:t>对象间的通信：通过在对象的生命线间画</a:t>
            </a:r>
            <a:r>
              <a:rPr lang="zh-CN" altLang="en-US" sz="2400" b="1" smtClean="0">
                <a:solidFill>
                  <a:srgbClr val="CC3300"/>
                </a:solidFill>
              </a:rPr>
              <a:t>消息</a:t>
            </a:r>
            <a:r>
              <a:rPr lang="zh-CN" altLang="en-US" sz="2400" b="1" smtClean="0"/>
              <a:t>来表示。</a:t>
            </a:r>
            <a:endParaRPr lang="zh-CN" altLang="en-US" sz="2400" b="1" smtClean="0">
              <a:latin typeface="ˎ̥"/>
            </a:endParaRPr>
          </a:p>
          <a:p>
            <a:pPr algn="just">
              <a:lnSpc>
                <a:spcPct val="120000"/>
              </a:lnSpc>
              <a:buClr>
                <a:schemeClr val="tx1"/>
              </a:buClr>
              <a:buFont typeface="Wingdings" pitchFamily="2" charset="2"/>
              <a:buChar char="Ø"/>
            </a:pPr>
            <a:r>
              <a:rPr lang="zh-CN" altLang="en-US" sz="2400" b="1" smtClean="0"/>
              <a:t>顺序图中的消息：当收到消息时，接收对象立即开始执行活动，即对象被激活了。</a:t>
            </a:r>
            <a:endParaRPr lang="zh-CN" altLang="en-US" sz="2400" b="1" smtClean="0">
              <a:latin typeface="ˎ̥"/>
            </a:endParaRPr>
          </a:p>
          <a:p>
            <a:pPr algn="just">
              <a:lnSpc>
                <a:spcPct val="120000"/>
              </a:lnSpc>
              <a:buClr>
                <a:schemeClr val="tx1"/>
              </a:buClr>
              <a:buFont typeface="Wingdings" pitchFamily="2" charset="2"/>
              <a:buChar char="Ø"/>
            </a:pPr>
            <a:r>
              <a:rPr lang="zh-CN" altLang="en-US" sz="2400" b="1" smtClean="0">
                <a:solidFill>
                  <a:srgbClr val="CC3300"/>
                </a:solidFill>
              </a:rPr>
              <a:t>控制焦点</a:t>
            </a:r>
            <a:r>
              <a:rPr lang="zh-CN" altLang="en-US" sz="2400" b="1" smtClean="0"/>
              <a:t>：是顺序图中表示时间段的符号，在这段时间内，对象将执行相应的操作。通过在对象生命线上显示一个细长矩形框来</a:t>
            </a:r>
            <a:r>
              <a:rPr lang="zh-CN" altLang="en-US" sz="2400" b="1" i="1" smtClean="0"/>
              <a:t>表示激活</a:t>
            </a:r>
            <a:r>
              <a:rPr lang="zh-CN" altLang="en-US" sz="2400" b="1" smtClean="0"/>
              <a:t>。</a:t>
            </a:r>
          </a:p>
          <a:p>
            <a:pPr eaLnBrk="1" hangingPunct="1">
              <a:lnSpc>
                <a:spcPct val="80000"/>
              </a:lnSpc>
              <a:buFont typeface="Wingdings" pitchFamily="2" charset="2"/>
              <a:buNone/>
            </a:pPr>
            <a:endParaRPr lang="en-US" altLang="zh-CN"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a:xfrm>
            <a:off x="609600" y="1125538"/>
            <a:ext cx="8153400" cy="4973637"/>
          </a:xfrm>
        </p:spPr>
        <p:txBody>
          <a:bodyPr/>
          <a:lstStyle/>
          <a:p>
            <a:pPr eaLnBrk="1" hangingPunct="1">
              <a:buFont typeface="Wingdings" pitchFamily="2" charset="2"/>
              <a:buNone/>
            </a:pPr>
            <a:r>
              <a:rPr lang="zh-CN" altLang="en-US" smtClean="0"/>
              <a:t>（</a:t>
            </a:r>
            <a:r>
              <a:rPr lang="en-US" altLang="zh-CN" smtClean="0"/>
              <a:t>1</a:t>
            </a:r>
            <a:r>
              <a:rPr lang="zh-CN" altLang="en-US" smtClean="0"/>
              <a:t>）对象</a:t>
            </a:r>
          </a:p>
          <a:p>
            <a:pPr eaLnBrk="1" hangingPunct="1"/>
            <a:r>
              <a:rPr lang="zh-CN" altLang="en-US" smtClean="0"/>
              <a:t>时序图中对象的符号和对象图中对象所用的符号一样。</a:t>
            </a:r>
          </a:p>
          <a:p>
            <a:pPr eaLnBrk="1" hangingPunct="1"/>
            <a:r>
              <a:rPr lang="zh-CN" altLang="en-US" smtClean="0"/>
              <a:t>将对象置于时序图的顶部意味着在交互开始的时候对象就已经存在了，如果对象的位置不在顶部，那么表示对象是在交互的过程中被创建的。</a:t>
            </a:r>
          </a:p>
        </p:txBody>
      </p:sp>
      <p:pic>
        <p:nvPicPr>
          <p:cNvPr id="81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953000"/>
            <a:ext cx="19177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sz="half" idx="1"/>
          </p:nvPr>
        </p:nvSpPr>
        <p:spPr>
          <a:xfrm>
            <a:off x="539750" y="549275"/>
            <a:ext cx="5907088" cy="4757738"/>
          </a:xfrm>
        </p:spPr>
        <p:txBody>
          <a:bodyPr/>
          <a:lstStyle/>
          <a:p>
            <a:pPr eaLnBrk="1" hangingPunct="1">
              <a:lnSpc>
                <a:spcPct val="90000"/>
              </a:lnSpc>
              <a:buFont typeface="Wingdings" pitchFamily="2" charset="2"/>
              <a:buNone/>
            </a:pPr>
            <a:r>
              <a:rPr lang="zh-CN" altLang="en-US" smtClean="0"/>
              <a:t>（</a:t>
            </a:r>
            <a:r>
              <a:rPr lang="en-US" altLang="zh-CN" smtClean="0"/>
              <a:t>2</a:t>
            </a:r>
            <a:r>
              <a:rPr lang="zh-CN" altLang="en-US" smtClean="0"/>
              <a:t>）生命线</a:t>
            </a:r>
          </a:p>
          <a:p>
            <a:pPr eaLnBrk="1" hangingPunct="1">
              <a:lnSpc>
                <a:spcPct val="90000"/>
              </a:lnSpc>
            </a:pPr>
            <a:r>
              <a:rPr lang="zh-CN" altLang="en-US" smtClean="0"/>
              <a:t>生命线是一条垂直的虚线，表示时序图中的对象在一段时间内的存在。每个对象的底部中心的位置都带有生命线。</a:t>
            </a:r>
          </a:p>
          <a:p>
            <a:pPr eaLnBrk="1" hangingPunct="1">
              <a:lnSpc>
                <a:spcPct val="90000"/>
              </a:lnSpc>
            </a:pPr>
            <a:r>
              <a:rPr lang="zh-CN" altLang="en-US" smtClean="0"/>
              <a:t>生命线是一个时间线，从时序图的顶部一直延伸到底部，所用的时间取决于交互持续的时间。</a:t>
            </a:r>
          </a:p>
          <a:p>
            <a:pPr eaLnBrk="1" hangingPunct="1">
              <a:lnSpc>
                <a:spcPct val="90000"/>
              </a:lnSpc>
            </a:pPr>
            <a:r>
              <a:rPr lang="zh-CN" altLang="en-US" smtClean="0"/>
              <a:t>对象与生命线结合在一起称为对象的生命线，对象的生命线包含矩形的对象图标以及图标下面的生命线。 </a:t>
            </a:r>
          </a:p>
          <a:p>
            <a:pPr eaLnBrk="1" hangingPunct="1">
              <a:lnSpc>
                <a:spcPct val="90000"/>
              </a:lnSpc>
              <a:buFont typeface="Wingdings" pitchFamily="2" charset="2"/>
              <a:buNone/>
            </a:pPr>
            <a:endParaRPr lang="en-US" altLang="zh-CN" smtClean="0"/>
          </a:p>
        </p:txBody>
      </p:sp>
      <p:sp>
        <p:nvSpPr>
          <p:cNvPr id="9219" name="Rectangle 5"/>
          <p:cNvSpPr>
            <a:spLocks noGrp="1" noRot="1" noChangeArrowheads="1"/>
          </p:cNvSpPr>
          <p:nvPr>
            <p:ph type="body" sz="half" idx="2"/>
          </p:nvPr>
        </p:nvSpPr>
        <p:spPr/>
        <p:txBody>
          <a:bodyPr/>
          <a:lstStyle/>
          <a:p>
            <a:pPr eaLnBrk="1" hangingPunct="1">
              <a:lnSpc>
                <a:spcPct val="90000"/>
              </a:lnSpc>
            </a:pPr>
            <a:endParaRPr lang="zh-CN" altLang="zh-CN" smtClean="0"/>
          </a:p>
        </p:txBody>
      </p:sp>
      <p:pic>
        <p:nvPicPr>
          <p:cNvPr id="922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1484313"/>
            <a:ext cx="1243013"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516563"/>
            <a:ext cx="699928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p:txBody>
          <a:bodyPr/>
          <a:lstStyle/>
          <a:p>
            <a:pPr eaLnBrk="1" hangingPunct="1">
              <a:lnSpc>
                <a:spcPct val="90000"/>
              </a:lnSpc>
              <a:buFont typeface="Wingdings" pitchFamily="2" charset="2"/>
              <a:buNone/>
            </a:pPr>
            <a:r>
              <a:rPr lang="zh-CN" altLang="en-US" sz="2800" smtClean="0"/>
              <a:t>（</a:t>
            </a:r>
            <a:r>
              <a:rPr lang="en-US" altLang="zh-CN" sz="2800" smtClean="0"/>
              <a:t>3</a:t>
            </a:r>
            <a:r>
              <a:rPr lang="zh-CN" altLang="en-US" sz="2800" smtClean="0"/>
              <a:t>）消息</a:t>
            </a:r>
          </a:p>
          <a:p>
            <a:pPr eaLnBrk="1" hangingPunct="1">
              <a:lnSpc>
                <a:spcPct val="90000"/>
              </a:lnSpc>
            </a:pPr>
            <a:r>
              <a:rPr lang="zh-CN" altLang="en-US" sz="2800" smtClean="0"/>
              <a:t>消息定义的是对象之间某种形式的通信，它可以激发某个操作、唤起信号或导致目标对象的创建或撤销。 </a:t>
            </a:r>
          </a:p>
          <a:p>
            <a:pPr eaLnBrk="1" hangingPunct="1">
              <a:lnSpc>
                <a:spcPct val="90000"/>
              </a:lnSpc>
            </a:pPr>
            <a:r>
              <a:rPr lang="zh-CN" altLang="en-US" sz="2800" smtClean="0"/>
              <a:t>消息是两个对象之间的单路通信，从发送方到接收方的控制信息流。</a:t>
            </a:r>
          </a:p>
          <a:p>
            <a:pPr eaLnBrk="1" hangingPunct="1">
              <a:lnSpc>
                <a:spcPct val="90000"/>
              </a:lnSpc>
            </a:pPr>
            <a:r>
              <a:rPr lang="zh-CN" altLang="en-US" sz="2800" smtClean="0"/>
              <a:t>消息可以用于在对象间传递参数。</a:t>
            </a:r>
          </a:p>
          <a:p>
            <a:pPr eaLnBrk="1" hangingPunct="1">
              <a:lnSpc>
                <a:spcPct val="90000"/>
              </a:lnSpc>
            </a:pPr>
            <a:r>
              <a:rPr lang="zh-CN" altLang="en-US" sz="2800" smtClean="0"/>
              <a:t>消息可以是信号，也可以是调用。</a:t>
            </a:r>
          </a:p>
          <a:p>
            <a:pPr eaLnBrk="1" hangingPunct="1">
              <a:lnSpc>
                <a:spcPct val="90000"/>
              </a:lnSpc>
            </a:pPr>
            <a:r>
              <a:rPr lang="zh-CN" altLang="en-US" sz="2800" smtClean="0"/>
              <a:t>在</a:t>
            </a:r>
            <a:r>
              <a:rPr lang="en-US" altLang="zh-CN" sz="2800" smtClean="0"/>
              <a:t>UML</a:t>
            </a:r>
            <a:r>
              <a:rPr lang="zh-CN" altLang="en-US" sz="2800" smtClean="0"/>
              <a:t>中，消息使用箭头来表示，箭头的类型表示了消息的类型。</a:t>
            </a:r>
          </a:p>
          <a:p>
            <a:pPr eaLnBrk="1" hangingPunct="1">
              <a:lnSpc>
                <a:spcPct val="90000"/>
              </a:lnSpc>
              <a:buFont typeface="Wingdings" pitchFamily="2" charset="2"/>
              <a:buNone/>
            </a:pPr>
            <a:endParaRPr lang="en-US" altLang="zh-CN"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765175"/>
            <a:ext cx="6627812"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5"/>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916238" y="4868863"/>
            <a:ext cx="3333750" cy="119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127</TotalTime>
  <Words>4311</Words>
  <Application>Microsoft Office PowerPoint</Application>
  <PresentationFormat>全屏显示(4:3)</PresentationFormat>
  <Paragraphs>224</Paragraphs>
  <Slides>43</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6" baseType="lpstr">
      <vt:lpstr>Arial</vt:lpstr>
      <vt:lpstr>宋体</vt:lpstr>
      <vt:lpstr>Wingdings</vt:lpstr>
      <vt:lpstr>Wingdings 2</vt:lpstr>
      <vt:lpstr>黑体</vt:lpstr>
      <vt:lpstr>楷体_GB2312</vt:lpstr>
      <vt:lpstr>ˎ̥</vt:lpstr>
      <vt:lpstr>Times New Roman</vt:lpstr>
      <vt:lpstr>Verdana</vt:lpstr>
      <vt:lpstr>Tahoma</vt:lpstr>
      <vt:lpstr>华文琥珀</vt:lpstr>
      <vt:lpstr>吉祥如意</vt:lpstr>
      <vt:lpstr>Microsoft Visio 绘图</vt:lpstr>
      <vt:lpstr>PowerPoint 演示文稿</vt:lpstr>
      <vt:lpstr>PowerPoint 演示文稿</vt:lpstr>
      <vt:lpstr>UML的最新发展</vt:lpstr>
      <vt:lpstr>5.1 顺序图（时序图）</vt:lpstr>
      <vt:lpstr>1. 顺序图的组成</vt:lpstr>
      <vt:lpstr>PowerPoint 演示文稿</vt:lpstr>
      <vt:lpstr>PowerPoint 演示文稿</vt:lpstr>
      <vt:lpstr>PowerPoint 演示文稿</vt:lpstr>
      <vt:lpstr>PowerPoint 演示文稿</vt:lpstr>
      <vt:lpstr>PowerPoint 演示文稿</vt:lpstr>
      <vt:lpstr>2. 顺序建模实例</vt:lpstr>
      <vt:lpstr>顺序图—洗衣过程</vt:lpstr>
      <vt:lpstr>3. 顺序图的建模步骤 </vt:lpstr>
      <vt:lpstr>PowerPoint 演示文稿</vt:lpstr>
      <vt:lpstr>创建时序图步骤</vt:lpstr>
      <vt:lpstr>创建时序图步骤</vt:lpstr>
      <vt:lpstr>PowerPoint 演示文稿</vt:lpstr>
      <vt:lpstr>PowerPoint 演示文稿</vt:lpstr>
      <vt:lpstr>PowerPoint 演示文稿</vt:lpstr>
      <vt:lpstr>PowerPoint 演示文稿</vt:lpstr>
      <vt:lpstr>PowerPoint 演示文稿</vt:lpstr>
      <vt:lpstr>5.2 合作图（协作图）</vt:lpstr>
      <vt:lpstr>1. 协作图组成</vt:lpstr>
      <vt:lpstr>协作图示例2</vt:lpstr>
      <vt:lpstr>PowerPoint 演示文稿</vt:lpstr>
      <vt:lpstr>协作图组成元素进一步说明</vt:lpstr>
      <vt:lpstr>PowerPoint 演示文稿</vt:lpstr>
      <vt:lpstr>2. 顺序图和协作图的比较</vt:lpstr>
      <vt:lpstr>3. 协作图建模技术</vt:lpstr>
      <vt:lpstr>4. 实例——图书馆管理系统的协作图</vt:lpstr>
      <vt:lpstr>（1）系统管理员添加书籍的协作图</vt:lpstr>
      <vt:lpstr>（2）图书管理员处理借书的协作图</vt:lpstr>
      <vt:lpstr>（3）图书管理员处理还书的协作图</vt:lpstr>
      <vt:lpstr>（4）系统管理员删除书籍的协作图</vt:lpstr>
      <vt:lpstr>（5）借阅者预留书籍的协作图</vt:lpstr>
      <vt:lpstr>顺序图和协作图中，消息的进一步说明</vt:lpstr>
      <vt:lpstr>5.3 定时图简介</vt:lpstr>
      <vt:lpstr>5.4 交互概述图简介</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Administrator</cp:lastModifiedBy>
  <cp:revision>68</cp:revision>
  <dcterms:created xsi:type="dcterms:W3CDTF">2008-03-07T13:07:48Z</dcterms:created>
  <dcterms:modified xsi:type="dcterms:W3CDTF">2016-09-29T04:16:22Z</dcterms:modified>
</cp:coreProperties>
</file>