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21667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19053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8473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262737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5283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550393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41949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52752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588180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C9148-78D7-4B64-A9DC-8DE9289E40F8}"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308503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C9148-78D7-4B64-A9DC-8DE9289E40F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350003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C9148-78D7-4B64-A9DC-8DE9289E40F8}"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1679513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C9148-78D7-4B64-A9DC-8DE9289E40F8}"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257325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C9148-78D7-4B64-A9DC-8DE9289E40F8}"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384695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7C9148-78D7-4B64-A9DC-8DE9289E40F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2784916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C9148-78D7-4B64-A9DC-8DE9289E40F8}"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7139A0-2567-4388-9688-6F6866CCF5D0}" type="slidenum">
              <a:rPr lang="en-US" smtClean="0"/>
              <a:t>‹#›</a:t>
            </a:fld>
            <a:endParaRPr lang="en-US"/>
          </a:p>
        </p:txBody>
      </p:sp>
    </p:spTree>
    <p:extLst>
      <p:ext uri="{BB962C8B-B14F-4D97-AF65-F5344CB8AC3E}">
        <p14:creationId xmlns:p14="http://schemas.microsoft.com/office/powerpoint/2010/main" val="259342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7C9148-78D7-4B64-A9DC-8DE9289E40F8}" type="datetimeFigureOut">
              <a:rPr lang="en-US" smtClean="0"/>
              <a:t>3/4/2025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97139A0-2567-4388-9688-6F6866CCF5D0}" type="slidenum">
              <a:rPr lang="en-US" smtClean="0"/>
              <a:t>‹#›</a:t>
            </a:fld>
            <a:endParaRPr lang="en-US"/>
          </a:p>
        </p:txBody>
      </p:sp>
    </p:spTree>
    <p:extLst>
      <p:ext uri="{BB962C8B-B14F-4D97-AF65-F5344CB8AC3E}">
        <p14:creationId xmlns:p14="http://schemas.microsoft.com/office/powerpoint/2010/main" val="1072015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0D2B-EE42-CE86-A7A8-9E29F919A3E1}"/>
              </a:ext>
            </a:extLst>
          </p:cNvPr>
          <p:cNvSpPr>
            <a:spLocks noGrp="1"/>
          </p:cNvSpPr>
          <p:nvPr>
            <p:ph type="ctrTitle"/>
          </p:nvPr>
        </p:nvSpPr>
        <p:spPr/>
        <p:txBody>
          <a:bodyPr>
            <a:normAutofit fontScale="90000"/>
          </a:bodyPr>
          <a:lstStyle/>
          <a:p>
            <a:pPr algn="ctr"/>
            <a:r>
              <a:rPr lang="en-US" b="1" dirty="0" err="1"/>
              <a:t>AgriData</a:t>
            </a:r>
            <a:r>
              <a:rPr lang="en-US" b="1" dirty="0"/>
              <a:t> Explorer</a:t>
            </a:r>
            <a:br>
              <a:rPr lang="en-US" b="1" dirty="0"/>
            </a:br>
            <a:endParaRPr lang="en-US" dirty="0"/>
          </a:p>
        </p:txBody>
      </p:sp>
      <p:sp>
        <p:nvSpPr>
          <p:cNvPr id="3" name="Subtitle 2">
            <a:extLst>
              <a:ext uri="{FF2B5EF4-FFF2-40B4-BE49-F238E27FC236}">
                <a16:creationId xmlns:a16="http://schemas.microsoft.com/office/drawing/2014/main" id="{8E988E43-A3C9-D06F-BC63-6B9EBB9CD7F2}"/>
              </a:ext>
            </a:extLst>
          </p:cNvPr>
          <p:cNvSpPr>
            <a:spLocks noGrp="1"/>
          </p:cNvSpPr>
          <p:nvPr>
            <p:ph type="subTitle" idx="1"/>
          </p:nvPr>
        </p:nvSpPr>
        <p:spPr/>
        <p:txBody>
          <a:bodyPr/>
          <a:lstStyle/>
          <a:p>
            <a:r>
              <a:rPr lang="en-US" b="1" dirty="0"/>
              <a:t>Understanding Indian Agriculture with EDA</a:t>
            </a:r>
            <a:endParaRPr lang="en-US" dirty="0"/>
          </a:p>
        </p:txBody>
      </p:sp>
    </p:spTree>
    <p:extLst>
      <p:ext uri="{BB962C8B-B14F-4D97-AF65-F5344CB8AC3E}">
        <p14:creationId xmlns:p14="http://schemas.microsoft.com/office/powerpoint/2010/main" val="30612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6115-A512-A0D1-FC9F-6A61F8BF52F8}"/>
              </a:ext>
            </a:extLst>
          </p:cNvPr>
          <p:cNvSpPr>
            <a:spLocks noGrp="1"/>
          </p:cNvSpPr>
          <p:nvPr>
            <p:ph type="title"/>
          </p:nvPr>
        </p:nvSpPr>
        <p:spPr/>
        <p:txBody>
          <a:bodyPr/>
          <a:lstStyle/>
          <a:p>
            <a:r>
              <a:rPr lang="en-US" dirty="0"/>
              <a:t>Key Insights</a:t>
            </a:r>
          </a:p>
        </p:txBody>
      </p:sp>
      <p:sp>
        <p:nvSpPr>
          <p:cNvPr id="3" name="Content Placeholder 2">
            <a:extLst>
              <a:ext uri="{FF2B5EF4-FFF2-40B4-BE49-F238E27FC236}">
                <a16:creationId xmlns:a16="http://schemas.microsoft.com/office/drawing/2014/main" id="{B276AD67-73C1-CB05-654C-D4E151EB2371}"/>
              </a:ext>
            </a:extLst>
          </p:cNvPr>
          <p:cNvSpPr>
            <a:spLocks noGrp="1"/>
          </p:cNvSpPr>
          <p:nvPr>
            <p:ph idx="1"/>
          </p:nvPr>
        </p:nvSpPr>
        <p:spPr/>
        <p:txBody>
          <a:bodyPr>
            <a:normAutofit/>
          </a:bodyPr>
          <a:lstStyle/>
          <a:p>
            <a:r>
              <a:rPr lang="en-US" b="1" dirty="0"/>
              <a:t>Rice &amp; Wheat Dominance:</a:t>
            </a:r>
            <a:r>
              <a:rPr lang="en-US" dirty="0"/>
              <a:t> Rice and wheat remain the most cultivated crops, with </a:t>
            </a:r>
            <a:r>
              <a:rPr lang="en-US" b="1" dirty="0"/>
              <a:t>West Bengal leading in rice production</a:t>
            </a:r>
            <a:r>
              <a:rPr lang="en-US" dirty="0"/>
              <a:t> and </a:t>
            </a:r>
            <a:r>
              <a:rPr lang="en-US" b="1" dirty="0"/>
              <a:t>Uttar Pradesh dominating wheat production</a:t>
            </a:r>
            <a:r>
              <a:rPr lang="en-US" dirty="0"/>
              <a:t>.</a:t>
            </a:r>
          </a:p>
          <a:p>
            <a:r>
              <a:rPr lang="en-US" b="1" dirty="0"/>
              <a:t>Crop Yield Trends:</a:t>
            </a:r>
            <a:r>
              <a:rPr lang="en-US" dirty="0"/>
              <a:t> Over the past 50 years, </a:t>
            </a:r>
            <a:r>
              <a:rPr lang="en-US" b="1" dirty="0"/>
              <a:t>sugarcane and oilseeds have seen a steady rise in yield</a:t>
            </a:r>
            <a:r>
              <a:rPr lang="en-US" dirty="0"/>
              <a:t>, while </a:t>
            </a:r>
            <a:r>
              <a:rPr lang="en-US" b="1" dirty="0"/>
              <a:t>wheat yield has improved significantly due to better farming techniques</a:t>
            </a:r>
            <a:r>
              <a:rPr lang="en-US" dirty="0"/>
              <a:t>.</a:t>
            </a:r>
          </a:p>
          <a:p>
            <a:r>
              <a:rPr lang="en-US" b="1" dirty="0"/>
              <a:t>Regional Disparities:</a:t>
            </a:r>
            <a:r>
              <a:rPr lang="en-US" dirty="0"/>
              <a:t> Some states, such as </a:t>
            </a:r>
            <a:r>
              <a:rPr lang="en-US" b="1" dirty="0"/>
              <a:t>Punjab and Haryana, show consistently high yields</a:t>
            </a:r>
            <a:r>
              <a:rPr lang="en-US" dirty="0"/>
              <a:t>, while states in the </a:t>
            </a:r>
            <a:r>
              <a:rPr lang="en-US" b="1" dirty="0"/>
              <a:t>eastern and northeastern regions struggle with lower yields due to soil conditions and climate factors</a:t>
            </a:r>
            <a:r>
              <a:rPr lang="en-US" dirty="0"/>
              <a:t>.</a:t>
            </a:r>
          </a:p>
        </p:txBody>
      </p:sp>
    </p:spTree>
    <p:extLst>
      <p:ext uri="{BB962C8B-B14F-4D97-AF65-F5344CB8AC3E}">
        <p14:creationId xmlns:p14="http://schemas.microsoft.com/office/powerpoint/2010/main" val="270027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027B34-0843-353B-14EA-20B4DDF9E414}"/>
              </a:ext>
            </a:extLst>
          </p:cNvPr>
          <p:cNvSpPr>
            <a:spLocks noGrp="1"/>
          </p:cNvSpPr>
          <p:nvPr>
            <p:ph idx="1"/>
          </p:nvPr>
        </p:nvSpPr>
        <p:spPr>
          <a:xfrm>
            <a:off x="812246" y="899412"/>
            <a:ext cx="8596668" cy="5351814"/>
          </a:xfrm>
        </p:spPr>
        <p:txBody>
          <a:bodyPr/>
          <a:lstStyle/>
          <a:p>
            <a:r>
              <a:rPr lang="en-US" b="1" dirty="0"/>
              <a:t>Impact of Cultivated Area on Production:</a:t>
            </a:r>
            <a:r>
              <a:rPr lang="en-US" dirty="0"/>
              <a:t> In some cases, </a:t>
            </a:r>
            <a:r>
              <a:rPr lang="en-US" b="1" dirty="0"/>
              <a:t>an increase in cultivated area does not always translate to higher production</a:t>
            </a:r>
            <a:r>
              <a:rPr lang="en-US" dirty="0"/>
              <a:t>, indicating the role of </a:t>
            </a:r>
            <a:r>
              <a:rPr lang="en-US" b="1" dirty="0"/>
              <a:t>soil fertility, irrigation, and farming methods</a:t>
            </a:r>
            <a:r>
              <a:rPr lang="en-US" dirty="0"/>
              <a:t>.</a:t>
            </a:r>
          </a:p>
          <a:p>
            <a:r>
              <a:rPr lang="en-US" b="1" dirty="0"/>
              <a:t>Oilseed and Cotton Growth:</a:t>
            </a:r>
            <a:r>
              <a:rPr lang="en-US" dirty="0"/>
              <a:t> Over the last decade, </a:t>
            </a:r>
            <a:r>
              <a:rPr lang="en-US" b="1" dirty="0"/>
              <a:t>oilseed and cotton production has surged in states like Gujarat and Maharashtra</a:t>
            </a:r>
            <a:r>
              <a:rPr lang="en-US" dirty="0"/>
              <a:t>, largely due to </a:t>
            </a:r>
            <a:r>
              <a:rPr lang="en-US" b="1" dirty="0"/>
              <a:t>government policies and adoption of high-yield varieties</a:t>
            </a:r>
            <a:r>
              <a:rPr lang="en-US" dirty="0"/>
              <a:t>.</a:t>
            </a:r>
          </a:p>
          <a:p>
            <a:r>
              <a:rPr lang="en-US" b="1" dirty="0"/>
              <a:t>Wheat vs. Rice Comparison:</a:t>
            </a:r>
            <a:r>
              <a:rPr lang="en-US" dirty="0"/>
              <a:t> While wheat and rice are staple crops, </a:t>
            </a:r>
            <a:r>
              <a:rPr lang="en-US" b="1" dirty="0"/>
              <a:t>rice production has been more volatile compared to wheat</a:t>
            </a:r>
            <a:r>
              <a:rPr lang="en-US" dirty="0"/>
              <a:t>, possibly due to </a:t>
            </a:r>
            <a:r>
              <a:rPr lang="en-US" b="1" dirty="0"/>
              <a:t>weather conditions and water-intensive requirements</a:t>
            </a:r>
            <a:r>
              <a:rPr lang="en-US" dirty="0"/>
              <a:t>.</a:t>
            </a:r>
          </a:p>
          <a:p>
            <a:r>
              <a:rPr lang="en-US" b="1" dirty="0"/>
              <a:t>Top Producing Districts:</a:t>
            </a:r>
            <a:r>
              <a:rPr lang="en-US" dirty="0"/>
              <a:t> District-level analysis highlights </a:t>
            </a:r>
            <a:r>
              <a:rPr lang="en-US" b="1" dirty="0"/>
              <a:t>consistent high performers</a:t>
            </a:r>
            <a:r>
              <a:rPr lang="en-US" dirty="0"/>
              <a:t>, such as </a:t>
            </a:r>
            <a:r>
              <a:rPr lang="en-US" b="1" dirty="0"/>
              <a:t>West Godavari (Rice), </a:t>
            </a:r>
            <a:r>
              <a:rPr lang="en-US" b="1" dirty="0" err="1"/>
              <a:t>Hoshangabad</a:t>
            </a:r>
            <a:r>
              <a:rPr lang="en-US" b="1" dirty="0"/>
              <a:t> (Wheat), and Jalgaon (Cotton)</a:t>
            </a:r>
            <a:r>
              <a:rPr lang="en-US" dirty="0"/>
              <a:t>.</a:t>
            </a:r>
          </a:p>
          <a:p>
            <a:r>
              <a:rPr lang="en-US" b="1" dirty="0"/>
              <a:t>Policy &amp; Climate Impact:</a:t>
            </a:r>
            <a:r>
              <a:rPr lang="en-US" dirty="0"/>
              <a:t> Government subsidies, irrigation facilities, and climate changes have significantly influenced </a:t>
            </a:r>
            <a:r>
              <a:rPr lang="en-US" b="1" dirty="0"/>
              <a:t>crop selection and production trends</a:t>
            </a:r>
            <a:r>
              <a:rPr lang="en-US" dirty="0"/>
              <a:t> across different states.</a:t>
            </a:r>
          </a:p>
        </p:txBody>
      </p:sp>
    </p:spTree>
    <p:extLst>
      <p:ext uri="{BB962C8B-B14F-4D97-AF65-F5344CB8AC3E}">
        <p14:creationId xmlns:p14="http://schemas.microsoft.com/office/powerpoint/2010/main" val="341980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1EFB4-EA64-809D-7CE7-709294A7E5EC}"/>
              </a:ext>
            </a:extLst>
          </p:cNvPr>
          <p:cNvSpPr>
            <a:spLocks noGrp="1"/>
          </p:cNvSpPr>
          <p:nvPr>
            <p:ph type="title"/>
          </p:nvPr>
        </p:nvSpPr>
        <p:spPr>
          <a:xfrm>
            <a:off x="1082068" y="2768600"/>
            <a:ext cx="8596668" cy="1320800"/>
          </a:xfrm>
        </p:spPr>
        <p:txBody>
          <a:bodyPr/>
          <a:lstStyle/>
          <a:p>
            <a:pPr algn="ctr"/>
            <a:r>
              <a:rPr lang="en-US" dirty="0"/>
              <a:t>Thankyou</a:t>
            </a:r>
          </a:p>
        </p:txBody>
      </p:sp>
    </p:spTree>
    <p:extLst>
      <p:ext uri="{BB962C8B-B14F-4D97-AF65-F5344CB8AC3E}">
        <p14:creationId xmlns:p14="http://schemas.microsoft.com/office/powerpoint/2010/main" val="1799602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4458-E76F-700E-5DB3-AA6A6CBB7ECD}"/>
              </a:ext>
            </a:extLst>
          </p:cNvPr>
          <p:cNvSpPr>
            <a:spLocks noGrp="1"/>
          </p:cNvSpPr>
          <p:nvPr>
            <p:ph type="title"/>
          </p:nvPr>
        </p:nvSpPr>
        <p:spPr/>
        <p:txBody>
          <a:bodyPr>
            <a:normAutofit/>
          </a:bodyPr>
          <a:lstStyle/>
          <a:p>
            <a:r>
              <a:rPr lang="en-US" b="1" dirty="0"/>
              <a:t>Introduction</a:t>
            </a:r>
            <a:endParaRPr lang="en-US" dirty="0"/>
          </a:p>
        </p:txBody>
      </p:sp>
      <p:sp>
        <p:nvSpPr>
          <p:cNvPr id="3" name="Content Placeholder 2">
            <a:extLst>
              <a:ext uri="{FF2B5EF4-FFF2-40B4-BE49-F238E27FC236}">
                <a16:creationId xmlns:a16="http://schemas.microsoft.com/office/drawing/2014/main" id="{6CC3817F-18FE-2A16-B38C-E05A12E74BFD}"/>
              </a:ext>
            </a:extLst>
          </p:cNvPr>
          <p:cNvSpPr>
            <a:spLocks noGrp="1"/>
          </p:cNvSpPr>
          <p:nvPr>
            <p:ph idx="1"/>
          </p:nvPr>
        </p:nvSpPr>
        <p:spPr/>
        <p:txBody>
          <a:bodyPr/>
          <a:lstStyle/>
          <a:p>
            <a:pPr marL="0" indent="0">
              <a:buNone/>
            </a:pPr>
            <a:r>
              <a:rPr lang="en-US" b="1" dirty="0"/>
              <a:t>Project Overview</a:t>
            </a:r>
          </a:p>
          <a:p>
            <a:pPr marL="0" indent="0">
              <a:buNone/>
            </a:pPr>
            <a:r>
              <a:rPr lang="en-US" dirty="0"/>
              <a:t>India's agricultural sector plays a crucial role in the economy, yet managing and analyzing agricultural data remains a challenge due to its fragmented nature and lack of accessibility. The objective of this project, </a:t>
            </a:r>
            <a:r>
              <a:rPr lang="en-US" b="1" dirty="0" err="1"/>
              <a:t>AgriData</a:t>
            </a:r>
            <a:r>
              <a:rPr lang="en-US" b="1" dirty="0"/>
              <a:t> Explorer</a:t>
            </a:r>
            <a:r>
              <a:rPr lang="en-US" dirty="0"/>
              <a:t>, is to create a data-driven platform that integrates agricultural data across various states and districts in India. This platform provides insights into crop production, yields, and cultivated areas, enabling stakeholders such as farmers, policymakers, and researchers to make informed decisions.</a:t>
            </a:r>
          </a:p>
          <a:p>
            <a:pPr marL="0" indent="0">
              <a:buNone/>
            </a:pPr>
            <a:endParaRPr lang="en-US" dirty="0"/>
          </a:p>
        </p:txBody>
      </p:sp>
    </p:spTree>
    <p:extLst>
      <p:ext uri="{BB962C8B-B14F-4D97-AF65-F5344CB8AC3E}">
        <p14:creationId xmlns:p14="http://schemas.microsoft.com/office/powerpoint/2010/main" val="3370957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345C-7A51-2860-8B7E-AF5DFBE34C3E}"/>
              </a:ext>
            </a:extLst>
          </p:cNvPr>
          <p:cNvSpPr>
            <a:spLocks noGrp="1"/>
          </p:cNvSpPr>
          <p:nvPr>
            <p:ph type="title"/>
          </p:nvPr>
        </p:nvSpPr>
        <p:spPr/>
        <p:txBody>
          <a:bodyPr/>
          <a:lstStyle/>
          <a:p>
            <a:r>
              <a:rPr lang="en-US" b="1" dirty="0"/>
              <a:t>Objectives</a:t>
            </a:r>
            <a:endParaRPr lang="en-US" dirty="0"/>
          </a:p>
        </p:txBody>
      </p:sp>
      <p:sp>
        <p:nvSpPr>
          <p:cNvPr id="3" name="Content Placeholder 2">
            <a:extLst>
              <a:ext uri="{FF2B5EF4-FFF2-40B4-BE49-F238E27FC236}">
                <a16:creationId xmlns:a16="http://schemas.microsoft.com/office/drawing/2014/main" id="{9DF6268B-4F5E-29E8-B087-3290E7AACE45}"/>
              </a:ext>
            </a:extLst>
          </p:cNvPr>
          <p:cNvSpPr>
            <a:spLocks noGrp="1"/>
          </p:cNvSpPr>
          <p:nvPr>
            <p:ph idx="1"/>
          </p:nvPr>
        </p:nvSpPr>
        <p:spPr/>
        <p:txBody>
          <a:bodyPr/>
          <a:lstStyle/>
          <a:p>
            <a:pPr>
              <a:buFont typeface="Arial" panose="020B0604020202020204" pitchFamily="34" charset="0"/>
              <a:buChar char="•"/>
            </a:pPr>
            <a:r>
              <a:rPr lang="en-US" dirty="0"/>
              <a:t>To clean and preprocess agricultural data for accurate analysis.</a:t>
            </a:r>
          </a:p>
          <a:p>
            <a:pPr>
              <a:buFont typeface="Arial" panose="020B0604020202020204" pitchFamily="34" charset="0"/>
              <a:buChar char="•"/>
            </a:pPr>
            <a:r>
              <a:rPr lang="en-US" dirty="0"/>
              <a:t>To conduct exploratory data analysis (EDA) and visualize key agricultural trends.</a:t>
            </a:r>
          </a:p>
          <a:p>
            <a:pPr>
              <a:buFont typeface="Arial" panose="020B0604020202020204" pitchFamily="34" charset="0"/>
              <a:buChar char="•"/>
            </a:pPr>
            <a:r>
              <a:rPr lang="en-US" dirty="0"/>
              <a:t>To implement SQL queries for in-depth data insights.</a:t>
            </a:r>
          </a:p>
          <a:p>
            <a:pPr>
              <a:buFont typeface="Arial" panose="020B0604020202020204" pitchFamily="34" charset="0"/>
              <a:buChar char="•"/>
            </a:pPr>
            <a:r>
              <a:rPr lang="en-US" dirty="0"/>
              <a:t>To develop an interactive Power BI dashboard for visualization.</a:t>
            </a:r>
          </a:p>
          <a:p>
            <a:pPr>
              <a:buFont typeface="Arial" panose="020B0604020202020204" pitchFamily="34" charset="0"/>
              <a:buChar char="•"/>
            </a:pPr>
            <a:r>
              <a:rPr lang="en-US" dirty="0"/>
              <a:t>To provide recommendations for improving crop production and yield optimization.</a:t>
            </a:r>
          </a:p>
        </p:txBody>
      </p:sp>
    </p:spTree>
    <p:extLst>
      <p:ext uri="{BB962C8B-B14F-4D97-AF65-F5344CB8AC3E}">
        <p14:creationId xmlns:p14="http://schemas.microsoft.com/office/powerpoint/2010/main" val="298433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AAAE-51DB-9CCF-F343-E8ED72E22178}"/>
              </a:ext>
            </a:extLst>
          </p:cNvPr>
          <p:cNvSpPr>
            <a:spLocks noGrp="1"/>
          </p:cNvSpPr>
          <p:nvPr>
            <p:ph type="title"/>
          </p:nvPr>
        </p:nvSpPr>
        <p:spPr/>
        <p:txBody>
          <a:bodyPr/>
          <a:lstStyle/>
          <a:p>
            <a:r>
              <a:rPr lang="en-US" b="1" dirty="0"/>
              <a:t>Data Collection and Cleaning</a:t>
            </a:r>
            <a:endParaRPr lang="en-US" dirty="0"/>
          </a:p>
        </p:txBody>
      </p:sp>
      <p:sp>
        <p:nvSpPr>
          <p:cNvPr id="3" name="Content Placeholder 2">
            <a:extLst>
              <a:ext uri="{FF2B5EF4-FFF2-40B4-BE49-F238E27FC236}">
                <a16:creationId xmlns:a16="http://schemas.microsoft.com/office/drawing/2014/main" id="{10EC2E48-B335-53A7-7F3B-479EDD782054}"/>
              </a:ext>
            </a:extLst>
          </p:cNvPr>
          <p:cNvSpPr>
            <a:spLocks noGrp="1"/>
          </p:cNvSpPr>
          <p:nvPr>
            <p:ph idx="1"/>
          </p:nvPr>
        </p:nvSpPr>
        <p:spPr/>
        <p:txBody>
          <a:bodyPr/>
          <a:lstStyle/>
          <a:p>
            <a:pPr marL="0" indent="0">
              <a:buNone/>
            </a:pPr>
            <a:r>
              <a:rPr lang="en-US" b="1" dirty="0"/>
              <a:t>Data Source</a:t>
            </a:r>
          </a:p>
          <a:p>
            <a:pPr marL="0" indent="0">
              <a:buNone/>
            </a:pPr>
            <a:r>
              <a:rPr lang="en-US" dirty="0"/>
              <a:t>The dataset used in this project is the </a:t>
            </a:r>
            <a:r>
              <a:rPr lang="en-US" b="1" dirty="0"/>
              <a:t>ICRISAT-District Level Data</a:t>
            </a:r>
            <a:r>
              <a:rPr lang="en-US" dirty="0"/>
              <a:t>, which includes:</a:t>
            </a:r>
          </a:p>
          <a:p>
            <a:pPr>
              <a:buFont typeface="Arial" panose="020B0604020202020204" pitchFamily="34" charset="0"/>
              <a:buChar char="•"/>
            </a:pPr>
            <a:r>
              <a:rPr lang="en-US" dirty="0"/>
              <a:t>Crop production statistics (e.g., Rice, Wheat, Oilseeds, Sugarcane, Cotton, etc.).</a:t>
            </a:r>
          </a:p>
          <a:p>
            <a:pPr>
              <a:buFont typeface="Arial" panose="020B0604020202020204" pitchFamily="34" charset="0"/>
              <a:buChar char="•"/>
            </a:pPr>
            <a:r>
              <a:rPr lang="en-US" dirty="0"/>
              <a:t>Cultivated area data.</a:t>
            </a:r>
          </a:p>
          <a:p>
            <a:pPr>
              <a:buFont typeface="Arial" panose="020B0604020202020204" pitchFamily="34" charset="0"/>
              <a:buChar char="•"/>
            </a:pPr>
            <a:r>
              <a:rPr lang="en-US" dirty="0"/>
              <a:t>Yield data across different states and districts in India.</a:t>
            </a:r>
          </a:p>
          <a:p>
            <a:pPr>
              <a:buFont typeface="Arial" panose="020B0604020202020204" pitchFamily="34" charset="0"/>
              <a:buChar char="•"/>
            </a:pPr>
            <a:r>
              <a:rPr lang="en-US" dirty="0"/>
              <a:t>Yearly agricultural trends over several decades.</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37233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A1BD-9EE3-3C6C-3A33-BB469848FDA5}"/>
              </a:ext>
            </a:extLst>
          </p:cNvPr>
          <p:cNvSpPr>
            <a:spLocks noGrp="1"/>
          </p:cNvSpPr>
          <p:nvPr>
            <p:ph type="title"/>
          </p:nvPr>
        </p:nvSpPr>
        <p:spPr/>
        <p:txBody>
          <a:bodyPr/>
          <a:lstStyle/>
          <a:p>
            <a:r>
              <a:rPr lang="en-US" b="1" dirty="0"/>
              <a:t>Data Preprocessing Steps</a:t>
            </a:r>
            <a:endParaRPr lang="en-US" dirty="0"/>
          </a:p>
        </p:txBody>
      </p:sp>
      <p:sp>
        <p:nvSpPr>
          <p:cNvPr id="3" name="Content Placeholder 2">
            <a:extLst>
              <a:ext uri="{FF2B5EF4-FFF2-40B4-BE49-F238E27FC236}">
                <a16:creationId xmlns:a16="http://schemas.microsoft.com/office/drawing/2014/main" id="{E5DAD5DF-D3D0-0924-5D1C-5FF5380E487C}"/>
              </a:ext>
            </a:extLst>
          </p:cNvPr>
          <p:cNvSpPr>
            <a:spLocks noGrp="1"/>
          </p:cNvSpPr>
          <p:nvPr>
            <p:ph idx="1"/>
          </p:nvPr>
        </p:nvSpPr>
        <p:spPr/>
        <p:txBody>
          <a:bodyPr/>
          <a:lstStyle/>
          <a:p>
            <a:pPr>
              <a:buFont typeface="+mj-lt"/>
              <a:buAutoNum type="arabicPeriod"/>
            </a:pPr>
            <a:r>
              <a:rPr lang="en-US" b="1" dirty="0"/>
              <a:t>Standardizing Units:</a:t>
            </a:r>
            <a:endParaRPr lang="en-US" dirty="0"/>
          </a:p>
          <a:p>
            <a:pPr marL="742950" lvl="1" indent="-285750">
              <a:buFont typeface="+mj-lt"/>
              <a:buAutoNum type="arabicPeriod"/>
            </a:pPr>
            <a:r>
              <a:rPr lang="en-US" dirty="0"/>
              <a:t>Converted hectares, tons, and kilograms into a consistent format.</a:t>
            </a:r>
          </a:p>
          <a:p>
            <a:pPr>
              <a:buFont typeface="+mj-lt"/>
              <a:buAutoNum type="arabicPeriod"/>
            </a:pPr>
            <a:r>
              <a:rPr lang="en-US" b="1" dirty="0"/>
              <a:t>Ensuring Consistency:</a:t>
            </a:r>
            <a:endParaRPr lang="en-US" dirty="0"/>
          </a:p>
          <a:p>
            <a:pPr marL="742950" lvl="1" indent="-285750">
              <a:buFont typeface="+mj-lt"/>
              <a:buAutoNum type="arabicPeriod"/>
            </a:pPr>
            <a:r>
              <a:rPr lang="en-US" dirty="0"/>
              <a:t>Standardized state and district names.</a:t>
            </a:r>
          </a:p>
          <a:p>
            <a:pPr marL="742950" lvl="1" indent="-285750">
              <a:buFont typeface="+mj-lt"/>
              <a:buAutoNum type="arabicPeriod"/>
            </a:pPr>
            <a:r>
              <a:rPr lang="en-US" dirty="0"/>
              <a:t>Removed duplicate entries.</a:t>
            </a:r>
          </a:p>
          <a:p>
            <a:pPr>
              <a:buFont typeface="+mj-lt"/>
              <a:buAutoNum type="arabicPeriod"/>
            </a:pPr>
            <a:r>
              <a:rPr lang="en-US" b="1" dirty="0"/>
              <a:t>Data Type Corrections:</a:t>
            </a:r>
            <a:endParaRPr lang="en-US" dirty="0"/>
          </a:p>
          <a:p>
            <a:pPr marL="742950" lvl="1" indent="-285750">
              <a:buFont typeface="+mj-lt"/>
              <a:buAutoNum type="arabicPeriod"/>
            </a:pPr>
            <a:r>
              <a:rPr lang="en-US" dirty="0"/>
              <a:t>Ensured numerical values were correctly formatted.</a:t>
            </a:r>
          </a:p>
          <a:p>
            <a:pPr marL="0" indent="0">
              <a:buNone/>
            </a:pPr>
            <a:r>
              <a:rPr lang="en-US" dirty="0"/>
              <a:t>4</a:t>
            </a:r>
            <a:r>
              <a:rPr lang="en-US" b="1" dirty="0"/>
              <a:t>. Column header updated to standardized format</a:t>
            </a:r>
          </a:p>
        </p:txBody>
      </p:sp>
    </p:spTree>
    <p:extLst>
      <p:ext uri="{BB962C8B-B14F-4D97-AF65-F5344CB8AC3E}">
        <p14:creationId xmlns:p14="http://schemas.microsoft.com/office/powerpoint/2010/main" val="319558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5EF9-86BE-3633-8960-C5700FA20415}"/>
              </a:ext>
            </a:extLst>
          </p:cNvPr>
          <p:cNvSpPr>
            <a:spLocks noGrp="1"/>
          </p:cNvSpPr>
          <p:nvPr>
            <p:ph type="title"/>
          </p:nvPr>
        </p:nvSpPr>
        <p:spPr/>
        <p:txBody>
          <a:bodyPr/>
          <a:lstStyle/>
          <a:p>
            <a:r>
              <a:rPr lang="en-US" b="1" dirty="0"/>
              <a:t>Exploratory Data Analysis (EDA)</a:t>
            </a:r>
            <a:endParaRPr lang="en-US" dirty="0"/>
          </a:p>
        </p:txBody>
      </p:sp>
      <p:sp>
        <p:nvSpPr>
          <p:cNvPr id="3" name="Content Placeholder 2">
            <a:extLst>
              <a:ext uri="{FF2B5EF4-FFF2-40B4-BE49-F238E27FC236}">
                <a16:creationId xmlns:a16="http://schemas.microsoft.com/office/drawing/2014/main" id="{C9364685-9CF1-E61E-8A14-5076C951A982}"/>
              </a:ext>
            </a:extLst>
          </p:cNvPr>
          <p:cNvSpPr>
            <a:spLocks noGrp="1"/>
          </p:cNvSpPr>
          <p:nvPr>
            <p:ph idx="1"/>
          </p:nvPr>
        </p:nvSpPr>
        <p:spPr/>
        <p:txBody>
          <a:bodyPr>
            <a:normAutofit/>
          </a:bodyPr>
          <a:lstStyle/>
          <a:p>
            <a:pPr marL="0" indent="0">
              <a:buNone/>
            </a:pPr>
            <a:r>
              <a:rPr lang="en-US" b="1" dirty="0"/>
              <a:t>Key Insights and Visualizations</a:t>
            </a:r>
          </a:p>
          <a:p>
            <a:pPr>
              <a:buFont typeface="Arial" panose="020B0604020202020204" pitchFamily="34" charset="0"/>
              <a:buChar char="•"/>
            </a:pPr>
            <a:r>
              <a:rPr lang="en-US" dirty="0"/>
              <a:t>Top 7 Rice-Producing States (Bar Chart)</a:t>
            </a:r>
          </a:p>
          <a:p>
            <a:pPr>
              <a:buFont typeface="Arial" panose="020B0604020202020204" pitchFamily="34" charset="0"/>
              <a:buChar char="•"/>
            </a:pPr>
            <a:r>
              <a:rPr lang="en-US" dirty="0"/>
              <a:t>Top 5 Wheat-Producing States (Bar Chart &amp; Pie Chart)</a:t>
            </a:r>
          </a:p>
          <a:p>
            <a:pPr>
              <a:buFont typeface="Arial" panose="020B0604020202020204" pitchFamily="34" charset="0"/>
              <a:buChar char="•"/>
            </a:pPr>
            <a:r>
              <a:rPr lang="en-US" dirty="0"/>
              <a:t>Oilseed Production in Top 5 States</a:t>
            </a:r>
          </a:p>
          <a:p>
            <a:pPr>
              <a:buFont typeface="Arial" panose="020B0604020202020204" pitchFamily="34" charset="0"/>
              <a:buChar char="•"/>
            </a:pPr>
            <a:r>
              <a:rPr lang="en-US" dirty="0"/>
              <a:t>India’s Sugarcane Production (Last 50 Years) (Line Chart)</a:t>
            </a:r>
          </a:p>
          <a:p>
            <a:pPr>
              <a:buFont typeface="Arial" panose="020B0604020202020204" pitchFamily="34" charset="0"/>
              <a:buChar char="•"/>
            </a:pPr>
            <a:r>
              <a:rPr lang="en-US" dirty="0"/>
              <a:t>Comparison of Rice vs. Wheat Production (Last 50 Years)</a:t>
            </a:r>
          </a:p>
          <a:p>
            <a:pPr>
              <a:buFont typeface="Arial" panose="020B0604020202020204" pitchFamily="34" charset="0"/>
              <a:buChar char="•"/>
            </a:pPr>
            <a:r>
              <a:rPr lang="en-US" dirty="0"/>
              <a:t>Rice Production in West Bengal Districts</a:t>
            </a:r>
          </a:p>
          <a:p>
            <a:pPr>
              <a:buFont typeface="Arial" panose="020B0604020202020204" pitchFamily="34" charset="0"/>
              <a:buChar char="•"/>
            </a:pPr>
            <a:r>
              <a:rPr lang="en-US" dirty="0"/>
              <a:t>Impact of Area Cultivated on Production for Major Crops</a:t>
            </a:r>
          </a:p>
          <a:p>
            <a:pPr>
              <a:buFont typeface="Arial" panose="020B0604020202020204" pitchFamily="34" charset="0"/>
              <a:buChar char="•"/>
            </a:pPr>
            <a:r>
              <a:rPr lang="en-US" dirty="0"/>
              <a:t>Rice vs. Wheat Yield Across States</a:t>
            </a:r>
          </a:p>
          <a:p>
            <a:pPr marL="0" indent="0">
              <a:buNone/>
            </a:pPr>
            <a:endParaRPr lang="en-US" dirty="0"/>
          </a:p>
        </p:txBody>
      </p:sp>
    </p:spTree>
    <p:extLst>
      <p:ext uri="{BB962C8B-B14F-4D97-AF65-F5344CB8AC3E}">
        <p14:creationId xmlns:p14="http://schemas.microsoft.com/office/powerpoint/2010/main" val="276143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91B0-576A-FBAC-3379-3BAF04741D45}"/>
              </a:ext>
            </a:extLst>
          </p:cNvPr>
          <p:cNvSpPr>
            <a:spLocks noGrp="1"/>
          </p:cNvSpPr>
          <p:nvPr>
            <p:ph type="title"/>
          </p:nvPr>
        </p:nvSpPr>
        <p:spPr/>
        <p:txBody>
          <a:bodyPr>
            <a:normAutofit/>
          </a:bodyPr>
          <a:lstStyle/>
          <a:p>
            <a:r>
              <a:rPr lang="en-US" b="1" dirty="0"/>
              <a:t>Tools Used for EDA</a:t>
            </a:r>
            <a:endParaRPr lang="en-US" dirty="0"/>
          </a:p>
        </p:txBody>
      </p:sp>
      <p:sp>
        <p:nvSpPr>
          <p:cNvPr id="3" name="Content Placeholder 2">
            <a:extLst>
              <a:ext uri="{FF2B5EF4-FFF2-40B4-BE49-F238E27FC236}">
                <a16:creationId xmlns:a16="http://schemas.microsoft.com/office/drawing/2014/main" id="{96A569FA-C729-D6BE-51FA-F400D95EA130}"/>
              </a:ext>
            </a:extLst>
          </p:cNvPr>
          <p:cNvSpPr>
            <a:spLocks noGrp="1"/>
          </p:cNvSpPr>
          <p:nvPr>
            <p:ph idx="1"/>
          </p:nvPr>
        </p:nvSpPr>
        <p:spPr/>
        <p:txBody>
          <a:bodyPr/>
          <a:lstStyle/>
          <a:p>
            <a:pPr marL="0" indent="0">
              <a:buNone/>
            </a:pPr>
            <a:r>
              <a:rPr lang="en-US" b="1" dirty="0"/>
              <a:t>Python (Pandas, NumPy, Matplotlib, Seaborn, </a:t>
            </a:r>
            <a:r>
              <a:rPr lang="en-US" b="1" dirty="0" err="1"/>
              <a:t>Plotly</a:t>
            </a:r>
            <a:r>
              <a:rPr lang="en-US" b="1" dirty="0"/>
              <a:t>)</a:t>
            </a:r>
            <a:r>
              <a:rPr lang="en-US" dirty="0"/>
              <a:t> for data analysis and visualization.</a:t>
            </a:r>
            <a:br>
              <a:rPr lang="en-US" dirty="0"/>
            </a:br>
            <a:r>
              <a:rPr lang="en-US" b="1" dirty="0"/>
              <a:t>SQL</a:t>
            </a:r>
            <a:r>
              <a:rPr lang="en-US" dirty="0"/>
              <a:t> for querying structured data.</a:t>
            </a:r>
            <a:br>
              <a:rPr lang="en-US" dirty="0"/>
            </a:br>
            <a:r>
              <a:rPr lang="en-US" b="1" dirty="0"/>
              <a:t>Power BI</a:t>
            </a:r>
            <a:r>
              <a:rPr lang="en-US" dirty="0"/>
              <a:t> for interactive dashboards.</a:t>
            </a:r>
            <a:br>
              <a:rPr lang="en-US" dirty="0"/>
            </a:br>
            <a:endParaRPr lang="en-US" dirty="0"/>
          </a:p>
        </p:txBody>
      </p:sp>
    </p:spTree>
    <p:extLst>
      <p:ext uri="{BB962C8B-B14F-4D97-AF65-F5344CB8AC3E}">
        <p14:creationId xmlns:p14="http://schemas.microsoft.com/office/powerpoint/2010/main" val="175418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1C8BB-8592-BD42-F8E9-4396765AEDD2}"/>
              </a:ext>
            </a:extLst>
          </p:cNvPr>
          <p:cNvSpPr>
            <a:spLocks noGrp="1"/>
          </p:cNvSpPr>
          <p:nvPr>
            <p:ph type="title"/>
          </p:nvPr>
        </p:nvSpPr>
        <p:spPr/>
        <p:txBody>
          <a:bodyPr/>
          <a:lstStyle/>
          <a:p>
            <a:r>
              <a:rPr lang="en-US" b="1" dirty="0"/>
              <a:t>SQL Analysis and Queries</a:t>
            </a:r>
            <a:endParaRPr lang="en-US" dirty="0"/>
          </a:p>
        </p:txBody>
      </p:sp>
      <p:sp>
        <p:nvSpPr>
          <p:cNvPr id="3" name="Content Placeholder 2">
            <a:extLst>
              <a:ext uri="{FF2B5EF4-FFF2-40B4-BE49-F238E27FC236}">
                <a16:creationId xmlns:a16="http://schemas.microsoft.com/office/drawing/2014/main" id="{03669595-5C33-BD60-9E32-9E085B137F9B}"/>
              </a:ext>
            </a:extLst>
          </p:cNvPr>
          <p:cNvSpPr>
            <a:spLocks noGrp="1"/>
          </p:cNvSpPr>
          <p:nvPr>
            <p:ph idx="1"/>
          </p:nvPr>
        </p:nvSpPr>
        <p:spPr/>
        <p:txBody>
          <a:bodyPr>
            <a:normAutofit fontScale="92500" lnSpcReduction="20000"/>
          </a:bodyPr>
          <a:lstStyle/>
          <a:p>
            <a:pPr marL="0" indent="0">
              <a:buNone/>
            </a:pPr>
            <a:r>
              <a:rPr lang="en-US" b="1" dirty="0"/>
              <a:t>Key SQL Queries and Insights</a:t>
            </a:r>
          </a:p>
          <a:p>
            <a:pPr marL="514350" indent="-514350">
              <a:buFont typeface="+mj-lt"/>
              <a:buAutoNum type="arabicPeriod"/>
            </a:pPr>
            <a:r>
              <a:rPr lang="en-US" dirty="0"/>
              <a:t>Year-wise Trend of Rice Production Across Top 3 States</a:t>
            </a:r>
          </a:p>
          <a:p>
            <a:pPr marL="514350" indent="-514350">
              <a:buFont typeface="+mj-lt"/>
              <a:buAutoNum type="arabicPeriod"/>
            </a:pPr>
            <a:r>
              <a:rPr lang="en-US" dirty="0"/>
              <a:t>Top 5 Districts by Wheat Yield Increase Over the Last 5 Years</a:t>
            </a:r>
          </a:p>
          <a:p>
            <a:pPr marL="514350" indent="-514350">
              <a:buFont typeface="+mj-lt"/>
              <a:buAutoNum type="arabicPeriod"/>
            </a:pPr>
            <a:r>
              <a:rPr lang="en-US" dirty="0"/>
              <a:t>States with Highest Growth in Oilseed Production (5-Year Growth Rate)</a:t>
            </a:r>
          </a:p>
          <a:p>
            <a:pPr marL="514350" indent="-514350">
              <a:buFont typeface="+mj-lt"/>
              <a:buAutoNum type="arabicPeriod"/>
            </a:pPr>
            <a:r>
              <a:rPr lang="en-US" dirty="0"/>
              <a:t>District-wise Correlation Between Area and Production for Major Crops</a:t>
            </a:r>
          </a:p>
          <a:p>
            <a:pPr marL="514350" indent="-514350">
              <a:buFont typeface="+mj-lt"/>
              <a:buAutoNum type="arabicPeriod"/>
            </a:pPr>
            <a:r>
              <a:rPr lang="en-US" dirty="0"/>
              <a:t>Yearly Production Growth of Cotton in Top 5 Cotton-Producing States</a:t>
            </a:r>
          </a:p>
          <a:p>
            <a:pPr marL="514350" indent="-514350">
              <a:buFont typeface="+mj-lt"/>
              <a:buAutoNum type="arabicPeriod"/>
            </a:pPr>
            <a:r>
              <a:rPr lang="en-US" dirty="0"/>
              <a:t>Districts with the Highest Groundnut Production in 2020</a:t>
            </a:r>
          </a:p>
          <a:p>
            <a:pPr marL="514350" indent="-514350">
              <a:buFont typeface="+mj-lt"/>
              <a:buAutoNum type="arabicPeriod"/>
            </a:pPr>
            <a:r>
              <a:rPr lang="en-US" dirty="0"/>
              <a:t>Annual Average Maize Yield Across All States</a:t>
            </a:r>
          </a:p>
          <a:p>
            <a:pPr marL="514350" indent="-514350">
              <a:buFont typeface="+mj-lt"/>
              <a:buAutoNum type="arabicPeriod"/>
            </a:pPr>
            <a:r>
              <a:rPr lang="en-US" dirty="0"/>
              <a:t>Total Area Cultivated for Oilseeds in Each State</a:t>
            </a:r>
          </a:p>
          <a:p>
            <a:pPr marL="514350" indent="-514350">
              <a:buFont typeface="+mj-lt"/>
              <a:buAutoNum type="arabicPeriod"/>
            </a:pPr>
            <a:r>
              <a:rPr lang="en-US" dirty="0"/>
              <a:t>Districts with the Highest Rice Yield</a:t>
            </a:r>
          </a:p>
          <a:p>
            <a:pPr marL="514350" indent="-514350">
              <a:buFont typeface="+mj-lt"/>
              <a:buAutoNum type="arabicPeriod"/>
            </a:pPr>
            <a:r>
              <a:rPr lang="en-US" dirty="0"/>
              <a:t>Comparison of Wheat and Rice Production in Top 5 States Over 10 Years</a:t>
            </a:r>
          </a:p>
          <a:p>
            <a:pPr marL="0" indent="0">
              <a:buNone/>
            </a:pPr>
            <a:endParaRPr lang="en-US" dirty="0"/>
          </a:p>
        </p:txBody>
      </p:sp>
      <p:sp>
        <p:nvSpPr>
          <p:cNvPr id="8" name="Rectangle 5">
            <a:extLst>
              <a:ext uri="{FF2B5EF4-FFF2-40B4-BE49-F238E27FC236}">
                <a16:creationId xmlns:a16="http://schemas.microsoft.com/office/drawing/2014/main" id="{1D63E837-D20A-90FF-C749-11BFA53C06F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a:extLst>
              <a:ext uri="{FF2B5EF4-FFF2-40B4-BE49-F238E27FC236}">
                <a16:creationId xmlns:a16="http://schemas.microsoft.com/office/drawing/2014/main" id="{94073FD1-358C-A229-D382-56AA764DE800}"/>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0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C31A-7B8B-D7AA-14D4-08C6859790B5}"/>
              </a:ext>
            </a:extLst>
          </p:cNvPr>
          <p:cNvSpPr>
            <a:spLocks noGrp="1"/>
          </p:cNvSpPr>
          <p:nvPr>
            <p:ph type="title"/>
          </p:nvPr>
        </p:nvSpPr>
        <p:spPr/>
        <p:txBody>
          <a:bodyPr/>
          <a:lstStyle/>
          <a:p>
            <a:r>
              <a:rPr lang="en-US" b="1" dirty="0"/>
              <a:t>Challenges Faced</a:t>
            </a:r>
            <a:endParaRPr lang="en-US" dirty="0"/>
          </a:p>
        </p:txBody>
      </p:sp>
      <p:sp>
        <p:nvSpPr>
          <p:cNvPr id="3" name="Content Placeholder 2">
            <a:extLst>
              <a:ext uri="{FF2B5EF4-FFF2-40B4-BE49-F238E27FC236}">
                <a16:creationId xmlns:a16="http://schemas.microsoft.com/office/drawing/2014/main" id="{A5330216-E506-B289-C196-DC19E928731A}"/>
              </a:ext>
            </a:extLst>
          </p:cNvPr>
          <p:cNvSpPr>
            <a:spLocks noGrp="1"/>
          </p:cNvSpPr>
          <p:nvPr>
            <p:ph idx="1"/>
          </p:nvPr>
        </p:nvSpPr>
        <p:spPr/>
        <p:txBody>
          <a:bodyPr/>
          <a:lstStyle/>
          <a:p>
            <a:pPr>
              <a:buFont typeface="+mj-lt"/>
              <a:buAutoNum type="arabicPeriod"/>
            </a:pPr>
            <a:r>
              <a:rPr lang="en-US" b="1" dirty="0"/>
              <a:t>Handling Large Data Volumes:</a:t>
            </a:r>
            <a:endParaRPr lang="en-US" dirty="0"/>
          </a:p>
          <a:p>
            <a:pPr marL="742950" lvl="1" indent="-285750">
              <a:buFont typeface="+mj-lt"/>
              <a:buAutoNum type="arabicPeriod"/>
            </a:pPr>
            <a:r>
              <a:rPr lang="en-US" dirty="0"/>
              <a:t>Performance issues when processing large CSV files in Python and Power BI.</a:t>
            </a:r>
          </a:p>
          <a:p>
            <a:pPr>
              <a:buFont typeface="+mj-lt"/>
              <a:buAutoNum type="arabicPeriod"/>
            </a:pPr>
            <a:r>
              <a:rPr lang="en-US" b="1" dirty="0"/>
              <a:t>Standardizing Crop Yield and Production Metrics:</a:t>
            </a:r>
            <a:endParaRPr lang="en-US" dirty="0"/>
          </a:p>
          <a:p>
            <a:pPr marL="742950" lvl="1" indent="-285750">
              <a:buFont typeface="+mj-lt"/>
              <a:buAutoNum type="arabicPeriod"/>
            </a:pPr>
            <a:r>
              <a:rPr lang="en-US" dirty="0"/>
              <a:t>Different units used across datasets.</a:t>
            </a:r>
          </a:p>
          <a:p>
            <a:pPr>
              <a:buFont typeface="+mj-lt"/>
              <a:buAutoNum type="arabicPeriod"/>
            </a:pPr>
            <a:r>
              <a:rPr lang="en-US" b="1" dirty="0"/>
              <a:t>Ensuring Accurate SQL Analysis:</a:t>
            </a:r>
            <a:endParaRPr lang="en-US" dirty="0"/>
          </a:p>
          <a:p>
            <a:pPr marL="742950" lvl="1" indent="-285750">
              <a:buFont typeface="+mj-lt"/>
              <a:buAutoNum type="arabicPeriod"/>
            </a:pPr>
            <a:r>
              <a:rPr lang="en-US" dirty="0"/>
              <a:t>Complex queries required optimization for better performance.</a:t>
            </a:r>
          </a:p>
          <a:p>
            <a:pPr marL="0" indent="0">
              <a:buNone/>
            </a:pPr>
            <a:endParaRPr lang="en-US" dirty="0"/>
          </a:p>
        </p:txBody>
      </p:sp>
    </p:spTree>
    <p:extLst>
      <p:ext uri="{BB962C8B-B14F-4D97-AF65-F5344CB8AC3E}">
        <p14:creationId xmlns:p14="http://schemas.microsoft.com/office/powerpoint/2010/main" val="5916038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TotalTime>
  <Words>789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AgriData Explorer </vt:lpstr>
      <vt:lpstr>Introduction</vt:lpstr>
      <vt:lpstr>Objectives</vt:lpstr>
      <vt:lpstr>Data Collection and Cleaning</vt:lpstr>
      <vt:lpstr>Data Preprocessing Steps</vt:lpstr>
      <vt:lpstr>Exploratory Data Analysis (EDA)</vt:lpstr>
      <vt:lpstr>Tools Used for EDA</vt:lpstr>
      <vt:lpstr>SQL Analysis and Queries</vt:lpstr>
      <vt:lpstr>Challenges Faced</vt:lpstr>
      <vt:lpstr>Key Insights</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919513044251</dc:creator>
  <cp:lastModifiedBy>919513044251</cp:lastModifiedBy>
  <cp:revision>3</cp:revision>
  <dcterms:created xsi:type="dcterms:W3CDTF">2025-03-04T08:04:56Z</dcterms:created>
  <dcterms:modified xsi:type="dcterms:W3CDTF">2025-03-04T08:09:24Z</dcterms:modified>
</cp:coreProperties>
</file>