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4" r:id="rId11"/>
    <p:sldId id="273" r:id="rId12"/>
    <p:sldId id="275" r:id="rId13"/>
    <p:sldId id="263" r:id="rId14"/>
    <p:sldId id="264" r:id="rId15"/>
    <p:sldId id="265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8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1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1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6188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7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7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5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0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1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2FB01F-EB67-4BB7-8D0E-AA7E5AE81BA3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B36FE-7131-47F8-A756-AE385F3A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7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C78E-697D-8CBE-7C99-B88D33041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416" y="2750696"/>
            <a:ext cx="8889167" cy="678304"/>
          </a:xfrm>
        </p:spPr>
        <p:txBody>
          <a:bodyPr>
            <a:normAutofit fontScale="90000"/>
          </a:bodyPr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Segmentation</a:t>
            </a:r>
            <a:r>
              <a:rPr lang="en-US" sz="4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Clustering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96E12-A24E-E97F-FA9D-EF0375599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9797" y="4931764"/>
            <a:ext cx="3742544" cy="1345367"/>
          </a:xfrm>
        </p:spPr>
        <p:txBody>
          <a:bodyPr/>
          <a:lstStyle/>
          <a:p>
            <a:pPr algn="l"/>
            <a:r>
              <a:rPr lang="en-US" dirty="0"/>
              <a:t>By</a:t>
            </a:r>
          </a:p>
          <a:p>
            <a:pPr algn="l"/>
            <a:r>
              <a:rPr lang="en-US" dirty="0"/>
              <a:t>Divyabharathi S.</a:t>
            </a:r>
          </a:p>
        </p:txBody>
      </p:sp>
    </p:spTree>
    <p:extLst>
      <p:ext uri="{BB962C8B-B14F-4D97-AF65-F5344CB8AC3E}">
        <p14:creationId xmlns:p14="http://schemas.microsoft.com/office/powerpoint/2010/main" val="373048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A8072-F54B-7C4D-83B2-FD9170082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23AA-1A25-B74E-E56C-D862E03D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72" y="233761"/>
            <a:ext cx="9404723" cy="656554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Elbow Curve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78F579-EB5A-94FB-D819-E03ABB0A4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657" y="1119734"/>
            <a:ext cx="7812686" cy="52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49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B18E0-D4E6-8085-5866-43EA4D779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3F0A-4EC4-B56C-B323-EDF9C179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72" y="233761"/>
            <a:ext cx="9404723" cy="656554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Silhouette Visualizer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B717CD-3421-2CBC-E9F2-99D04BECB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32" y="1059478"/>
            <a:ext cx="9404723" cy="406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D276C4-5058-FBB9-50DE-109F34175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94659"/>
              </p:ext>
            </p:extLst>
          </p:nvPr>
        </p:nvGraphicFramePr>
        <p:xfrm>
          <a:off x="2678688" y="5298192"/>
          <a:ext cx="638581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974">
                  <a:extLst>
                    <a:ext uri="{9D8B030D-6E8A-4147-A177-3AD203B41FA5}">
                      <a16:colId xmlns:a16="http://schemas.microsoft.com/office/drawing/2014/main" val="577347276"/>
                    </a:ext>
                  </a:extLst>
                </a:gridCol>
                <a:gridCol w="3297836">
                  <a:extLst>
                    <a:ext uri="{9D8B030D-6E8A-4147-A177-3AD203B41FA5}">
                      <a16:colId xmlns:a16="http://schemas.microsoft.com/office/drawing/2014/main" val="236018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Silhouette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4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0.40347363457407664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59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-0.027438126139851204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514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0.036646501086702525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treating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0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11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DDCA-DCC8-A065-F597-CE753209F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16ED-8CE5-DB37-ADCE-D0FA970B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72" y="233761"/>
            <a:ext cx="9404723" cy="656554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DBSCAN Clustering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6194FB7-3133-9D94-BD39-647F2831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42" y="1159941"/>
            <a:ext cx="7767716" cy="524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85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F3FB-A3DB-CB47-E915-5976123C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EDA Findings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453D-40AC-C56A-40B0-BD0BB7883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74419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Spending behavior varies significantly across different income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Some high-income customers have low spending scores, indicating cautious spending habits.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Young customers exhibit diverse spending behaviors, requiring further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58191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72DA-807E-D997-A96E-A09C6ECB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Used for Clustering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17EC5-A7B4-BFF0-D4D1-D75D5BBD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99272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K-Means Clustering: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Primary algorithm for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DBSCAN: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Applied to explore density-based clustering for potential outliers.</a:t>
            </a:r>
          </a:p>
        </p:txBody>
      </p:sp>
    </p:spTree>
    <p:extLst>
      <p:ext uri="{BB962C8B-B14F-4D97-AF65-F5344CB8AC3E}">
        <p14:creationId xmlns:p14="http://schemas.microsoft.com/office/powerpoint/2010/main" val="389840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85F2-741E-47ED-0AD5-55EEAAB9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82880" marR="0" indent="182880" algn="just">
              <a:buNone/>
            </a:pP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Selection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7EA5-069E-2370-0941-D2E13FE3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Elbow Method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suggests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clusters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optimal.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 Score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confirms well-separated clusters.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410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C2ED-4BCD-A759-76B7-F9456282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&amp;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5AD4-BA15-4E9F-C07C-3F4570CC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Luxury Shoppers: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 income, high spending.</a:t>
            </a: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Shoppers: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 income, high spending.</a:t>
            </a: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Budget-Conscious: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Low income, low spending.</a:t>
            </a: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Careful Spenders: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 income, low spending.</a:t>
            </a:r>
          </a:p>
          <a:p>
            <a:pPr marL="342900" marR="0" lvl="0" indent="-3429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Young Shoppers: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Younger customers with varied spending patterns.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8004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0294-3264-E30B-A6DC-B28E2193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456"/>
          </a:xfrm>
        </p:spPr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Recommendations</a:t>
            </a:r>
            <a:endParaRPr lang="en-US" sz="4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F97289-CEF7-66ED-6747-0DCA8F108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917366"/>
              </p:ext>
            </p:extLst>
          </p:nvPr>
        </p:nvGraphicFramePr>
        <p:xfrm>
          <a:off x="646111" y="1484026"/>
          <a:ext cx="10671463" cy="4378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91732">
                  <a:extLst>
                    <a:ext uri="{9D8B030D-6E8A-4147-A177-3AD203B41FA5}">
                      <a16:colId xmlns:a16="http://schemas.microsoft.com/office/drawing/2014/main" val="3335743946"/>
                    </a:ext>
                  </a:extLst>
                </a:gridCol>
                <a:gridCol w="6679731">
                  <a:extLst>
                    <a:ext uri="{9D8B030D-6E8A-4147-A177-3AD203B41FA5}">
                      <a16:colId xmlns:a16="http://schemas.microsoft.com/office/drawing/2014/main" val="1298600367"/>
                    </a:ext>
                  </a:extLst>
                </a:gridCol>
              </a:tblGrid>
              <a:tr h="48647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C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Recommended Strategy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016215"/>
                  </a:ext>
                </a:extLst>
              </a:tr>
              <a:tr h="851335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Luxury Shoppers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Exclusive membership programs, premium offerings, VIP services.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792255"/>
                  </a:ext>
                </a:extLst>
              </a:tr>
              <a:tr h="486477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Shoppers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Special discounts, loyalty rewards, bundle offers.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0462593"/>
                  </a:ext>
                </a:extLst>
              </a:tr>
              <a:tr h="851335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Budget-Conscious Customers</a:t>
                      </a:r>
                      <a:endParaRPr 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Price-sensitive promotions, affordable product recommendations.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096823"/>
                  </a:ext>
                </a:extLst>
              </a:tr>
              <a:tr h="851335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Careful Spenders</a:t>
                      </a:r>
                      <a:endParaRPr 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Upselling strategies, investment-based product offerings.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183743"/>
                  </a:ext>
                </a:extLst>
              </a:tr>
              <a:tr h="851335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Young Shoppers</a:t>
                      </a:r>
                      <a:endParaRPr 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Digital marketing campaigns, influencer collaborations, trend-based promotions.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986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90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5300-0810-CF4D-FED2-BD67A847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97AF-A845-DF4F-50EE-32C79FD4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Customer segmentation using clustering enables businesses to derive valuable insights and create data-driven marketing strategies. By understanding distinct customer behaviors, companies can enhance customer experiences, optimize marketing efforts, and drive long-term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95747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5B59-D694-FEA8-C063-DC66EF2E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81" y="2728735"/>
            <a:ext cx="2786637" cy="868904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4085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02AF-F426-F541-C84D-A12244B1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E8578-5BE8-8335-3AF6-25493A4F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7461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Retail businesses need a deeper understanding of customer behavior to create personalized marketing strategies. </a:t>
            </a:r>
          </a:p>
          <a:p>
            <a:pPr marL="0" indent="0"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is to segment customers based on spending patterns and income levels, enabling businesses to improve customer experience, optimize marketing efforts, and boost sales.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439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2F8E-A652-4A10-A4C5-B64E6D91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Solution &amp; Challenges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DE2A-C6F2-7CD4-3C80-2EAB445A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10687432" cy="41954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Challenges with Traditional Approaches: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Generic Marketing Strategies: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One-size-fits-all campaigns lack effectiveness and lead to lower conversion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Manual Segmentation: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Using age or gender alone for segmentation lacks precision and overlooks key behavioral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Need for Data-Driven Insights: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Businesses require data-backed segmentation to create effective promotions and targeted outreach.</a:t>
            </a:r>
          </a:p>
        </p:txBody>
      </p:sp>
    </p:spTree>
    <p:extLst>
      <p:ext uri="{BB962C8B-B14F-4D97-AF65-F5344CB8AC3E}">
        <p14:creationId xmlns:p14="http://schemas.microsoft.com/office/powerpoint/2010/main" val="380769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853A-9ABC-50D1-89FB-597F6A94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1387"/>
          </a:xfrm>
        </p:spPr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Solution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8B6B-186E-E184-3E7B-5A3D2377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68841"/>
            <a:ext cx="10687432" cy="488429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Leveraging Unsupervised Learning for Customer Segmentation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clustering techniques in machine learning, we can segment customers into different groups based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Annual Income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(k$)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Spending Score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(1-100)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(optional factor for enhanced insights)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approach empowers businesses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Deliver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personalized marketing campaigns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tailored to each customer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store layouts and product placements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based on buying behaviors.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customer retention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through customized offers and loyalty programs.</a:t>
            </a:r>
          </a:p>
        </p:txBody>
      </p:sp>
    </p:spTree>
    <p:extLst>
      <p:ext uri="{BB962C8B-B14F-4D97-AF65-F5344CB8AC3E}">
        <p14:creationId xmlns:p14="http://schemas.microsoft.com/office/powerpoint/2010/main" val="217273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8089-992E-D12E-DE5E-66C47487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29CA-4C30-8AE7-1FA1-E9DFAA23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53248"/>
            <a:ext cx="10687434" cy="4395151"/>
          </a:xfrm>
        </p:spPr>
        <p:txBody>
          <a:bodyPr>
            <a:normAutofit/>
          </a:bodyPr>
          <a:lstStyle/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Marketing: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Target customers based on spending habits.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Customer Retention: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Offer tailored deals to high-value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Targeted Marketing: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Helps businesses send the right promotions to the right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Enhanced Customer Experience: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Tailored recommendations lead to better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Optimized Inventory Management: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Stock planning is improved by understanding customer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Increased Profitability: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Higher conversion rates and customer retention contribute to revenue growth.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2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F40C-CAA8-E78D-42BA-D4157A26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02D9-0ED0-3A58-6079-971605BF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74419" cy="4195481"/>
          </a:xfrm>
        </p:spPr>
        <p:txBody>
          <a:bodyPr>
            <a:normAutofit/>
          </a:bodyPr>
          <a:lstStyle/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Silhouette Score: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Measures cluster separation.</a:t>
            </a:r>
          </a:p>
          <a:p>
            <a:pPr marL="34290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Elbow Method: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Helps in selecting the optimal number of clusters for meaningful segmentation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64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4638-1102-4755-41A0-532A7781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672B-D15A-2E28-52E6-CA5F9EEB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Mall_Customers.csv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(200 rows, 5 columns)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Key Features: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Customer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Annual Income (k$)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Spending Score (1-100)</a:t>
            </a:r>
          </a:p>
        </p:txBody>
      </p:sp>
    </p:spTree>
    <p:extLst>
      <p:ext uri="{BB962C8B-B14F-4D97-AF65-F5344CB8AC3E}">
        <p14:creationId xmlns:p14="http://schemas.microsoft.com/office/powerpoint/2010/main" val="47706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174F-D0C7-1050-2257-7F8DD843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29" y="281324"/>
            <a:ext cx="9404723" cy="656554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EDA: Univariate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7D11FA-CD35-D88C-A57C-C3B9201C8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73" y="937878"/>
            <a:ext cx="3897440" cy="29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EAFB692-792B-9E91-5265-1CBC0B502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13" y="937879"/>
            <a:ext cx="3717273" cy="285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934AB66-670B-0F75-717C-FDA930EA6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13" y="3791742"/>
            <a:ext cx="3710682" cy="294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18BD88C-1D9F-F0D5-ACB1-274049372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72" y="3839306"/>
            <a:ext cx="3897441" cy="290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6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021CA-E5DE-182A-5970-106386290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C4E6-D2BD-5D5F-8617-87121EF8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72" y="233761"/>
            <a:ext cx="9404723" cy="656554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EDA: Bivariate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ECF4C3C-0AC1-623F-D6F3-28D2174D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22958"/>
            <a:ext cx="3896803" cy="36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CA1ED7D-7C3B-4201-A026-5658E8C6B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33" y="1622959"/>
            <a:ext cx="3896804" cy="36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3C679F8-7ADF-580F-2D52-E457D7DC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237" y="1622959"/>
            <a:ext cx="4382763" cy="36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97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569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Symbol</vt:lpstr>
      <vt:lpstr>Wingdings 3</vt:lpstr>
      <vt:lpstr>Ion</vt:lpstr>
      <vt:lpstr>Customer Segmentation using Clustering</vt:lpstr>
      <vt:lpstr>Business Problem</vt:lpstr>
      <vt:lpstr>Current Solution &amp; Challenges</vt:lpstr>
      <vt:lpstr>Proposed Solution</vt:lpstr>
      <vt:lpstr>Benefits </vt:lpstr>
      <vt:lpstr>Evaluation Metrics</vt:lpstr>
      <vt:lpstr>Dataset</vt:lpstr>
      <vt:lpstr>EDA: Univariate Analysis</vt:lpstr>
      <vt:lpstr>EDA: Bivariate Analysis</vt:lpstr>
      <vt:lpstr>Elbow Curve</vt:lpstr>
      <vt:lpstr>Silhouette Visualizer</vt:lpstr>
      <vt:lpstr>DBSCAN Clustering</vt:lpstr>
      <vt:lpstr>EDA Findings</vt:lpstr>
      <vt:lpstr>Algorithms Used for Clustering</vt:lpstr>
      <vt:lpstr>Model Selection</vt:lpstr>
      <vt:lpstr>Results &amp; Insights</vt:lpstr>
      <vt:lpstr>Business Recommendations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919513044251</dc:creator>
  <cp:lastModifiedBy>919513044251</cp:lastModifiedBy>
  <cp:revision>3</cp:revision>
  <dcterms:created xsi:type="dcterms:W3CDTF">2025-03-16T12:23:22Z</dcterms:created>
  <dcterms:modified xsi:type="dcterms:W3CDTF">2025-03-16T15:32:20Z</dcterms:modified>
</cp:coreProperties>
</file>