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6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0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7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6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9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0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2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20000"/>
                <a:lumOff val="80000"/>
              </a:schemeClr>
            </a:gs>
            <a:gs pos="92000">
              <a:schemeClr val="accent1">
                <a:alpha val="53000"/>
                <a:lumMod val="68000"/>
              </a:schemeClr>
            </a:gs>
            <a:gs pos="100000">
              <a:schemeClr val="accent5">
                <a:alpha val="5000"/>
                <a:lumMod val="0"/>
                <a:lumOff val="100000"/>
              </a:schemeClr>
            </a:gs>
            <a:gs pos="4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5B158B3-A331-4422-949D-993AC68710D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03FC661-8F50-48A8-B607-6C71573AD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2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AC2D-9CEA-7BBC-088C-25014A1F3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505" y="1842868"/>
            <a:ext cx="7962314" cy="1586132"/>
          </a:xfrm>
        </p:spPr>
        <p:txBody>
          <a:bodyPr>
            <a:normAutofit/>
          </a:bodyPr>
          <a:lstStyle/>
          <a:p>
            <a:pPr algn="ctr"/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Basket Analysis </a:t>
            </a:r>
            <a:b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4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US" sz="4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BBC57-F41A-9D16-2B19-A6F0A5A1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086" y="5012093"/>
            <a:ext cx="2391508" cy="994812"/>
          </a:xfrm>
        </p:spPr>
        <p:txBody>
          <a:bodyPr/>
          <a:lstStyle/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pPr algn="l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Divyabharathi S.</a:t>
            </a:r>
          </a:p>
        </p:txBody>
      </p:sp>
    </p:spTree>
    <p:extLst>
      <p:ext uri="{BB962C8B-B14F-4D97-AF65-F5344CB8AC3E}">
        <p14:creationId xmlns:p14="http://schemas.microsoft.com/office/powerpoint/2010/main" val="74970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3466-F701-BCD9-2468-38129D56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Recommendations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26831-0943-84FE-2727-99A74AFE2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Product Placement: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Place associated products closer together.</a:t>
            </a:r>
          </a:p>
          <a:p>
            <a:pPr marL="0" indent="0">
              <a:buNone/>
            </a:pP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Cross-Selling Promotions: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Discounted combos based on high-confidence rules.</a:t>
            </a:r>
          </a:p>
          <a:p>
            <a:pPr marL="0" indent="0">
              <a:buNone/>
            </a:pP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Loyalty Programs: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Personalized offers based on past purchases.</a:t>
            </a:r>
          </a:p>
          <a:p>
            <a:pPr marL="0" indent="0">
              <a:buNone/>
            </a:pP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Store Recommendations: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Customers who bought this also bought similar products</a:t>
            </a:r>
          </a:p>
        </p:txBody>
      </p:sp>
    </p:spTree>
    <p:extLst>
      <p:ext uri="{BB962C8B-B14F-4D97-AF65-F5344CB8AC3E}">
        <p14:creationId xmlns:p14="http://schemas.microsoft.com/office/powerpoint/2010/main" val="100538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0ACA-5E80-AAB4-8621-EBA9CF7C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ED20A-80D7-8A4E-74C2-1B882841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Heatmap of Lift Values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(to show strong associations).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 Graph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(to visualize product connections).</a:t>
            </a:r>
          </a:p>
        </p:txBody>
      </p:sp>
    </p:spTree>
    <p:extLst>
      <p:ext uri="{BB962C8B-B14F-4D97-AF65-F5344CB8AC3E}">
        <p14:creationId xmlns:p14="http://schemas.microsoft.com/office/powerpoint/2010/main" val="3382427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99D1CE-C6AD-187E-E164-6E16F5578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40667"/>
              </p:ext>
            </p:extLst>
          </p:nvPr>
        </p:nvGraphicFramePr>
        <p:xfrm>
          <a:off x="3502855" y="269968"/>
          <a:ext cx="8279322" cy="63180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863037">
                  <a:extLst>
                    <a:ext uri="{9D8B030D-6E8A-4147-A177-3AD203B41FA5}">
                      <a16:colId xmlns:a16="http://schemas.microsoft.com/office/drawing/2014/main" val="3375014802"/>
                    </a:ext>
                  </a:extLst>
                </a:gridCol>
                <a:gridCol w="1252025">
                  <a:extLst>
                    <a:ext uri="{9D8B030D-6E8A-4147-A177-3AD203B41FA5}">
                      <a16:colId xmlns:a16="http://schemas.microsoft.com/office/drawing/2014/main" val="1511016981"/>
                    </a:ext>
                  </a:extLst>
                </a:gridCol>
                <a:gridCol w="1083212">
                  <a:extLst>
                    <a:ext uri="{9D8B030D-6E8A-4147-A177-3AD203B41FA5}">
                      <a16:colId xmlns:a16="http://schemas.microsoft.com/office/drawing/2014/main" val="4220187286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1760160580"/>
                    </a:ext>
                  </a:extLst>
                </a:gridCol>
                <a:gridCol w="1025971">
                  <a:extLst>
                    <a:ext uri="{9D8B030D-6E8A-4147-A177-3AD203B41FA5}">
                      <a16:colId xmlns:a16="http://schemas.microsoft.com/office/drawing/2014/main" val="3555888458"/>
                    </a:ext>
                  </a:extLst>
                </a:gridCol>
              </a:tblGrid>
              <a:tr h="3714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antecedents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consequents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confidence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lift</a:t>
                      </a:r>
                      <a:endParaRPr lang="en-U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7863" marR="37863" marT="18931" marB="1893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618823"/>
                  </a:ext>
                </a:extLst>
              </a:tr>
              <a:tr h="572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(yogurt, other vegetables, bottled water)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(whole milk)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0.022063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0.682540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1.489664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86016"/>
                  </a:ext>
                </a:extLst>
              </a:tr>
              <a:tr h="572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(shopping bags, bottled beer)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(whole milk)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0.020010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0.661017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1.442690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854539"/>
                  </a:ext>
                </a:extLst>
              </a:tr>
              <a:tr h="572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(rolls/buns, yogurt, other vegetables)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(whole milk)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0.034377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0.656863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1.433623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2599334"/>
                  </a:ext>
                </a:extLst>
              </a:tr>
              <a:tr h="572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(shopping bags, canned beer)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(whole milk)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0.022063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0.656489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1.432806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065307"/>
                  </a:ext>
                </a:extLst>
              </a:tr>
              <a:tr h="572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(yogurt, soda, other vegetables)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(whole milk)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0.027963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0.648810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1.416047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534566"/>
                  </a:ext>
                </a:extLst>
              </a:tr>
              <a:tr h="743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(yogurt, tropical fruit, other vegetables)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(whole milk)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0.021293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0.648438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1.415235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44620"/>
                  </a:ext>
                </a:extLst>
              </a:tr>
              <a:tr h="743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(rolls/buns, other vegetables, pastry)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(whole milk)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0.020780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0.642857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1.403056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272276"/>
                  </a:ext>
                </a:extLst>
              </a:tr>
              <a:tr h="7438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(rolls/buns, shopping bags, other vegetables)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(whole milk)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0.021036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0.640625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1.398184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753349"/>
                  </a:ext>
                </a:extLst>
              </a:tr>
              <a:tr h="5722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(yogurt, sausage, rolls/buns)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(whole milk)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0.022832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0.640288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1.397448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444398"/>
                  </a:ext>
                </a:extLst>
              </a:tr>
              <a:tr h="23081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(yogurt, curd)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(whole milk)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0.025398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0.630573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1.376246</a:t>
                      </a:r>
                    </a:p>
                  </a:txBody>
                  <a:tcPr marL="37863" marR="37863" marT="18931" marB="189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34900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BF3B15-347D-8661-39F7-7A48AB18B184}"/>
              </a:ext>
            </a:extLst>
          </p:cNvPr>
          <p:cNvSpPr txBox="1"/>
          <p:nvPr/>
        </p:nvSpPr>
        <p:spPr>
          <a:xfrm>
            <a:off x="295422" y="2151727"/>
            <a:ext cx="28698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Display </a:t>
            </a:r>
          </a:p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Confidence Rule</a:t>
            </a:r>
          </a:p>
        </p:txBody>
      </p:sp>
    </p:spTree>
    <p:extLst>
      <p:ext uri="{BB962C8B-B14F-4D97-AF65-F5344CB8AC3E}">
        <p14:creationId xmlns:p14="http://schemas.microsoft.com/office/powerpoint/2010/main" val="2976816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98D3A5-E4DF-1AB4-C87B-ABE24A9F8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2" y="0"/>
            <a:ext cx="10023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94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ACC2-82E0-0B53-362E-3A92E77E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07D3-051D-B629-07C4-08E2C4A66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Market Basket Analysis helps businesses make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 decisions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improve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sales, marketing, and customer satisfaction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By using association rules, retailers can create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 experiences and drive revenue growth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0211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470BF-1E55-240F-3AD5-29155A4AA9C1}"/>
              </a:ext>
            </a:extLst>
          </p:cNvPr>
          <p:cNvSpPr txBox="1"/>
          <p:nvPr/>
        </p:nvSpPr>
        <p:spPr>
          <a:xfrm>
            <a:off x="4766603" y="3070485"/>
            <a:ext cx="265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5682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D0C3E-CE17-C092-5CEF-5ADE410E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Problem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0F4F-4164-F010-9470-DA0A955DB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Retailers aim to understand customer purchasing behavior to optimize product placement, promotions, and cross-selling strategies.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883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022F-CCA1-08A3-7FED-92AEB673C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46585" cy="4601183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 Solution &amp; </a:t>
            </a:r>
            <a:b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ED9C-28A9-2078-E822-D305915E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promotions are generic and may not drive sales effectively.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 product bundling is inefficient and lacks data-backed insights.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 recommendations based on actual shopping patterns.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2309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AD62-E772-4325-63FC-E765148A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Solution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95A8B-8C92-7373-BE55-5180AA7EC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marR="0" indent="182880" algn="just">
              <a:buNone/>
            </a:pP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Using association rule mining (</a:t>
            </a:r>
            <a:r>
              <a:rPr lang="en-US" sz="2400" kern="1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US" sz="2400" kern="100" dirty="0">
                <a:latin typeface="Calibri" panose="020F0502020204030204" pitchFamily="34" charset="0"/>
                <a:cs typeface="Times New Roman" panose="02020603050405020304" pitchFamily="18" charset="0"/>
              </a:rPr>
              <a:t> Algorithm) to uncover relationships between frequently bought   items.</a:t>
            </a:r>
          </a:p>
          <a:p>
            <a:pPr marL="182880" marR="0" indent="182880" algn="just"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Identifies strong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associations between products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Helps create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combo deals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optimized store layouts.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insights for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cross-selling strategies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103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DDFC-4560-7E09-6764-2D53E82D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Benefits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1D90-E69B-BDF4-A15A-F9D6D939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product recommendations.</a:t>
            </a:r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 sales through strategic bundling.</a:t>
            </a:r>
          </a:p>
          <a:p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customer experience with relevant promotions.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25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D5590-E737-040C-5CAF-0D4E6550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Evaluation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F4014-8C75-7D5C-2F26-8DA82BBF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Frequency of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itemsets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transactions.</a:t>
            </a:r>
          </a:p>
          <a:p>
            <a:pPr marL="0" indent="0">
              <a:buNone/>
            </a:pP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Probability of item Y being purchased given item X is bought.</a:t>
            </a:r>
          </a:p>
          <a:p>
            <a:pPr marL="0" indent="0">
              <a:buNone/>
            </a:pPr>
            <a:b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Lift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Strength of association; &gt;1 indicates a strong positive correlation.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6123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9998-37C5-AEF5-E101-88BEFB4F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b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b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1742-674E-B9EB-E7FE-6058CC5BE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marR="0" indent="182880" algn="just"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Groceries Dataset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(transactions from a supermarket).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products purchased together in each transaction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82880" marR="0" indent="182880" algn="just"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EDA Findings: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Some items are frequently bought together (e.g.,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bread &amp; butter, milk &amp; cereal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Certain items appear in high-value transactions.</a:t>
            </a:r>
          </a:p>
          <a:p>
            <a:pPr marL="342900" marR="0" lvl="0" indent="-342900" algn="just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Seasonal variations in purchasing behavior.</a:t>
            </a:r>
          </a:p>
        </p:txBody>
      </p:sp>
    </p:spTree>
    <p:extLst>
      <p:ext uri="{BB962C8B-B14F-4D97-AF65-F5344CB8AC3E}">
        <p14:creationId xmlns:p14="http://schemas.microsoft.com/office/powerpoint/2010/main" val="145737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719EA-EEDC-6D8F-2C8A-96F6E6CD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60651" cy="4601183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Used: </a:t>
            </a:r>
            <a:b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Apriori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1476-FB9C-768F-C580-746115836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just">
              <a:buSzPts val="1000"/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1: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Identify frequent </a:t>
            </a: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itemsets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based on support threshold.</a:t>
            </a:r>
          </a:p>
          <a:p>
            <a:pPr marL="0" marR="0" lvl="0" indent="0" algn="just">
              <a:buSzPts val="1000"/>
              <a:buNone/>
              <a:tabLst>
                <a:tab pos="457200" algn="l"/>
              </a:tabLs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buSzPts val="1000"/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2: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Generate association rules using confidence &amp; lift.</a:t>
            </a:r>
          </a:p>
          <a:p>
            <a:pPr marL="0" marR="0" lvl="0" indent="0" algn="just">
              <a:buSzPts val="1000"/>
              <a:buNone/>
              <a:tabLst>
                <a:tab pos="457200" algn="l"/>
              </a:tabLs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 3: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Filter strong rules for business insights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681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D410A-7DFC-6344-17CD-EF6D1826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Rules </a:t>
            </a:r>
            <a:b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b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CDCB-901C-62EA-2A8F-436F0435B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marR="0" indent="182880" algn="just"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Association Rules Found: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Milk → Buns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(Strong correlation, suggesting bundling opportunity).</a:t>
            </a:r>
          </a:p>
          <a:p>
            <a:pPr marL="0" marR="0" lvl="0" indent="0" algn="just">
              <a:buNone/>
              <a:tabLst>
                <a:tab pos="457200" algn="l"/>
              </a:tabLs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Milk → Beer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(Unexpected pattern, great for targeted promotions).</a:t>
            </a:r>
          </a:p>
          <a:p>
            <a:pPr marL="0" marR="0" lvl="0" indent="0" algn="just">
              <a:buNone/>
              <a:tabLst>
                <a:tab pos="457200" algn="l"/>
              </a:tabLst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just"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Yogurt → Fruits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>
              <a:buNone/>
              <a:tabLst>
                <a:tab pos="457200" algn="l"/>
              </a:tabLs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(Health-conscious customers).</a:t>
            </a:r>
          </a:p>
        </p:txBody>
      </p:sp>
    </p:spTree>
    <p:extLst>
      <p:ext uri="{BB962C8B-B14F-4D97-AF65-F5344CB8AC3E}">
        <p14:creationId xmlns:p14="http://schemas.microsoft.com/office/powerpoint/2010/main" val="418248592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64</TotalTime>
  <Words>572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Corbel</vt:lpstr>
      <vt:lpstr>Symbol</vt:lpstr>
      <vt:lpstr>Wingdings 2</vt:lpstr>
      <vt:lpstr>Frame</vt:lpstr>
      <vt:lpstr>Market Basket Analysis  Using Apriori Algorithm</vt:lpstr>
      <vt:lpstr>Business Problem</vt:lpstr>
      <vt:lpstr>Current Solution &amp;  Challenges</vt:lpstr>
      <vt:lpstr>Proposed Solution</vt:lpstr>
      <vt:lpstr>Benefits</vt:lpstr>
      <vt:lpstr>Evaluation </vt:lpstr>
      <vt:lpstr>Dataset  &amp;  Exploratory Data Analysis (EDA)</vt:lpstr>
      <vt:lpstr>Algorithm Used:  Apriori Algorithm</vt:lpstr>
      <vt:lpstr>Best Rules  &amp;  Insights</vt:lpstr>
      <vt:lpstr>Business Recommendations</vt:lpstr>
      <vt:lpstr>Visualizations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919513044251</dc:creator>
  <cp:lastModifiedBy>919513044251</cp:lastModifiedBy>
  <cp:revision>6</cp:revision>
  <dcterms:created xsi:type="dcterms:W3CDTF">2025-03-16T15:33:02Z</dcterms:created>
  <dcterms:modified xsi:type="dcterms:W3CDTF">2025-03-16T16:37:13Z</dcterms:modified>
</cp:coreProperties>
</file>