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5" r:id="rId2"/>
  </p:sldMasterIdLst>
  <p:notesMasterIdLst>
    <p:notesMasterId r:id="rId52"/>
  </p:notesMasterIdLst>
  <p:handoutMasterIdLst>
    <p:handoutMasterId r:id="rId53"/>
  </p:handoutMasterIdLst>
  <p:sldIdLst>
    <p:sldId id="321" r:id="rId3"/>
    <p:sldId id="335" r:id="rId4"/>
    <p:sldId id="310" r:id="rId5"/>
    <p:sldId id="266" r:id="rId6"/>
    <p:sldId id="258" r:id="rId7"/>
    <p:sldId id="338" r:id="rId8"/>
    <p:sldId id="339" r:id="rId9"/>
    <p:sldId id="349" r:id="rId10"/>
    <p:sldId id="350" r:id="rId11"/>
    <p:sldId id="263" r:id="rId12"/>
    <p:sldId id="265" r:id="rId13"/>
    <p:sldId id="262" r:id="rId14"/>
    <p:sldId id="264" r:id="rId15"/>
    <p:sldId id="267" r:id="rId16"/>
    <p:sldId id="271" r:id="rId17"/>
    <p:sldId id="261" r:id="rId18"/>
    <p:sldId id="352" r:id="rId19"/>
    <p:sldId id="353" r:id="rId20"/>
    <p:sldId id="354" r:id="rId21"/>
    <p:sldId id="356" r:id="rId22"/>
    <p:sldId id="359" r:id="rId23"/>
    <p:sldId id="360" r:id="rId24"/>
    <p:sldId id="369" r:id="rId25"/>
    <p:sldId id="370" r:id="rId26"/>
    <p:sldId id="371" r:id="rId27"/>
    <p:sldId id="373" r:id="rId28"/>
    <p:sldId id="374" r:id="rId29"/>
    <p:sldId id="372" r:id="rId30"/>
    <p:sldId id="375" r:id="rId31"/>
    <p:sldId id="351" r:id="rId32"/>
    <p:sldId id="355" r:id="rId33"/>
    <p:sldId id="260" r:id="rId34"/>
    <p:sldId id="358" r:id="rId35"/>
    <p:sldId id="357" r:id="rId36"/>
    <p:sldId id="340" r:id="rId37"/>
    <p:sldId id="259" r:id="rId38"/>
    <p:sldId id="362" r:id="rId39"/>
    <p:sldId id="367" r:id="rId40"/>
    <p:sldId id="366" r:id="rId41"/>
    <p:sldId id="368" r:id="rId42"/>
    <p:sldId id="361" r:id="rId43"/>
    <p:sldId id="363" r:id="rId44"/>
    <p:sldId id="365" r:id="rId45"/>
    <p:sldId id="364" r:id="rId46"/>
    <p:sldId id="376" r:id="rId47"/>
    <p:sldId id="377" r:id="rId48"/>
    <p:sldId id="346" r:id="rId49"/>
    <p:sldId id="347" r:id="rId50"/>
    <p:sldId id="331"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335"/>
            <p14:sldId id="310"/>
          </p14:sldIdLst>
        </p14:section>
        <p14:section name="SUGGESTED - Fonts/Formatting/Styling" id="{21D69F56-C44C-4FD6-8B9D-E5F14498DADC}">
          <p14:sldIdLst>
            <p14:sldId id="266"/>
            <p14:sldId id="258"/>
            <p14:sldId id="338"/>
            <p14:sldId id="339"/>
            <p14:sldId id="349"/>
            <p14:sldId id="350"/>
            <p14:sldId id="263"/>
            <p14:sldId id="265"/>
            <p14:sldId id="262"/>
            <p14:sldId id="264"/>
            <p14:sldId id="267"/>
            <p14:sldId id="271"/>
            <p14:sldId id="261"/>
            <p14:sldId id="352"/>
            <p14:sldId id="353"/>
            <p14:sldId id="354"/>
            <p14:sldId id="356"/>
            <p14:sldId id="359"/>
            <p14:sldId id="360"/>
            <p14:sldId id="369"/>
            <p14:sldId id="370"/>
            <p14:sldId id="371"/>
            <p14:sldId id="373"/>
            <p14:sldId id="374"/>
            <p14:sldId id="372"/>
            <p14:sldId id="375"/>
            <p14:sldId id="351"/>
            <p14:sldId id="355"/>
            <p14:sldId id="260"/>
            <p14:sldId id="358"/>
            <p14:sldId id="357"/>
            <p14:sldId id="340"/>
            <p14:sldId id="259"/>
            <p14:sldId id="362"/>
            <p14:sldId id="367"/>
            <p14:sldId id="366"/>
            <p14:sldId id="368"/>
            <p14:sldId id="361"/>
            <p14:sldId id="363"/>
            <p14:sldId id="365"/>
            <p14:sldId id="364"/>
            <p14:sldId id="376"/>
            <p14:sldId id="377"/>
            <p14:sldId id="346"/>
            <p14:sldId id="347"/>
          </p14:sldIdLst>
        </p14:section>
        <p14:section name="REQUIRED - Wrap-UP" id="{430E0B42-9B32-4107-AA8F-F87D6AA1F119}">
          <p14:sldIdLst>
            <p14:sldId id="33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41" autoAdjust="0"/>
    <p:restoredTop sz="90484" autoAdjust="0"/>
  </p:normalViewPr>
  <p:slideViewPr>
    <p:cSldViewPr snapToGrid="0">
      <p:cViewPr>
        <p:scale>
          <a:sx n="86" d="100"/>
          <a:sy n="86" d="100"/>
        </p:scale>
        <p:origin x="108" y="40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10/11/2019</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10/11/2019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i="1" dirty="0"/>
              <a:t>[Moderator Part]</a:t>
            </a:r>
          </a:p>
          <a:p>
            <a:pPr marL="0" marR="0" lvl="0" indent="0" algn="l" defTabSz="914400" rtl="0" eaLnBrk="1" fontAlgn="base" latinLnBrk="0" hangingPunct="1">
              <a:lnSpc>
                <a:spcPct val="100000"/>
              </a:lnSpc>
              <a:spcBef>
                <a:spcPts val="0"/>
              </a:spcBef>
              <a:spcAft>
                <a:spcPts val="0"/>
              </a:spcAft>
              <a:buClrTx/>
              <a:buSzTx/>
              <a:buFontTx/>
              <a:buNone/>
              <a:tabLst/>
              <a:defRPr/>
            </a:pP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Hello and welcome everyone to this </a:t>
            </a:r>
            <a:r>
              <a:rPr lang="en-US" sz="1200" kern="1200" dirty="0">
                <a:solidFill>
                  <a:schemeClr val="tx1"/>
                </a:solidFill>
                <a:effectLst/>
                <a:latin typeface="+mn-lt"/>
                <a:ea typeface="+mn-ea"/>
                <a:cs typeface="+mn-cs"/>
              </a:rPr>
              <a:t>24 Hours of PASS: </a:t>
            </a:r>
            <a:r>
              <a:rPr lang="en-US" sz="1200" b="1" i="0" kern="1200" dirty="0">
                <a:solidFill>
                  <a:schemeClr val="tx1"/>
                </a:solidFill>
                <a:effectLst/>
                <a:latin typeface="+mn-lt"/>
                <a:ea typeface="+mn-ea"/>
                <a:cs typeface="+mn-cs"/>
              </a:rPr>
              <a:t>Summit Preview 2019!</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We’re excited you could join us today for </a:t>
            </a:r>
            <a:r>
              <a:rPr lang="en-CA" b="1" dirty="0"/>
              <a:t>Kellyn </a:t>
            </a:r>
            <a:r>
              <a:rPr lang="en-CA" b="1" dirty="0" err="1"/>
              <a:t>Pot'Vin</a:t>
            </a:r>
            <a:r>
              <a:rPr lang="en-CA" b="1" dirty="0"/>
              <a:t>-Gorman</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a:t>
            </a:r>
            <a:r>
              <a:rPr lang="en-CA" sz="1200" b="1" kern="1200" baseline="0" dirty="0">
                <a:solidFill>
                  <a:schemeClr val="tx1"/>
                </a:solidFill>
                <a:effectLst/>
                <a:latin typeface="+mn-lt"/>
                <a:ea typeface="+mn-ea"/>
                <a:cs typeface="+mn-cs"/>
              </a:rPr>
              <a:t> </a:t>
            </a:r>
            <a:r>
              <a:rPr lang="en-US" b="1" dirty="0"/>
              <a:t>Scripting for Success on Linux-  Top Tips and Tricks</a:t>
            </a:r>
            <a:r>
              <a:rPr lang="en-CA" dirty="0"/>
              <a:t>.</a:t>
            </a:r>
            <a:r>
              <a:rPr lang="en-CA" sz="1200" b="1" kern="1200" dirty="0">
                <a:solidFill>
                  <a:schemeClr val="tx1"/>
                </a:solidFill>
                <a:effectLst/>
                <a:latin typeface="+mn-lt"/>
                <a:ea typeface="+mn-ea"/>
                <a:cs typeface="+mn-cs"/>
              </a:rPr>
              <a:t>  </a:t>
            </a: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a:t>
            </a:r>
            <a:r>
              <a:rPr lang="en-US" sz="1200" kern="1200" dirty="0">
                <a:solidFill>
                  <a:schemeClr val="tx1"/>
                </a:solidFill>
                <a:effectLst/>
                <a:latin typeface="+mn-lt"/>
                <a:ea typeface="+mn-ea"/>
                <a:cs typeface="+mn-cs"/>
              </a:rPr>
              <a:t>24 Hours of PASS</a:t>
            </a:r>
            <a:r>
              <a:rPr lang="en-CA" sz="1200" kern="1200" dirty="0">
                <a:solidFill>
                  <a:schemeClr val="tx1"/>
                </a:solidFill>
                <a:effectLst/>
                <a:latin typeface="+mn-lt"/>
                <a:ea typeface="+mn-ea"/>
                <a:cs typeface="+mn-cs"/>
              </a:rPr>
              <a:t>consists of </a:t>
            </a:r>
            <a:r>
              <a:rPr lang="en-CA" sz="1200" b="1" kern="1200" dirty="0">
                <a:solidFill>
                  <a:schemeClr val="tx1"/>
                </a:solidFill>
                <a:effectLst/>
                <a:latin typeface="+mn-lt"/>
                <a:ea typeface="+mn-ea"/>
                <a:cs typeface="+mn-cs"/>
              </a:rPr>
              <a:t>24 </a:t>
            </a:r>
            <a:r>
              <a:rPr lang="en-CA" sz="1200" kern="1200" dirty="0">
                <a:solidFill>
                  <a:schemeClr val="tx1"/>
                </a:solidFill>
                <a:effectLst/>
                <a:latin typeface="+mn-lt"/>
                <a:ea typeface="+mn-ea"/>
                <a:cs typeface="+mn-cs"/>
              </a:rPr>
              <a:t>consecutive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these become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1" kern="1200" dirty="0">
                <a:solidFill>
                  <a:schemeClr val="tx1"/>
                </a:solidFill>
                <a:effectLst/>
                <a:latin typeface="+mn-lt"/>
                <a:ea typeface="+mn-ea"/>
                <a:cs typeface="+mn-cs"/>
              </a:rPr>
              <a:t>Carlos Lopez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b="1" dirty="0"/>
              <a:t>Kellyn</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CA" sz="1200" kern="1200" dirty="0">
              <a:solidFill>
                <a:srgbClr val="FFFF00"/>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93194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 Part]</a:t>
            </a:r>
            <a:br>
              <a:rPr lang="en-US" i="1" dirty="0"/>
            </a:br>
            <a:endParaRPr lang="en-US" i="1"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you require technical assistance please type your request into the question pane located on the right side of your screen and someone will assist you. This question pane is also where you may ask any questions throughout the presentation. Feel free to enter your questions at any time and once we get to the </a:t>
            </a:r>
            <a:r>
              <a:rPr lang="en-US" sz="1200" b="1" kern="1200" dirty="0">
                <a:solidFill>
                  <a:schemeClr val="tx1"/>
                </a:solidFill>
                <a:effectLst/>
                <a:latin typeface="+mn-lt"/>
                <a:ea typeface="+mn-ea"/>
                <a:cs typeface="+mn-cs"/>
              </a:rPr>
              <a:t>Q&amp;A portion of the session</a:t>
            </a:r>
            <a:r>
              <a:rPr lang="en-US" sz="1200" kern="1200" dirty="0">
                <a:solidFill>
                  <a:schemeClr val="tx1"/>
                </a:solidFill>
                <a:effectLst/>
                <a:latin typeface="+mn-lt"/>
                <a:ea typeface="+mn-ea"/>
                <a:cs typeface="+mn-cs"/>
              </a:rPr>
              <a:t>, I’ll read your questions aloud to </a:t>
            </a:r>
            <a:r>
              <a:rPr lang="en-CA" b="1" dirty="0"/>
              <a:t>Kellyn.</a:t>
            </a:r>
            <a:br>
              <a:rPr lang="en-CA" b="1" dirty="0"/>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are able to zoom in on the presentation content by using the  zoom button located on the top of the presentation window. </a:t>
            </a:r>
          </a:p>
          <a:p>
            <a:pPr marL="171450" indent="-171450">
              <a:buFont typeface="Arial" panose="020B0604020202020204" pitchFamily="34" charset="0"/>
              <a:buChar cha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Please note that there will be a short evaluation at the end of the session, which will pop-up after the webinar ends in your web browser. Your feedback is really important to us for future events, so </a:t>
            </a:r>
            <a:r>
              <a:rPr lang="en-US" sz="1200" b="1" kern="1200" dirty="0">
                <a:solidFill>
                  <a:schemeClr val="tx1"/>
                </a:solidFill>
                <a:effectLst/>
                <a:latin typeface="+mn-lt"/>
                <a:ea typeface="+mn-ea"/>
                <a:cs typeface="+mn-cs"/>
              </a:rPr>
              <a:t>please</a:t>
            </a:r>
            <a:r>
              <a:rPr lang="en-US" sz="1200" kern="1200" dirty="0">
                <a:solidFill>
                  <a:schemeClr val="tx1"/>
                </a:solidFill>
                <a:effectLst/>
                <a:latin typeface="+mn-lt"/>
                <a:ea typeface="+mn-ea"/>
                <a:cs typeface="+mn-cs"/>
              </a:rPr>
              <a:t> take a moment to complete this.</a:t>
            </a:r>
          </a:p>
          <a:p>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r>
            <a:r>
              <a:rPr lang="en-US" sz="1200" b="1" i="1" kern="1200" dirty="0">
                <a:solidFill>
                  <a:schemeClr val="tx1"/>
                </a:solidFill>
                <a:effectLst/>
                <a:latin typeface="+mn-lt"/>
                <a:ea typeface="+mn-ea"/>
                <a:cs typeface="+mn-cs"/>
              </a:rPr>
              <a:t>Note to </a:t>
            </a:r>
            <a:r>
              <a:rPr lang="en-CA" sz="1200" b="1" kern="1200" dirty="0">
                <a:solidFill>
                  <a:schemeClr val="tx1"/>
                </a:solidFill>
                <a:effectLst/>
                <a:latin typeface="+mn-lt"/>
                <a:ea typeface="+mn-ea"/>
                <a:cs typeface="+mn-cs"/>
              </a:rPr>
              <a:t>Carlos Lopez: </a:t>
            </a:r>
            <a:r>
              <a:rPr lang="en-US" sz="1200" i="1" kern="1200" dirty="0">
                <a:solidFill>
                  <a:schemeClr val="tx1"/>
                </a:solidFill>
                <a:effectLst/>
                <a:latin typeface="+mn-lt"/>
                <a:ea typeface="+mn-ea"/>
                <a:cs typeface="+mn-cs"/>
              </a:rPr>
              <a:t>You need to determine which questions are the most relevant and ask them out loud to the presenter]. </a:t>
            </a:r>
            <a:endParaRPr lang="en-CA"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CA" sz="1200" kern="1200" dirty="0">
              <a:solidFill>
                <a:srgbClr val="FFFF00"/>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033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 </a:t>
            </a:r>
            <a:r>
              <a:rPr lang="en-US" sz="1200" kern="1200" dirty="0">
                <a:solidFill>
                  <a:schemeClr val="tx1"/>
                </a:solidFill>
                <a:effectLst/>
                <a:latin typeface="+mn-lt"/>
                <a:ea typeface="+mn-ea"/>
                <a:cs typeface="+mn-cs"/>
              </a:rPr>
              <a:t>24 Hours of PASS </a:t>
            </a:r>
            <a:r>
              <a:rPr lang="en-US" i="0" dirty="0"/>
              <a:t>session is presented by </a:t>
            </a:r>
            <a:r>
              <a:rPr lang="en-US" b="1" i="0" dirty="0"/>
              <a:t>Kellyn </a:t>
            </a:r>
            <a:r>
              <a:rPr lang="en-US" b="1" i="0" dirty="0" err="1"/>
              <a:t>Pot'Vin</a:t>
            </a:r>
            <a:r>
              <a:rPr lang="en-US" b="1" i="0" dirty="0"/>
              <a:t>-Gorman</a:t>
            </a:r>
            <a:r>
              <a:rPr lang="en-CA" sz="120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rPr>
              <a:t>Kellyn is a member of the Oak Table Network and an </a:t>
            </a:r>
            <a:r>
              <a:rPr lang="en-CA" sz="1200" b="0" i="0" u="none" strike="noStrike" kern="1200" dirty="0" err="1">
                <a:solidFill>
                  <a:schemeClr val="tx1"/>
                </a:solidFill>
                <a:effectLst/>
                <a:latin typeface="+mn-lt"/>
                <a:ea typeface="+mn-ea"/>
                <a:cs typeface="+mn-cs"/>
              </a:rPr>
              <a:t>Idera</a:t>
            </a:r>
            <a:r>
              <a:rPr lang="en-CA" sz="1200" b="0" i="0" u="none" strike="noStrike" kern="1200" dirty="0">
                <a:solidFill>
                  <a:schemeClr val="tx1"/>
                </a:solidFill>
                <a:effectLst/>
                <a:latin typeface="+mn-lt"/>
                <a:ea typeface="+mn-ea"/>
                <a:cs typeface="+mn-cs"/>
              </a:rPr>
              <a:t> ACE and Oracle ACE Director alumnus. She is a Data Platform Architect in Power BI with AI in the EdTech group at Microsoft. Kellyn is known for her extensive work with multi-database platforms, DevOps, cloud migrations, virtualization, visualizations, scripting, environment optimization tuning, automation, and architecture design. </a:t>
            </a:r>
            <a:br>
              <a:rPr lang="en-CA" sz="1200" b="0" i="0" u="none" strike="noStrike" kern="1200" dirty="0">
                <a:solidFill>
                  <a:schemeClr val="tx1"/>
                </a:solidFill>
                <a:effectLst/>
                <a:latin typeface="+mn-lt"/>
                <a:ea typeface="+mn-ea"/>
                <a:cs typeface="+mn-cs"/>
              </a:rPr>
            </a:br>
            <a:br>
              <a:rPr lang="en-CA" sz="1200" b="0" i="0" u="none" strike="noStrike" kern="1200" dirty="0">
                <a:solidFill>
                  <a:schemeClr val="tx1"/>
                </a:solidFill>
                <a:effectLst/>
                <a:latin typeface="+mn-lt"/>
                <a:ea typeface="+mn-ea"/>
                <a:cs typeface="+mn-cs"/>
              </a:rPr>
            </a:br>
            <a:r>
              <a:rPr lang="en-CA" sz="1200" b="0" i="0" u="none" strike="noStrike" kern="1200" dirty="0">
                <a:solidFill>
                  <a:schemeClr val="tx1"/>
                </a:solidFill>
                <a:effectLst/>
                <a:latin typeface="+mn-lt"/>
                <a:ea typeface="+mn-ea"/>
                <a:cs typeface="+mn-cs"/>
              </a:rPr>
              <a:t>Kellyn has spoken at numerous technical conferences for Oracle, Big Data, DevOps, testing, and SQL Server. Her blog (http://dbakevlar.com) and social media activity under her handle, </a:t>
            </a:r>
            <a:r>
              <a:rPr lang="en-CA" sz="1200" b="0" i="0" u="none" strike="noStrike" kern="1200" dirty="0" err="1">
                <a:solidFill>
                  <a:schemeClr val="tx1"/>
                </a:solidFill>
                <a:effectLst/>
                <a:latin typeface="+mn-lt"/>
                <a:ea typeface="+mn-ea"/>
                <a:cs typeface="+mn-cs"/>
              </a:rPr>
              <a:t>DBAKevlar</a:t>
            </a:r>
            <a:r>
              <a:rPr lang="en-CA" sz="1200" b="0" i="0" u="none" strike="noStrike" kern="1200" dirty="0">
                <a:solidFill>
                  <a:schemeClr val="tx1"/>
                </a:solidFill>
                <a:effectLst/>
                <a:latin typeface="+mn-lt"/>
                <a:ea typeface="+mn-ea"/>
                <a:cs typeface="+mn-cs"/>
              </a:rPr>
              <a:t>, is well respected for her insight and content.</a:t>
            </a:r>
            <a:r>
              <a:rPr lang="en-CA" dirty="0"/>
              <a:t> </a:t>
            </a:r>
            <a:br>
              <a:rPr lang="en-US" b="1" i="0" dirty="0"/>
            </a:br>
            <a:endParaRPr lang="en-US" b="0" i="1"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CA" dirty="0"/>
          </a:p>
        </p:txBody>
      </p:sp>
      <p:sp>
        <p:nvSpPr>
          <p:cNvPr id="4" name="Slide Number Placeholder 3"/>
          <p:cNvSpPr>
            <a:spLocks noGrp="1"/>
          </p:cNvSpPr>
          <p:nvPr>
            <p:ph type="sldNum" sz="quarter" idx="5"/>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83217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the usage be set, there must be two arguments to pass in the declaration or exit.</a:t>
            </a:r>
          </a:p>
        </p:txBody>
      </p:sp>
      <p:sp>
        <p:nvSpPr>
          <p:cNvPr id="4" name="Slide Number Placeholder 3"/>
          <p:cNvSpPr>
            <a:spLocks noGrp="1"/>
          </p:cNvSpPr>
          <p:nvPr>
            <p:ph type="sldNum" sz="quarter" idx="5"/>
          </p:nvPr>
        </p:nvSpPr>
        <p:spPr/>
        <p:txBody>
          <a:bodyPr/>
          <a:lstStyle/>
          <a:p>
            <a:fld id="{DDD65AC4-17B0-4E19-8496-B264E70A18D3}" type="slidenum">
              <a:rPr lang="en-US" smtClean="0"/>
              <a:t>25</a:t>
            </a:fld>
            <a:endParaRPr lang="en-US"/>
          </a:p>
        </p:txBody>
      </p:sp>
    </p:spTree>
    <p:extLst>
      <p:ext uri="{BB962C8B-B14F-4D97-AF65-F5344CB8AC3E}">
        <p14:creationId xmlns:p14="http://schemas.microsoft.com/office/powerpoint/2010/main" val="334733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script know that values will be passed in for the arguments in the following section.</a:t>
            </a:r>
          </a:p>
        </p:txBody>
      </p:sp>
      <p:sp>
        <p:nvSpPr>
          <p:cNvPr id="4" name="Slide Number Placeholder 3"/>
          <p:cNvSpPr>
            <a:spLocks noGrp="1"/>
          </p:cNvSpPr>
          <p:nvPr>
            <p:ph type="sldNum" sz="quarter" idx="5"/>
          </p:nvPr>
        </p:nvSpPr>
        <p:spPr/>
        <p:txBody>
          <a:bodyPr/>
          <a:lstStyle/>
          <a:p>
            <a:fld id="{DDD65AC4-17B0-4E19-8496-B264E70A18D3}" type="slidenum">
              <a:rPr lang="en-US" smtClean="0"/>
              <a:t>26</a:t>
            </a:fld>
            <a:endParaRPr lang="en-US"/>
          </a:p>
        </p:txBody>
      </p:sp>
    </p:spTree>
    <p:extLst>
      <p:ext uri="{BB962C8B-B14F-4D97-AF65-F5344CB8AC3E}">
        <p14:creationId xmlns:p14="http://schemas.microsoft.com/office/powerpoint/2010/main" val="1853198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Asking our questions of the person executing the script</a:t>
            </a:r>
          </a:p>
        </p:txBody>
      </p:sp>
      <p:sp>
        <p:nvSpPr>
          <p:cNvPr id="4" name="Slide Number Placeholder 3"/>
          <p:cNvSpPr>
            <a:spLocks noGrp="1"/>
          </p:cNvSpPr>
          <p:nvPr>
            <p:ph type="sldNum" sz="quarter" idx="5"/>
          </p:nvPr>
        </p:nvSpPr>
        <p:spPr/>
        <p:txBody>
          <a:bodyPr/>
          <a:lstStyle/>
          <a:p>
            <a:fld id="{DDD65AC4-17B0-4E19-8496-B264E70A18D3}" type="slidenum">
              <a:rPr lang="en-US" smtClean="0"/>
              <a:t>27</a:t>
            </a:fld>
            <a:endParaRPr lang="en-US"/>
          </a:p>
        </p:txBody>
      </p:sp>
    </p:spTree>
    <p:extLst>
      <p:ext uri="{BB962C8B-B14F-4D97-AF65-F5344CB8AC3E}">
        <p14:creationId xmlns:p14="http://schemas.microsoft.com/office/powerpoint/2010/main" val="4209609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29</a:t>
            </a:fld>
            <a:endParaRPr lang="en-US"/>
          </a:p>
        </p:txBody>
      </p:sp>
    </p:spTree>
    <p:extLst>
      <p:ext uri="{BB962C8B-B14F-4D97-AF65-F5344CB8AC3E}">
        <p14:creationId xmlns:p14="http://schemas.microsoft.com/office/powerpoint/2010/main" val="1171630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sz="1200" kern="1200" dirty="0">
              <a:solidFill>
                <a:srgbClr val="FFFF00"/>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DDD65AC4-17B0-4E19-8496-B264E70A18D3}" type="slidenum">
              <a:rPr lang="en-US" smtClean="0"/>
              <a:t>49</a:t>
            </a:fld>
            <a:endParaRPr lang="en-US"/>
          </a:p>
        </p:txBody>
      </p:sp>
    </p:spTree>
    <p:extLst>
      <p:ext uri="{BB962C8B-B14F-4D97-AF65-F5344CB8AC3E}">
        <p14:creationId xmlns:p14="http://schemas.microsoft.com/office/powerpoint/2010/main" val="328475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sqlsaturday.com/" TargetMode="External"/><Relationship Id="rId7" Type="http://schemas.openxmlformats.org/officeDocument/2006/relationships/image" Target="../media/image10.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hyperlink" Target="http://www.sqlpass.org/PASSChapters/VirtualChapters.aspx" TargetMode="External"/><Relationship Id="rId10" Type="http://schemas.openxmlformats.org/officeDocument/2006/relationships/image" Target="../media/image13.png"/><Relationship Id="rId4" Type="http://schemas.openxmlformats.org/officeDocument/2006/relationships/hyperlink" Target="http://www.sqlpass.org/PASSChapters.aspx" TargetMode="External"/><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www.sqlpass.org/PASSChapters/VirtualChapters.aspx" TargetMode="External"/><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2.xml"/><Relationship Id="rId5" Type="http://schemas.openxmlformats.org/officeDocument/2006/relationships/image" Target="../media/image21.png"/><Relationship Id="rId4" Type="http://schemas.openxmlformats.org/officeDocument/2006/relationships/image" Target="../media/image20.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03BF508D-1BA1-4557-B6F5-B762EEFD6735}"/>
              </a:ext>
            </a:extLst>
          </p:cNvPr>
          <p:cNvPicPr>
            <a:picLocks noChangeAspect="1"/>
          </p:cNvPicPr>
          <p:nvPr userDrawn="1"/>
        </p:nvPicPr>
        <p:blipFill>
          <a:blip r:embed="rId2"/>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196449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spTree>
    <p:extLst>
      <p:ext uri="{BB962C8B-B14F-4D97-AF65-F5344CB8AC3E}">
        <p14:creationId xmlns:p14="http://schemas.microsoft.com/office/powerpoint/2010/main" val="126869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pic>
        <p:nvPicPr>
          <p:cNvPr id="9" name="Picture 8">
            <a:extLst>
              <a:ext uri="{FF2B5EF4-FFF2-40B4-BE49-F238E27FC236}">
                <a16:creationId xmlns:a16="http://schemas.microsoft.com/office/drawing/2014/main" id="{B4FCAF39-9488-4D54-8772-E1173A9D9FAF}"/>
              </a:ext>
            </a:extLst>
          </p:cNvPr>
          <p:cNvPicPr>
            <a:picLocks noChangeAspect="1"/>
          </p:cNvPicPr>
          <p:nvPr userDrawn="1"/>
        </p:nvPicPr>
        <p:blipFill>
          <a:blip r:embed="rId6"/>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246648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pic>
        <p:nvPicPr>
          <p:cNvPr id="9" name="Picture 8">
            <a:extLst>
              <a:ext uri="{FF2B5EF4-FFF2-40B4-BE49-F238E27FC236}">
                <a16:creationId xmlns:a16="http://schemas.microsoft.com/office/drawing/2014/main" id="{0C8FF23D-6662-4362-9A2E-235EF3CC121D}"/>
              </a:ext>
            </a:extLst>
          </p:cNvPr>
          <p:cNvPicPr>
            <a:picLocks noChangeAspect="1"/>
          </p:cNvPicPr>
          <p:nvPr userDrawn="1"/>
        </p:nvPicPr>
        <p:blipFill>
          <a:blip r:embed="rId6"/>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28393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1F2719-0244-4061-B2AD-4B4A8A3579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6378" y="-570091"/>
            <a:ext cx="5425446" cy="5425446"/>
          </a:xfrm>
          <a:prstGeom prst="rect">
            <a:avLst/>
          </a:prstGeom>
        </p:spPr>
      </p:pic>
      <p:pic>
        <p:nvPicPr>
          <p:cNvPr id="4" name="Picture 3">
            <a:extLst>
              <a:ext uri="{FF2B5EF4-FFF2-40B4-BE49-F238E27FC236}">
                <a16:creationId xmlns:a16="http://schemas.microsoft.com/office/drawing/2014/main" id="{18DD8405-0ABB-49F9-83EE-B49E69A85C95}"/>
              </a:ext>
            </a:extLst>
          </p:cNvPr>
          <p:cNvPicPr>
            <a:picLocks noChangeAspect="1"/>
          </p:cNvPicPr>
          <p:nvPr userDrawn="1"/>
        </p:nvPicPr>
        <p:blipFill>
          <a:blip r:embed="rId4"/>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403386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019707" y="1963543"/>
            <a:ext cx="1372977" cy="48797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a:t>
            </a:r>
          </a:p>
          <a:p>
            <a:pPr algn="ctr"/>
            <a:r>
              <a:rPr lang="en-US" sz="900" dirty="0">
                <a:solidFill>
                  <a:schemeClr val="bg2">
                    <a:lumMod val="50000"/>
                  </a:schemeClr>
                </a:solidFill>
              </a:rPr>
              <a:t>Nov 6-9</a:t>
            </a:r>
          </a:p>
          <a:p>
            <a:pPr algn="ctr"/>
            <a:r>
              <a:rPr lang="en-US" sz="900" dirty="0">
                <a:solidFill>
                  <a:schemeClr val="bg2">
                    <a:lumMod val="50000"/>
                  </a:schemeClr>
                </a:solidFill>
              </a:rPr>
              <a:t>Seattle, WA </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Explore PASS">
    <p:bg>
      <p:bgPr>
        <a:solidFill>
          <a:schemeClr val="bg2"/>
        </a:solidFill>
        <a:effectLst/>
      </p:bgPr>
    </p:bg>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5" y="-28657"/>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AFAFAF"/>
              </a:solidFill>
              <a:effectLst/>
              <a:uLnTx/>
              <a:uFillTx/>
              <a:latin typeface="Segoe UI"/>
              <a:ea typeface="+mn-ea"/>
              <a:cs typeface="+mn-cs"/>
            </a:endParaRPr>
          </a:p>
        </p:txBody>
      </p:sp>
      <p:sp>
        <p:nvSpPr>
          <p:cNvPr id="49" name="Title 3"/>
          <p:cNvSpPr txBox="1">
            <a:spLocks/>
          </p:cNvSpPr>
          <p:nvPr userDrawn="1"/>
        </p:nvSpPr>
        <p:spPr>
          <a:xfrm>
            <a:off x="46623" y="0"/>
            <a:ext cx="3677243"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l" defTabSz="457200" rtl="0" eaLnBrk="1" fontAlgn="base"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Immerse yourself </a:t>
            </a:r>
            <a:br>
              <a:rPr kumimoji="0" lang="en-US" sz="28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br>
            <a:r>
              <a:rPr kumimoji="0" lang="en-US" sz="18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in the data community</a:t>
            </a:r>
          </a:p>
          <a:p>
            <a:pPr marL="0" marR="0" lvl="0" indent="0" algn="l" defTabSz="457200" rtl="0" eaLnBrk="1" fontAlgn="base"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36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Attend</a:t>
            </a:r>
          </a:p>
          <a:p>
            <a:pPr marL="0" marR="0" lvl="0" indent="0" algn="l" defTabSz="457200" rtl="0" eaLnBrk="1" fontAlgn="base"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PASS Summit</a:t>
            </a:r>
          </a:p>
        </p:txBody>
      </p:sp>
      <p:sp>
        <p:nvSpPr>
          <p:cNvPr id="27" name="Rectangle 26">
            <a:extLst>
              <a:ext uri="{FF2B5EF4-FFF2-40B4-BE49-F238E27FC236}">
                <a16:creationId xmlns:a16="http://schemas.microsoft.com/office/drawing/2014/main" id="{08E4B8EF-0FC8-40A2-A096-F5530CD334E7}"/>
              </a:ext>
            </a:extLst>
          </p:cNvPr>
          <p:cNvSpPr/>
          <p:nvPr userDrawn="1"/>
        </p:nvSpPr>
        <p:spPr>
          <a:xfrm>
            <a:off x="-76766" y="1865583"/>
            <a:ext cx="2611402" cy="1395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CA"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A967B0DD-4A33-434B-9D34-0020337D2DF5}"/>
              </a:ext>
            </a:extLst>
          </p:cNvPr>
          <p:cNvSpPr/>
          <p:nvPr userDrawn="1"/>
        </p:nvSpPr>
        <p:spPr>
          <a:xfrm>
            <a:off x="-583726" y="2945244"/>
            <a:ext cx="3191442" cy="646331"/>
          </a:xfrm>
          <a:prstGeom prst="rect">
            <a:avLst/>
          </a:prstGeom>
        </p:spPr>
        <p:txBody>
          <a:bodyPr wrap="square">
            <a:spAutoFit/>
          </a:bodyPr>
          <a:lstStyle/>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Gain the technical skills and </a:t>
            </a:r>
          </a:p>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connections to advance </a:t>
            </a:r>
          </a:p>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your data career</a:t>
            </a:r>
          </a:p>
        </p:txBody>
      </p:sp>
      <p:pic>
        <p:nvPicPr>
          <p:cNvPr id="14" name="Picture 13">
            <a:extLst>
              <a:ext uri="{FF2B5EF4-FFF2-40B4-BE49-F238E27FC236}">
                <a16:creationId xmlns:a16="http://schemas.microsoft.com/office/drawing/2014/main" id="{E04804EB-AA48-420C-998D-18A1D7D15BDB}"/>
              </a:ext>
            </a:extLst>
          </p:cNvPr>
          <p:cNvPicPr>
            <a:picLocks noChangeAspect="1"/>
          </p:cNvPicPr>
          <p:nvPr userDrawn="1"/>
        </p:nvPicPr>
        <p:blipFill rotWithShape="1">
          <a:blip r:embed="rId3"/>
          <a:srcRect t="16440" r="3058" b="13945"/>
          <a:stretch/>
        </p:blipFill>
        <p:spPr>
          <a:xfrm>
            <a:off x="4225862" y="1062322"/>
            <a:ext cx="4252108" cy="1060174"/>
          </a:xfrm>
          <a:prstGeom prst="rect">
            <a:avLst/>
          </a:prstGeom>
        </p:spPr>
      </p:pic>
      <p:sp>
        <p:nvSpPr>
          <p:cNvPr id="31" name="Rectangle 30">
            <a:extLst>
              <a:ext uri="{FF2B5EF4-FFF2-40B4-BE49-F238E27FC236}">
                <a16:creationId xmlns:a16="http://schemas.microsoft.com/office/drawing/2014/main" id="{5F2BD26D-593E-4204-A08C-53636ADD1C4F}"/>
              </a:ext>
            </a:extLst>
          </p:cNvPr>
          <p:cNvSpPr/>
          <p:nvPr userDrawn="1"/>
        </p:nvSpPr>
        <p:spPr>
          <a:xfrm>
            <a:off x="3847255" y="2295359"/>
            <a:ext cx="5009322" cy="1077218"/>
          </a:xfrm>
          <a:prstGeom prst="rect">
            <a:avLst/>
          </a:prstGeom>
        </p:spPr>
        <p:txBody>
          <a:bodyPr wrap="square">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PASS Summit is the largest conference for technical professionals who leverage the Microsoft Data Platform.</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
        <p:nvSpPr>
          <p:cNvPr id="37" name="Rectangle 36">
            <a:extLst>
              <a:ext uri="{FF2B5EF4-FFF2-40B4-BE49-F238E27FC236}">
                <a16:creationId xmlns:a16="http://schemas.microsoft.com/office/drawing/2014/main" id="{06080173-E68B-42B3-BB1C-B5829A153F0A}"/>
              </a:ext>
            </a:extLst>
          </p:cNvPr>
          <p:cNvSpPr/>
          <p:nvPr userDrawn="1"/>
        </p:nvSpPr>
        <p:spPr>
          <a:xfrm>
            <a:off x="323040" y="1269244"/>
            <a:ext cx="3191442" cy="646331"/>
          </a:xfrm>
          <a:prstGeom prst="rect">
            <a:avLst/>
          </a:prstGeom>
        </p:spPr>
        <p:txBody>
          <a:bodyPr wrap="square">
            <a:spAutoFit/>
          </a:bodyPr>
          <a:lstStyle/>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Access deep-dive technical sessions, </a:t>
            </a:r>
          </a:p>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learn best practices, and discover </a:t>
            </a:r>
          </a:p>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new tips and tricks</a:t>
            </a:r>
          </a:p>
        </p:txBody>
      </p:sp>
      <p:graphicFrame>
        <p:nvGraphicFramePr>
          <p:cNvPr id="15" name="Object 14">
            <a:extLst>
              <a:ext uri="{FF2B5EF4-FFF2-40B4-BE49-F238E27FC236}">
                <a16:creationId xmlns:a16="http://schemas.microsoft.com/office/drawing/2014/main" id="{440121E9-0FE8-4DBF-8BB5-EDE551272C94}"/>
              </a:ext>
            </a:extLst>
          </p:cNvPr>
          <p:cNvGraphicFramePr>
            <a:graphicFrameLocks noChangeAspect="1"/>
          </p:cNvGraphicFramePr>
          <p:nvPr userDrawn="1"/>
        </p:nvGraphicFramePr>
        <p:xfrm>
          <a:off x="8393615" y="4437861"/>
          <a:ext cx="705639" cy="705639"/>
        </p:xfrm>
        <a:graphic>
          <a:graphicData uri="http://schemas.openxmlformats.org/presentationml/2006/ole">
            <mc:AlternateContent xmlns:mc="http://schemas.openxmlformats.org/markup-compatibility/2006">
              <mc:Choice xmlns:v="urn:schemas-microsoft-com:vml" Requires="v">
                <p:oleObj spid="_x0000_s1096" r:id="rId4" imgW="3809520" imgH="3809520" progId="">
                  <p:embed/>
                </p:oleObj>
              </mc:Choice>
              <mc:Fallback>
                <p:oleObj r:id="rId4" imgW="3809520" imgH="3809520" progId="">
                  <p:embed/>
                  <p:pic>
                    <p:nvPicPr>
                      <p:cNvPr id="15" name="Object 14">
                        <a:extLst>
                          <a:ext uri="{FF2B5EF4-FFF2-40B4-BE49-F238E27FC236}">
                            <a16:creationId xmlns:a16="http://schemas.microsoft.com/office/drawing/2014/main" id="{440121E9-0FE8-4DBF-8BB5-EDE551272C94}"/>
                          </a:ext>
                        </a:extLst>
                      </p:cNvPr>
                      <p:cNvPicPr/>
                      <p:nvPr/>
                    </p:nvPicPr>
                    <p:blipFill>
                      <a:blip r:embed="rId5"/>
                      <a:stretch>
                        <a:fillRect/>
                      </a:stretch>
                    </p:blipFill>
                    <p:spPr>
                      <a:xfrm>
                        <a:off x="8393615" y="4437861"/>
                        <a:ext cx="705639" cy="705639"/>
                      </a:xfrm>
                      <a:prstGeom prst="rect">
                        <a:avLst/>
                      </a:prstGeom>
                    </p:spPr>
                  </p:pic>
                </p:oleObj>
              </mc:Fallback>
            </mc:AlternateContent>
          </a:graphicData>
        </a:graphic>
      </p:graphicFrame>
      <p:sp>
        <p:nvSpPr>
          <p:cNvPr id="38" name="Rectangle 37">
            <a:extLst>
              <a:ext uri="{FF2B5EF4-FFF2-40B4-BE49-F238E27FC236}">
                <a16:creationId xmlns:a16="http://schemas.microsoft.com/office/drawing/2014/main" id="{4CA0B90F-09F8-46DA-AF49-D4674C0AFCCB}"/>
              </a:ext>
            </a:extLst>
          </p:cNvPr>
          <p:cNvSpPr/>
          <p:nvPr userDrawn="1"/>
        </p:nvSpPr>
        <p:spPr>
          <a:xfrm>
            <a:off x="6241773" y="4264998"/>
            <a:ext cx="5009322" cy="769441"/>
          </a:xfrm>
          <a:prstGeom prst="rect">
            <a:avLst/>
          </a:prstGeom>
        </p:spPr>
        <p:txBody>
          <a:bodyPr wrap="square">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More info:</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
        <p:nvSpPr>
          <p:cNvPr id="40" name="Rectangle 39">
            <a:extLst>
              <a:ext uri="{FF2B5EF4-FFF2-40B4-BE49-F238E27FC236}">
                <a16:creationId xmlns:a16="http://schemas.microsoft.com/office/drawing/2014/main" id="{5F8AC9A4-77F8-4364-B8F9-DC419DD51560}"/>
              </a:ext>
            </a:extLst>
          </p:cNvPr>
          <p:cNvSpPr/>
          <p:nvPr userDrawn="1"/>
        </p:nvSpPr>
        <p:spPr>
          <a:xfrm>
            <a:off x="3847255" y="4437861"/>
            <a:ext cx="5009322" cy="1077218"/>
          </a:xfrm>
          <a:prstGeom prst="rect">
            <a:avLst/>
          </a:prstGeom>
        </p:spPr>
        <p:txBody>
          <a:bodyPr wrap="square">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See everything PASS Summit has to offer at</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0000"/>
                </a:solidFill>
                <a:effectLst/>
                <a:uLnTx/>
                <a:uFillTx/>
                <a:latin typeface="Segoe UI Light" charset="0"/>
                <a:ea typeface="Segoe UI Light" charset="0"/>
                <a:cs typeface="Segoe UI Light" charset="0"/>
              </a:rPr>
              <a:t>PASSsummit.com</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Tree>
    <p:extLst>
      <p:ext uri="{BB962C8B-B14F-4D97-AF65-F5344CB8AC3E}">
        <p14:creationId xmlns:p14="http://schemas.microsoft.com/office/powerpoint/2010/main" val="1095093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grpSp>
        <p:nvGrpSpPr>
          <p:cNvPr id="6" name="Group 5">
            <a:extLst>
              <a:ext uri="{FF2B5EF4-FFF2-40B4-BE49-F238E27FC236}">
                <a16:creationId xmlns:a16="http://schemas.microsoft.com/office/drawing/2014/main" id="{A83B7614-19FE-4F20-9C7D-1BA756B42BC3}"/>
              </a:ext>
            </a:extLst>
          </p:cNvPr>
          <p:cNvGrpSpPr/>
          <p:nvPr userDrawn="1"/>
        </p:nvGrpSpPr>
        <p:grpSpPr>
          <a:xfrm>
            <a:off x="6489095" y="4120775"/>
            <a:ext cx="2667518" cy="984885"/>
            <a:chOff x="6489095" y="4120775"/>
            <a:chExt cx="2667518" cy="984885"/>
          </a:xfrm>
        </p:grpSpPr>
        <p:sp>
          <p:nvSpPr>
            <p:cNvPr id="9" name="TextBox 8">
              <a:extLst>
                <a:ext uri="{FF2B5EF4-FFF2-40B4-BE49-F238E27FC236}">
                  <a16:creationId xmlns:a16="http://schemas.microsoft.com/office/drawing/2014/main" id="{904CE58B-3186-4AD4-9449-EFBEA75C2A75}"/>
                </a:ext>
              </a:extLst>
            </p:cNvPr>
            <p:cNvSpPr txBox="1"/>
            <p:nvPr userDrawn="1"/>
          </p:nvSpPr>
          <p:spPr>
            <a:xfrm>
              <a:off x="6489095" y="4120775"/>
              <a:ext cx="2667518" cy="984885"/>
            </a:xfrm>
            <a:prstGeom prst="rect">
              <a:avLst/>
            </a:prstGeom>
            <a:noFill/>
          </p:spPr>
          <p:txBody>
            <a:bodyPr wrap="square" rtlCol="0">
              <a:spAutoFit/>
            </a:bodyPr>
            <a:lstStyle/>
            <a:p>
              <a:r>
                <a:rPr lang="en-US" sz="1600" dirty="0">
                  <a:solidFill>
                    <a:schemeClr val="bg2"/>
                  </a:solidFill>
                </a:rPr>
                <a:t>	</a:t>
              </a:r>
              <a:r>
                <a:rPr lang="en-US" sz="1400" dirty="0">
                  <a:solidFill>
                    <a:schemeClr val="bg2"/>
                  </a:solidFill>
                </a:rPr>
                <a:t>@sqlpass</a:t>
              </a:r>
            </a:p>
            <a:p>
              <a:r>
                <a:rPr lang="en-US" sz="1400" dirty="0">
                  <a:solidFill>
                    <a:schemeClr val="bg2"/>
                  </a:solidFill>
                </a:rPr>
                <a:t>	#sqlpass</a:t>
              </a:r>
              <a:br>
                <a:rPr lang="en-US" sz="1400" dirty="0">
                  <a:solidFill>
                    <a:schemeClr val="bg2"/>
                  </a:solidFill>
                </a:rPr>
              </a:br>
              <a:r>
                <a:rPr lang="en-US" sz="1400" dirty="0">
                  <a:solidFill>
                    <a:schemeClr val="bg2"/>
                  </a:solidFill>
                </a:rPr>
                <a:t>	</a:t>
              </a:r>
            </a:p>
            <a:p>
              <a:r>
                <a:rPr lang="en-US" sz="1400" dirty="0">
                  <a:solidFill>
                    <a:schemeClr val="bg2"/>
                  </a:solidFill>
                </a:rPr>
                <a:t>	@PASScommunity</a:t>
              </a:r>
            </a:p>
          </p:txBody>
        </p:sp>
        <p:pic>
          <p:nvPicPr>
            <p:cNvPr id="10" name="Picture 9">
              <a:extLst>
                <a:ext uri="{FF2B5EF4-FFF2-40B4-BE49-F238E27FC236}">
                  <a16:creationId xmlns:a16="http://schemas.microsoft.com/office/drawing/2014/main" id="{FC4A7AC7-CB87-44AD-860C-D421120F41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9124" y="4242823"/>
              <a:ext cx="313605" cy="313605"/>
            </a:xfrm>
            <a:prstGeom prst="rect">
              <a:avLst/>
            </a:prstGeom>
          </p:spPr>
        </p:pic>
        <p:pic>
          <p:nvPicPr>
            <p:cNvPr id="13" name="Picture 12">
              <a:extLst>
                <a:ext uri="{FF2B5EF4-FFF2-40B4-BE49-F238E27FC236}">
                  <a16:creationId xmlns:a16="http://schemas.microsoft.com/office/drawing/2014/main" id="{78C3114F-C8CF-4DFF-A550-C3FA82E79C2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9124" y="4792055"/>
              <a:ext cx="313605" cy="313605"/>
            </a:xfrm>
            <a:prstGeom prst="rect">
              <a:avLst/>
            </a:prstGeom>
          </p:spPr>
        </p:pic>
      </p:grpSp>
    </p:spTree>
    <p:extLst>
      <p:ext uri="{BB962C8B-B14F-4D97-AF65-F5344CB8AC3E}">
        <p14:creationId xmlns:p14="http://schemas.microsoft.com/office/powerpoint/2010/main" val="1699346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8A4B-43FF-4827-A6B5-E54CCFF21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74ADC6-BBB8-428E-A536-C241ED7448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92071-7CDE-47C8-8E77-86A19D76D792}"/>
              </a:ext>
            </a:extLst>
          </p:cNvPr>
          <p:cNvSpPr>
            <a:spLocks noGrp="1"/>
          </p:cNvSpPr>
          <p:nvPr>
            <p:ph type="dt" sz="half" idx="10"/>
          </p:nvPr>
        </p:nvSpPr>
        <p:spPr/>
        <p:txBody>
          <a:bodyPr/>
          <a:lstStyle/>
          <a:p>
            <a:fld id="{A74610CF-1E03-449F-8A83-33221F6FCA30}" type="datetimeFigureOut">
              <a:rPr lang="en-US" smtClean="0"/>
              <a:t>10/11/2019</a:t>
            </a:fld>
            <a:endParaRPr lang="en-US"/>
          </a:p>
        </p:txBody>
      </p:sp>
      <p:sp>
        <p:nvSpPr>
          <p:cNvPr id="5" name="Footer Placeholder 4">
            <a:extLst>
              <a:ext uri="{FF2B5EF4-FFF2-40B4-BE49-F238E27FC236}">
                <a16:creationId xmlns:a16="http://schemas.microsoft.com/office/drawing/2014/main" id="{5A329FFA-B72D-4E3B-9602-12F184BE0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45B8-098D-4D1E-8C05-7CFA7B58C9FD}"/>
              </a:ext>
            </a:extLst>
          </p:cNvPr>
          <p:cNvSpPr>
            <a:spLocks noGrp="1"/>
          </p:cNvSpPr>
          <p:nvPr>
            <p:ph type="sldNum" sz="quarter" idx="12"/>
          </p:nvPr>
        </p:nvSpPr>
        <p:spPr/>
        <p:txBody>
          <a:bodyPr/>
          <a:lstStyle/>
          <a:p>
            <a:fld id="{BC146173-363F-4954-B333-5CDB7995CBA3}" type="slidenum">
              <a:rPr lang="en-US" smtClean="0"/>
              <a:t>‹#›</a:t>
            </a:fld>
            <a:endParaRPr lang="en-US"/>
          </a:p>
        </p:txBody>
      </p:sp>
      <p:pic>
        <p:nvPicPr>
          <p:cNvPr id="7" name="Picture 6">
            <a:extLst>
              <a:ext uri="{FF2B5EF4-FFF2-40B4-BE49-F238E27FC236}">
                <a16:creationId xmlns:a16="http://schemas.microsoft.com/office/drawing/2014/main" id="{573E2693-463F-4784-BDE6-816788A3DBDE}"/>
              </a:ext>
            </a:extLst>
          </p:cNvPr>
          <p:cNvPicPr>
            <a:picLocks noChangeAspect="1"/>
          </p:cNvPicPr>
          <p:nvPr userDrawn="1"/>
        </p:nvPicPr>
        <p:blipFill>
          <a:blip r:embed="rId2"/>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183317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3" name="Picture 2">
            <a:extLst>
              <a:ext uri="{FF2B5EF4-FFF2-40B4-BE49-F238E27FC236}">
                <a16:creationId xmlns:a16="http://schemas.microsoft.com/office/drawing/2014/main" id="{C5371BF5-4015-B24C-94B0-ADA0A90EFA1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585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99137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611140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49404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2263202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7278312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6729293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spTree>
    <p:extLst>
      <p:ext uri="{BB962C8B-B14F-4D97-AF65-F5344CB8AC3E}">
        <p14:creationId xmlns:p14="http://schemas.microsoft.com/office/powerpoint/2010/main" val="1210301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6"/>
            <a:ext cx="8242300" cy="291860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1867039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322830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939956"/>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656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443207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Tree>
    <p:extLst>
      <p:ext uri="{BB962C8B-B14F-4D97-AF65-F5344CB8AC3E}">
        <p14:creationId xmlns:p14="http://schemas.microsoft.com/office/powerpoint/2010/main" val="6180466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Tree>
    <p:extLst>
      <p:ext uri="{BB962C8B-B14F-4D97-AF65-F5344CB8AC3E}">
        <p14:creationId xmlns:p14="http://schemas.microsoft.com/office/powerpoint/2010/main" val="19517909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1F2719-0244-4061-B2AD-4B4A8A3579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6378" y="-570091"/>
            <a:ext cx="5425446" cy="5425446"/>
          </a:xfrm>
          <a:prstGeom prst="rect">
            <a:avLst/>
          </a:prstGeom>
        </p:spPr>
      </p:pic>
    </p:spTree>
    <p:extLst>
      <p:ext uri="{BB962C8B-B14F-4D97-AF65-F5344CB8AC3E}">
        <p14:creationId xmlns:p14="http://schemas.microsoft.com/office/powerpoint/2010/main" val="3221855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030673" y="1963543"/>
            <a:ext cx="4812947" cy="578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900" dirty="0">
                <a:solidFill>
                  <a:schemeClr val="bg2">
                    <a:lumMod val="50000"/>
                  </a:schemeClr>
                </a:solidFill>
              </a:rPr>
              <a:t>PASS’ flagship event takes place in Seattle, Washington</a:t>
            </a:r>
          </a:p>
          <a:p>
            <a:pPr algn="l"/>
            <a:r>
              <a:rPr lang="en-US" sz="900" dirty="0">
                <a:solidFill>
                  <a:schemeClr val="bg2">
                    <a:lumMod val="50000"/>
                  </a:schemeClr>
                </a:solidFill>
              </a:rPr>
              <a:t>November 5-8, 2019</a:t>
            </a:r>
          </a:p>
          <a:p>
            <a:pPr algn="l"/>
            <a:r>
              <a:rPr lang="en-US" sz="900" b="1" dirty="0">
                <a:solidFill>
                  <a:schemeClr val="bg2">
                    <a:lumMod val="50000"/>
                  </a:schemeClr>
                </a:solidFill>
              </a:rPr>
              <a:t>PASSsummit.com</a:t>
            </a:r>
          </a:p>
        </p:txBody>
      </p:sp>
      <p:sp>
        <p:nvSpPr>
          <p:cNvPr id="35" name="Rectangle 34">
            <a:hlinkClick r:id="rId3"/>
          </p:cNvPr>
          <p:cNvSpPr/>
          <p:nvPr userDrawn="1"/>
        </p:nvSpPr>
        <p:spPr>
          <a:xfrm>
            <a:off x="4030673" y="4158278"/>
            <a:ext cx="4590973"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900" dirty="0">
                <a:solidFill>
                  <a:schemeClr val="bg2">
                    <a:lumMod val="50000"/>
                  </a:schemeClr>
                </a:solidFill>
              </a:rPr>
              <a:t>PASS Marathon: Career Development</a:t>
            </a:r>
          </a:p>
          <a:p>
            <a:pPr algn="l"/>
            <a:r>
              <a:rPr lang="en-US" sz="900" dirty="0">
                <a:solidFill>
                  <a:schemeClr val="bg2">
                    <a:lumMod val="50000"/>
                  </a:schemeClr>
                </a:solidFill>
              </a:rPr>
              <a:t>October 8, 2019</a:t>
            </a:r>
          </a:p>
        </p:txBody>
      </p:sp>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00379" y="1403868"/>
            <a:ext cx="2627572" cy="128811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Upcoming</a:t>
            </a:r>
          </a:p>
          <a:p>
            <a:pPr marL="0" indent="0" algn="l">
              <a:lnSpc>
                <a:spcPct val="90000"/>
              </a:lnSpc>
              <a:tabLst>
                <a:tab pos="4338638" algn="l"/>
              </a:tabLst>
            </a:pPr>
            <a:r>
              <a:rPr lang="en-US" sz="4000"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8572" t="29882" b="34165"/>
          <a:stretch/>
        </p:blipFill>
        <p:spPr>
          <a:xfrm>
            <a:off x="4097867" y="573255"/>
            <a:ext cx="3942156" cy="1550197"/>
          </a:xfrm>
          <a:prstGeom prst="rect">
            <a:avLst/>
          </a:prstGeom>
        </p:spPr>
      </p:pic>
      <p:pic>
        <p:nvPicPr>
          <p:cNvPr id="12" name="Picture 11">
            <a:extLst>
              <a:ext uri="{FF2B5EF4-FFF2-40B4-BE49-F238E27FC236}">
                <a16:creationId xmlns:a16="http://schemas.microsoft.com/office/drawing/2014/main" id="{45909C2A-B83E-4E9F-8ABC-883AC277681E}"/>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078" t="32145" b="32226"/>
          <a:stretch/>
        </p:blipFill>
        <p:spPr>
          <a:xfrm>
            <a:off x="4097867" y="2656998"/>
            <a:ext cx="4162868" cy="1631253"/>
          </a:xfrm>
          <a:prstGeom prst="rect">
            <a:avLst/>
          </a:prstGeom>
        </p:spPr>
      </p:pic>
    </p:spTree>
    <p:extLst>
      <p:ext uri="{BB962C8B-B14F-4D97-AF65-F5344CB8AC3E}">
        <p14:creationId xmlns:p14="http://schemas.microsoft.com/office/powerpoint/2010/main" val="4138472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Explore PASS">
    <p:bg>
      <p:bgPr>
        <a:solidFill>
          <a:schemeClr val="bg2"/>
        </a:solidFill>
        <a:effectLst/>
      </p:bgPr>
    </p:bg>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5" y="-28657"/>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AFAFAF"/>
              </a:solidFill>
              <a:effectLst/>
              <a:uLnTx/>
              <a:uFillTx/>
              <a:latin typeface="Segoe UI"/>
              <a:ea typeface="+mn-ea"/>
              <a:cs typeface="+mn-cs"/>
            </a:endParaRPr>
          </a:p>
        </p:txBody>
      </p:sp>
      <p:sp>
        <p:nvSpPr>
          <p:cNvPr id="49" name="Title 3"/>
          <p:cNvSpPr txBox="1">
            <a:spLocks/>
          </p:cNvSpPr>
          <p:nvPr userDrawn="1"/>
        </p:nvSpPr>
        <p:spPr>
          <a:xfrm>
            <a:off x="46623" y="0"/>
            <a:ext cx="3677243"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l" defTabSz="457200" rtl="0" eaLnBrk="1" fontAlgn="base"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Immerse yourself </a:t>
            </a:r>
            <a:br>
              <a:rPr kumimoji="0" lang="en-US" sz="28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br>
            <a:r>
              <a:rPr kumimoji="0" lang="en-US" sz="18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in the data community</a:t>
            </a:r>
          </a:p>
          <a:p>
            <a:pPr marL="0" marR="0" lvl="0" indent="0" algn="l" defTabSz="457200" rtl="0" eaLnBrk="1" fontAlgn="base"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ts val="3500"/>
              </a:lnSpc>
              <a:spcBef>
                <a:spcPct val="0"/>
              </a:spcBef>
              <a:spcAft>
                <a:spcPts val="0"/>
              </a:spcAft>
              <a:buClrTx/>
              <a:buSzTx/>
              <a:buFontTx/>
              <a:buNone/>
              <a:tabLst/>
              <a:defRPr/>
            </a:pPr>
            <a:endParaRPr kumimoji="0" lang="en-US" sz="36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457200" rtl="0" eaLnBrk="1" fontAlgn="base"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Attend</a:t>
            </a:r>
          </a:p>
          <a:p>
            <a:pPr marL="0" marR="0" lvl="0" indent="0" algn="l" defTabSz="457200" rtl="0" eaLnBrk="1" fontAlgn="base"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PASS Summit</a:t>
            </a:r>
          </a:p>
        </p:txBody>
      </p:sp>
      <p:sp>
        <p:nvSpPr>
          <p:cNvPr id="27" name="Rectangle 26">
            <a:extLst>
              <a:ext uri="{FF2B5EF4-FFF2-40B4-BE49-F238E27FC236}">
                <a16:creationId xmlns:a16="http://schemas.microsoft.com/office/drawing/2014/main" id="{08E4B8EF-0FC8-40A2-A096-F5530CD334E7}"/>
              </a:ext>
            </a:extLst>
          </p:cNvPr>
          <p:cNvSpPr/>
          <p:nvPr userDrawn="1"/>
        </p:nvSpPr>
        <p:spPr>
          <a:xfrm>
            <a:off x="-76766" y="1865583"/>
            <a:ext cx="2611402" cy="1395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CA"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A967B0DD-4A33-434B-9D34-0020337D2DF5}"/>
              </a:ext>
            </a:extLst>
          </p:cNvPr>
          <p:cNvSpPr/>
          <p:nvPr userDrawn="1"/>
        </p:nvSpPr>
        <p:spPr>
          <a:xfrm>
            <a:off x="-583726" y="2945244"/>
            <a:ext cx="3191442" cy="646331"/>
          </a:xfrm>
          <a:prstGeom prst="rect">
            <a:avLst/>
          </a:prstGeom>
        </p:spPr>
        <p:txBody>
          <a:bodyPr wrap="square">
            <a:spAutoFit/>
          </a:bodyPr>
          <a:lstStyle/>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Gain the technical skills and </a:t>
            </a:r>
          </a:p>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connections to advance </a:t>
            </a:r>
          </a:p>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your data career</a:t>
            </a:r>
          </a:p>
        </p:txBody>
      </p:sp>
      <p:pic>
        <p:nvPicPr>
          <p:cNvPr id="14" name="Picture 13">
            <a:extLst>
              <a:ext uri="{FF2B5EF4-FFF2-40B4-BE49-F238E27FC236}">
                <a16:creationId xmlns:a16="http://schemas.microsoft.com/office/drawing/2014/main" id="{E04804EB-AA48-420C-998D-18A1D7D15BDB}"/>
              </a:ext>
            </a:extLst>
          </p:cNvPr>
          <p:cNvPicPr>
            <a:picLocks noChangeAspect="1"/>
          </p:cNvPicPr>
          <p:nvPr userDrawn="1"/>
        </p:nvPicPr>
        <p:blipFill rotWithShape="1">
          <a:blip r:embed="rId3"/>
          <a:srcRect t="16440" r="3058" b="13945"/>
          <a:stretch/>
        </p:blipFill>
        <p:spPr>
          <a:xfrm>
            <a:off x="4225862" y="1062322"/>
            <a:ext cx="4252108" cy="1060174"/>
          </a:xfrm>
          <a:prstGeom prst="rect">
            <a:avLst/>
          </a:prstGeom>
        </p:spPr>
      </p:pic>
      <p:sp>
        <p:nvSpPr>
          <p:cNvPr id="31" name="Rectangle 30">
            <a:extLst>
              <a:ext uri="{FF2B5EF4-FFF2-40B4-BE49-F238E27FC236}">
                <a16:creationId xmlns:a16="http://schemas.microsoft.com/office/drawing/2014/main" id="{5F2BD26D-593E-4204-A08C-53636ADD1C4F}"/>
              </a:ext>
            </a:extLst>
          </p:cNvPr>
          <p:cNvSpPr/>
          <p:nvPr userDrawn="1"/>
        </p:nvSpPr>
        <p:spPr>
          <a:xfrm>
            <a:off x="3847255" y="2295359"/>
            <a:ext cx="5009322" cy="1077218"/>
          </a:xfrm>
          <a:prstGeom prst="rect">
            <a:avLst/>
          </a:prstGeom>
        </p:spPr>
        <p:txBody>
          <a:bodyPr wrap="square">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PASS Summit is the largest conference for technical professionals who leverage the Microsoft Data Platform.</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
        <p:nvSpPr>
          <p:cNvPr id="37" name="Rectangle 36">
            <a:extLst>
              <a:ext uri="{FF2B5EF4-FFF2-40B4-BE49-F238E27FC236}">
                <a16:creationId xmlns:a16="http://schemas.microsoft.com/office/drawing/2014/main" id="{06080173-E68B-42B3-BB1C-B5829A153F0A}"/>
              </a:ext>
            </a:extLst>
          </p:cNvPr>
          <p:cNvSpPr/>
          <p:nvPr userDrawn="1"/>
        </p:nvSpPr>
        <p:spPr>
          <a:xfrm>
            <a:off x="323040" y="1269244"/>
            <a:ext cx="3191442" cy="646331"/>
          </a:xfrm>
          <a:prstGeom prst="rect">
            <a:avLst/>
          </a:prstGeom>
        </p:spPr>
        <p:txBody>
          <a:bodyPr wrap="square">
            <a:spAutoFit/>
          </a:bodyPr>
          <a:lstStyle/>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Access deep-dive technical sessions, </a:t>
            </a:r>
          </a:p>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learn best practices, and discover </a:t>
            </a:r>
          </a:p>
          <a:p>
            <a:pPr marL="0" marR="0" lvl="0" indent="0" algn="r" defTabSz="914400"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new tips and tricks</a:t>
            </a:r>
          </a:p>
        </p:txBody>
      </p:sp>
      <p:graphicFrame>
        <p:nvGraphicFramePr>
          <p:cNvPr id="15" name="Object 14">
            <a:extLst>
              <a:ext uri="{FF2B5EF4-FFF2-40B4-BE49-F238E27FC236}">
                <a16:creationId xmlns:a16="http://schemas.microsoft.com/office/drawing/2014/main" id="{440121E9-0FE8-4DBF-8BB5-EDE551272C94}"/>
              </a:ext>
            </a:extLst>
          </p:cNvPr>
          <p:cNvGraphicFramePr>
            <a:graphicFrameLocks noChangeAspect="1"/>
          </p:cNvGraphicFramePr>
          <p:nvPr userDrawn="1"/>
        </p:nvGraphicFramePr>
        <p:xfrm>
          <a:off x="8393615" y="4437861"/>
          <a:ext cx="705639" cy="705639"/>
        </p:xfrm>
        <a:graphic>
          <a:graphicData uri="http://schemas.openxmlformats.org/presentationml/2006/ole">
            <mc:AlternateContent xmlns:mc="http://schemas.openxmlformats.org/markup-compatibility/2006">
              <mc:Choice xmlns:v="urn:schemas-microsoft-com:vml" Requires="v">
                <p:oleObj spid="_x0000_s2114" r:id="rId4" imgW="3809520" imgH="3809520" progId="">
                  <p:embed/>
                </p:oleObj>
              </mc:Choice>
              <mc:Fallback>
                <p:oleObj r:id="rId4" imgW="3809520" imgH="3809520" progId="">
                  <p:embed/>
                  <p:pic>
                    <p:nvPicPr>
                      <p:cNvPr id="15" name="Object 14">
                        <a:extLst>
                          <a:ext uri="{FF2B5EF4-FFF2-40B4-BE49-F238E27FC236}">
                            <a16:creationId xmlns:a16="http://schemas.microsoft.com/office/drawing/2014/main" id="{440121E9-0FE8-4DBF-8BB5-EDE551272C94}"/>
                          </a:ext>
                        </a:extLst>
                      </p:cNvPr>
                      <p:cNvPicPr/>
                      <p:nvPr/>
                    </p:nvPicPr>
                    <p:blipFill>
                      <a:blip r:embed="rId5"/>
                      <a:stretch>
                        <a:fillRect/>
                      </a:stretch>
                    </p:blipFill>
                    <p:spPr>
                      <a:xfrm>
                        <a:off x="8393615" y="4437861"/>
                        <a:ext cx="705639" cy="705639"/>
                      </a:xfrm>
                      <a:prstGeom prst="rect">
                        <a:avLst/>
                      </a:prstGeom>
                    </p:spPr>
                  </p:pic>
                </p:oleObj>
              </mc:Fallback>
            </mc:AlternateContent>
          </a:graphicData>
        </a:graphic>
      </p:graphicFrame>
      <p:sp>
        <p:nvSpPr>
          <p:cNvPr id="38" name="Rectangle 37">
            <a:extLst>
              <a:ext uri="{FF2B5EF4-FFF2-40B4-BE49-F238E27FC236}">
                <a16:creationId xmlns:a16="http://schemas.microsoft.com/office/drawing/2014/main" id="{4CA0B90F-09F8-46DA-AF49-D4674C0AFCCB}"/>
              </a:ext>
            </a:extLst>
          </p:cNvPr>
          <p:cNvSpPr/>
          <p:nvPr userDrawn="1"/>
        </p:nvSpPr>
        <p:spPr>
          <a:xfrm>
            <a:off x="6241773" y="4264998"/>
            <a:ext cx="5009322" cy="769441"/>
          </a:xfrm>
          <a:prstGeom prst="rect">
            <a:avLst/>
          </a:prstGeom>
        </p:spPr>
        <p:txBody>
          <a:bodyPr wrap="square">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More info:</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
        <p:nvSpPr>
          <p:cNvPr id="40" name="Rectangle 39">
            <a:extLst>
              <a:ext uri="{FF2B5EF4-FFF2-40B4-BE49-F238E27FC236}">
                <a16:creationId xmlns:a16="http://schemas.microsoft.com/office/drawing/2014/main" id="{5F8AC9A4-77F8-4364-B8F9-DC419DD51560}"/>
              </a:ext>
            </a:extLst>
          </p:cNvPr>
          <p:cNvSpPr/>
          <p:nvPr userDrawn="1"/>
        </p:nvSpPr>
        <p:spPr>
          <a:xfrm>
            <a:off x="3847255" y="4437861"/>
            <a:ext cx="5009322" cy="1077218"/>
          </a:xfrm>
          <a:prstGeom prst="rect">
            <a:avLst/>
          </a:prstGeom>
        </p:spPr>
        <p:txBody>
          <a:bodyPr wrap="square">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See everything PASS Summit has to offer at</a:t>
            </a:r>
          </a:p>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0000"/>
                </a:solidFill>
                <a:effectLst/>
                <a:uLnTx/>
                <a:uFillTx/>
                <a:latin typeface="Segoe UI Light" charset="0"/>
                <a:ea typeface="Segoe UI Light" charset="0"/>
                <a:cs typeface="Segoe UI Light" charset="0"/>
              </a:rPr>
              <a:t>PASSsummit.com</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Tree>
    <p:extLst>
      <p:ext uri="{BB962C8B-B14F-4D97-AF65-F5344CB8AC3E}">
        <p14:creationId xmlns:p14="http://schemas.microsoft.com/office/powerpoint/2010/main" val="37660756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585163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BE42AD9-15A0-4F85-B091-23173C6FD68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Tree>
    <p:extLst>
      <p:ext uri="{BB962C8B-B14F-4D97-AF65-F5344CB8AC3E}">
        <p14:creationId xmlns:p14="http://schemas.microsoft.com/office/powerpoint/2010/main" val="1660290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813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699EF7-9A36-4775-8FD9-00C1E287F9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235863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6"/>
            <a:ext cx="8242300" cy="291860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2872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1334769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pic>
        <p:nvPicPr>
          <p:cNvPr id="2" name="Picture 1">
            <a:extLst>
              <a:ext uri="{FF2B5EF4-FFF2-40B4-BE49-F238E27FC236}">
                <a16:creationId xmlns:a16="http://schemas.microsoft.com/office/drawing/2014/main" id="{32B70307-D9B0-4241-A978-FD9341B49263}"/>
              </a:ext>
            </a:extLst>
          </p:cNvPr>
          <p:cNvPicPr>
            <a:picLocks noChangeAspect="1"/>
          </p:cNvPicPr>
          <p:nvPr userDrawn="1"/>
        </p:nvPicPr>
        <p:blipFill>
          <a:blip r:embed="rId2"/>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183441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pic>
        <p:nvPicPr>
          <p:cNvPr id="8" name="Picture 7">
            <a:extLst>
              <a:ext uri="{FF2B5EF4-FFF2-40B4-BE49-F238E27FC236}">
                <a16:creationId xmlns:a16="http://schemas.microsoft.com/office/drawing/2014/main" id="{23D8352A-ECAD-45FE-9C57-21D177E94F50}"/>
              </a:ext>
            </a:extLst>
          </p:cNvPr>
          <p:cNvPicPr>
            <a:picLocks noChangeAspect="1"/>
          </p:cNvPicPr>
          <p:nvPr userDrawn="1"/>
        </p:nvPicPr>
        <p:blipFill>
          <a:blip r:embed="rId2"/>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90334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pic>
        <p:nvPicPr>
          <p:cNvPr id="9" name="Picture 8">
            <a:extLst>
              <a:ext uri="{FF2B5EF4-FFF2-40B4-BE49-F238E27FC236}">
                <a16:creationId xmlns:a16="http://schemas.microsoft.com/office/drawing/2014/main" id="{76BF5599-6552-4290-A325-10B200398F2A}"/>
              </a:ext>
            </a:extLst>
          </p:cNvPr>
          <p:cNvPicPr>
            <a:picLocks noChangeAspect="1"/>
          </p:cNvPicPr>
          <p:nvPr userDrawn="1"/>
        </p:nvPicPr>
        <p:blipFill>
          <a:blip r:embed="rId2"/>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204058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16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2.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1.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6" name="Picture 5">
            <a:extLst>
              <a:ext uri="{FF2B5EF4-FFF2-40B4-BE49-F238E27FC236}">
                <a16:creationId xmlns:a16="http://schemas.microsoft.com/office/drawing/2014/main" id="{98BE2718-52AD-DE42-A04F-D802C822B09F}"/>
              </a:ext>
            </a:extLst>
          </p:cNvPr>
          <p:cNvPicPr>
            <a:picLocks noChangeAspect="1"/>
          </p:cNvPicPr>
          <p:nvPr userDrawn="1"/>
        </p:nvPicPr>
        <p:blipFill rotWithShape="1">
          <a:blip r:embed="rId21"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67" r:id="rId2"/>
    <p:sldLayoutId id="2147483682" r:id="rId3"/>
    <p:sldLayoutId id="2147483689" r:id="rId4"/>
    <p:sldLayoutId id="2147483659" r:id="rId5"/>
    <p:sldLayoutId id="2147483663" r:id="rId6"/>
    <p:sldLayoutId id="2147483678" r:id="rId7"/>
    <p:sldLayoutId id="2147483684" r:id="rId8"/>
    <p:sldLayoutId id="2147483666" r:id="rId9"/>
    <p:sldLayoutId id="2147483657" r:id="rId10"/>
    <p:sldLayoutId id="2147483660" r:id="rId11"/>
    <p:sldLayoutId id="2147483693" r:id="rId12"/>
    <p:sldLayoutId id="2147483685" r:id="rId13"/>
    <p:sldLayoutId id="2147483687" r:id="rId14"/>
    <p:sldLayoutId id="2147483691" r:id="rId15"/>
    <p:sldLayoutId id="2147483674" r:id="rId16"/>
    <p:sldLayoutId id="2147483694" r:id="rId17"/>
    <p:sldLayoutId id="2147483680" r:id="rId18"/>
    <p:sldLayoutId id="2147483717" r:id="rId19"/>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6" name="Picture 5">
            <a:extLst>
              <a:ext uri="{FF2B5EF4-FFF2-40B4-BE49-F238E27FC236}">
                <a16:creationId xmlns:a16="http://schemas.microsoft.com/office/drawing/2014/main" id="{98BE2718-52AD-DE42-A04F-D802C822B09F}"/>
              </a:ext>
            </a:extLst>
          </p:cNvPr>
          <p:cNvPicPr>
            <a:picLocks noChangeAspect="1"/>
          </p:cNvPicPr>
          <p:nvPr userDrawn="1"/>
        </p:nvPicPr>
        <p:blipFill rotWithShape="1">
          <a:blip r:embed="rId23"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pic>
        <p:nvPicPr>
          <p:cNvPr id="5" name="Picture 4">
            <a:extLst>
              <a:ext uri="{FF2B5EF4-FFF2-40B4-BE49-F238E27FC236}">
                <a16:creationId xmlns:a16="http://schemas.microsoft.com/office/drawing/2014/main" id="{81689404-6BDB-46A1-A602-48D02BCBAC53}"/>
              </a:ext>
            </a:extLst>
          </p:cNvPr>
          <p:cNvPicPr>
            <a:picLocks noChangeAspect="1"/>
          </p:cNvPicPr>
          <p:nvPr userDrawn="1"/>
        </p:nvPicPr>
        <p:blipFill>
          <a:blip r:embed="rId24"/>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30172674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hyperlink" Target="https://www.pass.org/summit/2019/Learn/SessionDetails.aspx?name=empowering-the-sql-server-professional-with-linux-scripting&amp;sid=92622" TargetMode="External"/><Relationship Id="rId2" Type="http://schemas.openxmlformats.org/officeDocument/2006/relationships/hyperlink" Target="https://dbakevlar.com/2019/04/writing-linux-scripts-part-i/" TargetMode="External"/><Relationship Id="rId1" Type="http://schemas.openxmlformats.org/officeDocument/2006/relationships/slideLayout" Target="../slideLayouts/slideLayout19.xml"/><Relationship Id="rId6" Type="http://schemas.openxmlformats.org/officeDocument/2006/relationships/hyperlink" Target="https://linuxconfig.org/bash-scripting-tutorial" TargetMode="External"/><Relationship Id="rId5" Type="http://schemas.openxmlformats.org/officeDocument/2006/relationships/hyperlink" Target="https://www.edx.org/course/programming-in-c-advanced-data-types" TargetMode="External"/><Relationship Id="rId4" Type="http://schemas.openxmlformats.org/officeDocument/2006/relationships/hyperlink" Target="http://www.freeos.com/guides/lsst/"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0" indent="0">
              <a:buNone/>
            </a:pPr>
            <a:r>
              <a:rPr lang="en-US" dirty="0"/>
              <a:t>Tips and Tricks</a:t>
            </a:r>
          </a:p>
        </p:txBody>
      </p:sp>
      <p:sp>
        <p:nvSpPr>
          <p:cNvPr id="3" name="Text Placeholder 2"/>
          <p:cNvSpPr>
            <a:spLocks noGrp="1"/>
          </p:cNvSpPr>
          <p:nvPr>
            <p:ph type="body" sz="quarter" idx="10"/>
          </p:nvPr>
        </p:nvSpPr>
        <p:spPr/>
        <p:txBody>
          <a:bodyPr/>
          <a:lstStyle/>
          <a:p>
            <a:r>
              <a:rPr lang="en-US" dirty="0"/>
              <a:t>Kellyn Gorman, Azure Data Platform Architect</a:t>
            </a:r>
          </a:p>
          <a:p>
            <a:r>
              <a:rPr lang="en-US" dirty="0"/>
              <a:t>Microsoft</a:t>
            </a:r>
          </a:p>
        </p:txBody>
      </p:sp>
      <p:sp>
        <p:nvSpPr>
          <p:cNvPr id="4" name="Text Placeholder 3"/>
          <p:cNvSpPr>
            <a:spLocks noGrp="1"/>
          </p:cNvSpPr>
          <p:nvPr>
            <p:ph type="body" sz="quarter" idx="11"/>
          </p:nvPr>
        </p:nvSpPr>
        <p:spPr>
          <a:xfrm>
            <a:off x="501080" y="2456054"/>
            <a:ext cx="5772397" cy="967155"/>
          </a:xfrm>
        </p:spPr>
        <p:txBody>
          <a:bodyPr/>
          <a:lstStyle/>
          <a:p>
            <a:r>
              <a:rPr lang="en-US" dirty="0"/>
              <a:t>Scripting for Success on Linux</a:t>
            </a:r>
          </a:p>
        </p:txBody>
      </p:sp>
      <p:pic>
        <p:nvPicPr>
          <p:cNvPr id="5" name="Picture 4">
            <a:extLst>
              <a:ext uri="{FF2B5EF4-FFF2-40B4-BE49-F238E27FC236}">
                <a16:creationId xmlns:a16="http://schemas.microsoft.com/office/drawing/2014/main" id="{CE64B389-36E0-4356-82C5-662811B8E431}"/>
              </a:ext>
            </a:extLst>
          </p:cNvPr>
          <p:cNvPicPr>
            <a:picLocks noChangeAspect="1"/>
          </p:cNvPicPr>
          <p:nvPr/>
        </p:nvPicPr>
        <p:blipFill>
          <a:blip r:embed="rId3"/>
          <a:stretch>
            <a:fillRect/>
          </a:stretch>
        </p:blipFill>
        <p:spPr>
          <a:xfrm>
            <a:off x="85389" y="104677"/>
            <a:ext cx="3157769" cy="770394"/>
          </a:xfrm>
          <a:prstGeom prst="rect">
            <a:avLst/>
          </a:prstGeom>
        </p:spPr>
      </p:pic>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BE3F-99B6-45B4-8812-16852E19E82A}"/>
              </a:ext>
            </a:extLst>
          </p:cNvPr>
          <p:cNvSpPr>
            <a:spLocks noGrp="1"/>
          </p:cNvSpPr>
          <p:nvPr>
            <p:ph type="title"/>
          </p:nvPr>
        </p:nvSpPr>
        <p:spPr/>
        <p:txBody>
          <a:bodyPr/>
          <a:lstStyle/>
          <a:p>
            <a:r>
              <a:rPr lang="en-US" dirty="0"/>
              <a:t>Set the Shell to Use	</a:t>
            </a:r>
          </a:p>
        </p:txBody>
      </p:sp>
      <p:sp>
        <p:nvSpPr>
          <p:cNvPr id="3" name="Content Placeholder 2">
            <a:extLst>
              <a:ext uri="{FF2B5EF4-FFF2-40B4-BE49-F238E27FC236}">
                <a16:creationId xmlns:a16="http://schemas.microsoft.com/office/drawing/2014/main" id="{96041EEB-BD7B-4223-BC37-456723BC4373}"/>
              </a:ext>
            </a:extLst>
          </p:cNvPr>
          <p:cNvSpPr>
            <a:spLocks noGrp="1"/>
          </p:cNvSpPr>
          <p:nvPr>
            <p:ph idx="1"/>
          </p:nvPr>
        </p:nvSpPr>
        <p:spPr/>
        <p:txBody>
          <a:bodyPr>
            <a:normAutofit fontScale="85000" lnSpcReduction="20000"/>
          </a:bodyPr>
          <a:lstStyle/>
          <a:p>
            <a:r>
              <a:rPr lang="en-US" dirty="0"/>
              <a:t>For many Linux machines, there may be more than one:</a:t>
            </a:r>
          </a:p>
          <a:p>
            <a:endParaRPr lang="en-US" dirty="0"/>
          </a:p>
          <a:p>
            <a:r>
              <a:rPr lang="en-US" dirty="0"/>
              <a:t>Find out which shell is in use:</a:t>
            </a:r>
          </a:p>
          <a:p>
            <a:pPr marL="0" indent="0">
              <a:buNone/>
            </a:pPr>
            <a:r>
              <a:rPr lang="en-US" dirty="0">
                <a:latin typeface="Courier New" panose="02070309020205020404" pitchFamily="49" charset="0"/>
                <a:cs typeface="Courier New" panose="02070309020205020404" pitchFamily="49" charset="0"/>
              </a:rPr>
              <a:t>which bash</a:t>
            </a:r>
          </a:p>
          <a:p>
            <a:pPr marL="0" indent="0">
              <a:buNone/>
            </a:pPr>
            <a:endParaRPr lang="en-US" dirty="0"/>
          </a:p>
          <a:p>
            <a:pPr marL="0" indent="0">
              <a:buNone/>
            </a:pPr>
            <a:r>
              <a:rPr lang="en-US" dirty="0"/>
              <a:t>Setting it in your script is done at the very first line of your script:</a:t>
            </a:r>
          </a:p>
          <a:p>
            <a:pPr marL="0" indent="0">
              <a:buNone/>
            </a:pPr>
            <a:r>
              <a:rPr lang="en-US" dirty="0">
                <a:latin typeface="Courier New" panose="02070309020205020404" pitchFamily="49" charset="0"/>
                <a:cs typeface="Courier New" panose="02070309020205020404" pitchFamily="49" charset="0"/>
              </a:rPr>
              <a:t>#!/bin/bash</a:t>
            </a:r>
          </a:p>
          <a:p>
            <a:pPr marL="0" indent="0">
              <a:buNone/>
            </a:pPr>
            <a:r>
              <a:rPr lang="en-US" dirty="0">
                <a:latin typeface="+mj-lt"/>
                <a:cs typeface="Courier New" panose="02070309020205020404" pitchFamily="49" charset="0"/>
              </a:rPr>
              <a:t>OR</a:t>
            </a:r>
          </a:p>
          <a:p>
            <a:pPr marL="0" indent="0">
              <a:buNone/>
            </a:pP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-C Shell</a:t>
            </a:r>
          </a:p>
          <a:p>
            <a:pPr marL="0" indent="0">
              <a:buNone/>
            </a:pP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ksh</a:t>
            </a:r>
            <a:r>
              <a:rPr lang="en-US" dirty="0">
                <a:latin typeface="Courier New" panose="02070309020205020404" pitchFamily="49" charset="0"/>
                <a:cs typeface="Courier New" panose="02070309020205020404" pitchFamily="49" charset="0"/>
              </a:rPr>
              <a:t>    -Korn Shell</a:t>
            </a:r>
          </a:p>
        </p:txBody>
      </p:sp>
    </p:spTree>
    <p:extLst>
      <p:ext uri="{BB962C8B-B14F-4D97-AF65-F5344CB8AC3E}">
        <p14:creationId xmlns:p14="http://schemas.microsoft.com/office/powerpoint/2010/main" val="428714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74A9-9A2C-4745-893B-28DD373E5E3E}"/>
              </a:ext>
            </a:extLst>
          </p:cNvPr>
          <p:cNvSpPr>
            <a:spLocks noGrp="1"/>
          </p:cNvSpPr>
          <p:nvPr>
            <p:ph type="title"/>
          </p:nvPr>
        </p:nvSpPr>
        <p:spPr/>
        <p:txBody>
          <a:bodyPr/>
          <a:lstStyle/>
          <a:p>
            <a:r>
              <a:rPr lang="en-US" dirty="0"/>
              <a:t>What Happens If You Don’t?</a:t>
            </a:r>
          </a:p>
        </p:txBody>
      </p:sp>
      <p:sp>
        <p:nvSpPr>
          <p:cNvPr id="3" name="Content Placeholder 2">
            <a:extLst>
              <a:ext uri="{FF2B5EF4-FFF2-40B4-BE49-F238E27FC236}">
                <a16:creationId xmlns:a16="http://schemas.microsoft.com/office/drawing/2014/main" id="{F21536DE-328D-46AB-91AB-B6FF811B3BB6}"/>
              </a:ext>
            </a:extLst>
          </p:cNvPr>
          <p:cNvSpPr>
            <a:spLocks noGrp="1"/>
          </p:cNvSpPr>
          <p:nvPr>
            <p:ph idx="1"/>
          </p:nvPr>
        </p:nvSpPr>
        <p:spPr/>
        <p:txBody>
          <a:bodyPr>
            <a:normAutofit fontScale="92500" lnSpcReduction="10000"/>
          </a:bodyPr>
          <a:lstStyle/>
          <a:p>
            <a:pPr marL="0" indent="0">
              <a:buNone/>
            </a:pPr>
            <a:r>
              <a:rPr lang="en-US" dirty="0"/>
              <a:t>Normal Execution with the shell set in the script:</a:t>
            </a:r>
          </a:p>
          <a:p>
            <a:pPr marL="0" indent="0">
              <a:buNone/>
            </a:pPr>
            <a:r>
              <a:rPr lang="en-US" dirty="0">
                <a:latin typeface="Consolas" panose="020B0609020204030204" pitchFamily="49" charset="0"/>
                <a:cs typeface="Courier New" panose="02070309020205020404" pitchFamily="49" charset="0"/>
              </a:rPr>
              <a:t>./&lt;script name&gt;/</a:t>
            </a:r>
            <a:r>
              <a:rPr lang="en-US" dirty="0" err="1">
                <a:latin typeface="Consolas" panose="020B0609020204030204" pitchFamily="49" charset="0"/>
                <a:cs typeface="Courier New" panose="02070309020205020404" pitchFamily="49" charset="0"/>
              </a:rPr>
              <a:t>sh</a:t>
            </a:r>
            <a:r>
              <a:rPr lang="en-US" dirty="0">
                <a:latin typeface="Consolas" panose="020B0609020204030204" pitchFamily="49" charset="0"/>
                <a:cs typeface="Courier New" panose="02070309020205020404" pitchFamily="49" charset="0"/>
              </a:rPr>
              <a:t>  &lt;arg1&gt; &lt;arg2&gt;</a:t>
            </a:r>
          </a:p>
          <a:p>
            <a:pPr marL="0" indent="0">
              <a:buNone/>
            </a:pPr>
            <a:endParaRPr lang="en-US" dirty="0"/>
          </a:p>
          <a:p>
            <a:pPr marL="0" indent="0">
              <a:buNone/>
            </a:pPr>
            <a:r>
              <a:rPr lang="en-US" dirty="0"/>
              <a:t>Without shell set in script:</a:t>
            </a:r>
          </a:p>
          <a:p>
            <a:pPr marL="0" indent="0">
              <a:buNone/>
            </a:pPr>
            <a:endParaRPr lang="en-US" dirty="0"/>
          </a:p>
          <a:p>
            <a:pPr marL="0" indent="0">
              <a:buNone/>
            </a:pPr>
            <a:r>
              <a:rPr lang="en-US" dirty="0">
                <a:latin typeface="Consolas" panose="020B0609020204030204" pitchFamily="49" charset="0"/>
                <a:cs typeface="Courier New" panose="02070309020205020404" pitchFamily="49" charset="0"/>
              </a:rPr>
              <a:t>/bin/bash ./&lt;script name&gt;/</a:t>
            </a:r>
            <a:r>
              <a:rPr lang="en-US" dirty="0" err="1">
                <a:latin typeface="Consolas" panose="020B0609020204030204" pitchFamily="49" charset="0"/>
                <a:cs typeface="Courier New" panose="02070309020205020404" pitchFamily="49" charset="0"/>
              </a:rPr>
              <a:t>sh</a:t>
            </a:r>
            <a:r>
              <a:rPr lang="en-US" dirty="0">
                <a:latin typeface="Consolas" panose="020B0609020204030204" pitchFamily="49" charset="0"/>
                <a:cs typeface="Courier New" panose="02070309020205020404" pitchFamily="49" charset="0"/>
              </a:rPr>
              <a:t>  &lt;arg1&gt; &lt;arg2&gt;</a:t>
            </a:r>
          </a:p>
          <a:p>
            <a:pPr marL="0" indent="0">
              <a:buNone/>
            </a:pPr>
            <a:endParaRPr lang="en-US" dirty="0"/>
          </a:p>
          <a:p>
            <a:pPr marL="0" indent="0">
              <a:buNone/>
            </a:pPr>
            <a:r>
              <a:rPr lang="en-US" dirty="0"/>
              <a:t>The script must state what shell is to be used with the script EVERY TIME.</a:t>
            </a:r>
          </a:p>
        </p:txBody>
      </p:sp>
    </p:spTree>
    <p:extLst>
      <p:ext uri="{BB962C8B-B14F-4D97-AF65-F5344CB8AC3E}">
        <p14:creationId xmlns:p14="http://schemas.microsoft.com/office/powerpoint/2010/main" val="26342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E1F7-1304-4CE1-993A-7EA951C8B362}"/>
              </a:ext>
            </a:extLst>
          </p:cNvPr>
          <p:cNvSpPr>
            <a:spLocks noGrp="1"/>
          </p:cNvSpPr>
          <p:nvPr>
            <p:ph type="title"/>
          </p:nvPr>
        </p:nvSpPr>
        <p:spPr/>
        <p:txBody>
          <a:bodyPr/>
          <a:lstStyle/>
          <a:p>
            <a:r>
              <a:rPr lang="en-US" dirty="0"/>
              <a:t>Exit When Mistakes are Made</a:t>
            </a:r>
          </a:p>
        </p:txBody>
      </p:sp>
      <p:sp>
        <p:nvSpPr>
          <p:cNvPr id="3" name="Content Placeholder 2">
            <a:extLst>
              <a:ext uri="{FF2B5EF4-FFF2-40B4-BE49-F238E27FC236}">
                <a16:creationId xmlns:a16="http://schemas.microsoft.com/office/drawing/2014/main" id="{943377DE-E7DC-4BEE-B344-3F78E2DC4E52}"/>
              </a:ext>
            </a:extLst>
          </p:cNvPr>
          <p:cNvSpPr>
            <a:spLocks noGrp="1"/>
          </p:cNvSpPr>
          <p:nvPr>
            <p:ph idx="1"/>
          </p:nvPr>
        </p:nvSpPr>
        <p:spPr/>
        <p:txBody>
          <a:bodyPr/>
          <a:lstStyle/>
          <a:p>
            <a:r>
              <a:rPr lang="en-US" dirty="0"/>
              <a:t>Saves from clean up, easier to recover from.</a:t>
            </a:r>
          </a:p>
          <a:p>
            <a:r>
              <a:rPr lang="en-US" dirty="0"/>
              <a:t>Added at the top of the script under the designation of shell </a:t>
            </a:r>
          </a:p>
          <a:p>
            <a:endParaRPr lang="en-US" dirty="0"/>
          </a:p>
          <a:p>
            <a:pPr marL="0" indent="0">
              <a:buNone/>
            </a:pPr>
            <a:r>
              <a:rPr lang="en-US" sz="2800" dirty="0">
                <a:latin typeface="Consolas" panose="020B0609020204030204" pitchFamily="49" charset="0"/>
                <a:cs typeface="Courier New" panose="02070309020205020404" pitchFamily="49" charset="0"/>
              </a:rPr>
              <a:t>set –e</a:t>
            </a:r>
          </a:p>
          <a:p>
            <a:pPr marL="0" indent="0">
              <a:buNone/>
            </a:pPr>
            <a:endParaRPr lang="en-US" sz="2800" dirty="0">
              <a:latin typeface="Consolas" panose="020B0609020204030204" pitchFamily="49" charset="0"/>
              <a:cs typeface="Courier New" panose="02070309020205020404" pitchFamily="49" charset="0"/>
            </a:endParaRPr>
          </a:p>
          <a:p>
            <a:pPr marL="0" indent="0">
              <a:buNone/>
            </a:pPr>
            <a:r>
              <a:rPr lang="en-US" sz="2800" dirty="0">
                <a:latin typeface="Consolas" panose="020B0609020204030204" pitchFamily="49" charset="0"/>
                <a:cs typeface="Courier New" panose="02070309020205020404" pitchFamily="49" charset="0"/>
              </a:rPr>
              <a:t>set –o </a:t>
            </a:r>
            <a:r>
              <a:rPr lang="en-US" sz="2800" dirty="0" err="1">
                <a:latin typeface="Consolas" panose="020B0609020204030204" pitchFamily="49" charset="0"/>
                <a:cs typeface="Courier New" panose="02070309020205020404" pitchFamily="49" charset="0"/>
              </a:rPr>
              <a:t>errexit</a:t>
            </a:r>
            <a:endParaRPr lang="en-US" sz="2800" dirty="0">
              <a:latin typeface="Consolas" panose="020B06090202040302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22032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2E41-D885-47D9-95D7-3671A86685DD}"/>
              </a:ext>
            </a:extLst>
          </p:cNvPr>
          <p:cNvSpPr>
            <a:spLocks noGrp="1"/>
          </p:cNvSpPr>
          <p:nvPr>
            <p:ph type="title"/>
          </p:nvPr>
        </p:nvSpPr>
        <p:spPr/>
        <p:txBody>
          <a:bodyPr/>
          <a:lstStyle/>
          <a:p>
            <a:r>
              <a:rPr lang="en-US" dirty="0"/>
              <a:t>Also Exit if Undeclared Variables, etc.	</a:t>
            </a:r>
          </a:p>
        </p:txBody>
      </p:sp>
      <p:sp>
        <p:nvSpPr>
          <p:cNvPr id="3" name="Content Placeholder 2">
            <a:extLst>
              <a:ext uri="{FF2B5EF4-FFF2-40B4-BE49-F238E27FC236}">
                <a16:creationId xmlns:a16="http://schemas.microsoft.com/office/drawing/2014/main" id="{EF1D160D-F03D-462F-AAB0-589587936654}"/>
              </a:ext>
            </a:extLst>
          </p:cNvPr>
          <p:cNvSpPr>
            <a:spLocks noGrp="1"/>
          </p:cNvSpPr>
          <p:nvPr>
            <p:ph idx="1"/>
          </p:nvPr>
        </p:nvSpPr>
        <p:spPr/>
        <p:txBody>
          <a:bodyPr/>
          <a:lstStyle/>
          <a:p>
            <a:pPr marL="0" indent="0">
              <a:buNone/>
            </a:pPr>
            <a:r>
              <a:rPr lang="en-US" dirty="0"/>
              <a:t>Blank answers for variables, (arguments) can leave a script to execute incorrectly or worse.  Require declarations to be set completely or the script exits:</a:t>
            </a:r>
          </a:p>
          <a:p>
            <a:pPr marL="0" indent="0">
              <a:buNone/>
            </a:pPr>
            <a:endParaRPr lang="en-US" dirty="0"/>
          </a:p>
          <a:p>
            <a:pPr marL="0" indent="0">
              <a:buNone/>
            </a:pPr>
            <a:r>
              <a:rPr lang="en-US" dirty="0">
                <a:latin typeface="Consolas" panose="020B0609020204030204" pitchFamily="49" charset="0"/>
                <a:cs typeface="Courier New" panose="02070309020205020404" pitchFamily="49" charset="0"/>
              </a:rPr>
              <a:t>set -o </a:t>
            </a:r>
            <a:r>
              <a:rPr lang="en-US" dirty="0" err="1">
                <a:latin typeface="Consolas" panose="020B0609020204030204" pitchFamily="49" charset="0"/>
                <a:cs typeface="Courier New" panose="02070309020205020404" pitchFamily="49" charset="0"/>
              </a:rPr>
              <a:t>nounset</a:t>
            </a:r>
            <a:endParaRPr lang="en-US" dirty="0">
              <a:latin typeface="Consolas" panose="020B0609020204030204" pitchFamily="49" charset="0"/>
            </a:endParaRPr>
          </a:p>
          <a:p>
            <a:pPr marL="0" indent="0">
              <a:buNone/>
            </a:pPr>
            <a:r>
              <a:rPr lang="en-US" dirty="0"/>
              <a:t>OR</a:t>
            </a:r>
          </a:p>
          <a:p>
            <a:pPr marL="0" indent="0">
              <a:buNone/>
            </a:pPr>
            <a:r>
              <a:rPr lang="en-US" dirty="0">
                <a:latin typeface="Consolas" panose="020B0609020204030204" pitchFamily="49" charset="0"/>
                <a:cs typeface="Courier New" panose="02070309020205020404" pitchFamily="49" charset="0"/>
              </a:rPr>
              <a:t>set –u</a:t>
            </a:r>
          </a:p>
          <a:p>
            <a:pPr marL="0" indent="0">
              <a:buNone/>
            </a:pPr>
            <a:r>
              <a:rPr lang="en-US" dirty="0">
                <a:latin typeface="Consolas" panose="020B0609020204030204" pitchFamily="49" charset="0"/>
                <a:cs typeface="Courier New" panose="02070309020205020404" pitchFamily="49" charset="0"/>
              </a:rPr>
              <a:t>set -</a:t>
            </a:r>
            <a:r>
              <a:rPr lang="en-US" dirty="0" err="1">
                <a:latin typeface="Consolas" panose="020B0609020204030204" pitchFamily="49" charset="0"/>
                <a:cs typeface="Courier New" panose="02070309020205020404" pitchFamily="49" charset="0"/>
              </a:rPr>
              <a:t>euo</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pipefail</a:t>
            </a:r>
            <a:endParaRPr lang="en-US"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16989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4C10-F51E-4DBE-80F3-B420F40AD473}"/>
              </a:ext>
            </a:extLst>
          </p:cNvPr>
          <p:cNvSpPr>
            <a:spLocks noGrp="1"/>
          </p:cNvSpPr>
          <p:nvPr>
            <p:ph type="title"/>
          </p:nvPr>
        </p:nvSpPr>
        <p:spPr/>
        <p:txBody>
          <a:bodyPr/>
          <a:lstStyle/>
          <a:p>
            <a:r>
              <a:rPr lang="en-US" dirty="0"/>
              <a:t>Add Debugging to Your Script</a:t>
            </a:r>
          </a:p>
        </p:txBody>
      </p:sp>
      <p:sp>
        <p:nvSpPr>
          <p:cNvPr id="3" name="Content Placeholder 2">
            <a:extLst>
              <a:ext uri="{FF2B5EF4-FFF2-40B4-BE49-F238E27FC236}">
                <a16:creationId xmlns:a16="http://schemas.microsoft.com/office/drawing/2014/main" id="{6CAD07A3-1655-4DA7-8C76-5A8B424FCCA3}"/>
              </a:ext>
            </a:extLst>
          </p:cNvPr>
          <p:cNvSpPr>
            <a:spLocks noGrp="1"/>
          </p:cNvSpPr>
          <p:nvPr>
            <p:ph idx="1"/>
          </p:nvPr>
        </p:nvSpPr>
        <p:spPr/>
        <p:txBody>
          <a:bodyPr/>
          <a:lstStyle/>
          <a:p>
            <a:r>
              <a:rPr lang="en-US" dirty="0"/>
              <a:t>Want to know what went wrong?</a:t>
            </a:r>
          </a:p>
          <a:p>
            <a:pPr marL="0" indent="0">
              <a:buNone/>
            </a:pPr>
            <a:r>
              <a:rPr lang="en-US" sz="2800" dirty="0">
                <a:latin typeface="Consolas" panose="020B0609020204030204" pitchFamily="49" charset="0"/>
              </a:rPr>
              <a:t>#!/bin/bash</a:t>
            </a:r>
          </a:p>
          <a:p>
            <a:pPr marL="0" indent="0">
              <a:buNone/>
            </a:pPr>
            <a:r>
              <a:rPr lang="en-US" sz="2800" dirty="0">
                <a:latin typeface="Consolas" panose="020B0609020204030204" pitchFamily="49" charset="0"/>
              </a:rPr>
              <a:t>set -</a:t>
            </a:r>
            <a:r>
              <a:rPr lang="en-US" sz="2800" dirty="0" err="1">
                <a:latin typeface="Consolas" panose="020B0609020204030204" pitchFamily="49" charset="0"/>
              </a:rPr>
              <a:t>vnx</a:t>
            </a:r>
            <a:endParaRPr lang="en-US" sz="2800" dirty="0">
              <a:latin typeface="Consolas" panose="020B0609020204030204" pitchFamily="49" charset="0"/>
            </a:endParaRPr>
          </a:p>
          <a:p>
            <a:pPr marL="0" indent="0">
              <a:buNone/>
            </a:pPr>
            <a:r>
              <a:rPr lang="en-US" dirty="0"/>
              <a:t>Arguments, (any or all) to be used:</a:t>
            </a:r>
          </a:p>
          <a:p>
            <a:pPr marL="0" indent="0">
              <a:buNone/>
            </a:pPr>
            <a:endParaRPr lang="en-US" dirty="0"/>
          </a:p>
        </p:txBody>
      </p:sp>
      <p:graphicFrame>
        <p:nvGraphicFramePr>
          <p:cNvPr id="4" name="Table 4">
            <a:extLst>
              <a:ext uri="{FF2B5EF4-FFF2-40B4-BE49-F238E27FC236}">
                <a16:creationId xmlns:a16="http://schemas.microsoft.com/office/drawing/2014/main" id="{EB4BF6B5-6803-46F7-A617-E761B8F32DEC}"/>
              </a:ext>
            </a:extLst>
          </p:cNvPr>
          <p:cNvGraphicFramePr>
            <a:graphicFrameLocks noGrp="1"/>
          </p:cNvGraphicFramePr>
          <p:nvPr>
            <p:extLst>
              <p:ext uri="{D42A27DB-BD31-4B8C-83A1-F6EECF244321}">
                <p14:modId xmlns:p14="http://schemas.microsoft.com/office/powerpoint/2010/main" val="731642640"/>
              </p:ext>
            </p:extLst>
          </p:nvPr>
        </p:nvGraphicFramePr>
        <p:xfrm>
          <a:off x="460913" y="3034715"/>
          <a:ext cx="6096000" cy="1554480"/>
        </p:xfrm>
        <a:graphic>
          <a:graphicData uri="http://schemas.openxmlformats.org/drawingml/2006/table">
            <a:tbl>
              <a:tblPr firstRow="1" bandRow="1">
                <a:tableStyleId>{5C22544A-7EE6-4342-B048-85BDC9FD1C3A}</a:tableStyleId>
              </a:tblPr>
              <a:tblGrid>
                <a:gridCol w="1004624">
                  <a:extLst>
                    <a:ext uri="{9D8B030D-6E8A-4147-A177-3AD203B41FA5}">
                      <a16:colId xmlns:a16="http://schemas.microsoft.com/office/drawing/2014/main" val="1725788737"/>
                    </a:ext>
                  </a:extLst>
                </a:gridCol>
                <a:gridCol w="5091376">
                  <a:extLst>
                    <a:ext uri="{9D8B030D-6E8A-4147-A177-3AD203B41FA5}">
                      <a16:colId xmlns:a16="http://schemas.microsoft.com/office/drawing/2014/main" val="3634092295"/>
                    </a:ext>
                  </a:extLst>
                </a:gridCol>
              </a:tblGrid>
              <a:tr h="278130">
                <a:tc>
                  <a:txBody>
                    <a:bodyPr/>
                    <a:lstStyle/>
                    <a:p>
                      <a:r>
                        <a:rPr lang="en-US" sz="1400" b="1" dirty="0">
                          <a:solidFill>
                            <a:schemeClr val="accent2">
                              <a:lumMod val="75000"/>
                            </a:schemeClr>
                          </a:solidFill>
                        </a:rPr>
                        <a:t>Argument</a:t>
                      </a:r>
                    </a:p>
                  </a:txBody>
                  <a:tcPr marL="68580" marR="68580" marT="34290" marB="34290"/>
                </a:tc>
                <a:tc>
                  <a:txBody>
                    <a:bodyPr/>
                    <a:lstStyle/>
                    <a:p>
                      <a:r>
                        <a:rPr lang="en-US" sz="1400" b="1" dirty="0">
                          <a:solidFill>
                            <a:schemeClr val="accent2">
                              <a:lumMod val="75000"/>
                            </a:schemeClr>
                          </a:solidFill>
                        </a:rPr>
                        <a:t>What it Does</a:t>
                      </a:r>
                    </a:p>
                  </a:txBody>
                  <a:tcPr marL="68580" marR="68580" marT="34290" marB="34290"/>
                </a:tc>
                <a:extLst>
                  <a:ext uri="{0D108BD9-81ED-4DB2-BD59-A6C34878D82A}">
                    <a16:rowId xmlns:a16="http://schemas.microsoft.com/office/drawing/2014/main" val="4137666966"/>
                  </a:ext>
                </a:extLst>
              </a:tr>
              <a:tr h="480060">
                <a:tc>
                  <a:txBody>
                    <a:bodyPr/>
                    <a:lstStyle/>
                    <a:p>
                      <a:r>
                        <a:rPr lang="en-US" sz="1400" dirty="0"/>
                        <a:t>-v</a:t>
                      </a:r>
                    </a:p>
                  </a:txBody>
                  <a:tcPr marL="68580" marR="68580" marT="34290" marB="34290"/>
                </a:tc>
                <a:tc>
                  <a:txBody>
                    <a:bodyPr/>
                    <a:lstStyle/>
                    <a:p>
                      <a:r>
                        <a:rPr lang="en-US" sz="1400" dirty="0"/>
                        <a:t>Verbose mode- shows all lines as they are parsed by the execution.</a:t>
                      </a:r>
                    </a:p>
                  </a:txBody>
                  <a:tcPr marL="68580" marR="68580" marT="34290" marB="34290"/>
                </a:tc>
                <a:extLst>
                  <a:ext uri="{0D108BD9-81ED-4DB2-BD59-A6C34878D82A}">
                    <a16:rowId xmlns:a16="http://schemas.microsoft.com/office/drawing/2014/main" val="2114415392"/>
                  </a:ext>
                </a:extLst>
              </a:tr>
              <a:tr h="278130">
                <a:tc>
                  <a:txBody>
                    <a:bodyPr/>
                    <a:lstStyle/>
                    <a:p>
                      <a:r>
                        <a:rPr lang="en-US" sz="1400" dirty="0"/>
                        <a:t>-n</a:t>
                      </a:r>
                    </a:p>
                  </a:txBody>
                  <a:tcPr marL="68580" marR="68580" marT="34290" marB="34290"/>
                </a:tc>
                <a:tc>
                  <a:txBody>
                    <a:bodyPr/>
                    <a:lstStyle/>
                    <a:p>
                      <a:r>
                        <a:rPr lang="en-US" sz="1400" dirty="0"/>
                        <a:t>For syntax checking.  The script doesn’t actually execute.</a:t>
                      </a:r>
                    </a:p>
                  </a:txBody>
                  <a:tcPr marL="68580" marR="68580" marT="34290" marB="34290"/>
                </a:tc>
                <a:extLst>
                  <a:ext uri="{0D108BD9-81ED-4DB2-BD59-A6C34878D82A}">
                    <a16:rowId xmlns:a16="http://schemas.microsoft.com/office/drawing/2014/main" val="1392849365"/>
                  </a:ext>
                </a:extLst>
              </a:tr>
              <a:tr h="480060">
                <a:tc>
                  <a:txBody>
                    <a:bodyPr/>
                    <a:lstStyle/>
                    <a:p>
                      <a:r>
                        <a:rPr lang="en-US" sz="1400" dirty="0"/>
                        <a:t>-x</a:t>
                      </a:r>
                    </a:p>
                  </a:txBody>
                  <a:tcPr marL="68580" marR="68580" marT="34290" marB="34290"/>
                </a:tc>
                <a:tc>
                  <a:txBody>
                    <a:bodyPr/>
                    <a:lstStyle/>
                    <a:p>
                      <a:r>
                        <a:rPr lang="en-US" sz="1400" dirty="0"/>
                        <a:t>Shell tracing mode-  will step through each step and report any errors</a:t>
                      </a:r>
                    </a:p>
                  </a:txBody>
                  <a:tcPr marL="68580" marR="68580" marT="34290" marB="34290"/>
                </a:tc>
                <a:extLst>
                  <a:ext uri="{0D108BD9-81ED-4DB2-BD59-A6C34878D82A}">
                    <a16:rowId xmlns:a16="http://schemas.microsoft.com/office/drawing/2014/main" val="1571827538"/>
                  </a:ext>
                </a:extLst>
              </a:tr>
            </a:tbl>
          </a:graphicData>
        </a:graphic>
      </p:graphicFrame>
    </p:spTree>
    <p:extLst>
      <p:ext uri="{BB962C8B-B14F-4D97-AF65-F5344CB8AC3E}">
        <p14:creationId xmlns:p14="http://schemas.microsoft.com/office/powerpoint/2010/main" val="352200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789D-0C4B-4774-83B9-15961E33330F}"/>
              </a:ext>
            </a:extLst>
          </p:cNvPr>
          <p:cNvSpPr>
            <a:spLocks noGrp="1"/>
          </p:cNvSpPr>
          <p:nvPr>
            <p:ph type="title"/>
          </p:nvPr>
        </p:nvSpPr>
        <p:spPr/>
        <p:txBody>
          <a:bodyPr/>
          <a:lstStyle/>
          <a:p>
            <a:r>
              <a:rPr lang="en-US" dirty="0"/>
              <a:t>Set up Alias’ and Environment Variables</a:t>
            </a:r>
          </a:p>
        </p:txBody>
      </p:sp>
      <p:sp>
        <p:nvSpPr>
          <p:cNvPr id="3" name="Content Placeholder 2">
            <a:extLst>
              <a:ext uri="{FF2B5EF4-FFF2-40B4-BE49-F238E27FC236}">
                <a16:creationId xmlns:a16="http://schemas.microsoft.com/office/drawing/2014/main" id="{4B2C4F41-4165-4D15-8FBA-39852D948BE4}"/>
              </a:ext>
            </a:extLst>
          </p:cNvPr>
          <p:cNvSpPr>
            <a:spLocks noGrp="1"/>
          </p:cNvSpPr>
          <p:nvPr>
            <p:ph idx="1"/>
          </p:nvPr>
        </p:nvSpPr>
        <p:spPr/>
        <p:txBody>
          <a:bodyPr/>
          <a:lstStyle/>
          <a:p>
            <a:r>
              <a:rPr lang="en-US" dirty="0"/>
              <a:t>Update the .</a:t>
            </a:r>
            <a:r>
              <a:rPr lang="en-US" dirty="0" err="1"/>
              <a:t>bashrc</a:t>
            </a:r>
            <a:r>
              <a:rPr lang="en-US" dirty="0"/>
              <a:t> with global alias’ and environment variables that support anything that is used by the login regularly.</a:t>
            </a:r>
          </a:p>
          <a:p>
            <a:r>
              <a:rPr lang="en-US" dirty="0"/>
              <a:t>Create .profile with a unique extension, (.profile_sql19, .</a:t>
            </a:r>
            <a:r>
              <a:rPr lang="en-US" dirty="0" err="1"/>
              <a:t>profile_net</a:t>
            </a:r>
            <a:r>
              <a:rPr lang="en-US" dirty="0"/>
              <a:t>) to support unique applications.</a:t>
            </a:r>
          </a:p>
          <a:p>
            <a:endParaRPr lang="en-US" dirty="0"/>
          </a:p>
          <a:p>
            <a:pPr marL="0" indent="0">
              <a:buNone/>
            </a:pPr>
            <a:r>
              <a:rPr lang="en-US" dirty="0"/>
              <a:t>This cuts down on significant variable setting and coding, requiring only one location to update/manage.</a:t>
            </a:r>
          </a:p>
        </p:txBody>
      </p:sp>
    </p:spTree>
    <p:extLst>
      <p:ext uri="{BB962C8B-B14F-4D97-AF65-F5344CB8AC3E}">
        <p14:creationId xmlns:p14="http://schemas.microsoft.com/office/powerpoint/2010/main" val="260190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894C-4919-4CB6-A627-C2B9145E0590}"/>
              </a:ext>
            </a:extLst>
          </p:cNvPr>
          <p:cNvSpPr>
            <a:spLocks noGrp="1"/>
          </p:cNvSpPr>
          <p:nvPr>
            <p:ph type="title"/>
          </p:nvPr>
        </p:nvSpPr>
        <p:spPr/>
        <p:txBody>
          <a:bodyPr/>
          <a:lstStyle/>
          <a:p>
            <a:r>
              <a:rPr lang="en-US" dirty="0"/>
              <a:t>Write a Header for your Script</a:t>
            </a:r>
          </a:p>
        </p:txBody>
      </p:sp>
      <p:sp>
        <p:nvSpPr>
          <p:cNvPr id="3" name="Content Placeholder 2">
            <a:extLst>
              <a:ext uri="{FF2B5EF4-FFF2-40B4-BE49-F238E27FC236}">
                <a16:creationId xmlns:a16="http://schemas.microsoft.com/office/drawing/2014/main" id="{917A0935-1096-447E-BD84-BA4F29F93221}"/>
              </a:ext>
            </a:extLst>
          </p:cNvPr>
          <p:cNvSpPr>
            <a:spLocks noGrp="1"/>
          </p:cNvSpPr>
          <p:nvPr>
            <p:ph idx="1"/>
          </p:nvPr>
        </p:nvSpPr>
        <p:spPr/>
        <p:txBody>
          <a:bodyPr>
            <a:normAutofit fontScale="92500"/>
          </a:bodyPr>
          <a:lstStyle/>
          <a:p>
            <a:r>
              <a:rPr lang="en-US" dirty="0"/>
              <a:t>The # sign can help create a header and signal BASH that it’s for informational purposes only:</a:t>
            </a:r>
          </a:p>
          <a:p>
            <a:endParaRPr lang="en-US" dirty="0"/>
          </a:p>
          <a:p>
            <a:pPr marL="0" indent="0">
              <a:spcBef>
                <a:spcPts val="0"/>
              </a:spcBef>
              <a:buNone/>
            </a:pPr>
            <a:r>
              <a:rPr lang="en-US" dirty="0">
                <a:latin typeface="Consolas" panose="020B0609020204030204" pitchFamily="49" charset="0"/>
                <a:cs typeface="Courier New" panose="02070309020205020404" pitchFamily="49" charset="0"/>
              </a:rPr>
              <a:t>####################################################</a:t>
            </a:r>
          </a:p>
          <a:p>
            <a:pPr marL="0" indent="0">
              <a:spcBef>
                <a:spcPts val="0"/>
              </a:spcBef>
              <a:buNone/>
            </a:pPr>
            <a:r>
              <a:rPr lang="en-US" dirty="0">
                <a:latin typeface="Consolas" panose="020B0609020204030204" pitchFamily="49" charset="0"/>
                <a:cs typeface="Courier New" panose="02070309020205020404" pitchFamily="49" charset="0"/>
              </a:rPr>
              <a:t>#    Title:  summit_demo.sh                        #                                </a:t>
            </a:r>
          </a:p>
          <a:p>
            <a:pPr marL="0" indent="0">
              <a:spcBef>
                <a:spcPts val="0"/>
              </a:spcBef>
              <a:buNone/>
            </a:pPr>
            <a:r>
              <a:rPr lang="en-US" dirty="0">
                <a:latin typeface="Consolas" panose="020B0609020204030204" pitchFamily="49" charset="0"/>
                <a:cs typeface="Courier New" panose="02070309020205020404" pitchFamily="49" charset="0"/>
              </a:rPr>
              <a:t>#    Purpose: Summit Demo script for Linux         #</a:t>
            </a:r>
          </a:p>
          <a:p>
            <a:pPr marL="0" indent="0">
              <a:spcBef>
                <a:spcPts val="0"/>
              </a:spcBef>
              <a:buNone/>
            </a:pPr>
            <a:r>
              <a:rPr lang="en-US" dirty="0">
                <a:latin typeface="Consolas" panose="020B0609020204030204" pitchFamily="49" charset="0"/>
                <a:cs typeface="Courier New" panose="02070309020205020404" pitchFamily="49" charset="0"/>
              </a:rPr>
              <a:t>#    Author: Kellyn Gorman                         #                                            #    Notes: Script will need three arguments.      #</a:t>
            </a:r>
          </a:p>
          <a:p>
            <a:pPr marL="0" indent="0">
              <a:spcBef>
                <a:spcPts val="0"/>
              </a:spcBef>
              <a:buNone/>
            </a:pPr>
            <a:r>
              <a:rPr lang="en-US"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956479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68D5-6928-4860-8C3C-35BDB85EFB07}"/>
              </a:ext>
            </a:extLst>
          </p:cNvPr>
          <p:cNvSpPr>
            <a:spLocks noGrp="1"/>
          </p:cNvSpPr>
          <p:nvPr>
            <p:ph type="title"/>
          </p:nvPr>
        </p:nvSpPr>
        <p:spPr/>
        <p:txBody>
          <a:bodyPr/>
          <a:lstStyle/>
          <a:p>
            <a:r>
              <a:rPr lang="en-US" dirty="0"/>
              <a:t>Four Choices in Passing Environment Variables</a:t>
            </a:r>
          </a:p>
        </p:txBody>
      </p:sp>
      <p:sp>
        <p:nvSpPr>
          <p:cNvPr id="3" name="Content Placeholder 2">
            <a:extLst>
              <a:ext uri="{FF2B5EF4-FFF2-40B4-BE49-F238E27FC236}">
                <a16:creationId xmlns:a16="http://schemas.microsoft.com/office/drawing/2014/main" id="{32F55CAA-332F-4DB8-BDEC-A44CF6541A0E}"/>
              </a:ext>
            </a:extLst>
          </p:cNvPr>
          <p:cNvSpPr>
            <a:spLocks noGrp="1"/>
          </p:cNvSpPr>
          <p:nvPr>
            <p:ph idx="1"/>
          </p:nvPr>
        </p:nvSpPr>
        <p:spPr>
          <a:xfrm>
            <a:off x="322028" y="1465461"/>
            <a:ext cx="8480066" cy="3059887"/>
          </a:xfrm>
        </p:spPr>
        <p:txBody>
          <a:bodyPr/>
          <a:lstStyle/>
          <a:p>
            <a:pPr marL="457200" indent="-457200">
              <a:buFont typeface="+mj-lt"/>
              <a:buAutoNum type="arabicPeriod"/>
            </a:pPr>
            <a:r>
              <a:rPr lang="en-US" dirty="0"/>
              <a:t>Declaration hard-coded in script</a:t>
            </a:r>
          </a:p>
          <a:p>
            <a:pPr marL="457200" indent="-457200">
              <a:buFont typeface="+mj-lt"/>
              <a:buAutoNum type="arabicPeriod"/>
            </a:pPr>
            <a:r>
              <a:rPr lang="en-US" dirty="0"/>
              <a:t>Passed as part of execution command for script</a:t>
            </a:r>
          </a:p>
          <a:p>
            <a:pPr marL="457200" indent="-457200">
              <a:buFont typeface="+mj-lt"/>
              <a:buAutoNum type="arabicPeriod"/>
            </a:pPr>
            <a:r>
              <a:rPr lang="en-US" dirty="0"/>
              <a:t>Interactively read as part of script execution</a:t>
            </a:r>
          </a:p>
          <a:p>
            <a:pPr marL="457200" indent="-457200">
              <a:buFont typeface="+mj-lt"/>
              <a:buAutoNum type="arabicPeriod"/>
            </a:pPr>
            <a:r>
              <a:rPr lang="en-US" dirty="0"/>
              <a:t>Dynamically generated from other values in script</a:t>
            </a:r>
          </a:p>
          <a:p>
            <a:endParaRPr lang="en-US" dirty="0"/>
          </a:p>
        </p:txBody>
      </p:sp>
      <p:sp>
        <p:nvSpPr>
          <p:cNvPr id="4" name="Slide Number Placeholder 3">
            <a:extLst>
              <a:ext uri="{FF2B5EF4-FFF2-40B4-BE49-F238E27FC236}">
                <a16:creationId xmlns:a16="http://schemas.microsoft.com/office/drawing/2014/main" id="{2AFE129B-E51E-4C92-9ED4-028628C95699}"/>
              </a:ext>
            </a:extLst>
          </p:cNvPr>
          <p:cNvSpPr>
            <a:spLocks noGrp="1"/>
          </p:cNvSpPr>
          <p:nvPr>
            <p:ph type="sldNum" sz="quarter" idx="12"/>
          </p:nvPr>
        </p:nvSpPr>
        <p:spPr/>
        <p:txBody>
          <a:bodyPr/>
          <a:lstStyle/>
          <a:p>
            <a:fld id="{BC146173-363F-4954-B333-5CDB7995CBA3}" type="slidenum">
              <a:rPr lang="en-US" smtClean="0"/>
              <a:t>17</a:t>
            </a:fld>
            <a:endParaRPr lang="en-US"/>
          </a:p>
        </p:txBody>
      </p:sp>
    </p:spTree>
    <p:extLst>
      <p:ext uri="{BB962C8B-B14F-4D97-AF65-F5344CB8AC3E}">
        <p14:creationId xmlns:p14="http://schemas.microsoft.com/office/powerpoint/2010/main" val="223059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4059-8C80-41D0-A5C3-FFFA20E8279A}"/>
              </a:ext>
            </a:extLst>
          </p:cNvPr>
          <p:cNvSpPr>
            <a:spLocks noGrp="1"/>
          </p:cNvSpPr>
          <p:nvPr>
            <p:ph type="title"/>
          </p:nvPr>
        </p:nvSpPr>
        <p:spPr/>
        <p:txBody>
          <a:bodyPr/>
          <a:lstStyle/>
          <a:p>
            <a:r>
              <a:rPr lang="en-US" dirty="0"/>
              <a:t>Choose Wisely</a:t>
            </a:r>
          </a:p>
        </p:txBody>
      </p:sp>
      <p:sp>
        <p:nvSpPr>
          <p:cNvPr id="4" name="Slide Number Placeholder 3">
            <a:extLst>
              <a:ext uri="{FF2B5EF4-FFF2-40B4-BE49-F238E27FC236}">
                <a16:creationId xmlns:a16="http://schemas.microsoft.com/office/drawing/2014/main" id="{E8B600C6-5ACF-42E7-B17C-920D2957BA78}"/>
              </a:ext>
            </a:extLst>
          </p:cNvPr>
          <p:cNvSpPr>
            <a:spLocks noGrp="1"/>
          </p:cNvSpPr>
          <p:nvPr>
            <p:ph type="sldNum" sz="quarter" idx="12"/>
          </p:nvPr>
        </p:nvSpPr>
        <p:spPr/>
        <p:txBody>
          <a:bodyPr/>
          <a:lstStyle/>
          <a:p>
            <a:fld id="{BC146173-363F-4954-B333-5CDB7995CBA3}" type="slidenum">
              <a:rPr lang="en-US" smtClean="0"/>
              <a:t>18</a:t>
            </a:fld>
            <a:endParaRPr lang="en-US"/>
          </a:p>
        </p:txBody>
      </p:sp>
      <p:graphicFrame>
        <p:nvGraphicFramePr>
          <p:cNvPr id="5" name="Table 5">
            <a:extLst>
              <a:ext uri="{FF2B5EF4-FFF2-40B4-BE49-F238E27FC236}">
                <a16:creationId xmlns:a16="http://schemas.microsoft.com/office/drawing/2014/main" id="{E484CC36-80F1-4E08-AE13-482A26577376}"/>
              </a:ext>
            </a:extLst>
          </p:cNvPr>
          <p:cNvGraphicFramePr>
            <a:graphicFrameLocks noGrp="1"/>
          </p:cNvGraphicFramePr>
          <p:nvPr>
            <p:extLst>
              <p:ext uri="{D42A27DB-BD31-4B8C-83A1-F6EECF244321}">
                <p14:modId xmlns:p14="http://schemas.microsoft.com/office/powerpoint/2010/main" val="2813694654"/>
              </p:ext>
            </p:extLst>
          </p:nvPr>
        </p:nvGraphicFramePr>
        <p:xfrm>
          <a:off x="399672" y="864183"/>
          <a:ext cx="7959115" cy="3759200"/>
        </p:xfrm>
        <a:graphic>
          <a:graphicData uri="http://schemas.openxmlformats.org/drawingml/2006/table">
            <a:tbl>
              <a:tblPr firstRow="1" bandRow="1">
                <a:tableStyleId>{5C22544A-7EE6-4342-B048-85BDC9FD1C3A}</a:tableStyleId>
              </a:tblPr>
              <a:tblGrid>
                <a:gridCol w="2210304">
                  <a:extLst>
                    <a:ext uri="{9D8B030D-6E8A-4147-A177-3AD203B41FA5}">
                      <a16:colId xmlns:a16="http://schemas.microsoft.com/office/drawing/2014/main" val="3097652907"/>
                    </a:ext>
                  </a:extLst>
                </a:gridCol>
                <a:gridCol w="2961203">
                  <a:extLst>
                    <a:ext uri="{9D8B030D-6E8A-4147-A177-3AD203B41FA5}">
                      <a16:colId xmlns:a16="http://schemas.microsoft.com/office/drawing/2014/main" val="3081013398"/>
                    </a:ext>
                  </a:extLst>
                </a:gridCol>
                <a:gridCol w="2787608">
                  <a:extLst>
                    <a:ext uri="{9D8B030D-6E8A-4147-A177-3AD203B41FA5}">
                      <a16:colId xmlns:a16="http://schemas.microsoft.com/office/drawing/2014/main" val="3978975255"/>
                    </a:ext>
                  </a:extLst>
                </a:gridCol>
              </a:tblGrid>
              <a:tr h="370840">
                <a:tc>
                  <a:txBody>
                    <a:bodyPr/>
                    <a:lstStyle/>
                    <a:p>
                      <a:r>
                        <a:rPr lang="en-US" dirty="0"/>
                        <a:t>Variable Type</a:t>
                      </a:r>
                    </a:p>
                  </a:txBody>
                  <a:tcPr/>
                </a:tc>
                <a:tc>
                  <a:txBody>
                    <a:bodyPr/>
                    <a:lstStyle/>
                    <a:p>
                      <a:r>
                        <a:rPr lang="en-US" dirty="0"/>
                        <a:t>Pro</a:t>
                      </a:r>
                    </a:p>
                  </a:txBody>
                  <a:tcPr/>
                </a:tc>
                <a:tc>
                  <a:txBody>
                    <a:bodyPr/>
                    <a:lstStyle/>
                    <a:p>
                      <a:r>
                        <a:rPr lang="en-US" dirty="0"/>
                        <a:t>Con</a:t>
                      </a:r>
                    </a:p>
                  </a:txBody>
                  <a:tcPr/>
                </a:tc>
                <a:extLst>
                  <a:ext uri="{0D108BD9-81ED-4DB2-BD59-A6C34878D82A}">
                    <a16:rowId xmlns:a16="http://schemas.microsoft.com/office/drawing/2014/main" val="233455854"/>
                  </a:ext>
                </a:extLst>
              </a:tr>
              <a:tr h="370840">
                <a:tc>
                  <a:txBody>
                    <a:bodyPr/>
                    <a:lstStyle/>
                    <a:p>
                      <a:r>
                        <a:rPr lang="en-US" dirty="0"/>
                        <a:t>Hard-coded</a:t>
                      </a:r>
                    </a:p>
                  </a:txBody>
                  <a:tcPr/>
                </a:tc>
                <a:tc>
                  <a:txBody>
                    <a:bodyPr/>
                    <a:lstStyle/>
                    <a:p>
                      <a:r>
                        <a:rPr lang="en-US" dirty="0"/>
                        <a:t>No typos</a:t>
                      </a:r>
                    </a:p>
                  </a:txBody>
                  <a:tcPr/>
                </a:tc>
                <a:tc>
                  <a:txBody>
                    <a:bodyPr/>
                    <a:lstStyle/>
                    <a:p>
                      <a:r>
                        <a:rPr lang="en-US" dirty="0"/>
                        <a:t>Static, no interaction</a:t>
                      </a:r>
                    </a:p>
                  </a:txBody>
                  <a:tcPr/>
                </a:tc>
                <a:extLst>
                  <a:ext uri="{0D108BD9-81ED-4DB2-BD59-A6C34878D82A}">
                    <a16:rowId xmlns:a16="http://schemas.microsoft.com/office/drawing/2014/main" val="912457598"/>
                  </a:ext>
                </a:extLst>
              </a:tr>
              <a:tr h="370840">
                <a:tc>
                  <a:txBody>
                    <a:bodyPr/>
                    <a:lstStyle/>
                    <a:p>
                      <a:r>
                        <a:rPr lang="en-US" dirty="0"/>
                        <a:t>Passed during execution</a:t>
                      </a:r>
                    </a:p>
                  </a:txBody>
                  <a:tcPr/>
                </a:tc>
                <a:tc>
                  <a:txBody>
                    <a:bodyPr/>
                    <a:lstStyle/>
                    <a:p>
                      <a:r>
                        <a:rPr lang="en-US" dirty="0"/>
                        <a:t>More interactive and code is more dynamic, great for automation</a:t>
                      </a:r>
                    </a:p>
                  </a:txBody>
                  <a:tcPr/>
                </a:tc>
                <a:tc>
                  <a:txBody>
                    <a:bodyPr/>
                    <a:lstStyle/>
                    <a:p>
                      <a:r>
                        <a:rPr lang="en-US" dirty="0"/>
                        <a:t>Can suffer typos, no hints of values required</a:t>
                      </a:r>
                    </a:p>
                  </a:txBody>
                  <a:tcPr/>
                </a:tc>
                <a:extLst>
                  <a:ext uri="{0D108BD9-81ED-4DB2-BD59-A6C34878D82A}">
                    <a16:rowId xmlns:a16="http://schemas.microsoft.com/office/drawing/2014/main" val="1232964923"/>
                  </a:ext>
                </a:extLst>
              </a:tr>
              <a:tr h="370840">
                <a:tc>
                  <a:txBody>
                    <a:bodyPr/>
                    <a:lstStyle/>
                    <a:p>
                      <a:r>
                        <a:rPr lang="en-US" dirty="0"/>
                        <a:t>Interactively read as part of execution</a:t>
                      </a:r>
                    </a:p>
                  </a:txBody>
                  <a:tcPr/>
                </a:tc>
                <a:tc>
                  <a:txBody>
                    <a:bodyPr/>
                    <a:lstStyle/>
                    <a:p>
                      <a:r>
                        <a:rPr lang="en-US" dirty="0"/>
                        <a:t>Very interactive and can be prompted with hints/options</a:t>
                      </a:r>
                    </a:p>
                  </a:txBody>
                  <a:tcPr/>
                </a:tc>
                <a:tc>
                  <a:txBody>
                    <a:bodyPr/>
                    <a:lstStyle/>
                    <a:p>
                      <a:r>
                        <a:rPr lang="en-US" dirty="0"/>
                        <a:t>Requires interaction and not made for scheduling or automation</a:t>
                      </a:r>
                    </a:p>
                  </a:txBody>
                  <a:tcPr/>
                </a:tc>
                <a:extLst>
                  <a:ext uri="{0D108BD9-81ED-4DB2-BD59-A6C34878D82A}">
                    <a16:rowId xmlns:a16="http://schemas.microsoft.com/office/drawing/2014/main" val="2228799206"/>
                  </a:ext>
                </a:extLst>
              </a:tr>
              <a:tr h="370840">
                <a:tc>
                  <a:txBody>
                    <a:bodyPr/>
                    <a:lstStyle/>
                    <a:p>
                      <a:r>
                        <a:rPr lang="en-US" dirty="0"/>
                        <a:t>Dynamically generated from other values</a:t>
                      </a:r>
                    </a:p>
                  </a:txBody>
                  <a:tcPr/>
                </a:tc>
                <a:tc>
                  <a:txBody>
                    <a:bodyPr/>
                    <a:lstStyle/>
                    <a:p>
                      <a:r>
                        <a:rPr lang="en-US" dirty="0"/>
                        <a:t>Dynamically happens, requires no/little input from users.  Excellent for automation</a:t>
                      </a:r>
                    </a:p>
                  </a:txBody>
                  <a:tcPr/>
                </a:tc>
                <a:tc>
                  <a:txBody>
                    <a:bodyPr/>
                    <a:lstStyle/>
                    <a:p>
                      <a:r>
                        <a:rPr lang="en-US" dirty="0"/>
                        <a:t>Little/no control over values, dependent on values passed or existing from sources.</a:t>
                      </a:r>
                    </a:p>
                  </a:txBody>
                  <a:tcPr/>
                </a:tc>
                <a:extLst>
                  <a:ext uri="{0D108BD9-81ED-4DB2-BD59-A6C34878D82A}">
                    <a16:rowId xmlns:a16="http://schemas.microsoft.com/office/drawing/2014/main" val="3609256805"/>
                  </a:ext>
                </a:extLst>
              </a:tr>
            </a:tbl>
          </a:graphicData>
        </a:graphic>
      </p:graphicFrame>
    </p:spTree>
    <p:extLst>
      <p:ext uri="{BB962C8B-B14F-4D97-AF65-F5344CB8AC3E}">
        <p14:creationId xmlns:p14="http://schemas.microsoft.com/office/powerpoint/2010/main" val="3120457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B57A-EA86-46BF-BC66-2623393672E8}"/>
              </a:ext>
            </a:extLst>
          </p:cNvPr>
          <p:cNvSpPr>
            <a:spLocks noGrp="1"/>
          </p:cNvSpPr>
          <p:nvPr>
            <p:ph type="title"/>
          </p:nvPr>
        </p:nvSpPr>
        <p:spPr/>
        <p:txBody>
          <a:bodyPr/>
          <a:lstStyle/>
          <a:p>
            <a:r>
              <a:rPr lang="en-US" dirty="0"/>
              <a:t>Start of our Script</a:t>
            </a:r>
          </a:p>
        </p:txBody>
      </p:sp>
      <p:sp>
        <p:nvSpPr>
          <p:cNvPr id="4" name="Slide Number Placeholder 3">
            <a:extLst>
              <a:ext uri="{FF2B5EF4-FFF2-40B4-BE49-F238E27FC236}">
                <a16:creationId xmlns:a16="http://schemas.microsoft.com/office/drawing/2014/main" id="{5EDA195F-66E5-4B81-8B94-6E591BD58E71}"/>
              </a:ext>
            </a:extLst>
          </p:cNvPr>
          <p:cNvSpPr>
            <a:spLocks noGrp="1"/>
          </p:cNvSpPr>
          <p:nvPr>
            <p:ph type="sldNum" sz="quarter" idx="12"/>
          </p:nvPr>
        </p:nvSpPr>
        <p:spPr/>
        <p:txBody>
          <a:bodyPr/>
          <a:lstStyle/>
          <a:p>
            <a:fld id="{BC146173-363F-4954-B333-5CDB7995CBA3}" type="slidenum">
              <a:rPr lang="en-US" smtClean="0"/>
              <a:t>19</a:t>
            </a:fld>
            <a:endParaRPr lang="en-US"/>
          </a:p>
        </p:txBody>
      </p:sp>
      <p:sp>
        <p:nvSpPr>
          <p:cNvPr id="5" name="TextBox 4">
            <a:extLst>
              <a:ext uri="{FF2B5EF4-FFF2-40B4-BE49-F238E27FC236}">
                <a16:creationId xmlns:a16="http://schemas.microsoft.com/office/drawing/2014/main" id="{6EBD59BE-3692-4174-B85F-97B04E5866B8}"/>
              </a:ext>
            </a:extLst>
          </p:cNvPr>
          <p:cNvSpPr txBox="1"/>
          <p:nvPr/>
        </p:nvSpPr>
        <p:spPr>
          <a:xfrm>
            <a:off x="322028" y="926511"/>
            <a:ext cx="8174020" cy="3416320"/>
          </a:xfrm>
          <a:prstGeom prst="rect">
            <a:avLst/>
          </a:prstGeom>
          <a:noFill/>
          <a:ln>
            <a:solidFill>
              <a:schemeClr val="tx1"/>
            </a:solidFill>
            <a:prstDash val="dash"/>
          </a:ln>
        </p:spPr>
        <p:txBody>
          <a:bodyPr wrap="square" rtlCol="0">
            <a:spAutoFit/>
          </a:bodyPr>
          <a:lstStyle/>
          <a:p>
            <a:r>
              <a:rPr lang="en-US" dirty="0">
                <a:latin typeface="Consolas" panose="020B0609020204030204" pitchFamily="49" charset="0"/>
              </a:rPr>
              <a:t>#!/bin/bash</a:t>
            </a:r>
          </a:p>
          <a:p>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Script Name:  summit_demo_int.sh      #</a:t>
            </a:r>
          </a:p>
          <a:p>
            <a:r>
              <a:rPr lang="en-US" dirty="0">
                <a:latin typeface="Consolas" panose="020B0609020204030204" pitchFamily="49" charset="0"/>
              </a:rPr>
              <a:t>#     Author:  Kellyn Gorman                #</a:t>
            </a:r>
          </a:p>
          <a:p>
            <a:r>
              <a:rPr lang="en-US" dirty="0">
                <a:latin typeface="Consolas" panose="020B0609020204030204" pitchFamily="49" charset="0"/>
              </a:rPr>
              <a:t>#     Usage:  For Linux Scripting Demo      #</a:t>
            </a:r>
          </a:p>
          <a:p>
            <a:r>
              <a:rPr lang="en-US" dirty="0">
                <a:latin typeface="Consolas" panose="020B0609020204030204" pitchFamily="49" charset="0"/>
              </a:rPr>
              <a:t>#     Notes:  Hard coded values to begin    #</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export </a:t>
            </a:r>
            <a:r>
              <a:rPr lang="en-US" dirty="0" err="1">
                <a:latin typeface="Consolas" panose="020B0609020204030204" pitchFamily="49" charset="0"/>
              </a:rPr>
              <a:t>dir_name</a:t>
            </a:r>
            <a:r>
              <a:rPr lang="en-US" dirty="0">
                <a:latin typeface="Consolas" panose="020B0609020204030204" pitchFamily="49" charset="0"/>
              </a:rPr>
              <a:t> = </a:t>
            </a:r>
            <a:r>
              <a:rPr lang="en-US" dirty="0" err="1">
                <a:latin typeface="Consolas" panose="020B0609020204030204" pitchFamily="49" charset="0"/>
              </a:rPr>
              <a:t>summitdir</a:t>
            </a:r>
            <a:endParaRPr lang="en-US" dirty="0">
              <a:latin typeface="Consolas" panose="020B0609020204030204" pitchFamily="49" charset="0"/>
            </a:endParaRPr>
          </a:p>
          <a:p>
            <a:r>
              <a:rPr lang="en-US" dirty="0">
                <a:latin typeface="Consolas" panose="020B0609020204030204" pitchFamily="49" charset="0"/>
              </a:rPr>
              <a:t>export </a:t>
            </a:r>
            <a:r>
              <a:rPr lang="en-US" dirty="0" err="1">
                <a:latin typeface="Consolas" panose="020B0609020204030204" pitchFamily="49" charset="0"/>
              </a:rPr>
              <a:t>file_name</a:t>
            </a:r>
            <a:r>
              <a:rPr lang="en-US" dirty="0">
                <a:latin typeface="Consolas" panose="020B0609020204030204" pitchFamily="49" charset="0"/>
              </a:rPr>
              <a:t> = </a:t>
            </a:r>
            <a:r>
              <a:rPr lang="en-US" dirty="0" err="1">
                <a:latin typeface="Consolas" panose="020B0609020204030204" pitchFamily="49" charset="0"/>
              </a:rPr>
              <a:t>summit.lst</a:t>
            </a:r>
            <a:endParaRPr lang="en-US" dirty="0">
              <a:latin typeface="Consolas" panose="020B0609020204030204" pitchFamily="49" charset="0"/>
            </a:endParaRPr>
          </a:p>
          <a:p>
            <a:r>
              <a:rPr lang="en-US" dirty="0">
                <a:latin typeface="Consolas" panose="020B0609020204030204" pitchFamily="49" charset="0"/>
              </a:rPr>
              <a:t>export </a:t>
            </a:r>
            <a:r>
              <a:rPr lang="en-US" dirty="0" err="1">
                <a:latin typeface="Consolas" panose="020B0609020204030204" pitchFamily="49" charset="0"/>
              </a:rPr>
              <a:t>log_name</a:t>
            </a:r>
            <a:r>
              <a:rPr lang="en-US" dirty="0">
                <a:latin typeface="Consolas" panose="020B0609020204030204" pitchFamily="49" charset="0"/>
              </a:rPr>
              <a:t> = summit.log</a:t>
            </a:r>
            <a:endParaRPr lang="en-US" dirty="0"/>
          </a:p>
        </p:txBody>
      </p:sp>
      <p:sp>
        <p:nvSpPr>
          <p:cNvPr id="3" name="TextBox 2">
            <a:extLst>
              <a:ext uri="{FF2B5EF4-FFF2-40B4-BE49-F238E27FC236}">
                <a16:creationId xmlns:a16="http://schemas.microsoft.com/office/drawing/2014/main" id="{C5B2B31B-1D7E-4431-9314-7C81A338861E}"/>
              </a:ext>
            </a:extLst>
          </p:cNvPr>
          <p:cNvSpPr txBox="1"/>
          <p:nvPr/>
        </p:nvSpPr>
        <p:spPr>
          <a:xfrm>
            <a:off x="7092176" y="251227"/>
            <a:ext cx="3211551" cy="253916"/>
          </a:xfrm>
          <a:prstGeom prst="rect">
            <a:avLst/>
          </a:prstGeom>
          <a:noFill/>
        </p:spPr>
        <p:txBody>
          <a:bodyPr wrap="square" rtlCol="0">
            <a:spAutoFit/>
          </a:bodyPr>
          <a:lstStyle/>
          <a:p>
            <a:r>
              <a:rPr lang="en-US" sz="1050" dirty="0"/>
              <a:t>summit_demo_int.sh</a:t>
            </a:r>
          </a:p>
        </p:txBody>
      </p:sp>
    </p:spTree>
    <p:extLst>
      <p:ext uri="{BB962C8B-B14F-4D97-AF65-F5344CB8AC3E}">
        <p14:creationId xmlns:p14="http://schemas.microsoft.com/office/powerpoint/2010/main" val="383722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0274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A61-B0F3-48AA-8E2A-2CB85D730341}"/>
              </a:ext>
            </a:extLst>
          </p:cNvPr>
          <p:cNvSpPr>
            <a:spLocks noGrp="1"/>
          </p:cNvSpPr>
          <p:nvPr>
            <p:ph type="title"/>
          </p:nvPr>
        </p:nvSpPr>
        <p:spPr/>
        <p:txBody>
          <a:bodyPr/>
          <a:lstStyle/>
          <a:p>
            <a:r>
              <a:rPr lang="en-US" dirty="0"/>
              <a:t>How to use Variables Once Declared in a Script</a:t>
            </a:r>
          </a:p>
        </p:txBody>
      </p:sp>
      <p:sp>
        <p:nvSpPr>
          <p:cNvPr id="3" name="Content Placeholder 2">
            <a:extLst>
              <a:ext uri="{FF2B5EF4-FFF2-40B4-BE49-F238E27FC236}">
                <a16:creationId xmlns:a16="http://schemas.microsoft.com/office/drawing/2014/main" id="{99FE3A47-D31D-4194-B148-F218376FE783}"/>
              </a:ext>
            </a:extLst>
          </p:cNvPr>
          <p:cNvSpPr>
            <a:spLocks noGrp="1"/>
          </p:cNvSpPr>
          <p:nvPr>
            <p:ph idx="1"/>
          </p:nvPr>
        </p:nvSpPr>
        <p:spPr>
          <a:xfrm>
            <a:off x="322028" y="1659241"/>
            <a:ext cx="8480066" cy="2866107"/>
          </a:xfrm>
        </p:spPr>
        <p:txBody>
          <a:bodyPr/>
          <a:lstStyle/>
          <a:p>
            <a:pPr marL="0" indent="0">
              <a:buNone/>
            </a:pPr>
            <a:r>
              <a:rPr lang="en-US" dirty="0" err="1"/>
              <a:t>dir_name</a:t>
            </a:r>
            <a:r>
              <a:rPr lang="en-US" dirty="0"/>
              <a:t>  becomes $</a:t>
            </a:r>
            <a:r>
              <a:rPr lang="en-US" dirty="0" err="1"/>
              <a:t>dir_name</a:t>
            </a:r>
            <a:endParaRPr lang="en-US" dirty="0"/>
          </a:p>
          <a:p>
            <a:pPr marL="0" indent="0">
              <a:buNone/>
            </a:pPr>
            <a:r>
              <a:rPr lang="en-US" dirty="0" err="1"/>
              <a:t>file_name</a:t>
            </a:r>
            <a:r>
              <a:rPr lang="en-US" dirty="0"/>
              <a:t> becomes $</a:t>
            </a:r>
            <a:r>
              <a:rPr lang="en-US" dirty="0" err="1"/>
              <a:t>file_name</a:t>
            </a:r>
            <a:endParaRPr lang="en-US" dirty="0"/>
          </a:p>
          <a:p>
            <a:pPr marL="0" indent="0">
              <a:buNone/>
            </a:pPr>
            <a:r>
              <a:rPr lang="en-US" dirty="0"/>
              <a:t>…and so on…</a:t>
            </a:r>
          </a:p>
          <a:p>
            <a:pPr marL="0" indent="0">
              <a:buNone/>
            </a:pPr>
            <a:r>
              <a:rPr lang="en-US" dirty="0"/>
              <a:t>Any variables in the .</a:t>
            </a:r>
            <a:r>
              <a:rPr lang="en-US" dirty="0" err="1"/>
              <a:t>bashrc</a:t>
            </a:r>
            <a:r>
              <a:rPr lang="en-US" dirty="0"/>
              <a:t> or .profile can be used in scripts and if reused often, should be considered set in these files.</a:t>
            </a:r>
          </a:p>
        </p:txBody>
      </p:sp>
      <p:sp>
        <p:nvSpPr>
          <p:cNvPr id="4" name="Slide Number Placeholder 3">
            <a:extLst>
              <a:ext uri="{FF2B5EF4-FFF2-40B4-BE49-F238E27FC236}">
                <a16:creationId xmlns:a16="http://schemas.microsoft.com/office/drawing/2014/main" id="{E82ECD31-F228-4DCD-95C4-C04196C4997C}"/>
              </a:ext>
            </a:extLst>
          </p:cNvPr>
          <p:cNvSpPr>
            <a:spLocks noGrp="1"/>
          </p:cNvSpPr>
          <p:nvPr>
            <p:ph type="sldNum" sz="quarter" idx="12"/>
          </p:nvPr>
        </p:nvSpPr>
        <p:spPr/>
        <p:txBody>
          <a:bodyPr/>
          <a:lstStyle/>
          <a:p>
            <a:fld id="{BC146173-363F-4954-B333-5CDB7995CBA3}" type="slidenum">
              <a:rPr lang="en-US" smtClean="0"/>
              <a:t>20</a:t>
            </a:fld>
            <a:endParaRPr lang="en-US"/>
          </a:p>
        </p:txBody>
      </p:sp>
    </p:spTree>
    <p:extLst>
      <p:ext uri="{BB962C8B-B14F-4D97-AF65-F5344CB8AC3E}">
        <p14:creationId xmlns:p14="http://schemas.microsoft.com/office/powerpoint/2010/main" val="48918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3FCD-A48D-4752-8B7B-7863892048C5}"/>
              </a:ext>
            </a:extLst>
          </p:cNvPr>
          <p:cNvSpPr>
            <a:spLocks noGrp="1"/>
          </p:cNvSpPr>
          <p:nvPr>
            <p:ph type="title"/>
          </p:nvPr>
        </p:nvSpPr>
        <p:spPr/>
        <p:txBody>
          <a:bodyPr/>
          <a:lstStyle/>
          <a:p>
            <a:r>
              <a:rPr lang="en-US" dirty="0"/>
              <a:t>Move from Hard Coding to Passing Variables at the Execution</a:t>
            </a:r>
          </a:p>
        </p:txBody>
      </p:sp>
      <p:sp>
        <p:nvSpPr>
          <p:cNvPr id="3" name="Content Placeholder 2">
            <a:extLst>
              <a:ext uri="{FF2B5EF4-FFF2-40B4-BE49-F238E27FC236}">
                <a16:creationId xmlns:a16="http://schemas.microsoft.com/office/drawing/2014/main" id="{79481B11-D210-4000-9008-1A76130D3C45}"/>
              </a:ext>
            </a:extLst>
          </p:cNvPr>
          <p:cNvSpPr>
            <a:spLocks noGrp="1"/>
          </p:cNvSpPr>
          <p:nvPr>
            <p:ph idx="1"/>
          </p:nvPr>
        </p:nvSpPr>
        <p:spPr>
          <a:xfrm>
            <a:off x="322028" y="1495739"/>
            <a:ext cx="8480066" cy="3029609"/>
          </a:xfrm>
        </p:spPr>
        <p:txBody>
          <a:bodyPr/>
          <a:lstStyle/>
          <a:p>
            <a:r>
              <a:rPr lang="en-US" dirty="0"/>
              <a:t>Changed at the Introduction of the script</a:t>
            </a:r>
          </a:p>
          <a:p>
            <a:r>
              <a:rPr lang="en-US" dirty="0"/>
              <a:t>Makes script more robust and flexible</a:t>
            </a:r>
          </a:p>
          <a:p>
            <a:r>
              <a:rPr lang="en-US" dirty="0"/>
              <a:t>Makes script reusable</a:t>
            </a:r>
          </a:p>
          <a:p>
            <a:r>
              <a:rPr lang="en-US" dirty="0"/>
              <a:t>Can be done multiple ways</a:t>
            </a:r>
          </a:p>
          <a:p>
            <a:pPr lvl="1"/>
            <a:r>
              <a:rPr lang="en-US" dirty="0"/>
              <a:t>Set at session/logon</a:t>
            </a:r>
          </a:p>
          <a:p>
            <a:pPr lvl="1"/>
            <a:r>
              <a:rPr lang="en-US" dirty="0"/>
              <a:t>Set as part of script execution</a:t>
            </a:r>
          </a:p>
          <a:p>
            <a:endParaRPr lang="en-US" dirty="0"/>
          </a:p>
        </p:txBody>
      </p:sp>
      <p:sp>
        <p:nvSpPr>
          <p:cNvPr id="4" name="Slide Number Placeholder 3">
            <a:extLst>
              <a:ext uri="{FF2B5EF4-FFF2-40B4-BE49-F238E27FC236}">
                <a16:creationId xmlns:a16="http://schemas.microsoft.com/office/drawing/2014/main" id="{7FD4630F-0D9A-4CDD-B2EA-51BA54B934AE}"/>
              </a:ext>
            </a:extLst>
          </p:cNvPr>
          <p:cNvSpPr>
            <a:spLocks noGrp="1"/>
          </p:cNvSpPr>
          <p:nvPr>
            <p:ph type="sldNum" sz="quarter" idx="12"/>
          </p:nvPr>
        </p:nvSpPr>
        <p:spPr/>
        <p:txBody>
          <a:bodyPr/>
          <a:lstStyle/>
          <a:p>
            <a:fld id="{BC146173-363F-4954-B333-5CDB7995CBA3}" type="slidenum">
              <a:rPr lang="en-US" smtClean="0"/>
              <a:t>21</a:t>
            </a:fld>
            <a:endParaRPr lang="en-US"/>
          </a:p>
        </p:txBody>
      </p:sp>
    </p:spTree>
    <p:extLst>
      <p:ext uri="{BB962C8B-B14F-4D97-AF65-F5344CB8AC3E}">
        <p14:creationId xmlns:p14="http://schemas.microsoft.com/office/powerpoint/2010/main" val="2195846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B57A-EA86-46BF-BC66-2623393672E8}"/>
              </a:ext>
            </a:extLst>
          </p:cNvPr>
          <p:cNvSpPr>
            <a:spLocks noGrp="1"/>
          </p:cNvSpPr>
          <p:nvPr>
            <p:ph type="title"/>
          </p:nvPr>
        </p:nvSpPr>
        <p:spPr/>
        <p:txBody>
          <a:bodyPr/>
          <a:lstStyle/>
          <a:p>
            <a:r>
              <a:rPr lang="en-US" dirty="0"/>
              <a:t>Start of our Script</a:t>
            </a:r>
          </a:p>
        </p:txBody>
      </p:sp>
      <p:sp>
        <p:nvSpPr>
          <p:cNvPr id="4" name="Slide Number Placeholder 3">
            <a:extLst>
              <a:ext uri="{FF2B5EF4-FFF2-40B4-BE49-F238E27FC236}">
                <a16:creationId xmlns:a16="http://schemas.microsoft.com/office/drawing/2014/main" id="{5EDA195F-66E5-4B81-8B94-6E591BD58E71}"/>
              </a:ext>
            </a:extLst>
          </p:cNvPr>
          <p:cNvSpPr>
            <a:spLocks noGrp="1"/>
          </p:cNvSpPr>
          <p:nvPr>
            <p:ph type="sldNum" sz="quarter" idx="12"/>
          </p:nvPr>
        </p:nvSpPr>
        <p:spPr/>
        <p:txBody>
          <a:bodyPr/>
          <a:lstStyle/>
          <a:p>
            <a:fld id="{BC146173-363F-4954-B333-5CDB7995CBA3}" type="slidenum">
              <a:rPr lang="en-US" smtClean="0"/>
              <a:t>22</a:t>
            </a:fld>
            <a:endParaRPr lang="en-US"/>
          </a:p>
        </p:txBody>
      </p:sp>
      <p:sp>
        <p:nvSpPr>
          <p:cNvPr id="5" name="TextBox 4">
            <a:extLst>
              <a:ext uri="{FF2B5EF4-FFF2-40B4-BE49-F238E27FC236}">
                <a16:creationId xmlns:a16="http://schemas.microsoft.com/office/drawing/2014/main" id="{6EBD59BE-3692-4174-B85F-97B04E5866B8}"/>
              </a:ext>
            </a:extLst>
          </p:cNvPr>
          <p:cNvSpPr txBox="1"/>
          <p:nvPr/>
        </p:nvSpPr>
        <p:spPr>
          <a:xfrm>
            <a:off x="322028" y="926511"/>
            <a:ext cx="8174020" cy="2308324"/>
          </a:xfrm>
          <a:prstGeom prst="rect">
            <a:avLst/>
          </a:prstGeom>
          <a:noFill/>
          <a:ln>
            <a:solidFill>
              <a:schemeClr val="tx1"/>
            </a:solidFill>
            <a:prstDash val="dash"/>
          </a:ln>
        </p:spPr>
        <p:txBody>
          <a:bodyPr wrap="square" rtlCol="0">
            <a:spAutoFit/>
          </a:bodyPr>
          <a:lstStyle/>
          <a:p>
            <a:r>
              <a:rPr lang="en-US" dirty="0">
                <a:latin typeface="Consolas" panose="020B0609020204030204" pitchFamily="49" charset="0"/>
              </a:rPr>
              <a:t>#!/bin/bash</a:t>
            </a:r>
          </a:p>
          <a:p>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export </a:t>
            </a:r>
            <a:r>
              <a:rPr lang="en-US" dirty="0" err="1">
                <a:latin typeface="Consolas" panose="020B0609020204030204" pitchFamily="49" charset="0"/>
              </a:rPr>
              <a:t>dir_name</a:t>
            </a:r>
            <a:r>
              <a:rPr lang="en-US" dirty="0">
                <a:latin typeface="Consolas" panose="020B0609020204030204" pitchFamily="49" charset="0"/>
              </a:rPr>
              <a:t> = &lt;generic </a:t>
            </a:r>
            <a:r>
              <a:rPr lang="en-US" dirty="0" err="1">
                <a:latin typeface="Consolas" panose="020B0609020204030204" pitchFamily="49" charset="0"/>
              </a:rPr>
              <a:t>dir</a:t>
            </a:r>
            <a:r>
              <a:rPr lang="en-US" dirty="0">
                <a:latin typeface="Consolas" panose="020B0609020204030204" pitchFamily="49" charset="0"/>
              </a:rPr>
              <a:t> path&gt;</a:t>
            </a:r>
          </a:p>
          <a:p>
            <a:r>
              <a:rPr lang="en-US" dirty="0">
                <a:latin typeface="Consolas" panose="020B0609020204030204" pitchFamily="49" charset="0"/>
              </a:rPr>
              <a:t>export </a:t>
            </a:r>
            <a:r>
              <a:rPr lang="en-US" dirty="0" err="1">
                <a:latin typeface="Consolas" panose="020B0609020204030204" pitchFamily="49" charset="0"/>
              </a:rPr>
              <a:t>file_name</a:t>
            </a:r>
            <a:r>
              <a:rPr lang="en-US" dirty="0">
                <a:latin typeface="Consolas" panose="020B0609020204030204" pitchFamily="49" charset="0"/>
              </a:rPr>
              <a:t> = &lt;static file name&gt;</a:t>
            </a:r>
          </a:p>
          <a:p>
            <a:r>
              <a:rPr lang="en-US" dirty="0">
                <a:latin typeface="Consolas" panose="020B0609020204030204" pitchFamily="49" charset="0"/>
              </a:rPr>
              <a:t>export </a:t>
            </a:r>
            <a:r>
              <a:rPr lang="en-US" dirty="0" err="1">
                <a:latin typeface="Consolas" panose="020B0609020204030204" pitchFamily="49" charset="0"/>
              </a:rPr>
              <a:t>log_name</a:t>
            </a:r>
            <a:r>
              <a:rPr lang="en-US" dirty="0">
                <a:latin typeface="Consolas" panose="020B0609020204030204" pitchFamily="49" charset="0"/>
              </a:rPr>
              <a:t> = &lt;static log name&gt;</a:t>
            </a:r>
            <a:endParaRPr lang="en-US" dirty="0"/>
          </a:p>
        </p:txBody>
      </p:sp>
      <p:sp>
        <p:nvSpPr>
          <p:cNvPr id="3" name="TextBox 2">
            <a:extLst>
              <a:ext uri="{FF2B5EF4-FFF2-40B4-BE49-F238E27FC236}">
                <a16:creationId xmlns:a16="http://schemas.microsoft.com/office/drawing/2014/main" id="{A247826C-B5A2-462C-90BB-077C6E1F6E78}"/>
              </a:ext>
            </a:extLst>
          </p:cNvPr>
          <p:cNvSpPr txBox="1"/>
          <p:nvPr/>
        </p:nvSpPr>
        <p:spPr>
          <a:xfrm>
            <a:off x="285491" y="3456878"/>
            <a:ext cx="7825796" cy="923330"/>
          </a:xfrm>
          <a:prstGeom prst="rect">
            <a:avLst/>
          </a:prstGeom>
          <a:noFill/>
        </p:spPr>
        <p:txBody>
          <a:bodyPr wrap="square" rtlCol="0">
            <a:spAutoFit/>
          </a:bodyPr>
          <a:lstStyle/>
          <a:p>
            <a:r>
              <a:rPr lang="en-US" dirty="0"/>
              <a:t>Export the </a:t>
            </a:r>
            <a:r>
              <a:rPr lang="en-US" dirty="0" err="1"/>
              <a:t>summitdir</a:t>
            </a:r>
            <a:r>
              <a:rPr lang="en-US" dirty="0"/>
              <a:t> variable and run the summit_demo_arg.sh:</a:t>
            </a:r>
          </a:p>
          <a:p>
            <a:r>
              <a:rPr lang="en-US" dirty="0"/>
              <a:t>	</a:t>
            </a:r>
            <a:r>
              <a:rPr lang="en-US" dirty="0">
                <a:latin typeface="Consolas" panose="020B0609020204030204" pitchFamily="49" charset="0"/>
              </a:rPr>
              <a:t>export </a:t>
            </a:r>
            <a:r>
              <a:rPr lang="en-US" dirty="0" err="1">
                <a:latin typeface="Consolas" panose="020B0609020204030204" pitchFamily="49" charset="0"/>
              </a:rPr>
              <a:t>dir_name</a:t>
            </a:r>
            <a:r>
              <a:rPr lang="en-US" dirty="0">
                <a:latin typeface="Consolas" panose="020B0609020204030204" pitchFamily="49" charset="0"/>
              </a:rPr>
              <a:t>=</a:t>
            </a:r>
            <a:r>
              <a:rPr lang="en-US" dirty="0" err="1">
                <a:latin typeface="Consolas" panose="020B0609020204030204" pitchFamily="49" charset="0"/>
              </a:rPr>
              <a:t>summitdir</a:t>
            </a:r>
            <a:endParaRPr lang="en-US" dirty="0">
              <a:latin typeface="Consolas" panose="020B0609020204030204" pitchFamily="49" charset="0"/>
            </a:endParaRPr>
          </a:p>
          <a:p>
            <a:r>
              <a:rPr lang="en-US" dirty="0">
                <a:latin typeface="Consolas" panose="020B0609020204030204" pitchFamily="49" charset="0"/>
              </a:rPr>
              <a:t>	./summit_demo_arg.sh</a:t>
            </a:r>
          </a:p>
        </p:txBody>
      </p:sp>
      <p:sp>
        <p:nvSpPr>
          <p:cNvPr id="6" name="Rectangle 5">
            <a:extLst>
              <a:ext uri="{FF2B5EF4-FFF2-40B4-BE49-F238E27FC236}">
                <a16:creationId xmlns:a16="http://schemas.microsoft.com/office/drawing/2014/main" id="{2F96DBAF-10C3-4FDB-AFEE-756B3DF79BD8}"/>
              </a:ext>
            </a:extLst>
          </p:cNvPr>
          <p:cNvSpPr/>
          <p:nvPr/>
        </p:nvSpPr>
        <p:spPr>
          <a:xfrm>
            <a:off x="6671469" y="35397"/>
            <a:ext cx="1439818" cy="253916"/>
          </a:xfrm>
          <a:prstGeom prst="rect">
            <a:avLst/>
          </a:prstGeom>
        </p:spPr>
        <p:txBody>
          <a:bodyPr wrap="none">
            <a:spAutoFit/>
          </a:bodyPr>
          <a:lstStyle/>
          <a:p>
            <a:r>
              <a:rPr lang="en-US" sz="1050" dirty="0"/>
              <a:t>summit_demo_arg.sh</a:t>
            </a:r>
          </a:p>
        </p:txBody>
      </p:sp>
    </p:spTree>
    <p:extLst>
      <p:ext uri="{BB962C8B-B14F-4D97-AF65-F5344CB8AC3E}">
        <p14:creationId xmlns:p14="http://schemas.microsoft.com/office/powerpoint/2010/main" val="3780762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760B-2ADD-43A8-ADAC-11377151FA46}"/>
              </a:ext>
            </a:extLst>
          </p:cNvPr>
          <p:cNvSpPr>
            <a:spLocks noGrp="1"/>
          </p:cNvSpPr>
          <p:nvPr>
            <p:ph type="title"/>
          </p:nvPr>
        </p:nvSpPr>
        <p:spPr/>
        <p:txBody>
          <a:bodyPr/>
          <a:lstStyle/>
          <a:p>
            <a:r>
              <a:rPr lang="en-US" dirty="0"/>
              <a:t>Update the Script to Interactive Values</a:t>
            </a:r>
          </a:p>
        </p:txBody>
      </p:sp>
      <p:sp>
        <p:nvSpPr>
          <p:cNvPr id="3" name="Content Placeholder 2">
            <a:extLst>
              <a:ext uri="{FF2B5EF4-FFF2-40B4-BE49-F238E27FC236}">
                <a16:creationId xmlns:a16="http://schemas.microsoft.com/office/drawing/2014/main" id="{6C44553A-4CC3-4F5B-864A-6EAA1891E3BC}"/>
              </a:ext>
            </a:extLst>
          </p:cNvPr>
          <p:cNvSpPr>
            <a:spLocks noGrp="1"/>
          </p:cNvSpPr>
          <p:nvPr>
            <p:ph idx="1"/>
          </p:nvPr>
        </p:nvSpPr>
        <p:spPr/>
        <p:txBody>
          <a:bodyPr/>
          <a:lstStyle/>
          <a:p>
            <a:pPr marL="0" indent="0">
              <a:buNone/>
            </a:pPr>
            <a:r>
              <a:rPr lang="en-US" dirty="0"/>
              <a:t>Export the environment variables as part of a profile or part of your .</a:t>
            </a:r>
            <a:r>
              <a:rPr lang="en-US" dirty="0" err="1"/>
              <a:t>bashrc</a:t>
            </a:r>
            <a:r>
              <a:rPr lang="en-US" dirty="0"/>
              <a:t> OR add to the script/session.</a:t>
            </a:r>
          </a:p>
          <a:p>
            <a:pPr marL="0" indent="0">
              <a:buNone/>
            </a:pPr>
            <a:endParaRPr lang="en-US" dirty="0"/>
          </a:p>
          <a:p>
            <a:pPr marL="0" indent="0">
              <a:buNone/>
            </a:pPr>
            <a:r>
              <a:rPr lang="en-US" dirty="0">
                <a:latin typeface="Consolas" panose="020B0609020204030204" pitchFamily="49" charset="0"/>
              </a:rPr>
              <a:t>export </a:t>
            </a:r>
            <a:r>
              <a:rPr lang="en-US" dirty="0" err="1">
                <a:latin typeface="Consolas" panose="020B0609020204030204" pitchFamily="49" charset="0"/>
              </a:rPr>
              <a:t>dir_name</a:t>
            </a:r>
            <a:r>
              <a:rPr lang="en-US" dirty="0">
                <a:latin typeface="Consolas" panose="020B0609020204030204" pitchFamily="49" charset="0"/>
              </a:rPr>
              <a:t> = &lt;</a:t>
            </a:r>
            <a:r>
              <a:rPr lang="en-US" dirty="0" err="1">
                <a:latin typeface="Consolas" panose="020B0609020204030204" pitchFamily="49" charset="0"/>
              </a:rPr>
              <a:t>dir</a:t>
            </a:r>
            <a:r>
              <a:rPr lang="en-US" dirty="0">
                <a:latin typeface="Consolas" panose="020B0609020204030204" pitchFamily="49" charset="0"/>
              </a:rPr>
              <a:t> path&gt;</a:t>
            </a:r>
          </a:p>
          <a:p>
            <a:pPr marL="0" indent="0">
              <a:buNone/>
            </a:pPr>
            <a:r>
              <a:rPr lang="en-US" dirty="0">
                <a:latin typeface="Consolas" panose="020B0609020204030204" pitchFamily="49" charset="0"/>
              </a:rPr>
              <a:t>export </a:t>
            </a:r>
            <a:r>
              <a:rPr lang="en-US" dirty="0" err="1">
                <a:latin typeface="Consolas" panose="020B0609020204030204" pitchFamily="49" charset="0"/>
              </a:rPr>
              <a:t>file_name</a:t>
            </a:r>
            <a:r>
              <a:rPr lang="en-US" dirty="0">
                <a:latin typeface="Consolas" panose="020B0609020204030204" pitchFamily="49" charset="0"/>
              </a:rPr>
              <a:t> = &lt;</a:t>
            </a:r>
            <a:r>
              <a:rPr lang="en-US" dirty="0" err="1">
                <a:latin typeface="Consolas" panose="020B0609020204030204" pitchFamily="49" charset="0"/>
              </a:rPr>
              <a:t>generic_file_name</a:t>
            </a:r>
            <a:r>
              <a:rPr lang="en-US" dirty="0">
                <a:latin typeface="Consolas" panose="020B0609020204030204" pitchFamily="49" charset="0"/>
              </a:rPr>
              <a:t>&gt;</a:t>
            </a:r>
          </a:p>
          <a:p>
            <a:pPr marL="0" indent="0">
              <a:buNone/>
            </a:pPr>
            <a:r>
              <a:rPr lang="en-US" dirty="0">
                <a:latin typeface="Consolas" panose="020B0609020204030204" pitchFamily="49" charset="0"/>
              </a:rPr>
              <a:t>export </a:t>
            </a:r>
            <a:r>
              <a:rPr lang="en-US" dirty="0" err="1">
                <a:latin typeface="Consolas" panose="020B0609020204030204" pitchFamily="49" charset="0"/>
              </a:rPr>
              <a:t>log_name</a:t>
            </a:r>
            <a:r>
              <a:rPr lang="en-US" dirty="0">
                <a:latin typeface="Consolas" panose="020B0609020204030204" pitchFamily="49" charset="0"/>
              </a:rPr>
              <a:t> = &lt;</a:t>
            </a:r>
            <a:r>
              <a:rPr lang="en-US" dirty="0" err="1">
                <a:latin typeface="Consolas" panose="020B0609020204030204" pitchFamily="49" charset="0"/>
              </a:rPr>
              <a:t>generic_log_name</a:t>
            </a:r>
            <a:r>
              <a:rPr lang="en-US" dirty="0">
                <a:latin typeface="Consolas" panose="020B0609020204030204" pitchFamily="49" charset="0"/>
              </a:rPr>
              <a:t>&gt;</a:t>
            </a:r>
            <a:endParaRPr lang="en-US" dirty="0"/>
          </a:p>
          <a:p>
            <a:pPr marL="0" indent="0">
              <a:buNone/>
            </a:pPr>
            <a:endParaRPr lang="en-US" dirty="0"/>
          </a:p>
          <a:p>
            <a:pPr marL="0" indent="0">
              <a:buNone/>
            </a:pPr>
            <a:r>
              <a:rPr lang="en-US" dirty="0"/>
              <a:t>To execute, we would change to execution path ./&lt;script name&gt; $1</a:t>
            </a:r>
          </a:p>
          <a:p>
            <a:pPr marL="0" indent="0">
              <a:buNone/>
            </a:pPr>
            <a:endParaRPr lang="en-US" dirty="0"/>
          </a:p>
        </p:txBody>
      </p:sp>
      <p:sp>
        <p:nvSpPr>
          <p:cNvPr id="4" name="Slide Number Placeholder 3">
            <a:extLst>
              <a:ext uri="{FF2B5EF4-FFF2-40B4-BE49-F238E27FC236}">
                <a16:creationId xmlns:a16="http://schemas.microsoft.com/office/drawing/2014/main" id="{A1035729-7831-442B-BC6C-D106994D8201}"/>
              </a:ext>
            </a:extLst>
          </p:cNvPr>
          <p:cNvSpPr>
            <a:spLocks noGrp="1"/>
          </p:cNvSpPr>
          <p:nvPr>
            <p:ph type="sldNum" sz="quarter" idx="12"/>
          </p:nvPr>
        </p:nvSpPr>
        <p:spPr/>
        <p:txBody>
          <a:bodyPr/>
          <a:lstStyle/>
          <a:p>
            <a:fld id="{BC146173-363F-4954-B333-5CDB7995CBA3}" type="slidenum">
              <a:rPr lang="en-US" smtClean="0"/>
              <a:t>23</a:t>
            </a:fld>
            <a:endParaRPr lang="en-US"/>
          </a:p>
        </p:txBody>
      </p:sp>
    </p:spTree>
    <p:extLst>
      <p:ext uri="{BB962C8B-B14F-4D97-AF65-F5344CB8AC3E}">
        <p14:creationId xmlns:p14="http://schemas.microsoft.com/office/powerpoint/2010/main" val="309739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B57A-EA86-46BF-BC66-2623393672E8}"/>
              </a:ext>
            </a:extLst>
          </p:cNvPr>
          <p:cNvSpPr>
            <a:spLocks noGrp="1"/>
          </p:cNvSpPr>
          <p:nvPr>
            <p:ph type="title"/>
          </p:nvPr>
        </p:nvSpPr>
        <p:spPr/>
        <p:txBody>
          <a:bodyPr/>
          <a:lstStyle/>
          <a:p>
            <a:r>
              <a:rPr lang="en-US" dirty="0"/>
              <a:t>Start of our Script</a:t>
            </a:r>
          </a:p>
        </p:txBody>
      </p:sp>
      <p:sp>
        <p:nvSpPr>
          <p:cNvPr id="4" name="Slide Number Placeholder 3">
            <a:extLst>
              <a:ext uri="{FF2B5EF4-FFF2-40B4-BE49-F238E27FC236}">
                <a16:creationId xmlns:a16="http://schemas.microsoft.com/office/drawing/2014/main" id="{5EDA195F-66E5-4B81-8B94-6E591BD58E71}"/>
              </a:ext>
            </a:extLst>
          </p:cNvPr>
          <p:cNvSpPr>
            <a:spLocks noGrp="1"/>
          </p:cNvSpPr>
          <p:nvPr>
            <p:ph type="sldNum" sz="quarter" idx="12"/>
          </p:nvPr>
        </p:nvSpPr>
        <p:spPr/>
        <p:txBody>
          <a:bodyPr/>
          <a:lstStyle/>
          <a:p>
            <a:fld id="{BC146173-363F-4954-B333-5CDB7995CBA3}" type="slidenum">
              <a:rPr lang="en-US" smtClean="0"/>
              <a:t>24</a:t>
            </a:fld>
            <a:endParaRPr lang="en-US"/>
          </a:p>
        </p:txBody>
      </p:sp>
      <p:sp>
        <p:nvSpPr>
          <p:cNvPr id="5" name="TextBox 4">
            <a:extLst>
              <a:ext uri="{FF2B5EF4-FFF2-40B4-BE49-F238E27FC236}">
                <a16:creationId xmlns:a16="http://schemas.microsoft.com/office/drawing/2014/main" id="{6EBD59BE-3692-4174-B85F-97B04E5866B8}"/>
              </a:ext>
            </a:extLst>
          </p:cNvPr>
          <p:cNvSpPr txBox="1"/>
          <p:nvPr/>
        </p:nvSpPr>
        <p:spPr>
          <a:xfrm>
            <a:off x="322028" y="926511"/>
            <a:ext cx="8204938" cy="3970318"/>
          </a:xfrm>
          <a:prstGeom prst="rect">
            <a:avLst/>
          </a:prstGeom>
          <a:noFill/>
          <a:ln>
            <a:solidFill>
              <a:schemeClr val="tx1"/>
            </a:solidFill>
            <a:prstDash val="dash"/>
          </a:ln>
        </p:spPr>
        <p:txBody>
          <a:bodyPr wrap="square" rtlCol="0">
            <a:spAutoFit/>
          </a:bodyPr>
          <a:lstStyle/>
          <a:p>
            <a:r>
              <a:rPr lang="en-US" dirty="0">
                <a:latin typeface="Consolas" panose="020B0609020204030204" pitchFamily="49" charset="0"/>
              </a:rPr>
              <a:t>#!/bin/bash</a:t>
            </a:r>
          </a:p>
          <a:p>
            <a:r>
              <a:rPr lang="en-US" dirty="0">
                <a:latin typeface="Consolas" panose="020B0609020204030204" pitchFamily="49" charset="0"/>
              </a:rPr>
              <a:t>export </a:t>
            </a:r>
            <a:r>
              <a:rPr lang="en-US" dirty="0" err="1">
                <a:latin typeface="Consolas" panose="020B0609020204030204" pitchFamily="49" charset="0"/>
              </a:rPr>
              <a:t>acro</a:t>
            </a:r>
            <a:r>
              <a:rPr lang="en-US" dirty="0">
                <a:latin typeface="Consolas" panose="020B0609020204030204" pitchFamily="49" charset="0"/>
              </a:rPr>
              <a:t>=$1</a:t>
            </a:r>
          </a:p>
          <a:p>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Directory is already set, just need to set the file/log name</a:t>
            </a:r>
          </a:p>
          <a:p>
            <a:r>
              <a:rPr lang="en-US" dirty="0">
                <a:latin typeface="Consolas" panose="020B0609020204030204" pitchFamily="49" charset="0"/>
              </a:rPr>
              <a:t># Note, the files are unique to the script, but generic to the environment session:</a:t>
            </a:r>
          </a:p>
          <a:p>
            <a:endParaRPr lang="en-US" dirty="0">
              <a:latin typeface="Consolas" panose="020B0609020204030204" pitchFamily="49" charset="0"/>
            </a:endParaRPr>
          </a:p>
          <a:p>
            <a:r>
              <a:rPr lang="en-US" dirty="0">
                <a:latin typeface="Consolas" panose="020B0609020204030204" pitchFamily="49" charset="0"/>
              </a:rPr>
              <a:t>export </a:t>
            </a:r>
            <a:r>
              <a:rPr lang="en-US" dirty="0" err="1">
                <a:latin typeface="Consolas" panose="020B0609020204030204" pitchFamily="49" charset="0"/>
              </a:rPr>
              <a:t>dir_name</a:t>
            </a:r>
            <a:r>
              <a:rPr lang="en-US" dirty="0">
                <a:latin typeface="Consolas" panose="020B0609020204030204" pitchFamily="49" charset="0"/>
              </a:rPr>
              <a:t>=${</a:t>
            </a:r>
            <a:r>
              <a:rPr lang="en-US" dirty="0" err="1">
                <a:latin typeface="Consolas" panose="020B0609020204030204" pitchFamily="49" charset="0"/>
              </a:rPr>
              <a:t>dir_name</a:t>
            </a:r>
            <a:r>
              <a:rPr lang="en-US" dirty="0">
                <a:latin typeface="Consolas" panose="020B0609020204030204" pitchFamily="49" charset="0"/>
              </a:rPr>
              <a:t>}/${</a:t>
            </a:r>
            <a:r>
              <a:rPr lang="en-US" dirty="0" err="1">
                <a:latin typeface="Consolas" panose="020B0609020204030204" pitchFamily="49" charset="0"/>
              </a:rPr>
              <a:t>acro</a:t>
            </a:r>
            <a:r>
              <a:rPr lang="en-US" dirty="0">
                <a:latin typeface="Consolas" panose="020B0609020204030204" pitchFamily="49" charset="0"/>
              </a:rPr>
              <a:t>}&lt;</a:t>
            </a:r>
            <a:r>
              <a:rPr lang="en-US" dirty="0" err="1">
                <a:latin typeface="Consolas" panose="020B0609020204030204" pitchFamily="49" charset="0"/>
              </a:rPr>
              <a:t>dir_name</a:t>
            </a:r>
            <a:r>
              <a:rPr lang="en-US" dirty="0">
                <a:latin typeface="Consolas" panose="020B0609020204030204" pitchFamily="49" charset="0"/>
              </a:rPr>
              <a:t>&gt;</a:t>
            </a:r>
          </a:p>
          <a:p>
            <a:r>
              <a:rPr lang="en-US" dirty="0">
                <a:latin typeface="Consolas" panose="020B0609020204030204" pitchFamily="49" charset="0"/>
              </a:rPr>
              <a:t>export </a:t>
            </a:r>
            <a:r>
              <a:rPr lang="en-US" dirty="0" err="1">
                <a:latin typeface="Consolas" panose="020B0609020204030204" pitchFamily="49" charset="0"/>
              </a:rPr>
              <a:t>log_name</a:t>
            </a:r>
            <a:r>
              <a:rPr lang="en-US" dirty="0">
                <a:latin typeface="Consolas" panose="020B0609020204030204" pitchFamily="49" charset="0"/>
              </a:rPr>
              <a:t> = ${</a:t>
            </a:r>
            <a:r>
              <a:rPr lang="en-US" dirty="0" err="1">
                <a:latin typeface="Consolas" panose="020B0609020204030204" pitchFamily="49" charset="0"/>
              </a:rPr>
              <a:t>dir_name</a:t>
            </a:r>
            <a:r>
              <a:rPr lang="en-US" dirty="0">
                <a:latin typeface="Consolas" panose="020B0609020204030204" pitchFamily="49" charset="0"/>
              </a:rPr>
              <a:t>}/${</a:t>
            </a:r>
            <a:r>
              <a:rPr lang="en-US" dirty="0" err="1">
                <a:latin typeface="Consolas" panose="020B0609020204030204" pitchFamily="49" charset="0"/>
              </a:rPr>
              <a:t>acro</a:t>
            </a:r>
            <a:r>
              <a:rPr lang="en-US" dirty="0">
                <a:latin typeface="Consolas" panose="020B0609020204030204" pitchFamily="49" charset="0"/>
              </a:rPr>
              <a:t>}&lt;</a:t>
            </a:r>
            <a:r>
              <a:rPr lang="en-US" dirty="0" err="1">
                <a:latin typeface="Consolas" panose="020B0609020204030204" pitchFamily="49" charset="0"/>
              </a:rPr>
              <a:t>log_name</a:t>
            </a:r>
            <a:r>
              <a:rPr lang="en-US" dirty="0">
                <a:latin typeface="Consolas" panose="020B0609020204030204" pitchFamily="49" charset="0"/>
              </a:rPr>
              <a:t>&gt;</a:t>
            </a:r>
            <a:endParaRPr lang="en-US" dirty="0"/>
          </a:p>
          <a:p>
            <a:endParaRPr lang="en-US" dirty="0">
              <a:latin typeface="Consolas" panose="020B0609020204030204" pitchFamily="49" charset="0"/>
            </a:endParaRPr>
          </a:p>
          <a:p>
            <a:endParaRPr lang="en-US" dirty="0">
              <a:latin typeface="Consolas" panose="020B0609020204030204" pitchFamily="49" charset="0"/>
            </a:endParaRPr>
          </a:p>
        </p:txBody>
      </p:sp>
      <p:sp>
        <p:nvSpPr>
          <p:cNvPr id="3" name="Rectangle 2">
            <a:extLst>
              <a:ext uri="{FF2B5EF4-FFF2-40B4-BE49-F238E27FC236}">
                <a16:creationId xmlns:a16="http://schemas.microsoft.com/office/drawing/2014/main" id="{58AC70E3-31CF-45DA-B34A-0C4D2B526B76}"/>
              </a:ext>
            </a:extLst>
          </p:cNvPr>
          <p:cNvSpPr/>
          <p:nvPr/>
        </p:nvSpPr>
        <p:spPr>
          <a:xfrm>
            <a:off x="7391130" y="119713"/>
            <a:ext cx="1410964" cy="253916"/>
          </a:xfrm>
          <a:prstGeom prst="rect">
            <a:avLst/>
          </a:prstGeom>
        </p:spPr>
        <p:txBody>
          <a:bodyPr wrap="none">
            <a:spAutoFit/>
          </a:bodyPr>
          <a:lstStyle/>
          <a:p>
            <a:r>
              <a:rPr lang="en-US" sz="1050" dirty="0"/>
              <a:t>summit_demo_val.sh</a:t>
            </a:r>
          </a:p>
        </p:txBody>
      </p:sp>
    </p:spTree>
    <p:extLst>
      <p:ext uri="{BB962C8B-B14F-4D97-AF65-F5344CB8AC3E}">
        <p14:creationId xmlns:p14="http://schemas.microsoft.com/office/powerpoint/2010/main" val="2559133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81C6-31B0-4A1D-9047-0F645D8FB597}"/>
              </a:ext>
            </a:extLst>
          </p:cNvPr>
          <p:cNvSpPr>
            <a:spLocks noGrp="1"/>
          </p:cNvSpPr>
          <p:nvPr>
            <p:ph type="title"/>
          </p:nvPr>
        </p:nvSpPr>
        <p:spPr/>
        <p:txBody>
          <a:bodyPr/>
          <a:lstStyle/>
          <a:p>
            <a:r>
              <a:rPr lang="en-US" dirty="0"/>
              <a:t>Pass Dynamic Values into our Script, Step 1</a:t>
            </a:r>
          </a:p>
        </p:txBody>
      </p:sp>
      <p:sp>
        <p:nvSpPr>
          <p:cNvPr id="3" name="Content Placeholder 2">
            <a:extLst>
              <a:ext uri="{FF2B5EF4-FFF2-40B4-BE49-F238E27FC236}">
                <a16:creationId xmlns:a16="http://schemas.microsoft.com/office/drawing/2014/main" id="{64F51941-7DD8-48D7-9212-C3040F17D1DB}"/>
              </a:ext>
            </a:extLst>
          </p:cNvPr>
          <p:cNvSpPr>
            <a:spLocks noGrp="1"/>
          </p:cNvSpPr>
          <p:nvPr>
            <p:ph idx="1"/>
          </p:nvPr>
        </p:nvSpPr>
        <p:spPr>
          <a:xfrm>
            <a:off x="322028" y="1130877"/>
            <a:ext cx="8480066" cy="2192186"/>
          </a:xfrm>
          <a:solidFill>
            <a:schemeClr val="bg2"/>
          </a:solidFill>
          <a:ln w="15875">
            <a:solidFill>
              <a:schemeClr val="tx2">
                <a:alpha val="99000"/>
              </a:schemeClr>
            </a:solidFill>
            <a:prstDash val="dash"/>
          </a:ln>
        </p:spPr>
        <p:txBody>
          <a:bodyPr/>
          <a:lstStyle/>
          <a:p>
            <a:pPr marL="0" indent="0">
              <a:buNone/>
            </a:pPr>
            <a:r>
              <a:rPr lang="en-US" dirty="0">
                <a:latin typeface="Consolas" panose="020B0609020204030204" pitchFamily="49" charset="0"/>
              </a:rPr>
              <a:t>usage() { echo "Usage: $0  -f &lt;filename&gt; -l &lt;</a:t>
            </a:r>
            <a:r>
              <a:rPr lang="en-US" dirty="0" err="1">
                <a:latin typeface="Consolas" panose="020B0609020204030204" pitchFamily="49" charset="0"/>
              </a:rPr>
              <a:t>logname</a:t>
            </a:r>
            <a:r>
              <a:rPr lang="en-US" dirty="0">
                <a:latin typeface="Consolas" panose="020B0609020204030204" pitchFamily="49" charset="0"/>
              </a:rPr>
              <a:t>&gt;" 1&gt;&amp;2; exit 1; }</a:t>
            </a:r>
          </a:p>
          <a:p>
            <a:pPr marL="0" indent="0">
              <a:buNone/>
            </a:pPr>
            <a:r>
              <a:rPr lang="en-US" dirty="0">
                <a:latin typeface="Consolas" panose="020B0609020204030204" pitchFamily="49" charset="0"/>
              </a:rPr>
              <a:t>declare </a:t>
            </a:r>
            <a:r>
              <a:rPr lang="en-US" dirty="0" err="1">
                <a:latin typeface="Consolas" panose="020B0609020204030204" pitchFamily="49" charset="0"/>
              </a:rPr>
              <a:t>file_name</a:t>
            </a:r>
            <a:r>
              <a:rPr lang="en-US" dirty="0">
                <a:latin typeface="Consolas" panose="020B0609020204030204" pitchFamily="49" charset="0"/>
              </a:rPr>
              <a:t>=""</a:t>
            </a:r>
          </a:p>
          <a:p>
            <a:pPr marL="0" indent="0">
              <a:buNone/>
            </a:pPr>
            <a:r>
              <a:rPr lang="en-US" dirty="0">
                <a:latin typeface="Consolas" panose="020B0609020204030204" pitchFamily="49" charset="0"/>
              </a:rPr>
              <a:t>declare </a:t>
            </a:r>
            <a:r>
              <a:rPr lang="en-US" dirty="0" err="1">
                <a:latin typeface="Consolas" panose="020B0609020204030204" pitchFamily="49" charset="0"/>
              </a:rPr>
              <a:t>log_name</a:t>
            </a:r>
            <a:r>
              <a:rPr lang="en-US" dirty="0">
                <a:latin typeface="Consolas" panose="020B0609020204030204" pitchFamily="49" charset="0"/>
              </a:rPr>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220255C-B652-4C29-9A42-DEECC0032FC9}"/>
              </a:ext>
            </a:extLst>
          </p:cNvPr>
          <p:cNvSpPr>
            <a:spLocks noGrp="1"/>
          </p:cNvSpPr>
          <p:nvPr>
            <p:ph type="sldNum" sz="quarter" idx="12"/>
          </p:nvPr>
        </p:nvSpPr>
        <p:spPr/>
        <p:txBody>
          <a:bodyPr/>
          <a:lstStyle/>
          <a:p>
            <a:fld id="{BC146173-363F-4954-B333-5CDB7995CBA3}" type="slidenum">
              <a:rPr lang="en-US" smtClean="0"/>
              <a:t>25</a:t>
            </a:fld>
            <a:endParaRPr lang="en-US"/>
          </a:p>
        </p:txBody>
      </p:sp>
    </p:spTree>
    <p:extLst>
      <p:ext uri="{BB962C8B-B14F-4D97-AF65-F5344CB8AC3E}">
        <p14:creationId xmlns:p14="http://schemas.microsoft.com/office/powerpoint/2010/main" val="954590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81C6-31B0-4A1D-9047-0F645D8FB597}"/>
              </a:ext>
            </a:extLst>
          </p:cNvPr>
          <p:cNvSpPr>
            <a:spLocks noGrp="1"/>
          </p:cNvSpPr>
          <p:nvPr>
            <p:ph type="title"/>
          </p:nvPr>
        </p:nvSpPr>
        <p:spPr/>
        <p:txBody>
          <a:bodyPr/>
          <a:lstStyle/>
          <a:p>
            <a:r>
              <a:rPr lang="en-US" dirty="0"/>
              <a:t>Pass Dynamic Values into our Script, Step 2</a:t>
            </a:r>
          </a:p>
        </p:txBody>
      </p:sp>
      <p:sp>
        <p:nvSpPr>
          <p:cNvPr id="3" name="Content Placeholder 2">
            <a:extLst>
              <a:ext uri="{FF2B5EF4-FFF2-40B4-BE49-F238E27FC236}">
                <a16:creationId xmlns:a16="http://schemas.microsoft.com/office/drawing/2014/main" id="{64F51941-7DD8-48D7-9212-C3040F17D1DB}"/>
              </a:ext>
            </a:extLst>
          </p:cNvPr>
          <p:cNvSpPr>
            <a:spLocks noGrp="1"/>
          </p:cNvSpPr>
          <p:nvPr>
            <p:ph idx="1"/>
          </p:nvPr>
        </p:nvSpPr>
        <p:spPr>
          <a:xfrm>
            <a:off x="331967" y="1161549"/>
            <a:ext cx="8480066" cy="3394472"/>
          </a:xfrm>
          <a:ln w="15875">
            <a:solidFill>
              <a:schemeClr val="tx2"/>
            </a:solidFill>
            <a:prstDash val="dash"/>
          </a:ln>
        </p:spPr>
        <p:txBody>
          <a:bodyPr/>
          <a:lstStyle/>
          <a:p>
            <a:pPr marL="0" indent="0">
              <a:spcBef>
                <a:spcPts val="0"/>
              </a:spcBef>
              <a:buNone/>
            </a:pPr>
            <a:r>
              <a:rPr lang="en-US" sz="2000" dirty="0">
                <a:latin typeface="Consolas" panose="020B0609020204030204" pitchFamily="49" charset="0"/>
              </a:rPr>
              <a:t># Initialize parameters specified from command line</a:t>
            </a:r>
          </a:p>
          <a:p>
            <a:pPr marL="0" indent="0">
              <a:spcBef>
                <a:spcPts val="0"/>
              </a:spcBef>
              <a:buNone/>
            </a:pPr>
            <a:r>
              <a:rPr lang="en-US" sz="2000" dirty="0">
                <a:latin typeface="Consolas" panose="020B0609020204030204" pitchFamily="49" charset="0"/>
              </a:rPr>
              <a:t>while </a:t>
            </a:r>
            <a:r>
              <a:rPr lang="en-US" sz="2000" dirty="0" err="1">
                <a:latin typeface="Consolas" panose="020B0609020204030204" pitchFamily="49" charset="0"/>
              </a:rPr>
              <a:t>getopts</a:t>
            </a:r>
            <a:r>
              <a:rPr lang="en-US" sz="2000" dirty="0">
                <a:latin typeface="Consolas" panose="020B0609020204030204" pitchFamily="49" charset="0"/>
              </a:rPr>
              <a:t> ":</a:t>
            </a:r>
            <a:r>
              <a:rPr lang="en-US" sz="2000" dirty="0" err="1">
                <a:latin typeface="Consolas" panose="020B0609020204030204" pitchFamily="49" charset="0"/>
              </a:rPr>
              <a:t>f:l</a:t>
            </a:r>
            <a:r>
              <a:rPr lang="en-US" sz="2000" dirty="0">
                <a:latin typeface="Consolas" panose="020B0609020204030204" pitchFamily="49" charset="0"/>
              </a:rPr>
              <a:t>:" </a:t>
            </a:r>
            <a:r>
              <a:rPr lang="en-US" sz="2000" dirty="0" err="1">
                <a:latin typeface="Consolas" panose="020B0609020204030204" pitchFamily="49" charset="0"/>
              </a:rPr>
              <a:t>arg</a:t>
            </a:r>
            <a:r>
              <a:rPr lang="en-US" sz="2000" dirty="0">
                <a:latin typeface="Consolas" panose="020B0609020204030204" pitchFamily="49" charset="0"/>
              </a:rPr>
              <a:t>; do</a:t>
            </a:r>
          </a:p>
          <a:p>
            <a:pPr marL="0" indent="0">
              <a:spcBef>
                <a:spcPts val="0"/>
              </a:spcBef>
              <a:buNone/>
            </a:pPr>
            <a:r>
              <a:rPr lang="en-US" sz="2000" dirty="0">
                <a:latin typeface="Consolas" panose="020B0609020204030204" pitchFamily="49" charset="0"/>
              </a:rPr>
              <a:t>        case "${</a:t>
            </a:r>
            <a:r>
              <a:rPr lang="en-US" sz="2000" dirty="0" err="1">
                <a:latin typeface="Consolas" panose="020B0609020204030204" pitchFamily="49" charset="0"/>
              </a:rPr>
              <a:t>arg</a:t>
            </a:r>
            <a:r>
              <a:rPr lang="en-US" sz="2000" dirty="0">
                <a:latin typeface="Consolas" panose="020B0609020204030204" pitchFamily="49" charset="0"/>
              </a:rPr>
              <a:t>}" in</a:t>
            </a:r>
          </a:p>
          <a:p>
            <a:pPr marL="0" indent="0">
              <a:spcBef>
                <a:spcPts val="0"/>
              </a:spcBef>
              <a:buNone/>
            </a:pPr>
            <a:r>
              <a:rPr lang="en-US" sz="2000" dirty="0">
                <a:latin typeface="Consolas" panose="020B0609020204030204" pitchFamily="49" charset="0"/>
              </a:rPr>
              <a:t>                f)</a:t>
            </a:r>
          </a:p>
          <a:p>
            <a:pPr marL="0" indent="0">
              <a:spcBef>
                <a:spcPts val="0"/>
              </a:spcBef>
              <a:buNone/>
            </a:pPr>
            <a:r>
              <a:rPr lang="en-US" sz="2000" dirty="0">
                <a:latin typeface="Consolas" panose="020B0609020204030204" pitchFamily="49" charset="0"/>
              </a:rPr>
              <a:t>                        filename=${OPTARG}</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l)</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logname</a:t>
            </a:r>
            <a:r>
              <a:rPr lang="en-US" sz="2000" dirty="0">
                <a:latin typeface="Consolas" panose="020B0609020204030204" pitchFamily="49" charset="0"/>
              </a:rPr>
              <a:t>=${OPTARG}</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esac</a:t>
            </a: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Done</a:t>
            </a:r>
          </a:p>
          <a:p>
            <a:pPr marL="0" indent="0">
              <a:spcBef>
                <a:spcPts val="0"/>
              </a:spcBef>
              <a:buNone/>
            </a:pPr>
            <a:r>
              <a:rPr lang="en-US" sz="2000" dirty="0">
                <a:latin typeface="Consolas" panose="020B0609020204030204" pitchFamily="49" charset="0"/>
              </a:rPr>
              <a:t>shift $((OPTIND-1))</a:t>
            </a:r>
          </a:p>
          <a:p>
            <a:pPr marL="0" indent="0">
              <a:buNone/>
            </a:pPr>
            <a:endParaRPr lang="en-US" dirty="0"/>
          </a:p>
        </p:txBody>
      </p:sp>
      <p:sp>
        <p:nvSpPr>
          <p:cNvPr id="4" name="Slide Number Placeholder 3">
            <a:extLst>
              <a:ext uri="{FF2B5EF4-FFF2-40B4-BE49-F238E27FC236}">
                <a16:creationId xmlns:a16="http://schemas.microsoft.com/office/drawing/2014/main" id="{A220255C-B652-4C29-9A42-DEECC0032FC9}"/>
              </a:ext>
            </a:extLst>
          </p:cNvPr>
          <p:cNvSpPr>
            <a:spLocks noGrp="1"/>
          </p:cNvSpPr>
          <p:nvPr>
            <p:ph type="sldNum" sz="quarter" idx="12"/>
          </p:nvPr>
        </p:nvSpPr>
        <p:spPr/>
        <p:txBody>
          <a:bodyPr/>
          <a:lstStyle/>
          <a:p>
            <a:fld id="{BC146173-363F-4954-B333-5CDB7995CBA3}" type="slidenum">
              <a:rPr lang="en-US" smtClean="0"/>
              <a:t>26</a:t>
            </a:fld>
            <a:endParaRPr lang="en-US"/>
          </a:p>
        </p:txBody>
      </p:sp>
    </p:spTree>
    <p:extLst>
      <p:ext uri="{BB962C8B-B14F-4D97-AF65-F5344CB8AC3E}">
        <p14:creationId xmlns:p14="http://schemas.microsoft.com/office/powerpoint/2010/main" val="3010501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81C6-31B0-4A1D-9047-0F645D8FB597}"/>
              </a:ext>
            </a:extLst>
          </p:cNvPr>
          <p:cNvSpPr>
            <a:spLocks noGrp="1"/>
          </p:cNvSpPr>
          <p:nvPr>
            <p:ph type="title"/>
          </p:nvPr>
        </p:nvSpPr>
        <p:spPr/>
        <p:txBody>
          <a:bodyPr/>
          <a:lstStyle/>
          <a:p>
            <a:r>
              <a:rPr lang="en-US" dirty="0"/>
              <a:t>Pass Dynamic Values into our Script, Step 3</a:t>
            </a:r>
          </a:p>
        </p:txBody>
      </p:sp>
      <p:sp>
        <p:nvSpPr>
          <p:cNvPr id="3" name="Content Placeholder 2">
            <a:extLst>
              <a:ext uri="{FF2B5EF4-FFF2-40B4-BE49-F238E27FC236}">
                <a16:creationId xmlns:a16="http://schemas.microsoft.com/office/drawing/2014/main" id="{64F51941-7DD8-48D7-9212-C3040F17D1DB}"/>
              </a:ext>
            </a:extLst>
          </p:cNvPr>
          <p:cNvSpPr>
            <a:spLocks noGrp="1"/>
          </p:cNvSpPr>
          <p:nvPr>
            <p:ph idx="1"/>
          </p:nvPr>
        </p:nvSpPr>
        <p:spPr>
          <a:xfrm>
            <a:off x="490654" y="952458"/>
            <a:ext cx="8480066" cy="3805396"/>
          </a:xfrm>
          <a:ln w="15875">
            <a:solidFill>
              <a:schemeClr val="tx2"/>
            </a:solidFill>
            <a:prstDash val="dash"/>
          </a:ln>
        </p:spPr>
        <p:txBody>
          <a:bodyPr/>
          <a:lstStyle/>
          <a:p>
            <a:pPr marL="0" indent="0">
              <a:buNone/>
            </a:pPr>
            <a:r>
              <a:rPr lang="en-US" sz="1800" dirty="0">
                <a:latin typeface="Consolas" panose="020B0609020204030204" pitchFamily="49" charset="0"/>
              </a:rPr>
              <a:t>if [[ -z "$filename" ]]; then</a:t>
            </a:r>
          </a:p>
          <a:p>
            <a:pPr marL="0" indent="0">
              <a:buNone/>
            </a:pPr>
            <a:r>
              <a:rPr lang="en-US" sz="1800" dirty="0">
                <a:latin typeface="Consolas" panose="020B0609020204030204" pitchFamily="49" charset="0"/>
              </a:rPr>
              <a:t>        echo “Type in the name of your file:"</a:t>
            </a:r>
          </a:p>
          <a:p>
            <a:pPr marL="0" indent="0">
              <a:buNone/>
            </a:pPr>
            <a:r>
              <a:rPr lang="en-US" sz="1800" dirty="0">
                <a:latin typeface="Consolas" panose="020B0609020204030204" pitchFamily="49" charset="0"/>
              </a:rPr>
              <a:t>        read filename</a:t>
            </a:r>
          </a:p>
          <a:p>
            <a:pPr marL="0" indent="0">
              <a:buNone/>
            </a:pPr>
            <a:r>
              <a:rPr lang="en-US" sz="1800" dirty="0">
                <a:latin typeface="Consolas" panose="020B0609020204030204" pitchFamily="49" charset="0"/>
              </a:rPr>
              <a:t>        [[ "${filename:?}" ]]</a:t>
            </a:r>
          </a:p>
          <a:p>
            <a:pPr marL="0" indent="0">
              <a:buNone/>
            </a:pPr>
            <a:r>
              <a:rPr lang="en-US" sz="1800" dirty="0">
                <a:latin typeface="Consolas" panose="020B0609020204030204" pitchFamily="49" charset="0"/>
              </a:rPr>
              <a:t>fi</a:t>
            </a:r>
          </a:p>
          <a:p>
            <a:pPr marL="0" indent="0">
              <a:buNone/>
            </a:pPr>
            <a:r>
              <a:rPr lang="en-US" sz="1800" dirty="0">
                <a:latin typeface="Consolas" panose="020B0609020204030204" pitchFamily="49" charset="0"/>
              </a:rPr>
              <a:t>if [[ -z "$</a:t>
            </a:r>
            <a:r>
              <a:rPr lang="en-US" sz="1800" dirty="0" err="1">
                <a:latin typeface="Consolas" panose="020B0609020204030204" pitchFamily="49" charset="0"/>
              </a:rPr>
              <a:t>logname</a:t>
            </a:r>
            <a:r>
              <a:rPr lang="en-US" sz="1800" dirty="0">
                <a:latin typeface="Consolas" panose="020B0609020204030204" pitchFamily="49" charset="0"/>
              </a:rPr>
              <a:t>" ]]; then</a:t>
            </a:r>
          </a:p>
          <a:p>
            <a:pPr marL="0" indent="0">
              <a:buNone/>
            </a:pPr>
            <a:r>
              <a:rPr lang="en-US" sz="1800" dirty="0">
                <a:latin typeface="Consolas" panose="020B0609020204030204" pitchFamily="49" charset="0"/>
              </a:rPr>
              <a:t>        echo “Type in your </a:t>
            </a:r>
            <a:r>
              <a:rPr lang="en-US" sz="1800" dirty="0" err="1">
                <a:latin typeface="Consolas" panose="020B0609020204030204" pitchFamily="49" charset="0"/>
              </a:rPr>
              <a:t>logname</a:t>
            </a:r>
            <a:r>
              <a:rPr lang="en-US" sz="1800" dirty="0">
                <a:latin typeface="Consolas" panose="020B0609020204030204" pitchFamily="49" charset="0"/>
              </a:rPr>
              <a:t>:”</a:t>
            </a:r>
          </a:p>
          <a:p>
            <a:pPr marL="0" indent="0">
              <a:buNone/>
            </a:pPr>
            <a:r>
              <a:rPr lang="en-US" sz="1800" dirty="0">
                <a:latin typeface="Consolas" panose="020B0609020204030204" pitchFamily="49" charset="0"/>
              </a:rPr>
              <a:t>        read </a:t>
            </a:r>
            <a:r>
              <a:rPr lang="en-US" sz="1800" dirty="0" err="1">
                <a:latin typeface="Consolas" panose="020B0609020204030204" pitchFamily="49" charset="0"/>
              </a:rPr>
              <a:t>logname</a:t>
            </a:r>
            <a:endParaRPr lang="en-US" sz="1800" dirty="0">
              <a:latin typeface="Consolas" panose="020B0609020204030204" pitchFamily="49" charset="0"/>
            </a:endParaRPr>
          </a:p>
          <a:p>
            <a:pPr marL="0" indent="0">
              <a:buNone/>
            </a:pPr>
            <a:r>
              <a:rPr lang="en-US" sz="1800" dirty="0">
                <a:latin typeface="Consolas" panose="020B0609020204030204" pitchFamily="49" charset="0"/>
              </a:rPr>
              <a:t>        [[ "${</a:t>
            </a:r>
            <a:r>
              <a:rPr lang="en-US" sz="1800" dirty="0" err="1">
                <a:latin typeface="Consolas" panose="020B0609020204030204" pitchFamily="49" charset="0"/>
              </a:rPr>
              <a:t>logname</a:t>
            </a:r>
            <a:r>
              <a:rPr lang="en-US" sz="1800" dirty="0">
                <a:latin typeface="Consolas" panose="020B0609020204030204" pitchFamily="49" charset="0"/>
              </a:rPr>
              <a:t>:?}" ]]</a:t>
            </a:r>
          </a:p>
          <a:p>
            <a:pPr marL="0" indent="0">
              <a:buNone/>
            </a:pPr>
            <a:r>
              <a:rPr lang="en-US" sz="1800" dirty="0">
                <a:latin typeface="Consolas" panose="020B0609020204030204" pitchFamily="49" charset="0"/>
              </a:rPr>
              <a:t>fi</a:t>
            </a:r>
          </a:p>
        </p:txBody>
      </p:sp>
      <p:sp>
        <p:nvSpPr>
          <p:cNvPr id="4" name="Slide Number Placeholder 3">
            <a:extLst>
              <a:ext uri="{FF2B5EF4-FFF2-40B4-BE49-F238E27FC236}">
                <a16:creationId xmlns:a16="http://schemas.microsoft.com/office/drawing/2014/main" id="{A220255C-B652-4C29-9A42-DEECC0032FC9}"/>
              </a:ext>
            </a:extLst>
          </p:cNvPr>
          <p:cNvSpPr>
            <a:spLocks noGrp="1"/>
          </p:cNvSpPr>
          <p:nvPr>
            <p:ph type="sldNum" sz="quarter" idx="12"/>
          </p:nvPr>
        </p:nvSpPr>
        <p:spPr/>
        <p:txBody>
          <a:bodyPr/>
          <a:lstStyle/>
          <a:p>
            <a:fld id="{BC146173-363F-4954-B333-5CDB7995CBA3}" type="slidenum">
              <a:rPr lang="en-US" smtClean="0"/>
              <a:t>27</a:t>
            </a:fld>
            <a:endParaRPr lang="en-US"/>
          </a:p>
        </p:txBody>
      </p:sp>
    </p:spTree>
    <p:extLst>
      <p:ext uri="{BB962C8B-B14F-4D97-AF65-F5344CB8AC3E}">
        <p14:creationId xmlns:p14="http://schemas.microsoft.com/office/powerpoint/2010/main" val="939540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B57A-EA86-46BF-BC66-2623393672E8}"/>
              </a:ext>
            </a:extLst>
          </p:cNvPr>
          <p:cNvSpPr>
            <a:spLocks noGrp="1"/>
          </p:cNvSpPr>
          <p:nvPr>
            <p:ph type="title"/>
          </p:nvPr>
        </p:nvSpPr>
        <p:spPr>
          <a:xfrm>
            <a:off x="463276" y="1515031"/>
            <a:ext cx="8480066" cy="612956"/>
          </a:xfrm>
        </p:spPr>
        <p:txBody>
          <a:bodyPr/>
          <a:lstStyle/>
          <a:p>
            <a:r>
              <a:rPr lang="en-US" dirty="0"/>
              <a:t>Script has changed on how we setup our introduction, but body will stay the same….</a:t>
            </a:r>
            <a:br>
              <a:rPr lang="en-US" dirty="0"/>
            </a:br>
            <a:br>
              <a:rPr lang="en-US" dirty="0"/>
            </a:br>
            <a:r>
              <a:rPr lang="en-US" dirty="0"/>
              <a:t>Save your file, (“Esc, :q!” in VIM/VI)</a:t>
            </a:r>
          </a:p>
        </p:txBody>
      </p:sp>
      <p:sp>
        <p:nvSpPr>
          <p:cNvPr id="4" name="Slide Number Placeholder 3">
            <a:extLst>
              <a:ext uri="{FF2B5EF4-FFF2-40B4-BE49-F238E27FC236}">
                <a16:creationId xmlns:a16="http://schemas.microsoft.com/office/drawing/2014/main" id="{5EDA195F-66E5-4B81-8B94-6E591BD58E71}"/>
              </a:ext>
            </a:extLst>
          </p:cNvPr>
          <p:cNvSpPr>
            <a:spLocks noGrp="1"/>
          </p:cNvSpPr>
          <p:nvPr>
            <p:ph type="sldNum" sz="quarter" idx="12"/>
          </p:nvPr>
        </p:nvSpPr>
        <p:spPr/>
        <p:txBody>
          <a:bodyPr/>
          <a:lstStyle/>
          <a:p>
            <a:fld id="{BC146173-363F-4954-B333-5CDB7995CBA3}" type="slidenum">
              <a:rPr lang="en-US" smtClean="0"/>
              <a:t>28</a:t>
            </a:fld>
            <a:endParaRPr lang="en-US"/>
          </a:p>
        </p:txBody>
      </p:sp>
      <p:sp>
        <p:nvSpPr>
          <p:cNvPr id="3" name="Rectangle 2">
            <a:extLst>
              <a:ext uri="{FF2B5EF4-FFF2-40B4-BE49-F238E27FC236}">
                <a16:creationId xmlns:a16="http://schemas.microsoft.com/office/drawing/2014/main" id="{8DA3F5C6-9238-4734-9F4A-36F5BC6AFFC5}"/>
              </a:ext>
            </a:extLst>
          </p:cNvPr>
          <p:cNvSpPr/>
          <p:nvPr/>
        </p:nvSpPr>
        <p:spPr>
          <a:xfrm>
            <a:off x="6760678" y="127103"/>
            <a:ext cx="1467068" cy="253916"/>
          </a:xfrm>
          <a:prstGeom prst="rect">
            <a:avLst/>
          </a:prstGeom>
        </p:spPr>
        <p:txBody>
          <a:bodyPr wrap="none">
            <a:spAutoFit/>
          </a:bodyPr>
          <a:lstStyle/>
          <a:p>
            <a:r>
              <a:rPr lang="en-US" sz="1050" dirty="0"/>
              <a:t>summit_demo_dyn.sh</a:t>
            </a:r>
          </a:p>
        </p:txBody>
      </p:sp>
    </p:spTree>
    <p:extLst>
      <p:ext uri="{BB962C8B-B14F-4D97-AF65-F5344CB8AC3E}">
        <p14:creationId xmlns:p14="http://schemas.microsoft.com/office/powerpoint/2010/main" val="2363262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D33D-072E-4DDE-85ED-37728BB62F7E}"/>
              </a:ext>
            </a:extLst>
          </p:cNvPr>
          <p:cNvSpPr>
            <a:spLocks noGrp="1"/>
          </p:cNvSpPr>
          <p:nvPr>
            <p:ph type="title"/>
          </p:nvPr>
        </p:nvSpPr>
        <p:spPr/>
        <p:txBody>
          <a:bodyPr/>
          <a:lstStyle/>
          <a:p>
            <a:r>
              <a:rPr lang="en-US" dirty="0"/>
              <a:t>Test your Environment Variables</a:t>
            </a:r>
          </a:p>
        </p:txBody>
      </p:sp>
      <p:sp>
        <p:nvSpPr>
          <p:cNvPr id="3" name="Content Placeholder 2">
            <a:extLst>
              <a:ext uri="{FF2B5EF4-FFF2-40B4-BE49-F238E27FC236}">
                <a16:creationId xmlns:a16="http://schemas.microsoft.com/office/drawing/2014/main" id="{521F6903-CDBB-4BC5-AB6B-423F7F9C41D0}"/>
              </a:ext>
            </a:extLst>
          </p:cNvPr>
          <p:cNvSpPr>
            <a:spLocks noGrp="1"/>
          </p:cNvSpPr>
          <p:nvPr>
            <p:ph idx="1"/>
          </p:nvPr>
        </p:nvSpPr>
        <p:spPr/>
        <p:txBody>
          <a:bodyPr/>
          <a:lstStyle/>
          <a:p>
            <a:r>
              <a:rPr lang="en-US" dirty="0"/>
              <a:t>Use the scripts you’ve created</a:t>
            </a:r>
          </a:p>
          <a:p>
            <a:r>
              <a:rPr lang="en-US" dirty="0"/>
              <a:t>Make sure they are executable:</a:t>
            </a:r>
          </a:p>
          <a:p>
            <a:pPr marL="457200" lvl="1" indent="0">
              <a:buNone/>
            </a:pPr>
            <a:r>
              <a:rPr lang="en-US" dirty="0" err="1">
                <a:latin typeface="Consolas" panose="020B0609020204030204" pitchFamily="49" charset="0"/>
              </a:rPr>
              <a:t>chmod</a:t>
            </a:r>
            <a:r>
              <a:rPr lang="en-US" dirty="0">
                <a:latin typeface="Consolas" panose="020B0609020204030204" pitchFamily="49" charset="0"/>
              </a:rPr>
              <a:t> 744 *.</a:t>
            </a:r>
            <a:r>
              <a:rPr lang="en-US" dirty="0" err="1">
                <a:latin typeface="Consolas" panose="020B0609020204030204" pitchFamily="49" charset="0"/>
              </a:rPr>
              <a:t>sh</a:t>
            </a:r>
            <a:endParaRPr lang="en-US" dirty="0">
              <a:latin typeface="Consolas" panose="020B0609020204030204" pitchFamily="49" charset="0"/>
            </a:endParaRPr>
          </a:p>
          <a:p>
            <a:r>
              <a:rPr lang="en-US" dirty="0"/>
              <a:t>Run each of the scripts</a:t>
            </a:r>
          </a:p>
          <a:p>
            <a:r>
              <a:rPr lang="en-US" dirty="0"/>
              <a:t>Test the variables, are they set?</a:t>
            </a:r>
          </a:p>
          <a:p>
            <a:pPr marL="0" indent="0">
              <a:buNone/>
            </a:pPr>
            <a:r>
              <a:rPr lang="en-US" dirty="0">
                <a:latin typeface="Consolas" panose="020B0609020204030204" pitchFamily="49" charset="0"/>
              </a:rPr>
              <a:t>echo $&lt;variable name&gt;</a:t>
            </a:r>
          </a:p>
          <a:p>
            <a:pPr marL="0" indent="0">
              <a:buNone/>
            </a:pPr>
            <a:endParaRPr lang="en-US" dirty="0"/>
          </a:p>
          <a:p>
            <a:pPr marL="0" indent="0">
              <a:buNone/>
            </a:pPr>
            <a:r>
              <a:rPr lang="en-US" dirty="0"/>
              <a:t>Do this for each script for each variable…</a:t>
            </a:r>
          </a:p>
        </p:txBody>
      </p:sp>
      <p:sp>
        <p:nvSpPr>
          <p:cNvPr id="4" name="Slide Number Placeholder 3">
            <a:extLst>
              <a:ext uri="{FF2B5EF4-FFF2-40B4-BE49-F238E27FC236}">
                <a16:creationId xmlns:a16="http://schemas.microsoft.com/office/drawing/2014/main" id="{F5575540-7F0C-4D85-A0E5-0B4F65925456}"/>
              </a:ext>
            </a:extLst>
          </p:cNvPr>
          <p:cNvSpPr>
            <a:spLocks noGrp="1"/>
          </p:cNvSpPr>
          <p:nvPr>
            <p:ph type="sldNum" sz="quarter" idx="12"/>
          </p:nvPr>
        </p:nvSpPr>
        <p:spPr/>
        <p:txBody>
          <a:bodyPr/>
          <a:lstStyle/>
          <a:p>
            <a:fld id="{BC146173-363F-4954-B333-5CDB7995CBA3}" type="slidenum">
              <a:rPr lang="en-US" smtClean="0"/>
              <a:t>29</a:t>
            </a:fld>
            <a:endParaRPr lang="en-US"/>
          </a:p>
        </p:txBody>
      </p:sp>
    </p:spTree>
    <p:extLst>
      <p:ext uri="{BB962C8B-B14F-4D97-AF65-F5344CB8AC3E}">
        <p14:creationId xmlns:p14="http://schemas.microsoft.com/office/powerpoint/2010/main" val="243153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Kellyn Gorman</a:t>
            </a:r>
          </a:p>
        </p:txBody>
      </p:sp>
      <p:sp>
        <p:nvSpPr>
          <p:cNvPr id="45" name="Text Placeholder 44"/>
          <p:cNvSpPr>
            <a:spLocks noGrp="1"/>
          </p:cNvSpPr>
          <p:nvPr>
            <p:ph type="body" sz="quarter" idx="10"/>
          </p:nvPr>
        </p:nvSpPr>
        <p:spPr/>
        <p:txBody>
          <a:bodyPr/>
          <a:lstStyle/>
          <a:p>
            <a:r>
              <a:rPr lang="en-US" dirty="0"/>
              <a:t>Azure Data Platform Architect, Microsoft</a:t>
            </a:r>
          </a:p>
        </p:txBody>
      </p:sp>
      <p:sp>
        <p:nvSpPr>
          <p:cNvPr id="150" name="Text Placeholder 149"/>
          <p:cNvSpPr>
            <a:spLocks noGrp="1"/>
          </p:cNvSpPr>
          <p:nvPr>
            <p:ph type="body" sz="quarter" idx="11"/>
          </p:nvPr>
        </p:nvSpPr>
        <p:spPr/>
        <p:txBody>
          <a:bodyPr/>
          <a:lstStyle/>
          <a:p>
            <a:r>
              <a:rPr lang="en-US" dirty="0"/>
              <a:t>Azure Data Platform Architect</a:t>
            </a:r>
          </a:p>
        </p:txBody>
      </p:sp>
      <p:pic>
        <p:nvPicPr>
          <p:cNvPr id="3" name="Picture Placeholder 2" descr="A person posing for the camera&#10;&#10;Description automatically generated">
            <a:extLst>
              <a:ext uri="{FF2B5EF4-FFF2-40B4-BE49-F238E27FC236}">
                <a16:creationId xmlns:a16="http://schemas.microsoft.com/office/drawing/2014/main" id="{AC141AFB-2700-4596-824B-4E86D7E084A2}"/>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5660" b="5660"/>
          <a:stretch>
            <a:fillRect/>
          </a:stretch>
        </p:blipFill>
        <p:spPr/>
      </p:pic>
      <p:sp>
        <p:nvSpPr>
          <p:cNvPr id="152" name="Text Placeholder 151"/>
          <p:cNvSpPr>
            <a:spLocks noGrp="1"/>
          </p:cNvSpPr>
          <p:nvPr>
            <p:ph type="body" sz="quarter" idx="13"/>
          </p:nvPr>
        </p:nvSpPr>
        <p:spPr/>
        <p:txBody>
          <a:bodyPr/>
          <a:lstStyle/>
          <a:p>
            <a:r>
              <a:rPr lang="en-US" dirty="0"/>
              <a:t>Kellyn has been with Microsoft for over a year now working in the Analytics and AI team in Higher Education, but spends a percentage of her time migrating large Oracle environments over to Azure bare metal.</a:t>
            </a:r>
          </a:p>
        </p:txBody>
      </p:sp>
      <p:sp>
        <p:nvSpPr>
          <p:cNvPr id="153" name="Text Placeholder 152"/>
          <p:cNvSpPr>
            <a:spLocks noGrp="1"/>
          </p:cNvSpPr>
          <p:nvPr>
            <p:ph type="body" sz="quarter" idx="14"/>
          </p:nvPr>
        </p:nvSpPr>
        <p:spPr/>
        <p:txBody>
          <a:bodyPr/>
          <a:lstStyle/>
          <a:p>
            <a:r>
              <a:rPr lang="en-US" dirty="0"/>
              <a:t>Blogger, Author, Speaker</a:t>
            </a:r>
          </a:p>
        </p:txBody>
      </p:sp>
      <p:sp>
        <p:nvSpPr>
          <p:cNvPr id="154" name="Text Placeholder 153"/>
          <p:cNvSpPr>
            <a:spLocks noGrp="1"/>
          </p:cNvSpPr>
          <p:nvPr>
            <p:ph type="body" sz="quarter" idx="15"/>
          </p:nvPr>
        </p:nvSpPr>
        <p:spPr/>
        <p:txBody>
          <a:bodyPr/>
          <a:lstStyle/>
          <a:p>
            <a:r>
              <a:rPr lang="en-US" dirty="0"/>
              <a:t>Kellyn writes on two of the top 50 database blogs in the world, known for Oracle and Microsoft technical content, has written five books, including one on Diversity and Inclusion.  She mentors, sponsors and speaks in both the Oracle and Microsoft communities as part of giving back to the community.  </a:t>
            </a:r>
          </a:p>
        </p:txBody>
      </p:sp>
      <p:sp>
        <p:nvSpPr>
          <p:cNvPr id="155" name="Text Placeholder 154"/>
          <p:cNvSpPr>
            <a:spLocks noGrp="1"/>
          </p:cNvSpPr>
          <p:nvPr>
            <p:ph type="body" sz="quarter" idx="16"/>
          </p:nvPr>
        </p:nvSpPr>
        <p:spPr>
          <a:xfrm>
            <a:off x="5819505" y="3738598"/>
            <a:ext cx="2947125" cy="268836"/>
          </a:xfrm>
        </p:spPr>
        <p:txBody>
          <a:bodyPr/>
          <a:lstStyle/>
          <a:p>
            <a:r>
              <a:rPr lang="en-US" dirty="0"/>
              <a:t>President, Denver SQL Server User Group</a:t>
            </a:r>
          </a:p>
        </p:txBody>
      </p:sp>
      <p:sp>
        <p:nvSpPr>
          <p:cNvPr id="156" name="Text Placeholder 155"/>
          <p:cNvSpPr>
            <a:spLocks noGrp="1"/>
          </p:cNvSpPr>
          <p:nvPr>
            <p:ph type="body" sz="quarter" idx="17"/>
          </p:nvPr>
        </p:nvSpPr>
        <p:spPr>
          <a:xfrm>
            <a:off x="5819505" y="4154670"/>
            <a:ext cx="2947125" cy="594513"/>
          </a:xfrm>
        </p:spPr>
        <p:txBody>
          <a:bodyPr/>
          <a:lstStyle/>
          <a:p>
            <a:r>
              <a:rPr lang="en-US" dirty="0"/>
              <a:t>Kellyn has been the president for over two years now, continuing to support this incredible user group while on the road in her RV, traveling the US.</a:t>
            </a:r>
          </a:p>
        </p:txBody>
      </p:sp>
      <p:sp>
        <p:nvSpPr>
          <p:cNvPr id="158" name="Text Placeholder 157"/>
          <p:cNvSpPr>
            <a:spLocks noGrp="1"/>
          </p:cNvSpPr>
          <p:nvPr>
            <p:ph type="body" sz="quarter" idx="19"/>
          </p:nvPr>
        </p:nvSpPr>
        <p:spPr>
          <a:xfrm>
            <a:off x="842503" y="3886353"/>
            <a:ext cx="2707783" cy="261938"/>
          </a:xfrm>
        </p:spPr>
        <p:txBody>
          <a:bodyPr/>
          <a:lstStyle/>
          <a:p>
            <a:pPr indent="0">
              <a:buNone/>
            </a:pPr>
            <a:r>
              <a:rPr lang="en-US" dirty="0"/>
              <a:t> @</a:t>
            </a:r>
            <a:r>
              <a:rPr lang="en-US" dirty="0" err="1"/>
              <a:t>DBAKevlar</a:t>
            </a:r>
            <a:endParaRPr lang="en-US" dirty="0"/>
          </a:p>
        </p:txBody>
      </p:sp>
      <p:sp>
        <p:nvSpPr>
          <p:cNvPr id="159" name="Text Placeholder 158"/>
          <p:cNvSpPr>
            <a:spLocks noGrp="1"/>
          </p:cNvSpPr>
          <p:nvPr>
            <p:ph type="body" sz="quarter" idx="20"/>
          </p:nvPr>
        </p:nvSpPr>
        <p:spPr>
          <a:xfrm>
            <a:off x="877409" y="4251070"/>
            <a:ext cx="3248025" cy="165720"/>
          </a:xfrm>
        </p:spPr>
        <p:txBody>
          <a:bodyPr/>
          <a:lstStyle/>
          <a:p>
            <a:pPr indent="0">
              <a:buNone/>
            </a:pPr>
            <a:r>
              <a:rPr lang="en-US" dirty="0"/>
              <a:t>https://www.linkedin.com/in/kellyngorman/</a:t>
            </a:r>
          </a:p>
        </p:txBody>
      </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4663" y="4243364"/>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pic>
        <p:nvPicPr>
          <p:cNvPr id="29" name="Picture 28">
            <a:extLst>
              <a:ext uri="{FF2B5EF4-FFF2-40B4-BE49-F238E27FC236}">
                <a16:creationId xmlns:a16="http://schemas.microsoft.com/office/drawing/2014/main" id="{E03F7B3F-71B9-4076-8B02-C7BFD629C2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673" y="4647646"/>
            <a:ext cx="146417" cy="146417"/>
          </a:xfrm>
          <a:prstGeom prst="rect">
            <a:avLst/>
          </a:prstGeom>
        </p:spPr>
      </p:pic>
      <p:sp>
        <p:nvSpPr>
          <p:cNvPr id="30"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buNone/>
            </a:pPr>
            <a:r>
              <a:rPr lang="en-US" dirty="0"/>
              <a:t>Kellyn.Gorman@Microsoft.com</a:t>
            </a:r>
            <a:endParaRPr lang="en-CA" dirty="0"/>
          </a:p>
        </p:txBody>
      </p:sp>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0B4A-D2B8-4033-A787-A504D33F07CE}"/>
              </a:ext>
            </a:extLst>
          </p:cNvPr>
          <p:cNvSpPr>
            <a:spLocks noGrp="1"/>
          </p:cNvSpPr>
          <p:nvPr>
            <p:ph type="title"/>
          </p:nvPr>
        </p:nvSpPr>
        <p:spPr>
          <a:xfrm>
            <a:off x="331967" y="2013415"/>
            <a:ext cx="8480066" cy="612956"/>
          </a:xfrm>
        </p:spPr>
        <p:txBody>
          <a:bodyPr/>
          <a:lstStyle/>
          <a:p>
            <a:r>
              <a:rPr lang="en-US" dirty="0"/>
              <a:t>The Body</a:t>
            </a:r>
          </a:p>
        </p:txBody>
      </p:sp>
      <p:sp>
        <p:nvSpPr>
          <p:cNvPr id="4" name="Slide Number Placeholder 3">
            <a:extLst>
              <a:ext uri="{FF2B5EF4-FFF2-40B4-BE49-F238E27FC236}">
                <a16:creationId xmlns:a16="http://schemas.microsoft.com/office/drawing/2014/main" id="{C2D0F40B-F36D-42F7-AED6-FA43F5362875}"/>
              </a:ext>
            </a:extLst>
          </p:cNvPr>
          <p:cNvSpPr>
            <a:spLocks noGrp="1"/>
          </p:cNvSpPr>
          <p:nvPr>
            <p:ph type="sldNum" sz="quarter" idx="12"/>
          </p:nvPr>
        </p:nvSpPr>
        <p:spPr/>
        <p:txBody>
          <a:bodyPr/>
          <a:lstStyle/>
          <a:p>
            <a:fld id="{BC146173-363F-4954-B333-5CDB7995CBA3}" type="slidenum">
              <a:rPr lang="en-US" smtClean="0"/>
              <a:t>30</a:t>
            </a:fld>
            <a:endParaRPr lang="en-US"/>
          </a:p>
        </p:txBody>
      </p:sp>
      <p:pic>
        <p:nvPicPr>
          <p:cNvPr id="5" name="Picture 4" descr="A close up of a stool&#10;&#10;Description automatically generated">
            <a:extLst>
              <a:ext uri="{FF2B5EF4-FFF2-40B4-BE49-F238E27FC236}">
                <a16:creationId xmlns:a16="http://schemas.microsoft.com/office/drawing/2014/main" id="{50A63054-90A1-4A69-83CD-A89CAA216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409" y="314325"/>
            <a:ext cx="4514850" cy="4514850"/>
          </a:xfrm>
          <a:prstGeom prst="rect">
            <a:avLst/>
          </a:prstGeom>
        </p:spPr>
      </p:pic>
    </p:spTree>
    <p:extLst>
      <p:ext uri="{BB962C8B-B14F-4D97-AF65-F5344CB8AC3E}">
        <p14:creationId xmlns:p14="http://schemas.microsoft.com/office/powerpoint/2010/main" val="2961437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A232-DC10-4374-A92C-535437662356}"/>
              </a:ext>
            </a:extLst>
          </p:cNvPr>
          <p:cNvSpPr>
            <a:spLocks noGrp="1"/>
          </p:cNvSpPr>
          <p:nvPr>
            <p:ph type="title"/>
          </p:nvPr>
        </p:nvSpPr>
        <p:spPr/>
        <p:txBody>
          <a:bodyPr/>
          <a:lstStyle/>
          <a:p>
            <a:r>
              <a:rPr lang="en-US" dirty="0"/>
              <a:t>The Body of the Script</a:t>
            </a:r>
          </a:p>
        </p:txBody>
      </p:sp>
      <p:sp>
        <p:nvSpPr>
          <p:cNvPr id="3" name="Content Placeholder 2">
            <a:extLst>
              <a:ext uri="{FF2B5EF4-FFF2-40B4-BE49-F238E27FC236}">
                <a16:creationId xmlns:a16="http://schemas.microsoft.com/office/drawing/2014/main" id="{8503B76B-6637-4FDD-84C8-D3E239516A67}"/>
              </a:ext>
            </a:extLst>
          </p:cNvPr>
          <p:cNvSpPr>
            <a:spLocks noGrp="1"/>
          </p:cNvSpPr>
          <p:nvPr>
            <p:ph idx="1"/>
          </p:nvPr>
        </p:nvSpPr>
        <p:spPr/>
        <p:txBody>
          <a:bodyPr/>
          <a:lstStyle/>
          <a:p>
            <a:r>
              <a:rPr lang="en-US" dirty="0"/>
              <a:t>This is where the code will perform the work as part of the main purpose of the script.</a:t>
            </a:r>
          </a:p>
          <a:p>
            <a:r>
              <a:rPr lang="en-US" dirty="0"/>
              <a:t>As when writing a paper, this will be the largest section of your script.  </a:t>
            </a:r>
          </a:p>
          <a:p>
            <a:r>
              <a:rPr lang="en-US" dirty="0"/>
              <a:t>Start simple</a:t>
            </a:r>
          </a:p>
          <a:p>
            <a:r>
              <a:rPr lang="en-US" dirty="0"/>
              <a:t>Add debugging and error exit options as you build out your body.</a:t>
            </a:r>
          </a:p>
          <a:p>
            <a:r>
              <a:rPr lang="en-US" b="1" i="1" dirty="0"/>
              <a:t>Consider building a script as functions-  easier to manage and test</a:t>
            </a:r>
            <a:r>
              <a:rPr lang="en-US" dirty="0"/>
              <a:t>.</a:t>
            </a:r>
          </a:p>
        </p:txBody>
      </p:sp>
      <p:sp>
        <p:nvSpPr>
          <p:cNvPr id="4" name="Slide Number Placeholder 3">
            <a:extLst>
              <a:ext uri="{FF2B5EF4-FFF2-40B4-BE49-F238E27FC236}">
                <a16:creationId xmlns:a16="http://schemas.microsoft.com/office/drawing/2014/main" id="{630BC929-ED10-4A48-9DA3-83F046F11C87}"/>
              </a:ext>
            </a:extLst>
          </p:cNvPr>
          <p:cNvSpPr>
            <a:spLocks noGrp="1"/>
          </p:cNvSpPr>
          <p:nvPr>
            <p:ph type="sldNum" sz="quarter" idx="12"/>
          </p:nvPr>
        </p:nvSpPr>
        <p:spPr/>
        <p:txBody>
          <a:bodyPr/>
          <a:lstStyle/>
          <a:p>
            <a:fld id="{BC146173-363F-4954-B333-5CDB7995CBA3}" type="slidenum">
              <a:rPr lang="en-US" smtClean="0"/>
              <a:t>31</a:t>
            </a:fld>
            <a:endParaRPr lang="en-US"/>
          </a:p>
        </p:txBody>
      </p:sp>
    </p:spTree>
    <p:extLst>
      <p:ext uri="{BB962C8B-B14F-4D97-AF65-F5344CB8AC3E}">
        <p14:creationId xmlns:p14="http://schemas.microsoft.com/office/powerpoint/2010/main" val="3368646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8EBF-FEB9-4C42-9D09-BACA65B956E3}"/>
              </a:ext>
            </a:extLst>
          </p:cNvPr>
          <p:cNvSpPr>
            <a:spLocks noGrp="1"/>
          </p:cNvSpPr>
          <p:nvPr>
            <p:ph type="title"/>
          </p:nvPr>
        </p:nvSpPr>
        <p:spPr/>
        <p:txBody>
          <a:bodyPr/>
          <a:lstStyle/>
          <a:p>
            <a:r>
              <a:rPr lang="en-US" dirty="0"/>
              <a:t>Don’t Leave Others in the Dark</a:t>
            </a:r>
          </a:p>
        </p:txBody>
      </p:sp>
      <p:sp>
        <p:nvSpPr>
          <p:cNvPr id="3" name="Content Placeholder 2">
            <a:extLst>
              <a:ext uri="{FF2B5EF4-FFF2-40B4-BE49-F238E27FC236}">
                <a16:creationId xmlns:a16="http://schemas.microsoft.com/office/drawing/2014/main" id="{73D092E5-BCDA-46AB-B33E-6E9078D8C3D9}"/>
              </a:ext>
            </a:extLst>
          </p:cNvPr>
          <p:cNvSpPr>
            <a:spLocks noGrp="1"/>
          </p:cNvSpPr>
          <p:nvPr>
            <p:ph idx="1"/>
          </p:nvPr>
        </p:nvSpPr>
        <p:spPr/>
        <p:txBody>
          <a:bodyPr/>
          <a:lstStyle/>
          <a:p>
            <a:r>
              <a:rPr lang="en-US" dirty="0"/>
              <a:t>Comment in your scripts</a:t>
            </a:r>
          </a:p>
          <a:p>
            <a:r>
              <a:rPr lang="en-US" dirty="0"/>
              <a:t>Write in ideas for enhancements</a:t>
            </a:r>
          </a:p>
          <a:p>
            <a:r>
              <a:rPr lang="en-US" dirty="0"/>
              <a:t>Help explain the logic</a:t>
            </a:r>
          </a:p>
          <a:p>
            <a:r>
              <a:rPr lang="en-US" dirty="0"/>
              <a:t>Use the # sign to signal your script that it’s a comment.</a:t>
            </a:r>
          </a:p>
          <a:p>
            <a:pPr marL="0" indent="0">
              <a:buNone/>
            </a:pPr>
            <a:endParaRPr lang="en-US" dirty="0"/>
          </a:p>
          <a:p>
            <a:pPr marL="0" indent="0">
              <a:buNone/>
            </a:pPr>
            <a:r>
              <a:rPr lang="en-US" sz="2000" dirty="0">
                <a:latin typeface="Consolas" panose="020B0609020204030204" pitchFamily="49" charset="0"/>
              </a:rPr>
              <a:t>#  This step builds out the database logical objects.  </a:t>
            </a:r>
          </a:p>
          <a:p>
            <a:pPr marL="0" indent="0">
              <a:buNone/>
            </a:pPr>
            <a:r>
              <a:rPr lang="en-US" sz="2000" dirty="0">
                <a:latin typeface="Consolas" panose="020B0609020204030204" pitchFamily="49" charset="0"/>
              </a:rPr>
              <a:t>#  If the variables aren’t entered, the script will exit.</a:t>
            </a:r>
          </a:p>
        </p:txBody>
      </p:sp>
    </p:spTree>
    <p:extLst>
      <p:ext uri="{BB962C8B-B14F-4D97-AF65-F5344CB8AC3E}">
        <p14:creationId xmlns:p14="http://schemas.microsoft.com/office/powerpoint/2010/main" val="2069385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D8E8-765B-438C-8D62-625109681A34}"/>
              </a:ext>
            </a:extLst>
          </p:cNvPr>
          <p:cNvSpPr>
            <a:spLocks noGrp="1"/>
          </p:cNvSpPr>
          <p:nvPr>
            <p:ph type="title"/>
          </p:nvPr>
        </p:nvSpPr>
        <p:spPr/>
        <p:txBody>
          <a:bodyPr/>
          <a:lstStyle/>
          <a:p>
            <a:r>
              <a:rPr lang="en-US" dirty="0"/>
              <a:t>Goal of Script</a:t>
            </a:r>
          </a:p>
        </p:txBody>
      </p:sp>
      <p:sp>
        <p:nvSpPr>
          <p:cNvPr id="3" name="Content Placeholder 2">
            <a:extLst>
              <a:ext uri="{FF2B5EF4-FFF2-40B4-BE49-F238E27FC236}">
                <a16:creationId xmlns:a16="http://schemas.microsoft.com/office/drawing/2014/main" id="{CDAD860F-4A09-4D59-80F7-CA351D53FEAD}"/>
              </a:ext>
            </a:extLst>
          </p:cNvPr>
          <p:cNvSpPr>
            <a:spLocks noGrp="1"/>
          </p:cNvSpPr>
          <p:nvPr>
            <p:ph idx="1"/>
          </p:nvPr>
        </p:nvSpPr>
        <p:spPr/>
        <p:txBody>
          <a:bodyPr/>
          <a:lstStyle/>
          <a:p>
            <a:r>
              <a:rPr lang="en-US" dirty="0"/>
              <a:t>Create a directory, (</a:t>
            </a:r>
            <a:r>
              <a:rPr lang="en-US" dirty="0" err="1"/>
              <a:t>mkdir</a:t>
            </a:r>
            <a:r>
              <a:rPr lang="en-US" dirty="0"/>
              <a:t>)</a:t>
            </a:r>
          </a:p>
          <a:p>
            <a:r>
              <a:rPr lang="en-US" dirty="0"/>
              <a:t>Create an empty file, (touch)</a:t>
            </a:r>
          </a:p>
          <a:p>
            <a:r>
              <a:rPr lang="en-US" dirty="0"/>
              <a:t>Confirm the creation of the directory with a list, (ls) and write to a log file, ( &gt;)</a:t>
            </a:r>
          </a:p>
          <a:p>
            <a:r>
              <a:rPr lang="en-US" dirty="0"/>
              <a:t>Confirm the creation of the file with a list, (ls) and append to a log file, (&gt;&gt;)</a:t>
            </a:r>
          </a:p>
          <a:p>
            <a:endParaRPr lang="en-US" dirty="0"/>
          </a:p>
        </p:txBody>
      </p:sp>
      <p:sp>
        <p:nvSpPr>
          <p:cNvPr id="4" name="Slide Number Placeholder 3">
            <a:extLst>
              <a:ext uri="{FF2B5EF4-FFF2-40B4-BE49-F238E27FC236}">
                <a16:creationId xmlns:a16="http://schemas.microsoft.com/office/drawing/2014/main" id="{00B1903E-17DA-4011-A4A1-8EFF3E0A0A84}"/>
              </a:ext>
            </a:extLst>
          </p:cNvPr>
          <p:cNvSpPr>
            <a:spLocks noGrp="1"/>
          </p:cNvSpPr>
          <p:nvPr>
            <p:ph type="sldNum" sz="quarter" idx="12"/>
          </p:nvPr>
        </p:nvSpPr>
        <p:spPr/>
        <p:txBody>
          <a:bodyPr/>
          <a:lstStyle/>
          <a:p>
            <a:fld id="{BC146173-363F-4954-B333-5CDB7995CBA3}" type="slidenum">
              <a:rPr lang="en-US" smtClean="0"/>
              <a:t>33</a:t>
            </a:fld>
            <a:endParaRPr lang="en-US"/>
          </a:p>
        </p:txBody>
      </p:sp>
    </p:spTree>
    <p:extLst>
      <p:ext uri="{BB962C8B-B14F-4D97-AF65-F5344CB8AC3E}">
        <p14:creationId xmlns:p14="http://schemas.microsoft.com/office/powerpoint/2010/main" val="2612370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BDA9-88DA-4AFA-9816-159056D72EB5}"/>
              </a:ext>
            </a:extLst>
          </p:cNvPr>
          <p:cNvSpPr>
            <a:spLocks noGrp="1"/>
          </p:cNvSpPr>
          <p:nvPr>
            <p:ph type="title"/>
          </p:nvPr>
        </p:nvSpPr>
        <p:spPr/>
        <p:txBody>
          <a:bodyPr/>
          <a:lstStyle/>
          <a:p>
            <a:r>
              <a:rPr lang="en-US" dirty="0"/>
              <a:t>Create the Body, (Post the Variables)</a:t>
            </a:r>
          </a:p>
        </p:txBody>
      </p:sp>
      <p:sp>
        <p:nvSpPr>
          <p:cNvPr id="4" name="Slide Number Placeholder 3">
            <a:extLst>
              <a:ext uri="{FF2B5EF4-FFF2-40B4-BE49-F238E27FC236}">
                <a16:creationId xmlns:a16="http://schemas.microsoft.com/office/drawing/2014/main" id="{2803BE55-CE23-4985-83B5-916A58291F4F}"/>
              </a:ext>
            </a:extLst>
          </p:cNvPr>
          <p:cNvSpPr>
            <a:spLocks noGrp="1"/>
          </p:cNvSpPr>
          <p:nvPr>
            <p:ph type="sldNum" sz="quarter" idx="12"/>
          </p:nvPr>
        </p:nvSpPr>
        <p:spPr/>
        <p:txBody>
          <a:bodyPr/>
          <a:lstStyle/>
          <a:p>
            <a:fld id="{BC146173-363F-4954-B333-5CDB7995CBA3}" type="slidenum">
              <a:rPr lang="en-US" smtClean="0"/>
              <a:t>34</a:t>
            </a:fld>
            <a:endParaRPr lang="en-US"/>
          </a:p>
        </p:txBody>
      </p:sp>
      <p:sp>
        <p:nvSpPr>
          <p:cNvPr id="5" name="TextBox 4">
            <a:extLst>
              <a:ext uri="{FF2B5EF4-FFF2-40B4-BE49-F238E27FC236}">
                <a16:creationId xmlns:a16="http://schemas.microsoft.com/office/drawing/2014/main" id="{FF61AB0B-941D-4EBE-A96D-6ECA612D3AC5}"/>
              </a:ext>
            </a:extLst>
          </p:cNvPr>
          <p:cNvSpPr txBox="1"/>
          <p:nvPr/>
        </p:nvSpPr>
        <p:spPr>
          <a:xfrm>
            <a:off x="412863" y="987068"/>
            <a:ext cx="7980240" cy="3693319"/>
          </a:xfrm>
          <a:prstGeom prst="rect">
            <a:avLst/>
          </a:prstGeom>
          <a:noFill/>
          <a:ln>
            <a:solidFill>
              <a:schemeClr val="tx1"/>
            </a:solidFill>
            <a:prstDash val="dash"/>
          </a:ln>
        </p:spPr>
        <p:txBody>
          <a:bodyPr wrap="square" rtlCol="0">
            <a:spAutoFit/>
          </a:bodyPr>
          <a:lstStyle/>
          <a:p>
            <a:r>
              <a:rPr lang="en-US" dirty="0">
                <a:latin typeface="Consolas" panose="020B0609020204030204" pitchFamily="49" charset="0"/>
              </a:rPr>
              <a:t>export </a:t>
            </a:r>
            <a:r>
              <a:rPr lang="en-US" dirty="0" err="1">
                <a:latin typeface="Consolas" panose="020B0609020204030204" pitchFamily="49" charset="0"/>
              </a:rPr>
              <a:t>dir_name</a:t>
            </a:r>
            <a:r>
              <a:rPr lang="en-US" dirty="0">
                <a:latin typeface="Consolas" panose="020B0609020204030204" pitchFamily="49" charset="0"/>
              </a:rPr>
              <a:t> = </a:t>
            </a:r>
            <a:r>
              <a:rPr lang="en-US" dirty="0" err="1">
                <a:latin typeface="Consolas" panose="020B0609020204030204" pitchFamily="49" charset="0"/>
              </a:rPr>
              <a:t>summitdir</a:t>
            </a:r>
            <a:endParaRPr lang="en-US" dirty="0">
              <a:latin typeface="Consolas" panose="020B0609020204030204" pitchFamily="49" charset="0"/>
            </a:endParaRPr>
          </a:p>
          <a:p>
            <a:r>
              <a:rPr lang="en-US" dirty="0">
                <a:latin typeface="Consolas" panose="020B0609020204030204" pitchFamily="49" charset="0"/>
              </a:rPr>
              <a:t>export </a:t>
            </a:r>
            <a:r>
              <a:rPr lang="en-US" dirty="0" err="1">
                <a:latin typeface="Consolas" panose="020B0609020204030204" pitchFamily="49" charset="0"/>
              </a:rPr>
              <a:t>file_name</a:t>
            </a:r>
            <a:r>
              <a:rPr lang="en-US" dirty="0">
                <a:latin typeface="Consolas" panose="020B0609020204030204" pitchFamily="49" charset="0"/>
              </a:rPr>
              <a:t> = ${</a:t>
            </a:r>
            <a:r>
              <a:rPr lang="en-US" dirty="0" err="1">
                <a:latin typeface="Consolas" panose="020B0609020204030204" pitchFamily="49" charset="0"/>
              </a:rPr>
              <a:t>summitdir</a:t>
            </a:r>
            <a:r>
              <a:rPr lang="en-US" dirty="0">
                <a:latin typeface="Consolas" panose="020B0609020204030204" pitchFamily="49" charset="0"/>
              </a:rPr>
              <a:t>}/</a:t>
            </a:r>
            <a:r>
              <a:rPr lang="en-US" dirty="0" err="1">
                <a:latin typeface="Consolas" panose="020B0609020204030204" pitchFamily="49" charset="0"/>
              </a:rPr>
              <a:t>summit.lst</a:t>
            </a:r>
            <a:endParaRPr lang="en-US" dirty="0">
              <a:latin typeface="Consolas" panose="020B0609020204030204" pitchFamily="49" charset="0"/>
            </a:endParaRPr>
          </a:p>
          <a:p>
            <a:r>
              <a:rPr lang="en-US" dirty="0">
                <a:latin typeface="Consolas" panose="020B0609020204030204" pitchFamily="49" charset="0"/>
              </a:rPr>
              <a:t>export </a:t>
            </a:r>
            <a:r>
              <a:rPr lang="en-US" dirty="0" err="1">
                <a:latin typeface="Consolas" panose="020B0609020204030204" pitchFamily="49" charset="0"/>
              </a:rPr>
              <a:t>log_name</a:t>
            </a:r>
            <a:r>
              <a:rPr lang="en-US" dirty="0">
                <a:latin typeface="Consolas" panose="020B0609020204030204" pitchFamily="49" charset="0"/>
              </a:rPr>
              <a:t> = ${</a:t>
            </a:r>
            <a:r>
              <a:rPr lang="en-US" dirty="0" err="1">
                <a:latin typeface="Consolas" panose="020B0609020204030204" pitchFamily="49" charset="0"/>
              </a:rPr>
              <a:t>dir_name</a:t>
            </a:r>
            <a:r>
              <a:rPr lang="en-US" dirty="0">
                <a:latin typeface="Consolas" panose="020B0609020204030204" pitchFamily="49" charset="0"/>
              </a:rPr>
              <a:t>}/summit.log</a:t>
            </a:r>
          </a:p>
          <a:p>
            <a:endParaRPr lang="en-US" dirty="0">
              <a:latin typeface="Consolas" panose="020B0609020204030204" pitchFamily="49" charset="0"/>
            </a:endParaRPr>
          </a:p>
          <a:p>
            <a:r>
              <a:rPr lang="en-US" dirty="0">
                <a:latin typeface="Consolas" panose="020B0609020204030204" pitchFamily="49" charset="0"/>
              </a:rPr>
              <a:t># Create new directory</a:t>
            </a:r>
          </a:p>
          <a:p>
            <a:r>
              <a:rPr lang="en-US" dirty="0" err="1">
                <a:latin typeface="Consolas" panose="020B0609020204030204" pitchFamily="49" charset="0"/>
              </a:rPr>
              <a:t>mkdir</a:t>
            </a:r>
            <a:r>
              <a:rPr lang="en-US" dirty="0">
                <a:latin typeface="Consolas" panose="020B0609020204030204" pitchFamily="49" charset="0"/>
              </a:rPr>
              <a:t> ./${</a:t>
            </a:r>
            <a:r>
              <a:rPr lang="en-US" dirty="0" err="1">
                <a:latin typeface="Consolas" panose="020B0609020204030204" pitchFamily="49" charset="0"/>
              </a:rPr>
              <a:t>summitdir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Create empty file</a:t>
            </a:r>
          </a:p>
          <a:p>
            <a:r>
              <a:rPr lang="en-US" dirty="0">
                <a:latin typeface="Consolas" panose="020B0609020204030204" pitchFamily="49" charset="0"/>
              </a:rPr>
              <a:t>touch ./${</a:t>
            </a:r>
            <a:r>
              <a:rPr lang="en-US" dirty="0" err="1">
                <a:latin typeface="Consolas" panose="020B0609020204030204" pitchFamily="49" charset="0"/>
              </a:rPr>
              <a:t>file_name</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Verify that directory and file exist</a:t>
            </a:r>
          </a:p>
          <a:p>
            <a:r>
              <a:rPr lang="en-US" dirty="0">
                <a:latin typeface="Consolas" panose="020B0609020204030204" pitchFamily="49" charset="0"/>
              </a:rPr>
              <a:t>ls ./${</a:t>
            </a:r>
            <a:r>
              <a:rPr lang="en-US" dirty="0" err="1">
                <a:latin typeface="Consolas" panose="020B0609020204030204" pitchFamily="49" charset="0"/>
              </a:rPr>
              <a:t>summitdir</a:t>
            </a:r>
            <a:r>
              <a:rPr lang="en-US" dirty="0">
                <a:latin typeface="Consolas" panose="020B0609020204030204" pitchFamily="49" charset="0"/>
              </a:rPr>
              <a:t>} &gt; $</a:t>
            </a:r>
            <a:r>
              <a:rPr lang="en-US" dirty="0" err="1">
                <a:latin typeface="Consolas" panose="020B0609020204030204" pitchFamily="49" charset="0"/>
              </a:rPr>
              <a:t>log_name</a:t>
            </a:r>
            <a:endParaRPr lang="en-US" dirty="0">
              <a:latin typeface="Consolas" panose="020B0609020204030204" pitchFamily="49" charset="0"/>
            </a:endParaRPr>
          </a:p>
          <a:p>
            <a:r>
              <a:rPr lang="en-US" dirty="0">
                <a:latin typeface="Consolas" panose="020B0609020204030204" pitchFamily="49" charset="0"/>
              </a:rPr>
              <a:t>ls ./${</a:t>
            </a:r>
            <a:r>
              <a:rPr lang="en-US" dirty="0" err="1">
                <a:latin typeface="Consolas" panose="020B0609020204030204" pitchFamily="49" charset="0"/>
              </a:rPr>
              <a:t>file_name</a:t>
            </a:r>
            <a:r>
              <a:rPr lang="en-US" dirty="0">
                <a:latin typeface="Consolas" panose="020B0609020204030204" pitchFamily="49" charset="0"/>
              </a:rPr>
              <a:t>} &gt;&gt; $</a:t>
            </a:r>
            <a:r>
              <a:rPr lang="en-US" dirty="0" err="1">
                <a:latin typeface="Consolas" panose="020B0609020204030204" pitchFamily="49" charset="0"/>
              </a:rPr>
              <a:t>log_name</a:t>
            </a:r>
            <a:endParaRPr lang="en-US" dirty="0">
              <a:latin typeface="Consolas" panose="020B0609020204030204" pitchFamily="49" charset="0"/>
            </a:endParaRPr>
          </a:p>
        </p:txBody>
      </p:sp>
    </p:spTree>
    <p:extLst>
      <p:ext uri="{BB962C8B-B14F-4D97-AF65-F5344CB8AC3E}">
        <p14:creationId xmlns:p14="http://schemas.microsoft.com/office/powerpoint/2010/main" val="674280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B4C5-4F1B-43E6-995E-13275CA3DE20}"/>
              </a:ext>
            </a:extLst>
          </p:cNvPr>
          <p:cNvSpPr>
            <a:spLocks noGrp="1"/>
          </p:cNvSpPr>
          <p:nvPr>
            <p:ph type="title"/>
          </p:nvPr>
        </p:nvSpPr>
        <p:spPr/>
        <p:txBody>
          <a:bodyPr/>
          <a:lstStyle/>
          <a:p>
            <a:r>
              <a:rPr lang="en-US" dirty="0"/>
              <a:t>Don’t Make Users Guess</a:t>
            </a:r>
          </a:p>
        </p:txBody>
      </p:sp>
      <p:sp>
        <p:nvSpPr>
          <p:cNvPr id="3" name="Content Placeholder 2">
            <a:extLst>
              <a:ext uri="{FF2B5EF4-FFF2-40B4-BE49-F238E27FC236}">
                <a16:creationId xmlns:a16="http://schemas.microsoft.com/office/drawing/2014/main" id="{BAE40E09-927C-4A10-87EE-36D5580FB256}"/>
              </a:ext>
            </a:extLst>
          </p:cNvPr>
          <p:cNvSpPr>
            <a:spLocks noGrp="1"/>
          </p:cNvSpPr>
          <p:nvPr>
            <p:ph idx="1"/>
          </p:nvPr>
        </p:nvSpPr>
        <p:spPr/>
        <p:txBody>
          <a:bodyPr/>
          <a:lstStyle/>
          <a:p>
            <a:pPr marL="0" indent="0">
              <a:buNone/>
            </a:pPr>
            <a:r>
              <a:rPr lang="en-US" dirty="0"/>
              <a:t>If there is a step that requires interaction between your script and the user, make it clear what is required to promote success:</a:t>
            </a:r>
          </a:p>
          <a:p>
            <a:pPr marL="0" indent="0">
              <a:buNone/>
            </a:pPr>
            <a:r>
              <a:rPr lang="en-US" dirty="0"/>
              <a:t>This can be done using the ECHO command and placing the statement inside quotes.  </a:t>
            </a:r>
          </a:p>
          <a:p>
            <a:pPr marL="0" indent="0">
              <a:buNone/>
            </a:pPr>
            <a:endParaRPr lang="en-US" dirty="0"/>
          </a:p>
          <a:p>
            <a:pPr marL="0" indent="0">
              <a:buNone/>
            </a:pPr>
            <a:r>
              <a:rPr lang="en-US" dirty="0">
                <a:latin typeface="Consolas" panose="020B0609020204030204" pitchFamily="49" charset="0"/>
                <a:cs typeface="Courier New" panose="02070309020205020404" pitchFamily="49" charset="0"/>
              </a:rPr>
              <a:t>echo “Please enter the name of the user:”</a:t>
            </a:r>
          </a:p>
          <a:p>
            <a:endParaRPr lang="en-US" dirty="0"/>
          </a:p>
        </p:txBody>
      </p:sp>
      <p:sp>
        <p:nvSpPr>
          <p:cNvPr id="4" name="Slide Number Placeholder 3">
            <a:extLst>
              <a:ext uri="{FF2B5EF4-FFF2-40B4-BE49-F238E27FC236}">
                <a16:creationId xmlns:a16="http://schemas.microsoft.com/office/drawing/2014/main" id="{3AA89D2D-89EB-404D-A489-FAD0ADEEDD11}"/>
              </a:ext>
            </a:extLst>
          </p:cNvPr>
          <p:cNvSpPr>
            <a:spLocks noGrp="1"/>
          </p:cNvSpPr>
          <p:nvPr>
            <p:ph type="sldNum" sz="quarter" idx="12"/>
          </p:nvPr>
        </p:nvSpPr>
        <p:spPr/>
        <p:txBody>
          <a:bodyPr/>
          <a:lstStyle/>
          <a:p>
            <a:fld id="{BC146173-363F-4954-B333-5CDB7995CBA3}" type="slidenum">
              <a:rPr lang="en-US" smtClean="0"/>
              <a:t>35</a:t>
            </a:fld>
            <a:endParaRPr lang="en-US"/>
          </a:p>
        </p:txBody>
      </p:sp>
    </p:spTree>
    <p:extLst>
      <p:ext uri="{BB962C8B-B14F-4D97-AF65-F5344CB8AC3E}">
        <p14:creationId xmlns:p14="http://schemas.microsoft.com/office/powerpoint/2010/main" val="3637858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BAD3-88FE-4B40-946B-08DEC385F475}"/>
              </a:ext>
            </a:extLst>
          </p:cNvPr>
          <p:cNvSpPr>
            <a:spLocks noGrp="1"/>
          </p:cNvSpPr>
          <p:nvPr>
            <p:ph type="title"/>
          </p:nvPr>
        </p:nvSpPr>
        <p:spPr/>
        <p:txBody>
          <a:bodyPr/>
          <a:lstStyle/>
          <a:p>
            <a:r>
              <a:rPr lang="en-US" dirty="0"/>
              <a:t>Don’t throw away your other scripts</a:t>
            </a:r>
          </a:p>
        </p:txBody>
      </p:sp>
      <p:sp>
        <p:nvSpPr>
          <p:cNvPr id="3" name="Content Placeholder 2">
            <a:extLst>
              <a:ext uri="{FF2B5EF4-FFF2-40B4-BE49-F238E27FC236}">
                <a16:creationId xmlns:a16="http://schemas.microsoft.com/office/drawing/2014/main" id="{55DD3768-E16E-4EA4-9FEA-58078121F4E0}"/>
              </a:ext>
            </a:extLst>
          </p:cNvPr>
          <p:cNvSpPr>
            <a:spLocks noGrp="1"/>
          </p:cNvSpPr>
          <p:nvPr>
            <p:ph idx="1"/>
          </p:nvPr>
        </p:nvSpPr>
        <p:spPr/>
        <p:txBody>
          <a:bodyPr/>
          <a:lstStyle/>
          <a:p>
            <a:r>
              <a:rPr lang="en-US" dirty="0"/>
              <a:t>Just as with </a:t>
            </a:r>
            <a:r>
              <a:rPr lang="en-US" dirty="0" err="1"/>
              <a:t>.Net</a:t>
            </a:r>
            <a:r>
              <a:rPr lang="en-US" dirty="0"/>
              <a:t>, Java, Perl, etc., you can run PowerShell scripts from BASH:</a:t>
            </a:r>
          </a:p>
          <a:p>
            <a:pPr marL="0" indent="0">
              <a:buNone/>
            </a:pPr>
            <a:r>
              <a:rPr lang="en-US" sz="2800" dirty="0" err="1">
                <a:latin typeface="Consolas" panose="020B0609020204030204" pitchFamily="49" charset="0"/>
              </a:rPr>
              <a:t>pwsh</a:t>
            </a:r>
            <a:r>
              <a:rPr lang="en-US" sz="2800" dirty="0">
                <a:latin typeface="Consolas" panose="020B0609020204030204" pitchFamily="49" charset="0"/>
              </a:rPr>
              <a:t> &lt;script name&gt;</a:t>
            </a:r>
          </a:p>
          <a:p>
            <a:pPr marL="342900" lvl="1" indent="0">
              <a:buNone/>
            </a:pPr>
            <a:endParaRPr lang="en-US" dirty="0"/>
          </a:p>
          <a:p>
            <a:pPr marL="342900" lvl="1" indent="0">
              <a:buNone/>
            </a:pPr>
            <a:endParaRPr lang="en-US" dirty="0"/>
          </a:p>
          <a:p>
            <a:pPr marL="0" indent="-114300">
              <a:buNone/>
            </a:pPr>
            <a:r>
              <a:rPr lang="en-US" sz="2800" dirty="0"/>
              <a:t>You worked hard on scripts or an existing example already exists.  Don’t recreate the wheel and consider reusing them, calling them from your BASH script.</a:t>
            </a:r>
          </a:p>
        </p:txBody>
      </p:sp>
    </p:spTree>
    <p:extLst>
      <p:ext uri="{BB962C8B-B14F-4D97-AF65-F5344CB8AC3E}">
        <p14:creationId xmlns:p14="http://schemas.microsoft.com/office/powerpoint/2010/main" val="1764314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962E-4DB4-4AEE-BF0D-49D8E35333EB}"/>
              </a:ext>
            </a:extLst>
          </p:cNvPr>
          <p:cNvSpPr>
            <a:spLocks noGrp="1"/>
          </p:cNvSpPr>
          <p:nvPr>
            <p:ph type="title"/>
          </p:nvPr>
        </p:nvSpPr>
        <p:spPr/>
        <p:txBody>
          <a:bodyPr/>
          <a:lstStyle/>
          <a:p>
            <a:r>
              <a:rPr lang="en-US" dirty="0"/>
              <a:t>Build Out Functions</a:t>
            </a:r>
          </a:p>
        </p:txBody>
      </p:sp>
      <p:sp>
        <p:nvSpPr>
          <p:cNvPr id="3" name="Content Placeholder 2">
            <a:extLst>
              <a:ext uri="{FF2B5EF4-FFF2-40B4-BE49-F238E27FC236}">
                <a16:creationId xmlns:a16="http://schemas.microsoft.com/office/drawing/2014/main" id="{DB6F04CF-FF9C-49CF-AA4F-BEEEFB569436}"/>
              </a:ext>
            </a:extLst>
          </p:cNvPr>
          <p:cNvSpPr>
            <a:spLocks noGrp="1"/>
          </p:cNvSpPr>
          <p:nvPr>
            <p:ph idx="1"/>
          </p:nvPr>
        </p:nvSpPr>
        <p:spPr/>
        <p:txBody>
          <a:bodyPr/>
          <a:lstStyle/>
          <a:p>
            <a:r>
              <a:rPr lang="en-US" dirty="0"/>
              <a:t>Functions allow you to group commands and execute them as part of a function name.</a:t>
            </a:r>
          </a:p>
          <a:p>
            <a:r>
              <a:rPr lang="en-US" dirty="0"/>
              <a:t>Write in any order, execute in the order you want</a:t>
            </a:r>
          </a:p>
          <a:p>
            <a:r>
              <a:rPr lang="en-US" dirty="0"/>
              <a:t>Place execution at the end of the script to make it easy for managing, testing and understanding steps in a script</a:t>
            </a:r>
          </a:p>
        </p:txBody>
      </p:sp>
      <p:sp>
        <p:nvSpPr>
          <p:cNvPr id="4" name="Slide Number Placeholder 3">
            <a:extLst>
              <a:ext uri="{FF2B5EF4-FFF2-40B4-BE49-F238E27FC236}">
                <a16:creationId xmlns:a16="http://schemas.microsoft.com/office/drawing/2014/main" id="{089948CC-4F1C-4E8A-A0ED-685EC80B595E}"/>
              </a:ext>
            </a:extLst>
          </p:cNvPr>
          <p:cNvSpPr>
            <a:spLocks noGrp="1"/>
          </p:cNvSpPr>
          <p:nvPr>
            <p:ph type="sldNum" sz="quarter" idx="12"/>
          </p:nvPr>
        </p:nvSpPr>
        <p:spPr/>
        <p:txBody>
          <a:bodyPr/>
          <a:lstStyle/>
          <a:p>
            <a:fld id="{BC146173-363F-4954-B333-5CDB7995CBA3}" type="slidenum">
              <a:rPr lang="en-US" smtClean="0"/>
              <a:t>37</a:t>
            </a:fld>
            <a:endParaRPr lang="en-US"/>
          </a:p>
        </p:txBody>
      </p:sp>
    </p:spTree>
    <p:extLst>
      <p:ext uri="{BB962C8B-B14F-4D97-AF65-F5344CB8AC3E}">
        <p14:creationId xmlns:p14="http://schemas.microsoft.com/office/powerpoint/2010/main" val="2931817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199B-5D0C-4342-B178-2E3F85CF64FE}"/>
              </a:ext>
            </a:extLst>
          </p:cNvPr>
          <p:cNvSpPr>
            <a:spLocks noGrp="1"/>
          </p:cNvSpPr>
          <p:nvPr>
            <p:ph type="title"/>
          </p:nvPr>
        </p:nvSpPr>
        <p:spPr/>
        <p:txBody>
          <a:bodyPr/>
          <a:lstStyle/>
          <a:p>
            <a:r>
              <a:rPr lang="en-US" dirty="0"/>
              <a:t>Example of Function</a:t>
            </a:r>
          </a:p>
        </p:txBody>
      </p:sp>
      <p:sp>
        <p:nvSpPr>
          <p:cNvPr id="3" name="Content Placeholder 2">
            <a:extLst>
              <a:ext uri="{FF2B5EF4-FFF2-40B4-BE49-F238E27FC236}">
                <a16:creationId xmlns:a16="http://schemas.microsoft.com/office/drawing/2014/main" id="{D2447452-DD7E-4C4D-B456-2906769647B7}"/>
              </a:ext>
            </a:extLst>
          </p:cNvPr>
          <p:cNvSpPr>
            <a:spLocks noGrp="1"/>
          </p:cNvSpPr>
          <p:nvPr>
            <p:ph idx="1"/>
          </p:nvPr>
        </p:nvSpPr>
        <p:spPr>
          <a:xfrm>
            <a:off x="331967" y="968951"/>
            <a:ext cx="8480066" cy="3760211"/>
          </a:xfrm>
          <a:ln>
            <a:solidFill>
              <a:srgbClr val="00B050"/>
            </a:solidFill>
            <a:prstDash val="sysDot"/>
          </a:ln>
        </p:spPr>
        <p:txBody>
          <a:bodyPr/>
          <a:lstStyle/>
          <a:p>
            <a:pPr marL="0" indent="0">
              <a:buNone/>
            </a:pPr>
            <a:r>
              <a:rPr lang="en-US" sz="1800" dirty="0">
                <a:latin typeface="Consolas" panose="020B0609020204030204" pitchFamily="49" charset="0"/>
              </a:rPr>
              <a:t># Function Bodies: </a:t>
            </a:r>
          </a:p>
          <a:p>
            <a:pPr marL="0" indent="0">
              <a:buNone/>
            </a:pPr>
            <a:r>
              <a:rPr lang="en-US" sz="1800" dirty="0">
                <a:latin typeface="Consolas" panose="020B0609020204030204" pitchFamily="49" charset="0"/>
              </a:rPr>
              <a:t>function quit { </a:t>
            </a:r>
          </a:p>
          <a:p>
            <a:pPr marL="0" indent="0">
              <a:buNone/>
            </a:pPr>
            <a:r>
              <a:rPr lang="en-US" sz="1800" dirty="0">
                <a:latin typeface="Consolas" panose="020B0609020204030204" pitchFamily="49" charset="0"/>
              </a:rPr>
              <a:t>exit </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function hello { </a:t>
            </a:r>
          </a:p>
          <a:p>
            <a:pPr marL="0" indent="0">
              <a:buNone/>
            </a:pPr>
            <a:r>
              <a:rPr lang="en-US" sz="1800" dirty="0">
                <a:latin typeface="Consolas" panose="020B0609020204030204" pitchFamily="49" charset="0"/>
              </a:rPr>
              <a:t>echo Hello! </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Execute Function:</a:t>
            </a:r>
          </a:p>
          <a:p>
            <a:pPr marL="0" indent="0">
              <a:buNone/>
            </a:pPr>
            <a:r>
              <a:rPr lang="en-US" sz="1800" dirty="0">
                <a:latin typeface="Consolas" panose="020B0609020204030204" pitchFamily="49" charset="0"/>
              </a:rPr>
              <a:t>hello </a:t>
            </a:r>
          </a:p>
          <a:p>
            <a:pPr marL="0" indent="0">
              <a:buNone/>
            </a:pPr>
            <a:r>
              <a:rPr lang="en-US" sz="1800" dirty="0">
                <a:latin typeface="Consolas" panose="020B0609020204030204" pitchFamily="49" charset="0"/>
              </a:rPr>
              <a:t>quit </a:t>
            </a:r>
          </a:p>
        </p:txBody>
      </p:sp>
      <p:sp>
        <p:nvSpPr>
          <p:cNvPr id="4" name="Slide Number Placeholder 3">
            <a:extLst>
              <a:ext uri="{FF2B5EF4-FFF2-40B4-BE49-F238E27FC236}">
                <a16:creationId xmlns:a16="http://schemas.microsoft.com/office/drawing/2014/main" id="{DFC931FB-4225-467F-BE88-57D285F3EB41}"/>
              </a:ext>
            </a:extLst>
          </p:cNvPr>
          <p:cNvSpPr>
            <a:spLocks noGrp="1"/>
          </p:cNvSpPr>
          <p:nvPr>
            <p:ph type="sldNum" sz="quarter" idx="12"/>
          </p:nvPr>
        </p:nvSpPr>
        <p:spPr/>
        <p:txBody>
          <a:bodyPr/>
          <a:lstStyle/>
          <a:p>
            <a:fld id="{BC146173-363F-4954-B333-5CDB7995CBA3}" type="slidenum">
              <a:rPr lang="en-US" smtClean="0"/>
              <a:t>38</a:t>
            </a:fld>
            <a:endParaRPr lang="en-US"/>
          </a:p>
        </p:txBody>
      </p:sp>
    </p:spTree>
    <p:extLst>
      <p:ext uri="{BB962C8B-B14F-4D97-AF65-F5344CB8AC3E}">
        <p14:creationId xmlns:p14="http://schemas.microsoft.com/office/powerpoint/2010/main" val="3509436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51AA5-95F8-4EFD-AA5A-DC32DC9DEC86}"/>
              </a:ext>
            </a:extLst>
          </p:cNvPr>
          <p:cNvSpPr>
            <a:spLocks noGrp="1"/>
          </p:cNvSpPr>
          <p:nvPr>
            <p:ph idx="1"/>
          </p:nvPr>
        </p:nvSpPr>
        <p:spPr>
          <a:xfrm>
            <a:off x="293453" y="890588"/>
            <a:ext cx="8480066" cy="3957637"/>
          </a:xfrm>
          <a:ln>
            <a:solidFill>
              <a:schemeClr val="tx1"/>
            </a:solidFill>
            <a:prstDash val="dash"/>
          </a:ln>
        </p:spPr>
        <p:txBody>
          <a:bodyPr/>
          <a:lstStyle/>
          <a:p>
            <a:pPr marL="0" indent="0">
              <a:spcBef>
                <a:spcPts val="0"/>
              </a:spcBef>
              <a:buNone/>
            </a:pPr>
            <a:r>
              <a:rPr lang="en-US" sz="2000" dirty="0">
                <a:latin typeface="Consolas" panose="020B0609020204030204" pitchFamily="49" charset="0"/>
              </a:rPr>
              <a:t># First function touch files</a:t>
            </a:r>
          </a:p>
          <a:p>
            <a:pPr marL="0" indent="0">
              <a:spcBef>
                <a:spcPts val="0"/>
              </a:spcBef>
              <a:buNone/>
            </a:pPr>
            <a:r>
              <a:rPr lang="en-US" sz="2000" dirty="0">
                <a:latin typeface="Consolas" panose="020B0609020204030204" pitchFamily="49" charset="0"/>
              </a:rPr>
              <a:t>function </a:t>
            </a:r>
            <a:r>
              <a:rPr lang="en-US" sz="2000" dirty="0" err="1">
                <a:latin typeface="Consolas" panose="020B0609020204030204" pitchFamily="49" charset="0"/>
              </a:rPr>
              <a:t>touch_func</a:t>
            </a: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touch ${file}</a:t>
            </a:r>
          </a:p>
          <a:p>
            <a:pPr marL="0" indent="0">
              <a:spcBef>
                <a:spcPts val="0"/>
              </a:spcBef>
              <a:buNone/>
            </a:pPr>
            <a:r>
              <a:rPr lang="en-US" sz="2000" dirty="0">
                <a:latin typeface="Consolas" panose="020B0609020204030204" pitchFamily="49" charset="0"/>
              </a:rPr>
              <a:t>touch ${</a:t>
            </a:r>
            <a:r>
              <a:rPr lang="en-US" sz="2000" dirty="0" err="1">
                <a:latin typeface="Consolas" panose="020B0609020204030204" pitchFamily="49" charset="0"/>
              </a:rPr>
              <a:t>log_file</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a:t>
            </a:r>
          </a:p>
          <a:p>
            <a:pPr marL="0" indent="0">
              <a:spcBef>
                <a:spcPts val="0"/>
              </a:spcBef>
              <a:buNone/>
            </a:pP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Second function to Verify that directory and file exist</a:t>
            </a:r>
          </a:p>
          <a:p>
            <a:pPr marL="0" indent="0">
              <a:spcBef>
                <a:spcPts val="0"/>
              </a:spcBef>
              <a:buNone/>
            </a:pPr>
            <a:r>
              <a:rPr lang="en-US" sz="2000" dirty="0">
                <a:latin typeface="Consolas" panose="020B0609020204030204" pitchFamily="49" charset="0"/>
              </a:rPr>
              <a:t>function </a:t>
            </a:r>
            <a:r>
              <a:rPr lang="en-US" sz="2000" dirty="0" err="1">
                <a:latin typeface="Consolas" panose="020B0609020204030204" pitchFamily="49" charset="0"/>
              </a:rPr>
              <a:t>write_log_func</a:t>
            </a:r>
            <a:r>
              <a:rPr lang="en-US" sz="2000" dirty="0">
                <a:latin typeface="Consolas" panose="020B0609020204030204" pitchFamily="49" charset="0"/>
              </a:rPr>
              <a:t> {</a:t>
            </a:r>
          </a:p>
          <a:p>
            <a:pPr marL="0" indent="0">
              <a:spcBef>
                <a:spcPts val="0"/>
              </a:spcBef>
              <a:buNone/>
            </a:pPr>
            <a:r>
              <a:rPr lang="en-US" sz="2000" dirty="0" err="1">
                <a:latin typeface="Consolas" panose="020B0609020204030204" pitchFamily="49" charset="0"/>
              </a:rPr>
              <a:t>pwd</a:t>
            </a:r>
            <a:r>
              <a:rPr lang="en-US" sz="2000" dirty="0">
                <a:latin typeface="Consolas" panose="020B0609020204030204" pitchFamily="49" charset="0"/>
              </a:rPr>
              <a:t> ${home}/${</a:t>
            </a:r>
            <a:r>
              <a:rPr lang="en-US" sz="2000" dirty="0" err="1">
                <a:latin typeface="Consolas" panose="020B0609020204030204" pitchFamily="49" charset="0"/>
              </a:rPr>
              <a:t>dir_name</a:t>
            </a:r>
            <a:r>
              <a:rPr lang="en-US" sz="2000" dirty="0">
                <a:latin typeface="Consolas" panose="020B0609020204030204" pitchFamily="49" charset="0"/>
              </a:rPr>
              <a:t>} &gt; $</a:t>
            </a:r>
            <a:r>
              <a:rPr lang="en-US" sz="2000" dirty="0" err="1">
                <a:latin typeface="Consolas" panose="020B0609020204030204" pitchFamily="49" charset="0"/>
              </a:rPr>
              <a:t>log_file</a:t>
            </a: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ls -</a:t>
            </a:r>
            <a:r>
              <a:rPr lang="en-US" sz="2000" dirty="0" err="1">
                <a:latin typeface="Consolas" panose="020B0609020204030204" pitchFamily="49" charset="0"/>
              </a:rPr>
              <a:t>ltr</a:t>
            </a:r>
            <a:r>
              <a:rPr lang="en-US" sz="2000" dirty="0">
                <a:latin typeface="Consolas" panose="020B0609020204030204" pitchFamily="49" charset="0"/>
              </a:rPr>
              <a:t> ${file} &gt;&gt; $</a:t>
            </a:r>
            <a:r>
              <a:rPr lang="en-US" sz="2000" dirty="0" err="1">
                <a:latin typeface="Consolas" panose="020B0609020204030204" pitchFamily="49" charset="0"/>
              </a:rPr>
              <a:t>log_file</a:t>
            </a: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ls -</a:t>
            </a:r>
            <a:r>
              <a:rPr lang="en-US" sz="2000" dirty="0" err="1">
                <a:latin typeface="Consolas" panose="020B0609020204030204" pitchFamily="49" charset="0"/>
              </a:rPr>
              <a:t>ltr</a:t>
            </a:r>
            <a:r>
              <a:rPr lang="en-US" sz="2000" dirty="0">
                <a:latin typeface="Consolas" panose="020B0609020204030204" pitchFamily="49" charset="0"/>
              </a:rPr>
              <a:t> ${</a:t>
            </a:r>
            <a:r>
              <a:rPr lang="en-US" sz="2000" dirty="0" err="1">
                <a:latin typeface="Consolas" panose="020B0609020204030204" pitchFamily="49" charset="0"/>
              </a:rPr>
              <a:t>log_file</a:t>
            </a:r>
            <a:r>
              <a:rPr lang="en-US" sz="2000" dirty="0">
                <a:latin typeface="Consolas" panose="020B0609020204030204" pitchFamily="49" charset="0"/>
              </a:rPr>
              <a:t>} &gt;&gt; $</a:t>
            </a:r>
            <a:r>
              <a:rPr lang="en-US" sz="2000" dirty="0" err="1">
                <a:latin typeface="Consolas" panose="020B0609020204030204" pitchFamily="49" charset="0"/>
              </a:rPr>
              <a:t>log_file</a:t>
            </a: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a:t>
            </a:r>
            <a:endParaRPr lang="en-US" sz="2000" dirty="0"/>
          </a:p>
        </p:txBody>
      </p:sp>
      <p:sp>
        <p:nvSpPr>
          <p:cNvPr id="4" name="Slide Number Placeholder 3">
            <a:extLst>
              <a:ext uri="{FF2B5EF4-FFF2-40B4-BE49-F238E27FC236}">
                <a16:creationId xmlns:a16="http://schemas.microsoft.com/office/drawing/2014/main" id="{FA1750EE-FEC6-469B-B2A4-2B4A970CCB76}"/>
              </a:ext>
            </a:extLst>
          </p:cNvPr>
          <p:cNvSpPr>
            <a:spLocks noGrp="1"/>
          </p:cNvSpPr>
          <p:nvPr>
            <p:ph type="sldNum" sz="quarter" idx="12"/>
          </p:nvPr>
        </p:nvSpPr>
        <p:spPr/>
        <p:txBody>
          <a:bodyPr/>
          <a:lstStyle/>
          <a:p>
            <a:fld id="{BC146173-363F-4954-B333-5CDB7995CBA3}" type="slidenum">
              <a:rPr lang="en-US" smtClean="0"/>
              <a:t>39</a:t>
            </a:fld>
            <a:endParaRPr lang="en-US"/>
          </a:p>
        </p:txBody>
      </p:sp>
      <p:sp>
        <p:nvSpPr>
          <p:cNvPr id="5" name="Title 1">
            <a:extLst>
              <a:ext uri="{FF2B5EF4-FFF2-40B4-BE49-F238E27FC236}">
                <a16:creationId xmlns:a16="http://schemas.microsoft.com/office/drawing/2014/main" id="{71133F60-6DDF-41AA-8B0A-6300EC4721D7}"/>
              </a:ext>
            </a:extLst>
          </p:cNvPr>
          <p:cNvSpPr>
            <a:spLocks noGrp="1"/>
          </p:cNvSpPr>
          <p:nvPr>
            <p:ph type="title"/>
          </p:nvPr>
        </p:nvSpPr>
        <p:spPr>
          <a:xfrm>
            <a:off x="322028" y="251227"/>
            <a:ext cx="8480066" cy="612956"/>
          </a:xfrm>
        </p:spPr>
        <p:txBody>
          <a:bodyPr/>
          <a:lstStyle/>
          <a:p>
            <a:r>
              <a:rPr lang="en-US" dirty="0"/>
              <a:t>Our Functions</a:t>
            </a:r>
          </a:p>
        </p:txBody>
      </p:sp>
    </p:spTree>
    <p:extLst>
      <p:ext uri="{BB962C8B-B14F-4D97-AF65-F5344CB8AC3E}">
        <p14:creationId xmlns:p14="http://schemas.microsoft.com/office/powerpoint/2010/main" val="201988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719B-A7B2-4C02-AB9D-C1D7184EC417}"/>
              </a:ext>
            </a:extLst>
          </p:cNvPr>
          <p:cNvSpPr>
            <a:spLocks noGrp="1"/>
          </p:cNvSpPr>
          <p:nvPr>
            <p:ph type="title"/>
          </p:nvPr>
        </p:nvSpPr>
        <p:spPr>
          <a:xfrm>
            <a:off x="322028" y="251227"/>
            <a:ext cx="8480066" cy="612956"/>
          </a:xfrm>
        </p:spPr>
        <p:txBody>
          <a:bodyPr/>
          <a:lstStyle/>
          <a:p>
            <a:r>
              <a:rPr lang="en-US" dirty="0"/>
              <a:t>What This Session Is….</a:t>
            </a:r>
          </a:p>
        </p:txBody>
      </p:sp>
      <p:sp>
        <p:nvSpPr>
          <p:cNvPr id="3" name="Content Placeholder 2">
            <a:extLst>
              <a:ext uri="{FF2B5EF4-FFF2-40B4-BE49-F238E27FC236}">
                <a16:creationId xmlns:a16="http://schemas.microsoft.com/office/drawing/2014/main" id="{53BB4B32-7AC7-4A40-B1C8-9ACAE72ABCAB}"/>
              </a:ext>
            </a:extLst>
          </p:cNvPr>
          <p:cNvSpPr>
            <a:spLocks noGrp="1"/>
          </p:cNvSpPr>
          <p:nvPr>
            <p:ph idx="1"/>
          </p:nvPr>
        </p:nvSpPr>
        <p:spPr/>
        <p:txBody>
          <a:bodyPr/>
          <a:lstStyle/>
          <a:p>
            <a:r>
              <a:rPr lang="en-US" dirty="0"/>
              <a:t>Teach you the basics around Linux, (aka bash) scripting.</a:t>
            </a:r>
          </a:p>
          <a:p>
            <a:r>
              <a:rPr lang="en-US" dirty="0"/>
              <a:t>Play along if you want, just need a Linux machine to log into or log onto.</a:t>
            </a:r>
          </a:p>
          <a:p>
            <a:r>
              <a:rPr lang="en-US" dirty="0"/>
              <a:t>Scripts and slides will be available post the session on </a:t>
            </a:r>
            <a:r>
              <a:rPr lang="en-US"/>
              <a:t>https://github.com/Dbakevlar/Summit2019</a:t>
            </a:r>
            <a:endParaRPr lang="en-US" dirty="0"/>
          </a:p>
          <a:p>
            <a:endParaRPr lang="en-US" dirty="0"/>
          </a:p>
        </p:txBody>
      </p:sp>
      <p:pic>
        <p:nvPicPr>
          <p:cNvPr id="5" name="Picture 4" descr="A picture containing drawing&#10;&#10;Description automatically generated">
            <a:extLst>
              <a:ext uri="{FF2B5EF4-FFF2-40B4-BE49-F238E27FC236}">
                <a16:creationId xmlns:a16="http://schemas.microsoft.com/office/drawing/2014/main" id="{94FDFD05-B408-4907-BD9A-107E064160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128" y="3325197"/>
            <a:ext cx="1374851" cy="1374851"/>
          </a:xfrm>
          <a:prstGeom prst="rect">
            <a:avLst/>
          </a:prstGeom>
        </p:spPr>
      </p:pic>
    </p:spTree>
    <p:extLst>
      <p:ext uri="{BB962C8B-B14F-4D97-AF65-F5344CB8AC3E}">
        <p14:creationId xmlns:p14="http://schemas.microsoft.com/office/powerpoint/2010/main" val="1850491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74DF6-EA56-411A-AC62-8843DF4F864B}"/>
              </a:ext>
            </a:extLst>
          </p:cNvPr>
          <p:cNvSpPr>
            <a:spLocks noGrp="1"/>
          </p:cNvSpPr>
          <p:nvPr>
            <p:ph type="title"/>
          </p:nvPr>
        </p:nvSpPr>
        <p:spPr/>
        <p:txBody>
          <a:bodyPr/>
          <a:lstStyle/>
          <a:p>
            <a:r>
              <a:rPr lang="en-US" dirty="0"/>
              <a:t>Function for Last Step- Commented Out!</a:t>
            </a:r>
          </a:p>
        </p:txBody>
      </p:sp>
      <p:sp>
        <p:nvSpPr>
          <p:cNvPr id="3" name="Content Placeholder 2">
            <a:extLst>
              <a:ext uri="{FF2B5EF4-FFF2-40B4-BE49-F238E27FC236}">
                <a16:creationId xmlns:a16="http://schemas.microsoft.com/office/drawing/2014/main" id="{F1756252-1D84-499E-B1CD-E76E4BEB6386}"/>
              </a:ext>
            </a:extLst>
          </p:cNvPr>
          <p:cNvSpPr>
            <a:spLocks noGrp="1"/>
          </p:cNvSpPr>
          <p:nvPr>
            <p:ph idx="1"/>
          </p:nvPr>
        </p:nvSpPr>
        <p:spPr/>
        <p:txBody>
          <a:bodyPr/>
          <a:lstStyle/>
          <a:p>
            <a:pPr marL="0" indent="0">
              <a:buNone/>
            </a:pPr>
            <a:r>
              <a:rPr lang="en-US" dirty="0">
                <a:latin typeface="Consolas" panose="020B0609020204030204" pitchFamily="49" charset="0"/>
              </a:rPr>
              <a:t>function </a:t>
            </a:r>
            <a:r>
              <a:rPr lang="en-US" dirty="0" err="1">
                <a:latin typeface="Consolas" panose="020B0609020204030204" pitchFamily="49" charset="0"/>
              </a:rPr>
              <a:t>clean_func</a:t>
            </a:r>
            <a:r>
              <a:rPr lang="en-US" dirty="0">
                <a:latin typeface="Consolas" panose="020B0609020204030204" pitchFamily="49" charset="0"/>
              </a:rPr>
              <a:t> {</a:t>
            </a:r>
          </a:p>
          <a:p>
            <a:pPr marL="0" indent="0">
              <a:buNone/>
            </a:pPr>
            <a:r>
              <a:rPr lang="en-US" dirty="0">
                <a:latin typeface="Consolas" panose="020B0609020204030204" pitchFamily="49" charset="0"/>
              </a:rPr>
              <a:t>rm -rf $</a:t>
            </a:r>
            <a:r>
              <a:rPr lang="en-US" dirty="0" err="1">
                <a:latin typeface="Consolas" panose="020B0609020204030204" pitchFamily="49" charset="0"/>
              </a:rPr>
              <a:t>dir_name</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endParaRPr lang="en-US" dirty="0"/>
          </a:p>
          <a:p>
            <a:pPr marL="0" indent="0">
              <a:buNone/>
            </a:pPr>
            <a:r>
              <a:rPr lang="en-US" sz="2800" dirty="0"/>
              <a:t>Be careful with </a:t>
            </a:r>
            <a:r>
              <a:rPr lang="en-US" sz="2800" b="1" dirty="0"/>
              <a:t>rm –rf</a:t>
            </a:r>
            <a:r>
              <a:rPr lang="en-US" sz="2800" dirty="0"/>
              <a:t>!!</a:t>
            </a:r>
          </a:p>
          <a:p>
            <a:pPr marL="0" indent="0">
              <a:buNone/>
            </a:pPr>
            <a:r>
              <a:rPr lang="en-US" sz="2800" dirty="0"/>
              <a:t>Think about what would happen if you DIDN’T set the variable for </a:t>
            </a:r>
            <a:r>
              <a:rPr lang="en-US" sz="2800" dirty="0" err="1"/>
              <a:t>dir_name</a:t>
            </a:r>
            <a:r>
              <a:rPr lang="en-US" sz="2800" dirty="0"/>
              <a:t>… </a:t>
            </a:r>
            <a:r>
              <a:rPr lang="en-US" sz="2800" dirty="0">
                <a:sym typeface="Wingdings" panose="05000000000000000000" pitchFamily="2" charset="2"/>
              </a:rPr>
              <a:t></a:t>
            </a:r>
            <a:endParaRPr lang="en-US" sz="2800" dirty="0"/>
          </a:p>
        </p:txBody>
      </p:sp>
      <p:sp>
        <p:nvSpPr>
          <p:cNvPr id="4" name="Slide Number Placeholder 3">
            <a:extLst>
              <a:ext uri="{FF2B5EF4-FFF2-40B4-BE49-F238E27FC236}">
                <a16:creationId xmlns:a16="http://schemas.microsoft.com/office/drawing/2014/main" id="{BD84AEB8-948B-4259-919E-313BE6113DF1}"/>
              </a:ext>
            </a:extLst>
          </p:cNvPr>
          <p:cNvSpPr>
            <a:spLocks noGrp="1"/>
          </p:cNvSpPr>
          <p:nvPr>
            <p:ph type="sldNum" sz="quarter" idx="12"/>
          </p:nvPr>
        </p:nvSpPr>
        <p:spPr/>
        <p:txBody>
          <a:bodyPr/>
          <a:lstStyle/>
          <a:p>
            <a:fld id="{BC146173-363F-4954-B333-5CDB7995CBA3}" type="slidenum">
              <a:rPr lang="en-US" smtClean="0"/>
              <a:t>40</a:t>
            </a:fld>
            <a:endParaRPr lang="en-US"/>
          </a:p>
        </p:txBody>
      </p:sp>
    </p:spTree>
    <p:extLst>
      <p:ext uri="{BB962C8B-B14F-4D97-AF65-F5344CB8AC3E}">
        <p14:creationId xmlns:p14="http://schemas.microsoft.com/office/powerpoint/2010/main" val="3078711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7F47-BEC2-4BA7-9DDF-02502C60B60A}"/>
              </a:ext>
            </a:extLst>
          </p:cNvPr>
          <p:cNvSpPr>
            <a:spLocks noGrp="1"/>
          </p:cNvSpPr>
          <p:nvPr>
            <p:ph type="title"/>
          </p:nvPr>
        </p:nvSpPr>
        <p:spPr>
          <a:xfrm>
            <a:off x="331967" y="1675215"/>
            <a:ext cx="8480066" cy="612956"/>
          </a:xfrm>
        </p:spPr>
        <p:txBody>
          <a:bodyPr/>
          <a:lstStyle/>
          <a:p>
            <a:r>
              <a:rPr lang="en-US" dirty="0"/>
              <a:t>The Conclusion</a:t>
            </a:r>
          </a:p>
        </p:txBody>
      </p:sp>
      <p:sp>
        <p:nvSpPr>
          <p:cNvPr id="4" name="Slide Number Placeholder 3">
            <a:extLst>
              <a:ext uri="{FF2B5EF4-FFF2-40B4-BE49-F238E27FC236}">
                <a16:creationId xmlns:a16="http://schemas.microsoft.com/office/drawing/2014/main" id="{FF824D78-271B-4557-B6BD-90CDDFF47EBB}"/>
              </a:ext>
            </a:extLst>
          </p:cNvPr>
          <p:cNvSpPr>
            <a:spLocks noGrp="1"/>
          </p:cNvSpPr>
          <p:nvPr>
            <p:ph type="sldNum" sz="quarter" idx="12"/>
          </p:nvPr>
        </p:nvSpPr>
        <p:spPr/>
        <p:txBody>
          <a:bodyPr/>
          <a:lstStyle/>
          <a:p>
            <a:fld id="{BC146173-363F-4954-B333-5CDB7995CBA3}" type="slidenum">
              <a:rPr lang="en-US" smtClean="0"/>
              <a:t>41</a:t>
            </a:fld>
            <a:endParaRPr lang="en-US"/>
          </a:p>
        </p:txBody>
      </p:sp>
      <p:pic>
        <p:nvPicPr>
          <p:cNvPr id="5" name="Picture 4" descr="A close up of a logo&#10;&#10;Description automatically generated">
            <a:extLst>
              <a:ext uri="{FF2B5EF4-FFF2-40B4-BE49-F238E27FC236}">
                <a16:creationId xmlns:a16="http://schemas.microsoft.com/office/drawing/2014/main" id="{80E7915D-E6AE-481D-A8A5-A2F4683F9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838" y="2577638"/>
            <a:ext cx="4762500" cy="1685925"/>
          </a:xfrm>
          <a:prstGeom prst="rect">
            <a:avLst/>
          </a:prstGeom>
        </p:spPr>
      </p:pic>
    </p:spTree>
    <p:extLst>
      <p:ext uri="{BB962C8B-B14F-4D97-AF65-F5344CB8AC3E}">
        <p14:creationId xmlns:p14="http://schemas.microsoft.com/office/powerpoint/2010/main" val="3077057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E72D-A878-4C2A-B24C-2694E5A9D064}"/>
              </a:ext>
            </a:extLst>
          </p:cNvPr>
          <p:cNvSpPr>
            <a:spLocks noGrp="1"/>
          </p:cNvSpPr>
          <p:nvPr>
            <p:ph type="title"/>
          </p:nvPr>
        </p:nvSpPr>
        <p:spPr/>
        <p:txBody>
          <a:bodyPr/>
          <a:lstStyle/>
          <a:p>
            <a:r>
              <a:rPr lang="en-US" dirty="0"/>
              <a:t>If Using Functions</a:t>
            </a:r>
          </a:p>
        </p:txBody>
      </p:sp>
      <p:sp>
        <p:nvSpPr>
          <p:cNvPr id="3" name="Content Placeholder 2">
            <a:extLst>
              <a:ext uri="{FF2B5EF4-FFF2-40B4-BE49-F238E27FC236}">
                <a16:creationId xmlns:a16="http://schemas.microsoft.com/office/drawing/2014/main" id="{1188F718-83A0-4BA7-967A-3ABF6B4CF9D1}"/>
              </a:ext>
            </a:extLst>
          </p:cNvPr>
          <p:cNvSpPr>
            <a:spLocks noGrp="1"/>
          </p:cNvSpPr>
          <p:nvPr>
            <p:ph idx="1"/>
          </p:nvPr>
        </p:nvSpPr>
        <p:spPr/>
        <p:txBody>
          <a:bodyPr/>
          <a:lstStyle/>
          <a:p>
            <a:endParaRPr lang="en-US" dirty="0"/>
          </a:p>
          <a:p>
            <a:r>
              <a:rPr lang="en-US" dirty="0"/>
              <a:t>Execute Functions and then-</a:t>
            </a:r>
          </a:p>
          <a:p>
            <a:pPr lvl="1"/>
            <a:r>
              <a:rPr lang="en-US" dirty="0"/>
              <a:t>Add any last logging steps</a:t>
            </a:r>
          </a:p>
          <a:p>
            <a:pPr lvl="1"/>
            <a:r>
              <a:rPr lang="en-US" dirty="0"/>
              <a:t>Clean up any files</a:t>
            </a:r>
          </a:p>
          <a:p>
            <a:pPr lvl="1"/>
            <a:r>
              <a:rPr lang="en-US" dirty="0"/>
              <a:t>Email log files or notifications</a:t>
            </a:r>
          </a:p>
        </p:txBody>
      </p:sp>
      <p:sp>
        <p:nvSpPr>
          <p:cNvPr id="4" name="Slide Number Placeholder 3">
            <a:extLst>
              <a:ext uri="{FF2B5EF4-FFF2-40B4-BE49-F238E27FC236}">
                <a16:creationId xmlns:a16="http://schemas.microsoft.com/office/drawing/2014/main" id="{AA8974D6-D262-4ED6-A350-0DD033BAB9A4}"/>
              </a:ext>
            </a:extLst>
          </p:cNvPr>
          <p:cNvSpPr>
            <a:spLocks noGrp="1"/>
          </p:cNvSpPr>
          <p:nvPr>
            <p:ph type="sldNum" sz="quarter" idx="12"/>
          </p:nvPr>
        </p:nvSpPr>
        <p:spPr/>
        <p:txBody>
          <a:bodyPr/>
          <a:lstStyle/>
          <a:p>
            <a:fld id="{BC146173-363F-4954-B333-5CDB7995CBA3}" type="slidenum">
              <a:rPr lang="en-US" smtClean="0"/>
              <a:t>42</a:t>
            </a:fld>
            <a:endParaRPr lang="en-US"/>
          </a:p>
        </p:txBody>
      </p:sp>
    </p:spTree>
    <p:extLst>
      <p:ext uri="{BB962C8B-B14F-4D97-AF65-F5344CB8AC3E}">
        <p14:creationId xmlns:p14="http://schemas.microsoft.com/office/powerpoint/2010/main" val="4085043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E5D3-7472-4984-A14E-481328A55FBA}"/>
              </a:ext>
            </a:extLst>
          </p:cNvPr>
          <p:cNvSpPr>
            <a:spLocks noGrp="1"/>
          </p:cNvSpPr>
          <p:nvPr>
            <p:ph type="title"/>
          </p:nvPr>
        </p:nvSpPr>
        <p:spPr/>
        <p:txBody>
          <a:bodyPr/>
          <a:lstStyle/>
          <a:p>
            <a:r>
              <a:rPr lang="en-US" dirty="0"/>
              <a:t>Complete our Script</a:t>
            </a:r>
          </a:p>
        </p:txBody>
      </p:sp>
      <p:sp>
        <p:nvSpPr>
          <p:cNvPr id="3" name="Content Placeholder 2">
            <a:extLst>
              <a:ext uri="{FF2B5EF4-FFF2-40B4-BE49-F238E27FC236}">
                <a16:creationId xmlns:a16="http://schemas.microsoft.com/office/drawing/2014/main" id="{EF0D120C-A458-45EC-95DB-84BA016429E8}"/>
              </a:ext>
            </a:extLst>
          </p:cNvPr>
          <p:cNvSpPr>
            <a:spLocks noGrp="1"/>
          </p:cNvSpPr>
          <p:nvPr>
            <p:ph idx="1"/>
          </p:nvPr>
        </p:nvSpPr>
        <p:spPr/>
        <p:txBody>
          <a:bodyPr/>
          <a:lstStyle/>
          <a:p>
            <a:pPr marL="0" indent="0">
              <a:buNone/>
            </a:pPr>
            <a:r>
              <a:rPr lang="en-US" dirty="0">
                <a:latin typeface="Consolas" panose="020B0609020204030204" pitchFamily="49" charset="0"/>
              </a:rPr>
              <a:t># Conclusion</a:t>
            </a:r>
          </a:p>
          <a:p>
            <a:pPr marL="0" indent="0">
              <a:buNone/>
            </a:pPr>
            <a:r>
              <a:rPr lang="en-US" dirty="0">
                <a:latin typeface="Consolas" panose="020B0609020204030204" pitchFamily="49" charset="0"/>
              </a:rPr>
              <a:t># Execute Functions and clean up</a:t>
            </a:r>
          </a:p>
          <a:p>
            <a:pPr marL="0" indent="0">
              <a:buNone/>
            </a:pPr>
            <a:r>
              <a:rPr lang="en-US" dirty="0" err="1">
                <a:latin typeface="Consolas" panose="020B0609020204030204" pitchFamily="49" charset="0"/>
              </a:rPr>
              <a:t>touch_func</a:t>
            </a:r>
            <a:endParaRPr lang="en-US" dirty="0">
              <a:latin typeface="Consolas" panose="020B0609020204030204" pitchFamily="49" charset="0"/>
            </a:endParaRPr>
          </a:p>
          <a:p>
            <a:pPr marL="0" indent="0">
              <a:buNone/>
            </a:pPr>
            <a:r>
              <a:rPr lang="en-US" dirty="0" err="1">
                <a:latin typeface="Consolas" panose="020B0609020204030204" pitchFamily="49" charset="0"/>
              </a:rPr>
              <a:t>write_log_func</a:t>
            </a:r>
            <a:endParaRPr lang="en-US" dirty="0">
              <a:latin typeface="Consolas" panose="020B0609020204030204" pitchFamily="49" charset="0"/>
            </a:endParaRPr>
          </a:p>
          <a:p>
            <a:pPr marL="0" indent="0">
              <a:buNone/>
            </a:pPr>
            <a:r>
              <a:rPr lang="en-US" dirty="0">
                <a:latin typeface="Consolas" panose="020B0609020204030204" pitchFamily="49" charset="0"/>
              </a:rPr>
              <a:t>#</a:t>
            </a:r>
            <a:r>
              <a:rPr lang="en-US" dirty="0" err="1">
                <a:latin typeface="Consolas" panose="020B0609020204030204" pitchFamily="49" charset="0"/>
              </a:rPr>
              <a:t>clean_func</a:t>
            </a:r>
            <a:r>
              <a:rPr lang="en-US" dirty="0">
                <a:latin typeface="Consolas" panose="020B0609020204030204" pitchFamily="49" charset="0"/>
              </a:rPr>
              <a:t> # </a:t>
            </a:r>
            <a:r>
              <a:rPr lang="en-US" dirty="0">
                <a:latin typeface="Consolas" panose="020B0609020204030204" pitchFamily="49" charset="0"/>
                <a:sym typeface="Wingdings" panose="05000000000000000000" pitchFamily="2" charset="2"/>
              </a:rPr>
              <a:t>function is commented out to begin!</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echo “Script has completed” &gt;&gt; $</a:t>
            </a:r>
            <a:r>
              <a:rPr lang="en-US" dirty="0" err="1">
                <a:latin typeface="Consolas" panose="020B0609020204030204" pitchFamily="49" charset="0"/>
              </a:rPr>
              <a:t>log_name</a:t>
            </a:r>
            <a:endParaRPr lang="en-US" dirty="0">
              <a:latin typeface="Consolas" panose="020B0609020204030204" pitchFamily="49" charset="0"/>
            </a:endParaRPr>
          </a:p>
          <a:p>
            <a:pPr marL="0" indent="0">
              <a:buNone/>
            </a:pPr>
            <a:endParaRPr lang="en-US" dirty="0">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9EC7E51F-6620-4F4E-A4FD-691031478B65}"/>
              </a:ext>
            </a:extLst>
          </p:cNvPr>
          <p:cNvSpPr>
            <a:spLocks noGrp="1"/>
          </p:cNvSpPr>
          <p:nvPr>
            <p:ph type="sldNum" sz="quarter" idx="12"/>
          </p:nvPr>
        </p:nvSpPr>
        <p:spPr/>
        <p:txBody>
          <a:bodyPr/>
          <a:lstStyle/>
          <a:p>
            <a:fld id="{BC146173-363F-4954-B333-5CDB7995CBA3}" type="slidenum">
              <a:rPr lang="en-US" smtClean="0"/>
              <a:t>43</a:t>
            </a:fld>
            <a:endParaRPr lang="en-US"/>
          </a:p>
        </p:txBody>
      </p:sp>
    </p:spTree>
    <p:extLst>
      <p:ext uri="{BB962C8B-B14F-4D97-AF65-F5344CB8AC3E}">
        <p14:creationId xmlns:p14="http://schemas.microsoft.com/office/powerpoint/2010/main" val="3903243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36CD-20A4-4CEE-8577-879741FEF096}"/>
              </a:ext>
            </a:extLst>
          </p:cNvPr>
          <p:cNvSpPr>
            <a:spLocks noGrp="1"/>
          </p:cNvSpPr>
          <p:nvPr>
            <p:ph type="title"/>
          </p:nvPr>
        </p:nvSpPr>
        <p:spPr/>
        <p:txBody>
          <a:bodyPr/>
          <a:lstStyle/>
          <a:p>
            <a:r>
              <a:rPr lang="en-US" dirty="0"/>
              <a:t>Always do Clean Up and Notify Completion</a:t>
            </a:r>
          </a:p>
        </p:txBody>
      </p:sp>
      <p:sp>
        <p:nvSpPr>
          <p:cNvPr id="3" name="Content Placeholder 2">
            <a:extLst>
              <a:ext uri="{FF2B5EF4-FFF2-40B4-BE49-F238E27FC236}">
                <a16:creationId xmlns:a16="http://schemas.microsoft.com/office/drawing/2014/main" id="{EBBB49EC-1BA5-4207-9FE1-3B1DA026354F}"/>
              </a:ext>
            </a:extLst>
          </p:cNvPr>
          <p:cNvSpPr>
            <a:spLocks noGrp="1"/>
          </p:cNvSpPr>
          <p:nvPr>
            <p:ph idx="1"/>
          </p:nvPr>
        </p:nvSpPr>
        <p:spPr>
          <a:xfrm>
            <a:off x="322028" y="1485899"/>
            <a:ext cx="8480066" cy="3039449"/>
          </a:xfrm>
        </p:spPr>
        <p:txBody>
          <a:bodyPr/>
          <a:lstStyle/>
          <a:p>
            <a:r>
              <a:rPr lang="en-US" dirty="0"/>
              <a:t>Remove any files that were created for script.</a:t>
            </a:r>
          </a:p>
          <a:p>
            <a:r>
              <a:rPr lang="en-US" dirty="0"/>
              <a:t>Parse log files for success or errors.</a:t>
            </a:r>
          </a:p>
          <a:p>
            <a:r>
              <a:rPr lang="en-US" dirty="0"/>
              <a:t>Report on success or errors.</a:t>
            </a:r>
          </a:p>
          <a:p>
            <a:r>
              <a:rPr lang="en-US" dirty="0"/>
              <a:t>Notify the script has finished, successfully or even if it hasn’t.</a:t>
            </a:r>
          </a:p>
        </p:txBody>
      </p:sp>
      <p:sp>
        <p:nvSpPr>
          <p:cNvPr id="4" name="Slide Number Placeholder 3">
            <a:extLst>
              <a:ext uri="{FF2B5EF4-FFF2-40B4-BE49-F238E27FC236}">
                <a16:creationId xmlns:a16="http://schemas.microsoft.com/office/drawing/2014/main" id="{33318DE9-B271-47FB-A106-AD36F4CFD218}"/>
              </a:ext>
            </a:extLst>
          </p:cNvPr>
          <p:cNvSpPr>
            <a:spLocks noGrp="1"/>
          </p:cNvSpPr>
          <p:nvPr>
            <p:ph type="sldNum" sz="quarter" idx="12"/>
          </p:nvPr>
        </p:nvSpPr>
        <p:spPr/>
        <p:txBody>
          <a:bodyPr/>
          <a:lstStyle/>
          <a:p>
            <a:fld id="{BC146173-363F-4954-B333-5CDB7995CBA3}" type="slidenum">
              <a:rPr lang="en-US" smtClean="0"/>
              <a:t>44</a:t>
            </a:fld>
            <a:endParaRPr lang="en-US"/>
          </a:p>
        </p:txBody>
      </p:sp>
    </p:spTree>
    <p:extLst>
      <p:ext uri="{BB962C8B-B14F-4D97-AF65-F5344CB8AC3E}">
        <p14:creationId xmlns:p14="http://schemas.microsoft.com/office/powerpoint/2010/main" val="3022267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15E5-AD48-4944-ABB9-85C3D1B30700}"/>
              </a:ext>
            </a:extLst>
          </p:cNvPr>
          <p:cNvSpPr>
            <a:spLocks noGrp="1"/>
          </p:cNvSpPr>
          <p:nvPr>
            <p:ph type="title"/>
          </p:nvPr>
        </p:nvSpPr>
        <p:spPr/>
        <p:txBody>
          <a:bodyPr/>
          <a:lstStyle/>
          <a:p>
            <a:r>
              <a:rPr lang="en-US" dirty="0"/>
              <a:t>Executing Functions</a:t>
            </a:r>
          </a:p>
        </p:txBody>
      </p:sp>
      <p:sp>
        <p:nvSpPr>
          <p:cNvPr id="3" name="Content Placeholder 2">
            <a:extLst>
              <a:ext uri="{FF2B5EF4-FFF2-40B4-BE49-F238E27FC236}">
                <a16:creationId xmlns:a16="http://schemas.microsoft.com/office/drawing/2014/main" id="{4531C7A7-B988-4338-8B6D-38E6003DDF64}"/>
              </a:ext>
            </a:extLst>
          </p:cNvPr>
          <p:cNvSpPr>
            <a:spLocks noGrp="1"/>
          </p:cNvSpPr>
          <p:nvPr>
            <p:ph idx="1"/>
          </p:nvPr>
        </p:nvSpPr>
        <p:spPr/>
        <p:txBody>
          <a:bodyPr/>
          <a:lstStyle/>
          <a:p>
            <a:r>
              <a:rPr lang="en-US" dirty="0"/>
              <a:t>Functions are executed as part of the conclusion and…</a:t>
            </a:r>
          </a:p>
          <a:p>
            <a:pPr lvl="1"/>
            <a:r>
              <a:rPr lang="en-US" dirty="0"/>
              <a:t>Makes it easier to test and work with sections of scripts.</a:t>
            </a:r>
          </a:p>
          <a:p>
            <a:pPr lvl="1"/>
            <a:endParaRPr lang="en-US" dirty="0"/>
          </a:p>
          <a:p>
            <a:pPr lvl="1"/>
            <a:r>
              <a:rPr lang="en-US" dirty="0"/>
              <a:t>Check out the full script: summit_demo_func.sh</a:t>
            </a:r>
          </a:p>
          <a:p>
            <a:pPr lvl="1"/>
            <a:r>
              <a:rPr lang="en-US" dirty="0"/>
              <a:t>Run Script with CLEAN function commented out!</a:t>
            </a:r>
          </a:p>
          <a:p>
            <a:pPr lvl="1"/>
            <a:endParaRPr lang="en-US" dirty="0"/>
          </a:p>
        </p:txBody>
      </p:sp>
      <p:sp>
        <p:nvSpPr>
          <p:cNvPr id="4" name="Slide Number Placeholder 3">
            <a:extLst>
              <a:ext uri="{FF2B5EF4-FFF2-40B4-BE49-F238E27FC236}">
                <a16:creationId xmlns:a16="http://schemas.microsoft.com/office/drawing/2014/main" id="{106AF10A-B930-4E0C-9D29-10280387DC64}"/>
              </a:ext>
            </a:extLst>
          </p:cNvPr>
          <p:cNvSpPr>
            <a:spLocks noGrp="1"/>
          </p:cNvSpPr>
          <p:nvPr>
            <p:ph type="sldNum" sz="quarter" idx="12"/>
          </p:nvPr>
        </p:nvSpPr>
        <p:spPr/>
        <p:txBody>
          <a:bodyPr/>
          <a:lstStyle/>
          <a:p>
            <a:fld id="{BC146173-363F-4954-B333-5CDB7995CBA3}" type="slidenum">
              <a:rPr lang="en-US" smtClean="0"/>
              <a:t>45</a:t>
            </a:fld>
            <a:endParaRPr lang="en-US"/>
          </a:p>
        </p:txBody>
      </p:sp>
      <p:pic>
        <p:nvPicPr>
          <p:cNvPr id="6" name="Picture 5" descr="A picture containing table, stool, clock&#10;&#10;Description automatically generated">
            <a:extLst>
              <a:ext uri="{FF2B5EF4-FFF2-40B4-BE49-F238E27FC236}">
                <a16:creationId xmlns:a16="http://schemas.microsoft.com/office/drawing/2014/main" id="{7B691E9E-D4FE-470F-8073-72DFDF363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45" y="2802207"/>
            <a:ext cx="1800225" cy="1514475"/>
          </a:xfrm>
          <a:prstGeom prst="rect">
            <a:avLst/>
          </a:prstGeom>
        </p:spPr>
      </p:pic>
    </p:spTree>
    <p:extLst>
      <p:ext uri="{BB962C8B-B14F-4D97-AF65-F5344CB8AC3E}">
        <p14:creationId xmlns:p14="http://schemas.microsoft.com/office/powerpoint/2010/main" val="2855791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F28A-2066-4941-A165-2432D7C29EE0}"/>
              </a:ext>
            </a:extLst>
          </p:cNvPr>
          <p:cNvSpPr>
            <a:spLocks noGrp="1"/>
          </p:cNvSpPr>
          <p:nvPr>
            <p:ph type="title"/>
          </p:nvPr>
        </p:nvSpPr>
        <p:spPr/>
        <p:txBody>
          <a:bodyPr/>
          <a:lstStyle/>
          <a:p>
            <a:r>
              <a:rPr lang="en-US" dirty="0"/>
              <a:t>Test out the Scripts!</a:t>
            </a:r>
          </a:p>
        </p:txBody>
      </p:sp>
      <p:sp>
        <p:nvSpPr>
          <p:cNvPr id="3" name="Content Placeholder 2">
            <a:extLst>
              <a:ext uri="{FF2B5EF4-FFF2-40B4-BE49-F238E27FC236}">
                <a16:creationId xmlns:a16="http://schemas.microsoft.com/office/drawing/2014/main" id="{FF3D8708-47EA-4BD6-8C60-A3DB379D2370}"/>
              </a:ext>
            </a:extLst>
          </p:cNvPr>
          <p:cNvSpPr>
            <a:spLocks noGrp="1"/>
          </p:cNvSpPr>
          <p:nvPr>
            <p:ph idx="1"/>
          </p:nvPr>
        </p:nvSpPr>
        <p:spPr/>
        <p:txBody>
          <a:bodyPr/>
          <a:lstStyle/>
          <a:p>
            <a:r>
              <a:rPr lang="en-US" dirty="0"/>
              <a:t>Note the differences</a:t>
            </a:r>
          </a:p>
          <a:p>
            <a:r>
              <a:rPr lang="en-US" dirty="0"/>
              <a:t>Note how more commands would be built in.</a:t>
            </a:r>
          </a:p>
          <a:p>
            <a:r>
              <a:rPr lang="en-US" dirty="0"/>
              <a:t>Notice logging and how commands can be used as well as checks.</a:t>
            </a:r>
          </a:p>
          <a:p>
            <a:r>
              <a:rPr lang="en-US" dirty="0"/>
              <a:t>More advance utilities/commands: AWK, GREP, SED to do advanced filtering and searching.</a:t>
            </a:r>
          </a:p>
          <a:p>
            <a:r>
              <a:rPr lang="en-US" dirty="0"/>
              <a:t>Use email utilities like </a:t>
            </a:r>
            <a:r>
              <a:rPr lang="en-US" dirty="0" err="1"/>
              <a:t>sendmail</a:t>
            </a:r>
            <a:r>
              <a:rPr lang="en-US" dirty="0"/>
              <a:t> for notifications</a:t>
            </a:r>
            <a:r>
              <a:rPr lang="en-US"/>
              <a:t>, alerting</a:t>
            </a:r>
            <a:endParaRPr lang="en-US" dirty="0"/>
          </a:p>
        </p:txBody>
      </p:sp>
      <p:sp>
        <p:nvSpPr>
          <p:cNvPr id="4" name="Slide Number Placeholder 3">
            <a:extLst>
              <a:ext uri="{FF2B5EF4-FFF2-40B4-BE49-F238E27FC236}">
                <a16:creationId xmlns:a16="http://schemas.microsoft.com/office/drawing/2014/main" id="{B45A70BD-7A82-4D98-919F-4C1BFD2264AF}"/>
              </a:ext>
            </a:extLst>
          </p:cNvPr>
          <p:cNvSpPr>
            <a:spLocks noGrp="1"/>
          </p:cNvSpPr>
          <p:nvPr>
            <p:ph type="sldNum" sz="quarter" idx="12"/>
          </p:nvPr>
        </p:nvSpPr>
        <p:spPr/>
        <p:txBody>
          <a:bodyPr/>
          <a:lstStyle/>
          <a:p>
            <a:fld id="{BC146173-363F-4954-B333-5CDB7995CBA3}" type="slidenum">
              <a:rPr lang="en-US" smtClean="0"/>
              <a:t>46</a:t>
            </a:fld>
            <a:endParaRPr lang="en-US"/>
          </a:p>
        </p:txBody>
      </p:sp>
    </p:spTree>
    <p:extLst>
      <p:ext uri="{BB962C8B-B14F-4D97-AF65-F5344CB8AC3E}">
        <p14:creationId xmlns:p14="http://schemas.microsoft.com/office/powerpoint/2010/main" val="1695024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AF61-D86D-4CFC-91B9-2E130C68FF60}"/>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46DF80B6-100C-4CDE-B436-631FBAE90622}"/>
              </a:ext>
            </a:extLst>
          </p:cNvPr>
          <p:cNvSpPr>
            <a:spLocks noGrp="1"/>
          </p:cNvSpPr>
          <p:nvPr>
            <p:ph idx="1"/>
          </p:nvPr>
        </p:nvSpPr>
        <p:spPr/>
        <p:txBody>
          <a:bodyPr/>
          <a:lstStyle/>
          <a:p>
            <a:r>
              <a:rPr lang="en-US" dirty="0"/>
              <a:t>Learn Vi/Vim, Nano or another editor to make it easy to write scripts in the Linux terminal.</a:t>
            </a:r>
          </a:p>
          <a:p>
            <a:r>
              <a:rPr lang="en-US" dirty="0"/>
              <a:t>Use best practices from the beginning so that as your scripts mature, they are already easy for others to read, manage and use.</a:t>
            </a:r>
          </a:p>
          <a:p>
            <a:r>
              <a:rPr lang="en-US" dirty="0"/>
              <a:t>Use dynamic values to make code reusable</a:t>
            </a:r>
          </a:p>
          <a:p>
            <a:r>
              <a:rPr lang="en-US" dirty="0"/>
              <a:t>Use functions to make it easier to manage and test scripts</a:t>
            </a:r>
          </a:p>
          <a:p>
            <a:r>
              <a:rPr lang="en-US" dirty="0"/>
              <a:t>Use exit codes for variables and errors to keep scripts from running without the right information.</a:t>
            </a:r>
          </a:p>
        </p:txBody>
      </p:sp>
      <p:sp>
        <p:nvSpPr>
          <p:cNvPr id="4" name="Slide Number Placeholder 3">
            <a:extLst>
              <a:ext uri="{FF2B5EF4-FFF2-40B4-BE49-F238E27FC236}">
                <a16:creationId xmlns:a16="http://schemas.microsoft.com/office/drawing/2014/main" id="{5162F1D1-DD71-4F43-B593-6A58D015E360}"/>
              </a:ext>
            </a:extLst>
          </p:cNvPr>
          <p:cNvSpPr>
            <a:spLocks noGrp="1"/>
          </p:cNvSpPr>
          <p:nvPr>
            <p:ph type="sldNum" sz="quarter" idx="12"/>
          </p:nvPr>
        </p:nvSpPr>
        <p:spPr/>
        <p:txBody>
          <a:bodyPr/>
          <a:lstStyle/>
          <a:p>
            <a:fld id="{BC146173-363F-4954-B333-5CDB7995CBA3}" type="slidenum">
              <a:rPr lang="en-US" smtClean="0"/>
              <a:t>47</a:t>
            </a:fld>
            <a:endParaRPr lang="en-US"/>
          </a:p>
        </p:txBody>
      </p:sp>
    </p:spTree>
    <p:extLst>
      <p:ext uri="{BB962C8B-B14F-4D97-AF65-F5344CB8AC3E}">
        <p14:creationId xmlns:p14="http://schemas.microsoft.com/office/powerpoint/2010/main" val="3546236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7471-8533-4072-8363-BBA3BB7AC35B}"/>
              </a:ext>
            </a:extLst>
          </p:cNvPr>
          <p:cNvSpPr>
            <a:spLocks noGrp="1"/>
          </p:cNvSpPr>
          <p:nvPr>
            <p:ph type="title"/>
          </p:nvPr>
        </p:nvSpPr>
        <p:spPr/>
        <p:txBody>
          <a:bodyPr/>
          <a:lstStyle/>
          <a:p>
            <a:r>
              <a:rPr lang="en-US" dirty="0"/>
              <a:t>If You Want to Learn More:</a:t>
            </a:r>
          </a:p>
        </p:txBody>
      </p:sp>
      <p:sp>
        <p:nvSpPr>
          <p:cNvPr id="3" name="Content Placeholder 2">
            <a:extLst>
              <a:ext uri="{FF2B5EF4-FFF2-40B4-BE49-F238E27FC236}">
                <a16:creationId xmlns:a16="http://schemas.microsoft.com/office/drawing/2014/main" id="{FBA3C18D-A41D-46CE-B0BD-B6DD26A9FD9C}"/>
              </a:ext>
            </a:extLst>
          </p:cNvPr>
          <p:cNvSpPr>
            <a:spLocks noGrp="1"/>
          </p:cNvSpPr>
          <p:nvPr>
            <p:ph idx="1"/>
          </p:nvPr>
        </p:nvSpPr>
        <p:spPr/>
        <p:txBody>
          <a:bodyPr/>
          <a:lstStyle/>
          <a:p>
            <a:pPr marL="0" indent="0">
              <a:buNone/>
            </a:pPr>
            <a:r>
              <a:rPr lang="en-US" dirty="0">
                <a:hlinkClick r:id="rId2"/>
              </a:rPr>
              <a:t>Blog Posts</a:t>
            </a:r>
            <a:r>
              <a:rPr lang="en-US" dirty="0"/>
              <a:t>, Writing Shell Scripts, Parts 1-4</a:t>
            </a:r>
            <a:endParaRPr lang="en-US" dirty="0">
              <a:hlinkClick r:id="rId3"/>
            </a:endParaRPr>
          </a:p>
          <a:p>
            <a:pPr marL="0" indent="0">
              <a:buNone/>
            </a:pPr>
            <a:r>
              <a:rPr lang="en-US" dirty="0">
                <a:hlinkClick r:id="rId3"/>
              </a:rPr>
              <a:t>PASS Summit Session</a:t>
            </a:r>
            <a:r>
              <a:rPr lang="en-US" dirty="0"/>
              <a:t>, Empowering the SQL Server Professional with Linux Scripting- Thursday, Nov. 7</a:t>
            </a:r>
            <a:r>
              <a:rPr lang="en-US" baseline="30000" dirty="0"/>
              <a:t>th</a:t>
            </a:r>
            <a:r>
              <a:rPr lang="en-US" dirty="0"/>
              <a:t>, 1:30pm, RM 611-614</a:t>
            </a:r>
          </a:p>
          <a:p>
            <a:pPr marL="0" indent="0">
              <a:buNone/>
            </a:pPr>
            <a:r>
              <a:rPr lang="en-US" dirty="0">
                <a:hlinkClick r:id="rId4"/>
              </a:rPr>
              <a:t>Web Tutorials</a:t>
            </a:r>
            <a:r>
              <a:rPr lang="en-US" dirty="0"/>
              <a:t>, Linux Shell Scripting</a:t>
            </a:r>
          </a:p>
          <a:p>
            <a:pPr marL="0" indent="0">
              <a:buNone/>
            </a:pPr>
            <a:r>
              <a:rPr lang="en-US" dirty="0" err="1">
                <a:hlinkClick r:id="rId5"/>
              </a:rPr>
              <a:t>Edx</a:t>
            </a:r>
            <a:r>
              <a:rPr lang="en-US" dirty="0">
                <a:hlinkClick r:id="rId5"/>
              </a:rPr>
              <a:t> Class</a:t>
            </a:r>
            <a:r>
              <a:rPr lang="en-US" dirty="0"/>
              <a:t>, Linux Command Line Basics</a:t>
            </a:r>
          </a:p>
          <a:p>
            <a:pPr marL="0" indent="0">
              <a:buNone/>
            </a:pPr>
            <a:r>
              <a:rPr lang="en-US" dirty="0">
                <a:hlinkClick r:id="rId6"/>
              </a:rPr>
              <a:t>Linux Scripting Class</a:t>
            </a:r>
            <a:r>
              <a:rPr lang="en-US" dirty="0"/>
              <a:t>, Linux Tutorials</a:t>
            </a:r>
          </a:p>
        </p:txBody>
      </p:sp>
      <p:sp>
        <p:nvSpPr>
          <p:cNvPr id="4" name="Slide Number Placeholder 3">
            <a:extLst>
              <a:ext uri="{FF2B5EF4-FFF2-40B4-BE49-F238E27FC236}">
                <a16:creationId xmlns:a16="http://schemas.microsoft.com/office/drawing/2014/main" id="{0899C130-85BB-44BB-A944-8C5B05F70469}"/>
              </a:ext>
            </a:extLst>
          </p:cNvPr>
          <p:cNvSpPr>
            <a:spLocks noGrp="1"/>
          </p:cNvSpPr>
          <p:nvPr>
            <p:ph type="sldNum" sz="quarter" idx="12"/>
          </p:nvPr>
        </p:nvSpPr>
        <p:spPr/>
        <p:txBody>
          <a:bodyPr/>
          <a:lstStyle/>
          <a:p>
            <a:fld id="{BC146173-363F-4954-B333-5CDB7995CBA3}" type="slidenum">
              <a:rPr lang="en-US" smtClean="0"/>
              <a:t>48</a:t>
            </a:fld>
            <a:endParaRPr lang="en-US"/>
          </a:p>
        </p:txBody>
      </p:sp>
    </p:spTree>
    <p:extLst>
      <p:ext uri="{BB962C8B-B14F-4D97-AF65-F5344CB8AC3E}">
        <p14:creationId xmlns:p14="http://schemas.microsoft.com/office/powerpoint/2010/main" val="3936095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
        <p:nvSpPr>
          <p:cNvPr id="3" name="Rectangle 2">
            <a:extLst>
              <a:ext uri="{FF2B5EF4-FFF2-40B4-BE49-F238E27FC236}">
                <a16:creationId xmlns:a16="http://schemas.microsoft.com/office/drawing/2014/main" id="{DDCA53D0-AE2E-45B8-9E87-1BFE26A06167}"/>
              </a:ext>
            </a:extLst>
          </p:cNvPr>
          <p:cNvSpPr/>
          <p:nvPr/>
        </p:nvSpPr>
        <p:spPr>
          <a:xfrm>
            <a:off x="5154929" y="4583431"/>
            <a:ext cx="4021725" cy="5600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a:extLst>
              <a:ext uri="{FF2B5EF4-FFF2-40B4-BE49-F238E27FC236}">
                <a16:creationId xmlns:a16="http://schemas.microsoft.com/office/drawing/2014/main" id="{6EDEE02D-4910-419C-8076-73F06A34DDB9}"/>
              </a:ext>
            </a:extLst>
          </p:cNvPr>
          <p:cNvPicPr>
            <a:picLocks noChangeAspect="1"/>
          </p:cNvPicPr>
          <p:nvPr/>
        </p:nvPicPr>
        <p:blipFill>
          <a:blip r:embed="rId3"/>
          <a:stretch>
            <a:fillRect/>
          </a:stretch>
        </p:blipFill>
        <p:spPr>
          <a:xfrm>
            <a:off x="7371092" y="4686931"/>
            <a:ext cx="1683349" cy="410683"/>
          </a:xfrm>
          <a:prstGeom prst="rect">
            <a:avLst/>
          </a:prstGeom>
        </p:spPr>
      </p:pic>
    </p:spTree>
    <p:extLst>
      <p:ext uri="{BB962C8B-B14F-4D97-AF65-F5344CB8AC3E}">
        <p14:creationId xmlns:p14="http://schemas.microsoft.com/office/powerpoint/2010/main" val="33193124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29DA-665C-4E74-82FB-97ACAF4332C4}"/>
              </a:ext>
            </a:extLst>
          </p:cNvPr>
          <p:cNvSpPr>
            <a:spLocks noGrp="1"/>
          </p:cNvSpPr>
          <p:nvPr>
            <p:ph type="title"/>
          </p:nvPr>
        </p:nvSpPr>
        <p:spPr/>
        <p:txBody>
          <a:bodyPr/>
          <a:lstStyle/>
          <a:p>
            <a:r>
              <a:rPr lang="en-US" dirty="0"/>
              <a:t>One Way: Azure Cloud Shell</a:t>
            </a:r>
          </a:p>
        </p:txBody>
      </p:sp>
      <p:sp>
        <p:nvSpPr>
          <p:cNvPr id="3" name="Content Placeholder 2">
            <a:extLst>
              <a:ext uri="{FF2B5EF4-FFF2-40B4-BE49-F238E27FC236}">
                <a16:creationId xmlns:a16="http://schemas.microsoft.com/office/drawing/2014/main" id="{B7298B73-2E37-4452-B5B9-DAB2E2E010BC}"/>
              </a:ext>
            </a:extLst>
          </p:cNvPr>
          <p:cNvSpPr>
            <a:spLocks noGrp="1"/>
          </p:cNvSpPr>
          <p:nvPr>
            <p:ph idx="1"/>
          </p:nvPr>
        </p:nvSpPr>
        <p:spPr/>
        <p:txBody>
          <a:bodyPr/>
          <a:lstStyle/>
          <a:p>
            <a:r>
              <a:rPr lang="en-US" dirty="0"/>
              <a:t>Supports both BASH and PowerShell</a:t>
            </a:r>
          </a:p>
          <a:p>
            <a:r>
              <a:rPr lang="en-US" dirty="0"/>
              <a:t>Can be used with persistent cloud storage</a:t>
            </a:r>
          </a:p>
        </p:txBody>
      </p:sp>
      <p:sp>
        <p:nvSpPr>
          <p:cNvPr id="7" name="Rectangle 6">
            <a:extLst>
              <a:ext uri="{FF2B5EF4-FFF2-40B4-BE49-F238E27FC236}">
                <a16:creationId xmlns:a16="http://schemas.microsoft.com/office/drawing/2014/main" id="{428CA8D1-4DAE-49E3-8259-248C2BFCE909}"/>
              </a:ext>
            </a:extLst>
          </p:cNvPr>
          <p:cNvSpPr/>
          <p:nvPr/>
        </p:nvSpPr>
        <p:spPr>
          <a:xfrm>
            <a:off x="168132" y="4769162"/>
            <a:ext cx="4572000" cy="246221"/>
          </a:xfrm>
          <a:prstGeom prst="rect">
            <a:avLst/>
          </a:prstGeom>
        </p:spPr>
        <p:txBody>
          <a:bodyPr>
            <a:spAutoFit/>
          </a:bodyPr>
          <a:lstStyle/>
          <a:p>
            <a:r>
              <a:rPr lang="en-US" sz="1000" dirty="0"/>
              <a:t>https://docs.microsoft.com/en-us/azure/cloud-shell/overview</a:t>
            </a:r>
          </a:p>
        </p:txBody>
      </p:sp>
      <p:pic>
        <p:nvPicPr>
          <p:cNvPr id="8" name="Picture 7">
            <a:extLst>
              <a:ext uri="{FF2B5EF4-FFF2-40B4-BE49-F238E27FC236}">
                <a16:creationId xmlns:a16="http://schemas.microsoft.com/office/drawing/2014/main" id="{3ECCAA63-B904-4BE7-9ED2-6A07A1130C8C}"/>
              </a:ext>
            </a:extLst>
          </p:cNvPr>
          <p:cNvPicPr>
            <a:picLocks noChangeAspect="1"/>
          </p:cNvPicPr>
          <p:nvPr/>
        </p:nvPicPr>
        <p:blipFill>
          <a:blip r:embed="rId2"/>
          <a:stretch>
            <a:fillRect/>
          </a:stretch>
        </p:blipFill>
        <p:spPr>
          <a:xfrm>
            <a:off x="395256" y="1959823"/>
            <a:ext cx="6760661" cy="2764903"/>
          </a:xfrm>
          <a:prstGeom prst="rect">
            <a:avLst/>
          </a:prstGeom>
        </p:spPr>
      </p:pic>
      <p:sp>
        <p:nvSpPr>
          <p:cNvPr id="9" name="Rectangle 8">
            <a:extLst>
              <a:ext uri="{FF2B5EF4-FFF2-40B4-BE49-F238E27FC236}">
                <a16:creationId xmlns:a16="http://schemas.microsoft.com/office/drawing/2014/main" id="{8BE2FA4E-BFD9-4DBC-9828-2DF74270E3DF}"/>
              </a:ext>
            </a:extLst>
          </p:cNvPr>
          <p:cNvSpPr/>
          <p:nvPr/>
        </p:nvSpPr>
        <p:spPr>
          <a:xfrm>
            <a:off x="4990854" y="2111969"/>
            <a:ext cx="271371" cy="188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CACF3A-BA75-4982-8EFE-B0E25DA3102B}"/>
              </a:ext>
            </a:extLst>
          </p:cNvPr>
          <p:cNvSpPr/>
          <p:nvPr/>
        </p:nvSpPr>
        <p:spPr>
          <a:xfrm>
            <a:off x="341906" y="3462921"/>
            <a:ext cx="601991" cy="1887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44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00CA-17C6-4599-AF9F-123521E8CF67}"/>
              </a:ext>
            </a:extLst>
          </p:cNvPr>
          <p:cNvSpPr>
            <a:spLocks noGrp="1"/>
          </p:cNvSpPr>
          <p:nvPr>
            <p:ph type="title"/>
          </p:nvPr>
        </p:nvSpPr>
        <p:spPr/>
        <p:txBody>
          <a:bodyPr/>
          <a:lstStyle/>
          <a:p>
            <a:r>
              <a:rPr lang="en-US" dirty="0"/>
              <a:t>Choose Wisely How You Author Your Scripts</a:t>
            </a:r>
          </a:p>
        </p:txBody>
      </p:sp>
      <p:sp>
        <p:nvSpPr>
          <p:cNvPr id="3" name="Content Placeholder 2">
            <a:extLst>
              <a:ext uri="{FF2B5EF4-FFF2-40B4-BE49-F238E27FC236}">
                <a16:creationId xmlns:a16="http://schemas.microsoft.com/office/drawing/2014/main" id="{EB153F19-DC39-4398-9252-6CF57C306009}"/>
              </a:ext>
            </a:extLst>
          </p:cNvPr>
          <p:cNvSpPr>
            <a:spLocks noGrp="1"/>
          </p:cNvSpPr>
          <p:nvPr>
            <p:ph idx="1"/>
          </p:nvPr>
        </p:nvSpPr>
        <p:spPr>
          <a:xfrm>
            <a:off x="280733" y="1366851"/>
            <a:ext cx="8480066" cy="3394472"/>
          </a:xfrm>
        </p:spPr>
        <p:txBody>
          <a:bodyPr/>
          <a:lstStyle/>
          <a:p>
            <a:pPr marL="0" indent="0">
              <a:buNone/>
            </a:pPr>
            <a:r>
              <a:rPr lang="en-US" dirty="0"/>
              <a:t>Scripts should be easy to:</a:t>
            </a:r>
          </a:p>
          <a:p>
            <a:pPr lvl="1"/>
            <a:r>
              <a:rPr lang="en-US" dirty="0"/>
              <a:t>Read</a:t>
            </a:r>
          </a:p>
          <a:p>
            <a:pPr lvl="1"/>
            <a:r>
              <a:rPr lang="en-US" dirty="0"/>
              <a:t>Edit</a:t>
            </a:r>
          </a:p>
          <a:p>
            <a:pPr lvl="1"/>
            <a:r>
              <a:rPr lang="en-US" dirty="0"/>
              <a:t>Execute</a:t>
            </a:r>
          </a:p>
        </p:txBody>
      </p:sp>
      <p:sp>
        <p:nvSpPr>
          <p:cNvPr id="4" name="Slide Number Placeholder 3">
            <a:extLst>
              <a:ext uri="{FF2B5EF4-FFF2-40B4-BE49-F238E27FC236}">
                <a16:creationId xmlns:a16="http://schemas.microsoft.com/office/drawing/2014/main" id="{76E422A1-8F1F-4D35-822F-14838826E924}"/>
              </a:ext>
            </a:extLst>
          </p:cNvPr>
          <p:cNvSpPr>
            <a:spLocks noGrp="1"/>
          </p:cNvSpPr>
          <p:nvPr>
            <p:ph type="sldNum" sz="quarter" idx="12"/>
          </p:nvPr>
        </p:nvSpPr>
        <p:spPr/>
        <p:txBody>
          <a:bodyPr/>
          <a:lstStyle/>
          <a:p>
            <a:fld id="{BC146173-363F-4954-B333-5CDB7995CBA3}" type="slidenum">
              <a:rPr lang="en-US" smtClean="0"/>
              <a:t>6</a:t>
            </a:fld>
            <a:endParaRPr lang="en-US"/>
          </a:p>
        </p:txBody>
      </p:sp>
      <p:pic>
        <p:nvPicPr>
          <p:cNvPr id="6" name="Picture 5" descr="A screenshot of a cell phone&#10;&#10;Description automatically generated">
            <a:extLst>
              <a:ext uri="{FF2B5EF4-FFF2-40B4-BE49-F238E27FC236}">
                <a16:creationId xmlns:a16="http://schemas.microsoft.com/office/drawing/2014/main" id="{6F681C87-CCFD-40C7-BEC7-86420C052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148" y="1078319"/>
            <a:ext cx="4492780" cy="3267476"/>
          </a:xfrm>
          <a:prstGeom prst="rect">
            <a:avLst/>
          </a:prstGeom>
        </p:spPr>
      </p:pic>
    </p:spTree>
    <p:extLst>
      <p:ext uri="{BB962C8B-B14F-4D97-AF65-F5344CB8AC3E}">
        <p14:creationId xmlns:p14="http://schemas.microsoft.com/office/powerpoint/2010/main" val="83078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202F-C11D-426A-8338-2547A0C0F638}"/>
              </a:ext>
            </a:extLst>
          </p:cNvPr>
          <p:cNvSpPr>
            <a:spLocks noGrp="1"/>
          </p:cNvSpPr>
          <p:nvPr>
            <p:ph type="title"/>
          </p:nvPr>
        </p:nvSpPr>
        <p:spPr/>
        <p:txBody>
          <a:bodyPr/>
          <a:lstStyle/>
          <a:p>
            <a:r>
              <a:rPr lang="en-US" dirty="0"/>
              <a:t>Even if You Don’t Already Know How to BASH…</a:t>
            </a:r>
          </a:p>
        </p:txBody>
      </p:sp>
      <p:sp>
        <p:nvSpPr>
          <p:cNvPr id="3" name="Content Placeholder 2">
            <a:extLst>
              <a:ext uri="{FF2B5EF4-FFF2-40B4-BE49-F238E27FC236}">
                <a16:creationId xmlns:a16="http://schemas.microsoft.com/office/drawing/2014/main" id="{CEBE18D4-BA8E-4966-AD19-61699E008B32}"/>
              </a:ext>
            </a:extLst>
          </p:cNvPr>
          <p:cNvSpPr>
            <a:spLocks noGrp="1"/>
          </p:cNvSpPr>
          <p:nvPr>
            <p:ph idx="1"/>
          </p:nvPr>
        </p:nvSpPr>
        <p:spPr>
          <a:xfrm>
            <a:off x="322028" y="1421745"/>
            <a:ext cx="8480066" cy="3103604"/>
          </a:xfrm>
        </p:spPr>
        <p:txBody>
          <a:bodyPr/>
          <a:lstStyle/>
          <a:p>
            <a:r>
              <a:rPr lang="en-US" dirty="0"/>
              <a:t>The following tips are good to consider in any scripting language when available</a:t>
            </a:r>
          </a:p>
          <a:p>
            <a:r>
              <a:rPr lang="en-US" dirty="0"/>
              <a:t>Are good practice to be a good coding team member</a:t>
            </a:r>
          </a:p>
          <a:p>
            <a:r>
              <a:rPr lang="en-US" dirty="0"/>
              <a:t>May save your life some day, (or keep you from getting killed by your team members…</a:t>
            </a:r>
            <a:r>
              <a:rPr lang="en-US" dirty="0">
                <a:sym typeface="Wingdings" panose="05000000000000000000" pitchFamily="2" charset="2"/>
              </a:rPr>
              <a:t>)</a:t>
            </a:r>
            <a:endParaRPr lang="en-US" dirty="0"/>
          </a:p>
          <a:p>
            <a:endParaRPr lang="en-US" dirty="0"/>
          </a:p>
        </p:txBody>
      </p:sp>
      <p:sp>
        <p:nvSpPr>
          <p:cNvPr id="4" name="Slide Number Placeholder 3">
            <a:extLst>
              <a:ext uri="{FF2B5EF4-FFF2-40B4-BE49-F238E27FC236}">
                <a16:creationId xmlns:a16="http://schemas.microsoft.com/office/drawing/2014/main" id="{14C5C4ED-749B-490E-A54E-F26E13D93F90}"/>
              </a:ext>
            </a:extLst>
          </p:cNvPr>
          <p:cNvSpPr>
            <a:spLocks noGrp="1"/>
          </p:cNvSpPr>
          <p:nvPr>
            <p:ph type="sldNum" sz="quarter" idx="12"/>
          </p:nvPr>
        </p:nvSpPr>
        <p:spPr/>
        <p:txBody>
          <a:bodyPr/>
          <a:lstStyle/>
          <a:p>
            <a:fld id="{BC146173-363F-4954-B333-5CDB7995CBA3}" type="slidenum">
              <a:rPr lang="en-US" smtClean="0"/>
              <a:t>7</a:t>
            </a:fld>
            <a:endParaRPr lang="en-US"/>
          </a:p>
        </p:txBody>
      </p:sp>
    </p:spTree>
    <p:extLst>
      <p:ext uri="{BB962C8B-B14F-4D97-AF65-F5344CB8AC3E}">
        <p14:creationId xmlns:p14="http://schemas.microsoft.com/office/powerpoint/2010/main" val="223275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AF18-DAC9-463E-A200-7DD40805F34D}"/>
              </a:ext>
            </a:extLst>
          </p:cNvPr>
          <p:cNvSpPr>
            <a:spLocks noGrp="1"/>
          </p:cNvSpPr>
          <p:nvPr>
            <p:ph type="title"/>
          </p:nvPr>
        </p:nvSpPr>
        <p:spPr/>
        <p:txBody>
          <a:bodyPr/>
          <a:lstStyle/>
          <a:p>
            <a:r>
              <a:rPr lang="en-US" dirty="0"/>
              <a:t>Writing a Script Should be…</a:t>
            </a:r>
          </a:p>
        </p:txBody>
      </p:sp>
      <p:sp>
        <p:nvSpPr>
          <p:cNvPr id="3" name="Content Placeholder 2">
            <a:extLst>
              <a:ext uri="{FF2B5EF4-FFF2-40B4-BE49-F238E27FC236}">
                <a16:creationId xmlns:a16="http://schemas.microsoft.com/office/drawing/2014/main" id="{55C1D643-7E8B-4A40-979F-658A7A3E3593}"/>
              </a:ext>
            </a:extLst>
          </p:cNvPr>
          <p:cNvSpPr>
            <a:spLocks noGrp="1"/>
          </p:cNvSpPr>
          <p:nvPr>
            <p:ph idx="1"/>
          </p:nvPr>
        </p:nvSpPr>
        <p:spPr/>
        <p:txBody>
          <a:bodyPr/>
          <a:lstStyle/>
          <a:p>
            <a:pPr marL="0" indent="0">
              <a:buNone/>
            </a:pPr>
            <a:r>
              <a:rPr lang="en-US" dirty="0"/>
              <a:t>Like writing a paper.  It should include the following:</a:t>
            </a:r>
          </a:p>
          <a:p>
            <a:r>
              <a:rPr lang="en-US" dirty="0"/>
              <a:t>An Introduction</a:t>
            </a:r>
          </a:p>
          <a:p>
            <a:r>
              <a:rPr lang="en-US" dirty="0"/>
              <a:t>A Body</a:t>
            </a:r>
          </a:p>
          <a:p>
            <a:r>
              <a:rPr lang="en-US" dirty="0"/>
              <a:t>A Conclusion</a:t>
            </a:r>
          </a:p>
        </p:txBody>
      </p:sp>
      <p:sp>
        <p:nvSpPr>
          <p:cNvPr id="4" name="Slide Number Placeholder 3">
            <a:extLst>
              <a:ext uri="{FF2B5EF4-FFF2-40B4-BE49-F238E27FC236}">
                <a16:creationId xmlns:a16="http://schemas.microsoft.com/office/drawing/2014/main" id="{45F1621D-31BF-4A1C-ABE2-6F76820102A6}"/>
              </a:ext>
            </a:extLst>
          </p:cNvPr>
          <p:cNvSpPr>
            <a:spLocks noGrp="1"/>
          </p:cNvSpPr>
          <p:nvPr>
            <p:ph type="sldNum" sz="quarter" idx="12"/>
          </p:nvPr>
        </p:nvSpPr>
        <p:spPr/>
        <p:txBody>
          <a:bodyPr/>
          <a:lstStyle/>
          <a:p>
            <a:fld id="{BC146173-363F-4954-B333-5CDB7995CBA3}" type="slidenum">
              <a:rPr lang="en-US" smtClean="0"/>
              <a:t>8</a:t>
            </a:fld>
            <a:endParaRPr lang="en-US"/>
          </a:p>
        </p:txBody>
      </p:sp>
      <p:pic>
        <p:nvPicPr>
          <p:cNvPr id="6" name="Picture 5" descr="A close up of a logo&#10;&#10;Description automatically generated">
            <a:extLst>
              <a:ext uri="{FF2B5EF4-FFF2-40B4-BE49-F238E27FC236}">
                <a16:creationId xmlns:a16="http://schemas.microsoft.com/office/drawing/2014/main" id="{4DFA8ED9-4119-4D3B-9898-497214AC29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9971" y="1568141"/>
            <a:ext cx="3382072" cy="3382072"/>
          </a:xfrm>
          <a:prstGeom prst="rect">
            <a:avLst/>
          </a:prstGeom>
        </p:spPr>
      </p:pic>
    </p:spTree>
    <p:extLst>
      <p:ext uri="{BB962C8B-B14F-4D97-AF65-F5344CB8AC3E}">
        <p14:creationId xmlns:p14="http://schemas.microsoft.com/office/powerpoint/2010/main" val="145503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E9CB-C79F-4B23-915F-11A89F1141F9}"/>
              </a:ext>
            </a:extLst>
          </p:cNvPr>
          <p:cNvSpPr>
            <a:spLocks noGrp="1"/>
          </p:cNvSpPr>
          <p:nvPr>
            <p:ph type="title"/>
          </p:nvPr>
        </p:nvSpPr>
        <p:spPr>
          <a:xfrm>
            <a:off x="279639" y="2061860"/>
            <a:ext cx="8480066" cy="612956"/>
          </a:xfrm>
        </p:spPr>
        <p:txBody>
          <a:bodyPr/>
          <a:lstStyle/>
          <a:p>
            <a:r>
              <a:rPr lang="en-US" dirty="0"/>
              <a:t>The Introduction</a:t>
            </a:r>
          </a:p>
        </p:txBody>
      </p:sp>
      <p:sp>
        <p:nvSpPr>
          <p:cNvPr id="4" name="Slide Number Placeholder 3">
            <a:extLst>
              <a:ext uri="{FF2B5EF4-FFF2-40B4-BE49-F238E27FC236}">
                <a16:creationId xmlns:a16="http://schemas.microsoft.com/office/drawing/2014/main" id="{3E230F0B-80E6-4210-BCB4-68690E807DC9}"/>
              </a:ext>
            </a:extLst>
          </p:cNvPr>
          <p:cNvSpPr>
            <a:spLocks noGrp="1"/>
          </p:cNvSpPr>
          <p:nvPr>
            <p:ph type="sldNum" sz="quarter" idx="12"/>
          </p:nvPr>
        </p:nvSpPr>
        <p:spPr/>
        <p:txBody>
          <a:bodyPr/>
          <a:lstStyle/>
          <a:p>
            <a:fld id="{BC146173-363F-4954-B333-5CDB7995CBA3}" type="slidenum">
              <a:rPr lang="en-US" smtClean="0"/>
              <a:t>9</a:t>
            </a:fld>
            <a:endParaRPr lang="en-US"/>
          </a:p>
        </p:txBody>
      </p:sp>
      <p:pic>
        <p:nvPicPr>
          <p:cNvPr id="5" name="Picture 4" descr="A close up of a stool&#10;&#10;Description automatically generated">
            <a:extLst>
              <a:ext uri="{FF2B5EF4-FFF2-40B4-BE49-F238E27FC236}">
                <a16:creationId xmlns:a16="http://schemas.microsoft.com/office/drawing/2014/main" id="{98C073DE-4854-45B8-9BAD-79FA7CC44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702" y="708799"/>
            <a:ext cx="4182120" cy="3528664"/>
          </a:xfrm>
          <a:prstGeom prst="rect">
            <a:avLst/>
          </a:prstGeom>
        </p:spPr>
      </p:pic>
    </p:spTree>
    <p:extLst>
      <p:ext uri="{BB962C8B-B14F-4D97-AF65-F5344CB8AC3E}">
        <p14:creationId xmlns:p14="http://schemas.microsoft.com/office/powerpoint/2010/main" val="361323584"/>
      </p:ext>
    </p:extLst>
  </p:cSld>
  <p:clrMapOvr>
    <a:masterClrMapping/>
  </p:clrMapOvr>
</p:sld>
</file>

<file path=ppt/theme/theme1.xml><?xml version="1.0" encoding="utf-8"?>
<a:theme xmlns:a="http://schemas.openxmlformats.org/drawingml/2006/main" name="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3866</TotalTime>
  <Words>2681</Words>
  <Application>Microsoft Office PowerPoint</Application>
  <PresentationFormat>On-screen Show (16:9)</PresentationFormat>
  <Paragraphs>419</Paragraphs>
  <Slides>49</Slides>
  <Notes>8</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0</vt:i4>
      </vt:variant>
      <vt:variant>
        <vt:lpstr>Slide Titles</vt:lpstr>
      </vt:variant>
      <vt:variant>
        <vt:i4>49</vt:i4>
      </vt:variant>
    </vt:vector>
  </HeadingPairs>
  <TitlesOfParts>
    <vt:vector size="60" baseType="lpstr">
      <vt:lpstr>Arial</vt:lpstr>
      <vt:lpstr>Calibri</vt:lpstr>
      <vt:lpstr>Consolas</vt:lpstr>
      <vt:lpstr>Courier New</vt:lpstr>
      <vt:lpstr>Gill Sans</vt:lpstr>
      <vt:lpstr>Open Sans</vt:lpstr>
      <vt:lpstr>Segoe UI</vt:lpstr>
      <vt:lpstr>Segoe UI Light</vt:lpstr>
      <vt:lpstr>Segoe UI Semilight</vt:lpstr>
      <vt:lpstr>PASS 2013_SpeakerTemplate_16x9</vt:lpstr>
      <vt:lpstr>1_PASS 2013_SpeakerTemplate_16x9</vt:lpstr>
      <vt:lpstr>PowerPoint Presentation</vt:lpstr>
      <vt:lpstr>PowerPoint Presentation</vt:lpstr>
      <vt:lpstr>Kellyn Gorman</vt:lpstr>
      <vt:lpstr>What This Session Is….</vt:lpstr>
      <vt:lpstr>One Way: Azure Cloud Shell</vt:lpstr>
      <vt:lpstr>Choose Wisely How You Author Your Scripts</vt:lpstr>
      <vt:lpstr>Even if You Don’t Already Know How to BASH…</vt:lpstr>
      <vt:lpstr>Writing a Script Should be…</vt:lpstr>
      <vt:lpstr>The Introduction</vt:lpstr>
      <vt:lpstr>Set the Shell to Use </vt:lpstr>
      <vt:lpstr>What Happens If You Don’t?</vt:lpstr>
      <vt:lpstr>Exit When Mistakes are Made</vt:lpstr>
      <vt:lpstr>Also Exit if Undeclared Variables, etc. </vt:lpstr>
      <vt:lpstr>Add Debugging to Your Script</vt:lpstr>
      <vt:lpstr>Set up Alias’ and Environment Variables</vt:lpstr>
      <vt:lpstr>Write a Header for your Script</vt:lpstr>
      <vt:lpstr>Four Choices in Passing Environment Variables</vt:lpstr>
      <vt:lpstr>Choose Wisely</vt:lpstr>
      <vt:lpstr>Start of our Script</vt:lpstr>
      <vt:lpstr>How to use Variables Once Declared in a Script</vt:lpstr>
      <vt:lpstr>Move from Hard Coding to Passing Variables at the Execution</vt:lpstr>
      <vt:lpstr>Start of our Script</vt:lpstr>
      <vt:lpstr>Update the Script to Interactive Values</vt:lpstr>
      <vt:lpstr>Start of our Script</vt:lpstr>
      <vt:lpstr>Pass Dynamic Values into our Script, Step 1</vt:lpstr>
      <vt:lpstr>Pass Dynamic Values into our Script, Step 2</vt:lpstr>
      <vt:lpstr>Pass Dynamic Values into our Script, Step 3</vt:lpstr>
      <vt:lpstr>Script has changed on how we setup our introduction, but body will stay the same….  Save your file, (“Esc, :q!” in VIM/VI)</vt:lpstr>
      <vt:lpstr>Test your Environment Variables</vt:lpstr>
      <vt:lpstr>The Body</vt:lpstr>
      <vt:lpstr>The Body of the Script</vt:lpstr>
      <vt:lpstr>Don’t Leave Others in the Dark</vt:lpstr>
      <vt:lpstr>Goal of Script</vt:lpstr>
      <vt:lpstr>Create the Body, (Post the Variables)</vt:lpstr>
      <vt:lpstr>Don’t Make Users Guess</vt:lpstr>
      <vt:lpstr>Don’t throw away your other scripts</vt:lpstr>
      <vt:lpstr>Build Out Functions</vt:lpstr>
      <vt:lpstr>Example of Function</vt:lpstr>
      <vt:lpstr>Our Functions</vt:lpstr>
      <vt:lpstr>Function for Last Step- Commented Out!</vt:lpstr>
      <vt:lpstr>The Conclusion</vt:lpstr>
      <vt:lpstr>If Using Functions</vt:lpstr>
      <vt:lpstr>Complete our Script</vt:lpstr>
      <vt:lpstr>Always do Clean Up and Notify Completion</vt:lpstr>
      <vt:lpstr>Executing Functions</vt:lpstr>
      <vt:lpstr>Test out the Scripts!</vt:lpstr>
      <vt:lpstr>Summary </vt:lpstr>
      <vt:lpstr>If You Want to Learn More: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Kellyn Gorman</cp:lastModifiedBy>
  <cp:revision>722</cp:revision>
  <dcterms:created xsi:type="dcterms:W3CDTF">2013-07-12T18:23:55Z</dcterms:created>
  <dcterms:modified xsi:type="dcterms:W3CDTF">2019-10-11T21:33:41Z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kegorman@microsoft.com</vt:lpwstr>
  </property>
  <property fmtid="{D5CDD505-2E9C-101B-9397-08002B2CF9AE}" pid="5" name="MSIP_Label_f42aa342-8706-4288-bd11-ebb85995028c_SetDate">
    <vt:lpwstr>2019-09-09T23:40:12.0258389Z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79b9a2d7-6b6f-40c3-96d5-43a1fd162bd2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