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9" r:id="rId7"/>
    <p:sldId id="281" r:id="rId8"/>
    <p:sldId id="283" r:id="rId9"/>
    <p:sldId id="284" r:id="rId10"/>
    <p:sldId id="285" r:id="rId11"/>
    <p:sldId id="286" r:id="rId12"/>
    <p:sldId id="257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3"/>
            <p14:sldId id="284"/>
            <p14:sldId id="285"/>
            <p14:sldId id="286"/>
            <p14:sldId id="257"/>
            <p14:sldId id="287"/>
          </p14:sldIdLst>
        </p14:section>
        <p14:section name="Learn More" id="{2CC34DB2-6590-42C0-AD4B-A04C6060184E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9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balial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34" Type="http://schemas.openxmlformats.org/officeDocument/2006/relationships/image" Target="../media/image18.svg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41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40" Type="http://schemas.openxmlformats.org/officeDocument/2006/relationships/image" Target="../media/image20.sv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image" Target="../media/image3.png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49" Type="http://schemas.openxmlformats.org/officeDocument/2006/relationships/image" Target="../media/image34.svg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Analysis of Housing Price Trends in </a:t>
            </a:r>
            <a:r>
              <a:rPr lang="en-US" sz="4800" dirty="0" smtClean="0">
                <a:solidFill>
                  <a:schemeClr val="bg1"/>
                </a:solidFill>
              </a:rPr>
              <a:t>Gurgaon</a:t>
            </a:r>
            <a:br>
              <a:rPr lang="en-US" sz="4800" dirty="0" smtClean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A Comprehensive Study Based on Key Housing Features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1" y="1449748"/>
            <a:ext cx="8974185" cy="50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Thank You!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10498180" cy="31149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Debojyoti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Balial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  <a:hlinkClick r:id="rId3"/>
              </a:rPr>
              <a:t>dbalial@yahoo.com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9073395920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www.linkedin.com/in/debojyoti-balial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64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4673" y="2142308"/>
            <a:ext cx="4321704" cy="398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Purpose Of The Dashboard –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price rise of houses in Gurgaon over time. 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Key factors: number of bedrooms, bathrooms, waterfront presence, and house condition.</a:t>
            </a:r>
          </a:p>
        </p:txBody>
      </p:sp>
      <p:grpSp>
        <p:nvGrpSpPr>
          <p:cNvPr id="6" name="Shape847"/>
          <p:cNvGrpSpPr/>
          <p:nvPr>
            <p:custDataLst>
              <p:tags r:id="rId1"/>
            </p:custDataLst>
          </p:nvPr>
        </p:nvGrpSpPr>
        <p:grpSpPr>
          <a:xfrm>
            <a:off x="743785" y="2142308"/>
            <a:ext cx="366558" cy="344891"/>
            <a:chOff x="4282" y="2784197"/>
            <a:chExt cx="372770" cy="372770"/>
          </a:xfrm>
        </p:grpSpPr>
        <p:sp>
          <p:nvSpPr>
            <p:cNvPr id="7" name="Shape821">
              <a:extLst>
                <a:ext uri="{FF2B5EF4-FFF2-40B4-BE49-F238E27FC236}">
                  <a16:creationId xmlns:a16="http://schemas.microsoft.com/office/drawing/2014/main" id="{479267A8-7378-D198-A854-979E0A5DB28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9334" y="2821774"/>
              <a:ext cx="128802" cy="1174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9" name="Shape840"/>
            <p:cNvPicPr/>
            <p:nvPr>
              <p:custDataLst>
                <p:tags r:id="rId6"/>
              </p:custDataLst>
            </p:nvPr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:embed="rId40"/>
                </a:ext>
              </a:extLst>
            </a:blip>
            <a:stretch>
              <a:fillRect/>
            </a:stretch>
          </p:blipFill>
          <p:spPr>
            <a:xfrm>
              <a:off x="4282" y="2784197"/>
              <a:ext cx="372770" cy="3727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7137541" y="1500267"/>
            <a:ext cx="33963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Importance </a:t>
            </a:r>
            <a:r>
              <a:rPr lang="en-IN" sz="2000" dirty="0"/>
              <a:t>of the </a:t>
            </a:r>
            <a:r>
              <a:rPr lang="en-IN" sz="2000" dirty="0" smtClean="0"/>
              <a:t>Study –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Insight into market trends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real estate investments and pricing strategies.</a:t>
            </a:r>
            <a:endParaRPr lang="en-IN" dirty="0"/>
          </a:p>
        </p:txBody>
      </p:sp>
      <p:grpSp>
        <p:nvGrpSpPr>
          <p:cNvPr id="10" name="Shape846"/>
          <p:cNvGrpSpPr/>
          <p:nvPr>
            <p:custDataLst>
              <p:tags r:id="rId2"/>
            </p:custDataLst>
          </p:nvPr>
        </p:nvGrpSpPr>
        <p:grpSpPr>
          <a:xfrm>
            <a:off x="6735889" y="2114429"/>
            <a:ext cx="372770" cy="372770"/>
            <a:chOff x="3538056" y="2784197"/>
            <a:chExt cx="372770" cy="372770"/>
          </a:xfrm>
        </p:grpSpPr>
        <p:sp>
          <p:nvSpPr>
            <p:cNvPr id="11" name="Shape821">
              <a:extLst>
                <a:ext uri="{FF2B5EF4-FFF2-40B4-BE49-F238E27FC236}">
                  <a16:creationId xmlns:a16="http://schemas.microsoft.com/office/drawing/2014/main" id="{479267A8-7378-D198-A854-979E0A5DB28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63107" y="2821774"/>
              <a:ext cx="128802" cy="1174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12" name="Shape838"/>
            <p:cNvPicPr/>
            <p:nvPr>
              <p:custDataLst>
                <p:tags r:id="rId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:embed="rId34"/>
                </a:ext>
              </a:extLst>
            </a:blip>
            <a:stretch>
              <a:fillRect/>
            </a:stretch>
          </p:blipFill>
          <p:spPr>
            <a:xfrm>
              <a:off x="3538056" y="2784197"/>
              <a:ext cx="372770" cy="372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Overview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Matrices Analyzed - 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180581" y="3493953"/>
            <a:ext cx="4062526" cy="9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Waterfront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presence</a:t>
            </a:r>
          </a:p>
        </p:txBody>
      </p:sp>
      <p:grpSp>
        <p:nvGrpSpPr>
          <p:cNvPr id="23" name="Shape854"/>
          <p:cNvGrpSpPr/>
          <p:nvPr>
            <p:custDataLst>
              <p:tags r:id="rId1"/>
            </p:custDataLst>
          </p:nvPr>
        </p:nvGrpSpPr>
        <p:grpSpPr>
          <a:xfrm>
            <a:off x="1919247" y="2589337"/>
            <a:ext cx="365174" cy="366602"/>
            <a:chOff x="4718545" y="3347361"/>
            <a:chExt cx="365174" cy="366602"/>
          </a:xfrm>
        </p:grpSpPr>
        <p:sp>
          <p:nvSpPr>
            <p:cNvPr id="25" name="Shape814">
              <a:extLst>
                <a:ext uri="{FF2B5EF4-FFF2-40B4-BE49-F238E27FC236}">
                  <a16:creationId xmlns:a16="http://schemas.microsoft.com/office/drawing/2014/main" id="{33CE4AEE-4B84-4D00-AAA1-9D696EA6F00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4075784">
              <a:off x="4716237" y="3351631"/>
              <a:ext cx="366200" cy="358464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Shape815">
              <a:extLst>
                <a:ext uri="{FF2B5EF4-FFF2-40B4-BE49-F238E27FC236}">
                  <a16:creationId xmlns:a16="http://schemas.microsoft.com/office/drawing/2014/main" id="{45D47098-FEFE-4DA8-B493-F1EB8BF5342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5496747">
              <a:off x="4729145" y="3336761"/>
              <a:ext cx="343973" cy="365174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27" name="Shape842"/>
            <p:cNvPicPr/>
            <p:nvPr>
              <p:custDataLst>
                <p:tags r:id="rId24"/>
              </p:custDataLst>
            </p:nvPr>
          </p:nvPicPr>
          <p:blipFill>
            <a:blip r:embed="rId26">
              <a:extLst>
                <a:ext uri="{96DAC541-7B7A-43D3-8B79-37D633B846F1}">
                  <asvg:svgBlip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4823687" y="3410486"/>
              <a:ext cx="151300" cy="217724"/>
            </a:xfrm>
            <a:prstGeom prst="rect">
              <a:avLst/>
            </a:prstGeom>
          </p:spPr>
        </p:pic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965962" y="2573579"/>
            <a:ext cx="4062526" cy="9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Price over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7180581" y="2541374"/>
            <a:ext cx="4062526" cy="9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bedrooms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ontent Placeholder 17"/>
          <p:cNvSpPr txBox="1">
            <a:spLocks/>
          </p:cNvSpPr>
          <p:nvPr/>
        </p:nvSpPr>
        <p:spPr>
          <a:xfrm>
            <a:off x="1965962" y="3460673"/>
            <a:ext cx="4062526" cy="9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Number of bathrooms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Shape854"/>
          <p:cNvGrpSpPr/>
          <p:nvPr>
            <p:custDataLst>
              <p:tags r:id="rId2"/>
            </p:custDataLst>
          </p:nvPr>
        </p:nvGrpSpPr>
        <p:grpSpPr>
          <a:xfrm>
            <a:off x="1917452" y="3487308"/>
            <a:ext cx="365174" cy="366602"/>
            <a:chOff x="4718545" y="3347361"/>
            <a:chExt cx="365174" cy="366602"/>
          </a:xfrm>
        </p:grpSpPr>
        <p:sp>
          <p:nvSpPr>
            <p:cNvPr id="43" name="Shape814">
              <a:extLst>
                <a:ext uri="{FF2B5EF4-FFF2-40B4-BE49-F238E27FC236}">
                  <a16:creationId xmlns:a16="http://schemas.microsoft.com/office/drawing/2014/main" id="{33CE4AEE-4B84-4D00-AAA1-9D696EA6F00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4075784">
              <a:off x="4716237" y="3351631"/>
              <a:ext cx="366200" cy="358464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Shape815">
              <a:extLst>
                <a:ext uri="{FF2B5EF4-FFF2-40B4-BE49-F238E27FC236}">
                  <a16:creationId xmlns:a16="http://schemas.microsoft.com/office/drawing/2014/main" id="{45D47098-FEFE-4DA8-B493-F1EB8BF5342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5496747">
              <a:off x="4729145" y="3336761"/>
              <a:ext cx="343973" cy="365174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45" name="Shape842"/>
            <p:cNvPicPr/>
            <p:nvPr>
              <p:custDataLst>
                <p:tags r:id="rId21"/>
              </p:custDataLst>
            </p:nvPr>
          </p:nvPicPr>
          <p:blipFill>
            <a:blip r:embed="rId26">
              <a:extLst>
                <a:ext uri="{96DAC541-7B7A-43D3-8B79-37D633B846F1}">
                  <asvg:svgBlip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4823687" y="3410486"/>
              <a:ext cx="151300" cy="217724"/>
            </a:xfrm>
            <a:prstGeom prst="rect">
              <a:avLst/>
            </a:prstGeom>
          </p:spPr>
        </p:pic>
      </p:grpSp>
      <p:grpSp>
        <p:nvGrpSpPr>
          <p:cNvPr id="46" name="Shape854"/>
          <p:cNvGrpSpPr/>
          <p:nvPr>
            <p:custDataLst>
              <p:tags r:id="rId3"/>
            </p:custDataLst>
          </p:nvPr>
        </p:nvGrpSpPr>
        <p:grpSpPr>
          <a:xfrm>
            <a:off x="7142132" y="3431204"/>
            <a:ext cx="365174" cy="366602"/>
            <a:chOff x="4718545" y="3347361"/>
            <a:chExt cx="365174" cy="366602"/>
          </a:xfrm>
        </p:grpSpPr>
        <p:sp>
          <p:nvSpPr>
            <p:cNvPr id="47" name="Shape814">
              <a:extLst>
                <a:ext uri="{FF2B5EF4-FFF2-40B4-BE49-F238E27FC236}">
                  <a16:creationId xmlns:a16="http://schemas.microsoft.com/office/drawing/2014/main" id="{33CE4AEE-4B84-4D00-AAA1-9D696EA6F00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4075784">
              <a:off x="4716237" y="3351631"/>
              <a:ext cx="366200" cy="358464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Shape815">
              <a:extLst>
                <a:ext uri="{FF2B5EF4-FFF2-40B4-BE49-F238E27FC236}">
                  <a16:creationId xmlns:a16="http://schemas.microsoft.com/office/drawing/2014/main" id="{45D47098-FEFE-4DA8-B493-F1EB8BF5342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5496747">
              <a:off x="4729145" y="3336761"/>
              <a:ext cx="343973" cy="365174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49" name="Shape842"/>
            <p:cNvPicPr/>
            <p:nvPr>
              <p:custDataLst>
                <p:tags r:id="rId18"/>
              </p:custDataLst>
            </p:nvPr>
          </p:nvPicPr>
          <p:blipFill>
            <a:blip r:embed="rId26">
              <a:extLst>
                <a:ext uri="{96DAC541-7B7A-43D3-8B79-37D633B846F1}">
                  <asvg:svgBlip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4823687" y="3410486"/>
              <a:ext cx="151300" cy="217724"/>
            </a:xfrm>
            <a:prstGeom prst="rect">
              <a:avLst/>
            </a:prstGeom>
          </p:spPr>
        </p:pic>
      </p:grpSp>
      <p:grpSp>
        <p:nvGrpSpPr>
          <p:cNvPr id="50" name="Shape854"/>
          <p:cNvGrpSpPr/>
          <p:nvPr>
            <p:custDataLst>
              <p:tags r:id="rId4"/>
            </p:custDataLst>
          </p:nvPr>
        </p:nvGrpSpPr>
        <p:grpSpPr>
          <a:xfrm>
            <a:off x="7143927" y="2552295"/>
            <a:ext cx="365174" cy="366602"/>
            <a:chOff x="4718545" y="3347361"/>
            <a:chExt cx="365174" cy="366602"/>
          </a:xfrm>
        </p:grpSpPr>
        <p:sp>
          <p:nvSpPr>
            <p:cNvPr id="51" name="Shape814">
              <a:extLst>
                <a:ext uri="{FF2B5EF4-FFF2-40B4-BE49-F238E27FC236}">
                  <a16:creationId xmlns:a16="http://schemas.microsoft.com/office/drawing/2014/main" id="{33CE4AEE-4B84-4D00-AAA1-9D696EA6F00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4075784">
              <a:off x="4716237" y="3351631"/>
              <a:ext cx="366200" cy="358464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Shape815">
              <a:extLst>
                <a:ext uri="{FF2B5EF4-FFF2-40B4-BE49-F238E27FC236}">
                  <a16:creationId xmlns:a16="http://schemas.microsoft.com/office/drawing/2014/main" id="{45D47098-FEFE-4DA8-B493-F1EB8BF534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5496747">
              <a:off x="4729145" y="3336761"/>
              <a:ext cx="343973" cy="365174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53" name="Shape842"/>
            <p:cNvPicPr/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96DAC541-7B7A-43D3-8B79-37D633B846F1}">
                  <asvg:svgBlip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4823687" y="3410486"/>
              <a:ext cx="151300" cy="217724"/>
            </a:xfrm>
            <a:prstGeom prst="rect">
              <a:avLst/>
            </a:prstGeom>
          </p:spPr>
        </p:pic>
      </p:grpSp>
      <p:sp>
        <p:nvSpPr>
          <p:cNvPr id="54" name="Content Placeholder 17"/>
          <p:cNvSpPr txBox="1">
            <a:spLocks/>
          </p:cNvSpPr>
          <p:nvPr/>
        </p:nvSpPr>
        <p:spPr>
          <a:xfrm>
            <a:off x="2022594" y="4543566"/>
            <a:ext cx="4062526" cy="9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House condition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Content Placeholder 17"/>
          <p:cNvSpPr txBox="1">
            <a:spLocks/>
          </p:cNvSpPr>
          <p:nvPr/>
        </p:nvSpPr>
        <p:spPr>
          <a:xfrm>
            <a:off x="7180581" y="4559295"/>
            <a:ext cx="4062526" cy="96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Histogram of price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Shape854"/>
          <p:cNvGrpSpPr/>
          <p:nvPr>
            <p:custDataLst>
              <p:tags r:id="rId5"/>
            </p:custDataLst>
          </p:nvPr>
        </p:nvGrpSpPr>
        <p:grpSpPr>
          <a:xfrm>
            <a:off x="7215739" y="4478223"/>
            <a:ext cx="365174" cy="366602"/>
            <a:chOff x="4718545" y="3347361"/>
            <a:chExt cx="365174" cy="366602"/>
          </a:xfrm>
        </p:grpSpPr>
        <p:sp>
          <p:nvSpPr>
            <p:cNvPr id="57" name="Shape814">
              <a:extLst>
                <a:ext uri="{FF2B5EF4-FFF2-40B4-BE49-F238E27FC236}">
                  <a16:creationId xmlns:a16="http://schemas.microsoft.com/office/drawing/2014/main" id="{33CE4AEE-4B84-4D00-AAA1-9D696EA6F0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075784">
              <a:off x="4716237" y="3351631"/>
              <a:ext cx="366200" cy="358464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Shape815">
              <a:extLst>
                <a:ext uri="{FF2B5EF4-FFF2-40B4-BE49-F238E27FC236}">
                  <a16:creationId xmlns:a16="http://schemas.microsoft.com/office/drawing/2014/main" id="{45D47098-FEFE-4DA8-B493-F1EB8BF5342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5496747">
              <a:off x="4729145" y="3336761"/>
              <a:ext cx="343973" cy="365174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59" name="Shape842"/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4823687" y="3410486"/>
              <a:ext cx="151300" cy="217724"/>
            </a:xfrm>
            <a:prstGeom prst="rect">
              <a:avLst/>
            </a:prstGeom>
          </p:spPr>
        </p:pic>
      </p:grpSp>
      <p:grpSp>
        <p:nvGrpSpPr>
          <p:cNvPr id="60" name="Shape854"/>
          <p:cNvGrpSpPr/>
          <p:nvPr>
            <p:custDataLst>
              <p:tags r:id="rId6"/>
            </p:custDataLst>
          </p:nvPr>
        </p:nvGrpSpPr>
        <p:grpSpPr>
          <a:xfrm>
            <a:off x="1939475" y="4511361"/>
            <a:ext cx="365174" cy="366602"/>
            <a:chOff x="4718545" y="3347361"/>
            <a:chExt cx="365174" cy="366602"/>
          </a:xfrm>
        </p:grpSpPr>
        <p:sp>
          <p:nvSpPr>
            <p:cNvPr id="61" name="Shape814">
              <a:extLst>
                <a:ext uri="{FF2B5EF4-FFF2-40B4-BE49-F238E27FC236}">
                  <a16:creationId xmlns:a16="http://schemas.microsoft.com/office/drawing/2014/main" id="{33CE4AEE-4B84-4D00-AAA1-9D696EA6F00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4075784">
              <a:off x="4716237" y="3351631"/>
              <a:ext cx="366200" cy="358464"/>
            </a:xfrm>
            <a:prstGeom prst="round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Shape815">
              <a:extLst>
                <a:ext uri="{FF2B5EF4-FFF2-40B4-BE49-F238E27FC236}">
                  <a16:creationId xmlns:a16="http://schemas.microsoft.com/office/drawing/2014/main" id="{45D47098-FEFE-4DA8-B493-F1EB8BF5342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5496747">
              <a:off x="4729145" y="3336761"/>
              <a:ext cx="343973" cy="365174"/>
            </a:xfrm>
            <a:prstGeom prst="round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Jos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pic>
          <p:nvPicPr>
            <p:cNvPr id="63" name="Shape842"/>
            <p:cNvPicPr/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96DAC541-7B7A-43D3-8B79-37D633B846F1}">
                  <asvg:svgBlip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4823687" y="3410486"/>
              <a:ext cx="151300" cy="217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274320"/>
            <a:ext cx="11418244" cy="81381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Price Trends Over Time (Visualization: Line Chart showing Price Over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Overall trend of housing prices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Significant spikes or drops and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possible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reasons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5" y="1992713"/>
            <a:ext cx="6605546" cy="338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274320"/>
            <a:ext cx="11418244" cy="813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Frequency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Bedrooms (Visualization: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Histogram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Bedrooms)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bedrooms.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98" y="1789340"/>
            <a:ext cx="7515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274320"/>
            <a:ext cx="11418244" cy="813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Frequency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Bathrooms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(Visualization: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Histogram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Number of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Bathrooms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 of bathrooms.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45" y="1602365"/>
            <a:ext cx="80105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274320"/>
            <a:ext cx="11418244" cy="8138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Price Based On Waterfront &amp; Condition 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(Visualization: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Heat Map Of Price Against Waterfront &amp; Condition Of House)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Price difference based on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waterfront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presence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house condition affects price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waterfront premium.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4" y="2242581"/>
            <a:ext cx="6672378" cy="26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274320"/>
            <a:ext cx="11418244" cy="8138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Histogram of Housing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Prices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Visualization: Histogram showing Distribution of Housing Prices)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- Overall distribution of prices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Identifying price ranges and outliers.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1692853"/>
            <a:ext cx="7092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Filters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4786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477341" y="408260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97799" y="4018770"/>
            <a:ext cx="2746276" cy="1372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find the insights from the above mentioned visualization we can select a particular month and we can check the trend for a date or a range of time.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7050442" y="4098894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7778438" y="4067441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check the trend of price, distribution of bathrooms, bedrooms and price based on Built Year, Lot Area and Living Area.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1" y="1555828"/>
            <a:ext cx="4583932" cy="2049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33" y="1577091"/>
            <a:ext cx="4660950" cy="20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4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298</Words>
  <Application>Microsoft Office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Jost</vt:lpstr>
      <vt:lpstr>Segoe UI</vt:lpstr>
      <vt:lpstr>Segoe UI Light</vt:lpstr>
      <vt:lpstr>Segoe UI Semibold</vt:lpstr>
      <vt:lpstr>WelcomeDoc</vt:lpstr>
      <vt:lpstr>Analysis of Housing Price Trends in Gurgaon </vt:lpstr>
      <vt:lpstr>Introduction</vt:lpstr>
      <vt:lpstr>Data Overview</vt:lpstr>
      <vt:lpstr>Price Trends Over Time (Visualization: Line Chart showing Price Over Time)</vt:lpstr>
      <vt:lpstr>Frequency Of Number of Bedrooms (Visualization: Histogram Of Number of Bedrooms)</vt:lpstr>
      <vt:lpstr>Frequency Of Number of Bathrooms (Visualization: Histogram Of Number of Bathrooms)</vt:lpstr>
      <vt:lpstr>Price Based On Waterfront &amp; Condition  (Visualization: Heat Map Of Price Against Waterfront &amp; Condition Of House)</vt:lpstr>
      <vt:lpstr>Histogram of Housing Prices (Visualization: Histogram showing Distribution of Housing Prices)</vt:lpstr>
      <vt:lpstr>Filters</vt:lpstr>
      <vt:lpstr>The Dashboard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2024-08-05T18:55:59Z</dcterms:created>
  <dcterms:modified xsi:type="dcterms:W3CDTF">2024-08-06T04:57:53Z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