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0" r:id="rId6"/>
    <p:sldId id="301" r:id="rId7"/>
    <p:sldId id="302" r:id="rId8"/>
    <p:sldId id="304" r:id="rId9"/>
    <p:sldId id="30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612"/>
    <a:srgbClr val="F9A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E6A9DA-E66B-4486-AA85-2521531D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E9CF4-13D8-45B2-9FE7-07E98BBA93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BFB0A-47AE-4026-81C5-82BE26038E8A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43159-721A-44D2-AFCC-F6450C530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F8E01-70EF-4CDE-ADFA-B9C5E6D04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C7B69-85A1-40CB-9DDC-07201442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5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57E7D-0C36-4945-A33F-FAF2A3452DA1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89F7B978-8CFD-4BE1-8C42-C248FDA82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23AF56-3894-4802-85C8-225A08060E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02B6CFD3-37F6-42A8-898E-3DE08DDC4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E749D3-C1AD-42DF-B0CD-BE04BC80A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3C0D-3578-4DD6-AED9-C3C3134A8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0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1EF101-AADF-4147-AEFA-93D183BF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0226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9B84-CC71-4C00-8159-286D6231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AE88-71DF-416E-9FF1-272F967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39FAF6-4CB5-47D6-A196-118DEE86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Claick</a:t>
            </a:r>
            <a:r>
              <a:rPr lang="en-US" dirty="0"/>
              <a:t>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8AF94F-4A63-485D-9DE7-93664FD3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25AA2B4-B3A2-41D5-8CEA-B8F47D95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2A2AF7-75FC-4605-849A-F32ADF1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EFE423-C2CB-4E16-872C-BDC43526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7A9398-18FA-45FA-862B-32236EA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115A-C29D-49A2-9E8D-88B1EFA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032-121D-47B9-AD43-1CBE43CE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CFF76-98C0-4381-BC8D-51866DBE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Bank Direct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200" dirty="0"/>
              <a:t>COURSE: CAPSTONE:CREATE VALUE FROM OPEN DATA 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49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and analysis framework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134C9-7E3F-4D34-BA72-5C2F8EC124CA}"/>
              </a:ext>
            </a:extLst>
          </p:cNvPr>
          <p:cNvSpPr/>
          <p:nvPr/>
        </p:nvSpPr>
        <p:spPr>
          <a:xfrm>
            <a:off x="1097280" y="1500327"/>
            <a:ext cx="2840854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GETTING DATA:</a:t>
            </a:r>
          </a:p>
          <a:p>
            <a:pPr algn="ctr"/>
            <a:r>
              <a:rPr lang="en-IN" dirty="0"/>
              <a:t>Data is available:</a:t>
            </a:r>
          </a:p>
          <a:p>
            <a:pPr algn="ctr"/>
            <a:r>
              <a:rPr lang="en-IN" dirty="0"/>
              <a:t>https://archive.ics.uci.edu/ml/datasets/Bank+Marketing#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5C9CCC-3C49-4E66-961D-47277263FFF2}"/>
              </a:ext>
            </a:extLst>
          </p:cNvPr>
          <p:cNvCxnSpPr>
            <a:cxnSpLocks/>
          </p:cNvCxnSpPr>
          <p:nvPr/>
        </p:nvCxnSpPr>
        <p:spPr>
          <a:xfrm>
            <a:off x="1066800" y="988908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87D15-8D1B-49FA-834B-B7F30F5C6C3C}"/>
              </a:ext>
            </a:extLst>
          </p:cNvPr>
          <p:cNvSpPr/>
          <p:nvPr/>
        </p:nvSpPr>
        <p:spPr>
          <a:xfrm>
            <a:off x="5027783" y="1264597"/>
            <a:ext cx="3124940" cy="213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500" dirty="0"/>
              <a:t>Variable: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1 - age (numeric)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2 - job : type of job (categorical: "admin.","unknown","unemployed","management","housemaid","entrepreneur","student",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                                    "blue-</a:t>
            </a:r>
            <a:r>
              <a:rPr lang="en-US" sz="500" dirty="0" err="1"/>
              <a:t>collar","self</a:t>
            </a:r>
            <a:r>
              <a:rPr lang="en-US" sz="500" dirty="0"/>
              <a:t>-</a:t>
            </a:r>
            <a:r>
              <a:rPr lang="en-US" sz="500" dirty="0" err="1"/>
              <a:t>employed","retired","technician","services</a:t>
            </a:r>
            <a:r>
              <a:rPr lang="en-US" sz="500" dirty="0"/>
              <a:t>")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3 - marital : marital status (categorical: "</a:t>
            </a:r>
            <a:r>
              <a:rPr lang="en-US" sz="500" dirty="0" err="1"/>
              <a:t>married","divorced","single</a:t>
            </a:r>
            <a:r>
              <a:rPr lang="en-US" sz="500" dirty="0"/>
              <a:t>"; note: "divorced" means divorced or widowed)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4 - education (categorical: "</a:t>
            </a:r>
            <a:r>
              <a:rPr lang="en-US" sz="500" dirty="0" err="1"/>
              <a:t>unknown","secondary","primary","tertiary</a:t>
            </a:r>
            <a:r>
              <a:rPr lang="en-US" sz="500" dirty="0"/>
              <a:t>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5 - default: has credit in default? (binary: "</a:t>
            </a:r>
            <a:r>
              <a:rPr lang="en-US" sz="500" dirty="0" err="1"/>
              <a:t>yes","no</a:t>
            </a:r>
            <a:r>
              <a:rPr lang="en-US" sz="500" dirty="0"/>
              <a:t>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6 - balance: average yearly balance, in euros (numeric)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7 - housing: has housing loan? (binary: "</a:t>
            </a:r>
            <a:r>
              <a:rPr lang="en-US" sz="500" dirty="0" err="1"/>
              <a:t>yes","no</a:t>
            </a:r>
            <a:r>
              <a:rPr lang="en-US" sz="500" dirty="0"/>
              <a:t>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 8 - loan: has personal loan? (binary: "</a:t>
            </a:r>
            <a:r>
              <a:rPr lang="en-US" sz="500" dirty="0" err="1"/>
              <a:t>yes","no</a:t>
            </a:r>
            <a:r>
              <a:rPr lang="en-US" sz="500" dirty="0"/>
              <a:t>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9 - contact: contact communication type (categorical: "</a:t>
            </a:r>
            <a:r>
              <a:rPr lang="en-US" sz="500" dirty="0" err="1"/>
              <a:t>unknown","telephone","cellular</a:t>
            </a:r>
            <a:r>
              <a:rPr lang="en-US" sz="500" dirty="0"/>
              <a:t>")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10 - day: last contact day of the month (numeric)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11 - month: last contact month of year (categorical: "</a:t>
            </a:r>
            <a:r>
              <a:rPr lang="en-US" sz="500" dirty="0" err="1"/>
              <a:t>jan</a:t>
            </a:r>
            <a:r>
              <a:rPr lang="en-US" sz="500" dirty="0"/>
              <a:t>", "</a:t>
            </a:r>
            <a:r>
              <a:rPr lang="en-US" sz="500" dirty="0" err="1"/>
              <a:t>feb</a:t>
            </a:r>
            <a:r>
              <a:rPr lang="en-US" sz="500" dirty="0"/>
              <a:t>", "mar", ..., "</a:t>
            </a:r>
            <a:r>
              <a:rPr lang="en-US" sz="500" dirty="0" err="1"/>
              <a:t>nov</a:t>
            </a:r>
            <a:r>
              <a:rPr lang="en-US" sz="500" dirty="0"/>
              <a:t>", "dec")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12 - duration: last contact duration, in seconds (numeric)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13 - campaign: number of contacts performed during this campaign and for this client (numeric, includes last contact)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14 - </a:t>
            </a:r>
            <a:r>
              <a:rPr lang="en-US" sz="500" dirty="0" err="1"/>
              <a:t>pdays</a:t>
            </a:r>
            <a:r>
              <a:rPr lang="en-US" sz="500" dirty="0"/>
              <a:t>: number of days that passed by after the client was last contacted from a previous campaign (numeric, -1 means client was not previously contacted)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15 - previous: number of contacts performed before this campaign and for this client (numeric)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/>
              <a:t>  16 - </a:t>
            </a:r>
            <a:r>
              <a:rPr lang="en-US" sz="500" dirty="0" err="1"/>
              <a:t>poutcome</a:t>
            </a:r>
            <a:r>
              <a:rPr lang="en-US" sz="500" dirty="0"/>
              <a:t>: outcome of the previous marketing campaign (categorical: "</a:t>
            </a:r>
            <a:r>
              <a:rPr lang="en-US" sz="500" dirty="0" err="1"/>
              <a:t>unknown","other","failure","success</a:t>
            </a:r>
            <a:r>
              <a:rPr lang="en-US" sz="500" dirty="0"/>
              <a:t>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5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65321-D415-4AC0-8292-FAAC39B148BB}"/>
              </a:ext>
            </a:extLst>
          </p:cNvPr>
          <p:cNvCxnSpPr/>
          <p:nvPr/>
        </p:nvCxnSpPr>
        <p:spPr>
          <a:xfrm>
            <a:off x="3938134" y="1887166"/>
            <a:ext cx="11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D1381-A7A6-4BEE-BCCC-B5CB0DB28C90}"/>
              </a:ext>
            </a:extLst>
          </p:cNvPr>
          <p:cNvSpPr/>
          <p:nvPr/>
        </p:nvSpPr>
        <p:spPr>
          <a:xfrm>
            <a:off x="8852170" y="1264601"/>
            <a:ext cx="2529192" cy="213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Pre-processing:</a:t>
            </a:r>
          </a:p>
          <a:p>
            <a:pPr algn="ctr"/>
            <a:r>
              <a:rPr lang="en-IN" sz="1600" dirty="0"/>
              <a:t>Data is pre-processed by converting all categorical value into numerical, and modifying unknown values</a:t>
            </a:r>
          </a:p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421817-3323-4403-9A9C-73A948E3E4E2}"/>
              </a:ext>
            </a:extLst>
          </p:cNvPr>
          <p:cNvCxnSpPr/>
          <p:nvPr/>
        </p:nvCxnSpPr>
        <p:spPr>
          <a:xfrm>
            <a:off x="8152723" y="1887166"/>
            <a:ext cx="69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FF26A-2A95-45FF-8478-C83119CF0163}"/>
              </a:ext>
            </a:extLst>
          </p:cNvPr>
          <p:cNvSpPr/>
          <p:nvPr/>
        </p:nvSpPr>
        <p:spPr>
          <a:xfrm>
            <a:off x="1066800" y="4066162"/>
            <a:ext cx="2871334" cy="20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EXPLORETORY DATA ANALYSIS:</a:t>
            </a:r>
          </a:p>
          <a:p>
            <a:pPr algn="ctr"/>
            <a:r>
              <a:rPr lang="en-IN" dirty="0"/>
              <a:t>In EDA we analysed which group of people more likely to subscribe a term deposits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49EA90-E9BC-4FA7-AB82-6B1183793D22}"/>
              </a:ext>
            </a:extLst>
          </p:cNvPr>
          <p:cNvCxnSpPr/>
          <p:nvPr/>
        </p:nvCxnSpPr>
        <p:spPr>
          <a:xfrm>
            <a:off x="9513651" y="3429000"/>
            <a:ext cx="0" cy="413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732EAC-E3D0-4868-9C10-ADC89A699CA6}"/>
              </a:ext>
            </a:extLst>
          </p:cNvPr>
          <p:cNvCxnSpPr/>
          <p:nvPr/>
        </p:nvCxnSpPr>
        <p:spPr>
          <a:xfrm flipH="1">
            <a:off x="2502467" y="3842426"/>
            <a:ext cx="700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5D9AAD-6CA4-40DC-B0D8-3611A6547DFC}"/>
              </a:ext>
            </a:extLst>
          </p:cNvPr>
          <p:cNvCxnSpPr>
            <a:endCxn id="19" idx="0"/>
          </p:cNvCxnSpPr>
          <p:nvPr/>
        </p:nvCxnSpPr>
        <p:spPr>
          <a:xfrm>
            <a:off x="2502467" y="3842426"/>
            <a:ext cx="0" cy="22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E3F0576-3648-4A09-B999-4610EA8693CF}"/>
              </a:ext>
            </a:extLst>
          </p:cNvPr>
          <p:cNvSpPr/>
          <p:nvPr/>
        </p:nvSpPr>
        <p:spPr>
          <a:xfrm>
            <a:off x="4863830" y="3996565"/>
            <a:ext cx="3288893" cy="209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REPORTING AND CONCLUSION:</a:t>
            </a:r>
          </a:p>
          <a:p>
            <a:pPr algn="ctr"/>
            <a:r>
              <a:rPr lang="en-IN" dirty="0"/>
              <a:t>Based on the analysis we have done we develop how to increase no of people to increase subscription and to target specific group of peoples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2BEB61-71FC-4345-B796-71AA0413F6F2}"/>
              </a:ext>
            </a:extLst>
          </p:cNvPr>
          <p:cNvCxnSpPr/>
          <p:nvPr/>
        </p:nvCxnSpPr>
        <p:spPr>
          <a:xfrm>
            <a:off x="3938134" y="4786009"/>
            <a:ext cx="925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264-C00C-4BA7-B832-6380CA8380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630363"/>
            <a:ext cx="10058400" cy="1450975"/>
          </a:xfrm>
        </p:spPr>
        <p:txBody>
          <a:bodyPr/>
          <a:lstStyle/>
          <a:p>
            <a:r>
              <a:rPr lang="en-IN" dirty="0"/>
              <a:t>Overall subscription of a term deposit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2D0CB-C42C-4CD0-A500-86C39AD47AE5}"/>
              </a:ext>
            </a:extLst>
          </p:cNvPr>
          <p:cNvSpPr txBox="1"/>
          <p:nvPr/>
        </p:nvSpPr>
        <p:spPr>
          <a:xfrm>
            <a:off x="688907" y="1469916"/>
            <a:ext cx="485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Bank is not satisfied with the subscription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79B5E-8209-4478-A934-FCA88F6C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83" y="1749054"/>
            <a:ext cx="4895850" cy="3038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A5AFA-0781-47DD-9535-FA011A9BBD64}"/>
              </a:ext>
            </a:extLst>
          </p:cNvPr>
          <p:cNvSpPr txBox="1"/>
          <p:nvPr/>
        </p:nvSpPr>
        <p:spPr>
          <a:xfrm>
            <a:off x="768806" y="2024564"/>
            <a:ext cx="51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ANALYSIS OF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8A485-59F2-4F56-B75C-ADC639D0CB37}"/>
              </a:ext>
            </a:extLst>
          </p:cNvPr>
          <p:cNvSpPr txBox="1"/>
          <p:nvPr/>
        </p:nvSpPr>
        <p:spPr>
          <a:xfrm flipH="1">
            <a:off x="916674" y="2517069"/>
            <a:ext cx="374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clients are not subscribing to term deposit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69549-FA6B-449A-89BE-D85DB9B8A77B}"/>
              </a:ext>
            </a:extLst>
          </p:cNvPr>
          <p:cNvSpPr txBox="1"/>
          <p:nvPr/>
        </p:nvSpPr>
        <p:spPr>
          <a:xfrm flipH="1">
            <a:off x="1009731" y="4309353"/>
            <a:ext cx="471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Goal is to improve subscription count and increase 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479AA-E902-42FD-84B7-E673B58E1497}"/>
              </a:ext>
            </a:extLst>
          </p:cNvPr>
          <p:cNvSpPr txBox="1"/>
          <p:nvPr/>
        </p:nvSpPr>
        <p:spPr>
          <a:xfrm>
            <a:off x="692456" y="213064"/>
            <a:ext cx="111178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700" dirty="0">
                <a:latin typeface="Bookman Old Style (Headings)"/>
              </a:rPr>
              <a:t>Decreasing number of subscription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07C9B-27E5-4A01-9BED-9FFA0808F213}"/>
              </a:ext>
            </a:extLst>
          </p:cNvPr>
          <p:cNvCxnSpPr>
            <a:cxnSpLocks/>
          </p:cNvCxnSpPr>
          <p:nvPr/>
        </p:nvCxnSpPr>
        <p:spPr>
          <a:xfrm>
            <a:off x="639192" y="1012054"/>
            <a:ext cx="11097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8193-0486-45A0-96EB-C2A60995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  <a:ln>
            <a:noFill/>
          </a:ln>
        </p:spPr>
        <p:txBody>
          <a:bodyPr/>
          <a:lstStyle/>
          <a:p>
            <a:r>
              <a:rPr lang="en-IN" dirty="0"/>
              <a:t>Which group has highest subscription?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1CAA1-1D8E-4C1B-ABF7-2B0C7A08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3" y="1438780"/>
            <a:ext cx="3436701" cy="26574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92C66D-E58D-402C-B237-A2676BEF6FE6}"/>
              </a:ext>
            </a:extLst>
          </p:cNvPr>
          <p:cNvCxnSpPr>
            <a:cxnSpLocks/>
          </p:cNvCxnSpPr>
          <p:nvPr/>
        </p:nvCxnSpPr>
        <p:spPr>
          <a:xfrm>
            <a:off x="933855" y="1468877"/>
            <a:ext cx="1019458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F55E3-39ED-42ED-9DA4-76B4D2C0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94" y="1505152"/>
            <a:ext cx="4114800" cy="27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36011-6F9A-46C7-8D49-6CBD0DEDBBCD}"/>
              </a:ext>
            </a:extLst>
          </p:cNvPr>
          <p:cNvSpPr txBox="1"/>
          <p:nvPr/>
        </p:nvSpPr>
        <p:spPr>
          <a:xfrm>
            <a:off x="1089498" y="4610911"/>
            <a:ext cx="913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between age 65-80 and above 90 has the highest rate of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who works in management has relatively high number of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the lowest students has relatively high subscription mainly those students who are in secondary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A582E-C315-41E2-A51F-2C55236C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83" y="1545785"/>
            <a:ext cx="3778487" cy="265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6221D7-52D6-487B-95C4-5C2AC8F1435A}"/>
              </a:ext>
            </a:extLst>
          </p:cNvPr>
          <p:cNvSpPr txBox="1"/>
          <p:nvPr/>
        </p:nvSpPr>
        <p:spPr>
          <a:xfrm flipH="1">
            <a:off x="1018485" y="5943600"/>
            <a:ext cx="10949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This is a valuable information which can be used to increase subscription no by focusing on groups who can improve most </a:t>
            </a:r>
          </a:p>
        </p:txBody>
      </p:sp>
    </p:spTree>
    <p:extLst>
      <p:ext uri="{BB962C8B-B14F-4D97-AF65-F5344CB8AC3E}">
        <p14:creationId xmlns:p14="http://schemas.microsoft.com/office/powerpoint/2010/main" val="39602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26C262-B5EB-4DE2-AD91-7CEDECFA1EC8}"/>
              </a:ext>
            </a:extLst>
          </p:cNvPr>
          <p:cNvSpPr txBox="1"/>
          <p:nvPr/>
        </p:nvSpPr>
        <p:spPr>
          <a:xfrm>
            <a:off x="417250" y="0"/>
            <a:ext cx="116682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700" dirty="0"/>
              <a:t>When to contact client for subscription?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42EB1-8C91-4BCE-A59D-6C52D0C9DB13}"/>
              </a:ext>
            </a:extLst>
          </p:cNvPr>
          <p:cNvCxnSpPr/>
          <p:nvPr/>
        </p:nvCxnSpPr>
        <p:spPr>
          <a:xfrm>
            <a:off x="443883" y="790113"/>
            <a:ext cx="1104382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97894-DD2F-4CFB-95E4-35F44A30F62B}"/>
              </a:ext>
            </a:extLst>
          </p:cNvPr>
          <p:cNvSpPr/>
          <p:nvPr/>
        </p:nvSpPr>
        <p:spPr>
          <a:xfrm>
            <a:off x="470517" y="870011"/>
            <a:ext cx="7235301" cy="1722268"/>
          </a:xfrm>
          <a:prstGeom prst="rect">
            <a:avLst/>
          </a:prstGeom>
          <a:solidFill>
            <a:srgbClr val="F0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/>
              <a:t>Methods: </a:t>
            </a:r>
            <a:r>
              <a:rPr lang="en-IN" dirty="0"/>
              <a:t>Each year the average client’s subscription count when contacted is clustered into three groups –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February ,March , April (PLATINUM)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August, September (GOLD)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December (SILVER)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EBD7C-F079-4BCD-A013-E6BDE9BE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47" y="866266"/>
            <a:ext cx="3948898" cy="29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D5EEAC-9235-45AA-853F-555A0540673E}"/>
              </a:ext>
            </a:extLst>
          </p:cNvPr>
          <p:cNvSpPr txBox="1"/>
          <p:nvPr/>
        </p:nvSpPr>
        <p:spPr>
          <a:xfrm>
            <a:off x="443883" y="2689935"/>
            <a:ext cx="6294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Findings: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There is increase of subscription is 150 % during Platinum, Gold and Silver season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On average there is 50% drop in subscription during off season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90C-EADB-4191-B588-8E7BA8EADDC4}"/>
              </a:ext>
            </a:extLst>
          </p:cNvPr>
          <p:cNvSpPr/>
          <p:nvPr/>
        </p:nvSpPr>
        <p:spPr>
          <a:xfrm>
            <a:off x="319596" y="4456589"/>
            <a:ext cx="716427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Note: During  Platinum, gold and silver we have to focus on clients more and increase the number of contacts with them. </a:t>
            </a:r>
          </a:p>
        </p:txBody>
      </p:sp>
    </p:spTree>
    <p:extLst>
      <p:ext uri="{BB962C8B-B14F-4D97-AF65-F5344CB8AC3E}">
        <p14:creationId xmlns:p14="http://schemas.microsoft.com/office/powerpoint/2010/main" val="294731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766A8-6580-4872-8736-45035B02B6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13386" y="2018861"/>
            <a:ext cx="4092103" cy="1449387"/>
          </a:xfrm>
        </p:spPr>
        <p:txBody>
          <a:bodyPr/>
          <a:lstStyle/>
          <a:p>
            <a:r>
              <a:rPr lang="en-IN" dirty="0"/>
              <a:t>EDA 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2664D-84A6-4EEB-93D8-9F14F93E5D5A}"/>
              </a:ext>
            </a:extLst>
          </p:cNvPr>
          <p:cNvSpPr/>
          <p:nvPr/>
        </p:nvSpPr>
        <p:spPr>
          <a:xfrm>
            <a:off x="498472" y="871712"/>
            <a:ext cx="3453319" cy="177043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Most of the client isn’t subscribing a term deposit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A3B4A-BC2A-4E2A-AFEB-892056BC2FA7}"/>
              </a:ext>
            </a:extLst>
          </p:cNvPr>
          <p:cNvSpPr/>
          <p:nvPr/>
        </p:nvSpPr>
        <p:spPr>
          <a:xfrm>
            <a:off x="480716" y="3178207"/>
            <a:ext cx="3492229" cy="1860438"/>
          </a:xfrm>
          <a:prstGeom prst="rect">
            <a:avLst/>
          </a:prstGeom>
          <a:solidFill>
            <a:srgbClr val="F9A239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-Mainly older people are interested in term deposit and those people who are in management.</a:t>
            </a:r>
          </a:p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-Entrepreneur has the lowest subscription count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CEFD61-8B44-46B8-8241-7EC176085233}"/>
              </a:ext>
            </a:extLst>
          </p:cNvPr>
          <p:cNvCxnSpPr/>
          <p:nvPr/>
        </p:nvCxnSpPr>
        <p:spPr>
          <a:xfrm>
            <a:off x="8015591" y="1556426"/>
            <a:ext cx="0" cy="28015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0B8B24-2523-44A2-87D3-35B90023C782}"/>
              </a:ext>
            </a:extLst>
          </p:cNvPr>
          <p:cNvSpPr/>
          <p:nvPr/>
        </p:nvSpPr>
        <p:spPr>
          <a:xfrm>
            <a:off x="4164950" y="999114"/>
            <a:ext cx="3363314" cy="1539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We have to increase subscription rate between the age 20-60,</a:t>
            </a:r>
          </a:p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We have to target main working professionals to increase the subscription 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E7F9F-6551-42CD-A688-48E178AE9241}"/>
              </a:ext>
            </a:extLst>
          </p:cNvPr>
          <p:cNvSpPr/>
          <p:nvPr/>
        </p:nvSpPr>
        <p:spPr>
          <a:xfrm>
            <a:off x="4128117" y="3382392"/>
            <a:ext cx="3444536" cy="14648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There is three pick season when people tend to subscribe more</a:t>
            </a:r>
          </a:p>
        </p:txBody>
      </p:sp>
    </p:spTree>
    <p:extLst>
      <p:ext uri="{BB962C8B-B14F-4D97-AF65-F5344CB8AC3E}">
        <p14:creationId xmlns:p14="http://schemas.microsoft.com/office/powerpoint/2010/main" val="32858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709B8-7E9E-48E0-A77B-3BCA4965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13" y="613623"/>
            <a:ext cx="5610687" cy="303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7B645-4AD5-4092-8D8C-40C66D01634A}"/>
              </a:ext>
            </a:extLst>
          </p:cNvPr>
          <p:cNvSpPr/>
          <p:nvPr/>
        </p:nvSpPr>
        <p:spPr>
          <a:xfrm rot="10800000" flipV="1">
            <a:off x="221940" y="887768"/>
            <a:ext cx="6214369" cy="1056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We have to focus on each group based on there specific need as it will increase recurring subscriptions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D6D4D-B3EE-4429-87E9-697EF6F5CDFC}"/>
              </a:ext>
            </a:extLst>
          </p:cNvPr>
          <p:cNvSpPr txBox="1"/>
          <p:nvPr/>
        </p:nvSpPr>
        <p:spPr>
          <a:xfrm>
            <a:off x="257452" y="3302493"/>
            <a:ext cx="610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46D7A-67F3-49A4-A2AD-8009032A8B4D}"/>
              </a:ext>
            </a:extLst>
          </p:cNvPr>
          <p:cNvSpPr txBox="1"/>
          <p:nvPr/>
        </p:nvSpPr>
        <p:spPr>
          <a:xfrm>
            <a:off x="159798" y="2183907"/>
            <a:ext cx="6081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student has relatively low money, we need new term deposit focusing on them EMI scheme , flexible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to make new term deposit which is friendly towards working class people, give better return for subscribing to longer term </a:t>
            </a:r>
            <a:r>
              <a:rPr lang="en-IN" dirty="0" err="1"/>
              <a:t>deposite</a:t>
            </a:r>
            <a:r>
              <a:rPr lang="en-IN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Alternative scheme for entrepreneur which will much more</a:t>
            </a:r>
          </a:p>
          <a:p>
            <a:r>
              <a:rPr lang="en-IN" dirty="0"/>
              <a:t>     friendly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Terms extension, low Emi  for people who are unemployed or self-employed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F4336-BFEC-4C16-AB07-B8F25B4C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90" y="3613211"/>
            <a:ext cx="5906610" cy="2734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2EF1CC-3E41-4336-94B1-BC00212FE426}"/>
              </a:ext>
            </a:extLst>
          </p:cNvPr>
          <p:cNvSpPr txBox="1"/>
          <p:nvPr/>
        </p:nvSpPr>
        <p:spPr>
          <a:xfrm flipH="1">
            <a:off x="106532" y="0"/>
            <a:ext cx="81141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900" dirty="0">
                <a:latin typeface="Bookman Old Style (Headings)"/>
              </a:rPr>
              <a:t>How to increase subscription?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CBA1E9-10FB-4003-93AD-552E052BB4FA}"/>
              </a:ext>
            </a:extLst>
          </p:cNvPr>
          <p:cNvCxnSpPr>
            <a:cxnSpLocks/>
          </p:cNvCxnSpPr>
          <p:nvPr/>
        </p:nvCxnSpPr>
        <p:spPr>
          <a:xfrm>
            <a:off x="239697" y="648070"/>
            <a:ext cx="827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BBE77-4E66-4C09-90A0-4658A5190ECF}"/>
              </a:ext>
            </a:extLst>
          </p:cNvPr>
          <p:cNvSpPr/>
          <p:nvPr/>
        </p:nvSpPr>
        <p:spPr>
          <a:xfrm rot="10800000" flipV="1">
            <a:off x="417250" y="5095782"/>
            <a:ext cx="4891597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have to be flexible and provide customized subscription plan to each group of clients based on their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775491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{F2C4CD05-E927-4F57-A675-2A0369765E36}tf22712842_win32</Template>
  <TotalTime>1658</TotalTime>
  <Words>817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Bookman Old Style (Headings)</vt:lpstr>
      <vt:lpstr>Calibri</vt:lpstr>
      <vt:lpstr>Franklin Gothic Book</vt:lpstr>
      <vt:lpstr>1_RetrospectVTI</vt:lpstr>
      <vt:lpstr>Bank Direct Marketing</vt:lpstr>
      <vt:lpstr>Data and analysis framework </vt:lpstr>
      <vt:lpstr>Overall subscription of a term deposit</vt:lpstr>
      <vt:lpstr>Which group has highest subscription?</vt:lpstr>
      <vt:lpstr>PowerPoint Presentation</vt:lpstr>
      <vt:lpstr>EDA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Direct Marketing</dc:title>
  <dc:creator>dwaipayan banerjee</dc:creator>
  <cp:lastModifiedBy>dwaipayan banerjee</cp:lastModifiedBy>
  <cp:revision>26</cp:revision>
  <dcterms:created xsi:type="dcterms:W3CDTF">2021-01-11T07:47:57Z</dcterms:created>
  <dcterms:modified xsi:type="dcterms:W3CDTF">2021-01-12T11:47:39Z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