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52">
          <p15:clr>
            <a:srgbClr val="747775"/>
          </p15:clr>
        </p15:guide>
        <p15:guide id="2" pos="82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52" orient="horz"/>
        <p:guide pos="8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Four years ago, almost to the day we were hit with a </a:t>
            </a:r>
            <a:r>
              <a:rPr lang="en" sz="1000">
                <a:solidFill>
                  <a:schemeClr val="dk1"/>
                </a:solidFill>
              </a:rPr>
              <a:t>worldwide</a:t>
            </a:r>
            <a:r>
              <a:rPr lang="en" sz="1000">
                <a:solidFill>
                  <a:schemeClr val="dk1"/>
                </a:solidFill>
              </a:rPr>
              <a:t> pandemic that sent all of us to lockdown,  some of us ,for the first time, to work from home.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Remote workers are more productive because they have no commute, fewer distractions, more time for family, exercise, and overall better work-life balance. 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2851e0e1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2851e0e1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Overall,from before the pandemic  less than 5% of employees world wide worked completely remotely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Now around 30% of employees work some form of hybrid/remote …globally. This was confirmed in not so simple scraping of linkedin job posts.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That’s a huge shift in personal priorities, business decisions, and an overall environmental impact.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31b259dc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31b259dc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2851e0e1e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2851e0e1e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636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But are there also benefits for Working from the </a:t>
            </a:r>
            <a:r>
              <a:rPr b="1" lang="en" sz="1500">
                <a:solidFill>
                  <a:srgbClr val="3636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business</a:t>
            </a:r>
            <a:r>
              <a:rPr b="1" lang="en" sz="1500">
                <a:solidFill>
                  <a:srgbClr val="3636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premesis? The office? </a:t>
            </a:r>
            <a:endParaRPr b="1" sz="1500">
              <a:solidFill>
                <a:srgbClr val="36363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636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My dataset included a </a:t>
            </a:r>
            <a:r>
              <a:rPr b="1" lang="en" sz="1500">
                <a:solidFill>
                  <a:srgbClr val="3636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questionnaire</a:t>
            </a:r>
            <a:r>
              <a:rPr b="1" lang="en" sz="1500">
                <a:solidFill>
                  <a:srgbClr val="3636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answered by </a:t>
            </a:r>
            <a:r>
              <a:rPr b="1" lang="en" sz="1500">
                <a:solidFill>
                  <a:srgbClr val="3636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65thousand employees who work on some scale between fully remote and fully on site, what are the benefits of each option, and what is their top 3 most important benefits. </a:t>
            </a:r>
            <a:endParaRPr b="1" sz="1500">
              <a:solidFill>
                <a:srgbClr val="36363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636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this graph, red represents women and black men.</a:t>
            </a:r>
            <a:endParaRPr b="1" sz="1500">
              <a:solidFill>
                <a:srgbClr val="36363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63636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2851e0e1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2851e0e1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Top 3 wishlist for women : </a:t>
            </a:r>
            <a:endParaRPr b="1"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AutoNum type="arabicPeriod"/>
            </a:pPr>
            <a:r>
              <a:rPr b="1"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WFH - Less Commute </a:t>
            </a:r>
            <a:endParaRPr b="1"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AutoNum type="arabicPeriod"/>
            </a:pPr>
            <a:r>
              <a:rPr b="1"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WBP - Social interaction</a:t>
            </a:r>
            <a:endParaRPr b="1"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AutoNum type="arabicPeriod"/>
            </a:pPr>
            <a:r>
              <a:rPr b="1"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WBP - Collaboration</a:t>
            </a:r>
            <a:endParaRPr b="1"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Top 3 wishlist for Men : </a:t>
            </a:r>
            <a:endParaRPr b="1"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AutoNum type="arabicPeriod"/>
            </a:pPr>
            <a:r>
              <a:rPr b="1"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WFH - Flexibility</a:t>
            </a:r>
            <a:endParaRPr b="1"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AutoNum type="arabicPeriod"/>
            </a:pPr>
            <a:r>
              <a:rPr b="1"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WBP - Better Equipment</a:t>
            </a:r>
            <a:endParaRPr b="1"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AutoNum type="arabicPeriod"/>
            </a:pPr>
            <a:r>
              <a:rPr b="1"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WBP - Collaboration &amp; Social</a:t>
            </a:r>
            <a:endParaRPr b="1"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3eb636e4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3eb636e4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3eb636e4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3eb636e4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On the </a:t>
            </a:r>
            <a:r>
              <a:rPr lang="en" sz="12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basis</a:t>
            </a:r>
            <a:r>
              <a:rPr lang="en" sz="12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 of the </a:t>
            </a:r>
            <a:r>
              <a:rPr lang="en" sz="12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participants</a:t>
            </a:r>
            <a:r>
              <a:rPr lang="en" sz="12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 traits, age,income, gender, and education, and their wishes, I wanted to try to predict in what kind of format they would work- Remote, hybrid or OnSite. </a:t>
            </a:r>
            <a:endParaRPr sz="1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The most accurate model was impacted by the following traits. </a:t>
            </a:r>
            <a:endParaRPr sz="1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Depicting our priorities and traits as employees. </a:t>
            </a:r>
            <a:endParaRPr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3eb636e4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f3eb636e4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1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first and </a:t>
            </a:r>
            <a:r>
              <a:rPr b="1" lang="en" sz="121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highest</a:t>
            </a:r>
            <a:r>
              <a:rPr b="1" lang="en" sz="121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indicator for a good </a:t>
            </a:r>
            <a:r>
              <a:rPr b="1" lang="en" sz="121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prediction</a:t>
            </a:r>
            <a:r>
              <a:rPr b="1" lang="en" sz="121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where do you work?? In which industry. </a:t>
            </a:r>
            <a:endParaRPr b="1" sz="121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21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 that the </a:t>
            </a:r>
            <a:r>
              <a:rPr b="1" lang="en" sz="121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Information, Finance &amp; Insurance,  have the largest share of Hybrid employees</a:t>
            </a:r>
            <a:endParaRPr b="1" sz="121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3eb636e4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3eb636e4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second and third 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factors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that indicate a good prediction are the wish for less commute time, and surprisingly the addition of more family time.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slide I wanted to show the activities done in the saved commute time of which 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employees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reported on .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Two interesting things pop up , firstly the variety of activities, note that the 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highest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rated is actually more work. I.e. employees reported that on the time they 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saved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commuting, they worked more.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31b259d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31b259d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But the big factor as to where employees across the globe will </a:t>
            </a:r>
            <a:r>
              <a:rPr lang="en" sz="14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predominantly</a:t>
            </a:r>
            <a:r>
              <a:rPr lang="en" sz="14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 work - remote hybrid or onsite is… The employer. </a:t>
            </a:r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31b259dc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31b259dc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Employees  answering what they want - Orange, vs. what they get - Blue.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see the spike reacting to the pandemic, but you can also see how the employers wish flattens out to 2 days late 2022, while the employers wish </a:t>
            </a:r>
            <a:r>
              <a:rPr lang="en"/>
              <a:t>fluctuates</a:t>
            </a:r>
            <a:r>
              <a:rPr lang="en"/>
              <a:t> between 2-3 days.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33" y="0"/>
            <a:ext cx="9262533" cy="52101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idx="4294967295" type="ctrTitle"/>
          </p:nvPr>
        </p:nvSpPr>
        <p:spPr>
          <a:xfrm>
            <a:off x="0" y="3861000"/>
            <a:ext cx="8520600" cy="12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The Office</a:t>
            </a:r>
            <a:endParaRPr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/ Hybrid 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here to stay…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2680" y="-19550"/>
            <a:ext cx="2303796" cy="511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5377" y="0"/>
            <a:ext cx="225357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/>
          <p:nvPr/>
        </p:nvSpPr>
        <p:spPr>
          <a:xfrm>
            <a:off x="5860200" y="1538025"/>
            <a:ext cx="281700" cy="1143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6070375" y="2040900"/>
            <a:ext cx="281700" cy="1143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6110300" y="3053375"/>
            <a:ext cx="281700" cy="1143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5860200" y="2547138"/>
            <a:ext cx="281700" cy="1143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2"/>
          <p:cNvSpPr/>
          <p:nvPr/>
        </p:nvSpPr>
        <p:spPr>
          <a:xfrm>
            <a:off x="5620750" y="4238313"/>
            <a:ext cx="281700" cy="1143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8046775" y="2026563"/>
            <a:ext cx="281700" cy="1143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2"/>
          <p:cNvSpPr/>
          <p:nvPr/>
        </p:nvSpPr>
        <p:spPr>
          <a:xfrm>
            <a:off x="8339075" y="2537563"/>
            <a:ext cx="281700" cy="1143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7960950" y="3666763"/>
            <a:ext cx="281700" cy="1143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8211450" y="4174813"/>
            <a:ext cx="281700" cy="1143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8366775" y="4696038"/>
            <a:ext cx="281700" cy="1143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2"/>
          <p:cNvSpPr/>
          <p:nvPr/>
        </p:nvSpPr>
        <p:spPr>
          <a:xfrm>
            <a:off x="5520000" y="1033938"/>
            <a:ext cx="281700" cy="114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5929275" y="3642713"/>
            <a:ext cx="281700" cy="114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5693450" y="4971438"/>
            <a:ext cx="281700" cy="114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8136275" y="1512938"/>
            <a:ext cx="281700" cy="114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2"/>
          <p:cNvSpPr/>
          <p:nvPr/>
        </p:nvSpPr>
        <p:spPr>
          <a:xfrm>
            <a:off x="8427725" y="3154163"/>
            <a:ext cx="281700" cy="114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7423725" y="1002763"/>
            <a:ext cx="281700" cy="1143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50" y="831175"/>
            <a:ext cx="5334900" cy="32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Thank you! 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2383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do we want? How do we want it? </a:t>
            </a:r>
            <a:endParaRPr sz="30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675" y="1277025"/>
            <a:ext cx="4836691" cy="38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025" y="152400"/>
            <a:ext cx="5464755" cy="421659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572000" y="4521400"/>
            <a:ext cx="45093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010">
                <a:latin typeface="Roboto"/>
                <a:ea typeface="Roboto"/>
                <a:cs typeface="Roboto"/>
                <a:sym typeface="Roboto"/>
              </a:rPr>
              <a:t>Top 3 wishlist for Men : </a:t>
            </a:r>
            <a:endParaRPr sz="101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en" sz="81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1)</a:t>
            </a:r>
            <a:r>
              <a:rPr lang="en" sz="810">
                <a:latin typeface="Roboto"/>
                <a:ea typeface="Roboto"/>
                <a:cs typeface="Roboto"/>
                <a:sym typeface="Roboto"/>
              </a:rPr>
              <a:t> WFH - </a:t>
            </a:r>
            <a:r>
              <a:rPr lang="en" sz="810">
                <a:latin typeface="Roboto"/>
                <a:ea typeface="Roboto"/>
                <a:cs typeface="Roboto"/>
                <a:sym typeface="Roboto"/>
              </a:rPr>
              <a:t>Flexible</a:t>
            </a:r>
            <a:r>
              <a:rPr lang="en" sz="810">
                <a:latin typeface="Roboto"/>
                <a:ea typeface="Roboto"/>
                <a:cs typeface="Roboto"/>
                <a:sym typeface="Roboto"/>
              </a:rPr>
              <a:t> Hours </a:t>
            </a:r>
            <a:r>
              <a:rPr lang="en" sz="81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2)</a:t>
            </a:r>
            <a:r>
              <a:rPr lang="en" sz="810">
                <a:latin typeface="Roboto"/>
                <a:ea typeface="Roboto"/>
                <a:cs typeface="Roboto"/>
                <a:sym typeface="Roboto"/>
              </a:rPr>
              <a:t> WBP - Better Equipment </a:t>
            </a:r>
            <a:r>
              <a:rPr lang="en" sz="81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3) </a:t>
            </a:r>
            <a:r>
              <a:rPr lang="en" sz="810">
                <a:latin typeface="Roboto"/>
                <a:ea typeface="Roboto"/>
                <a:cs typeface="Roboto"/>
                <a:sym typeface="Roboto"/>
              </a:rPr>
              <a:t>WBP - Collaboration &amp; </a:t>
            </a:r>
            <a:r>
              <a:rPr lang="en" sz="810">
                <a:latin typeface="Roboto"/>
                <a:ea typeface="Roboto"/>
                <a:cs typeface="Roboto"/>
                <a:sym typeface="Roboto"/>
              </a:rPr>
              <a:t>Social interaction</a:t>
            </a:r>
            <a:endParaRPr sz="810"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62700" y="4521400"/>
            <a:ext cx="45093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010">
                <a:latin typeface="Roboto"/>
                <a:ea typeface="Roboto"/>
                <a:cs typeface="Roboto"/>
                <a:sym typeface="Roboto"/>
              </a:rPr>
              <a:t>Top 3 wishlist for Women:</a:t>
            </a:r>
            <a:r>
              <a:rPr lang="en" sz="810">
                <a:latin typeface="Roboto"/>
                <a:ea typeface="Roboto"/>
                <a:cs typeface="Roboto"/>
                <a:sym typeface="Roboto"/>
              </a:rPr>
              <a:t> </a:t>
            </a:r>
            <a:endParaRPr sz="81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en" sz="81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1) </a:t>
            </a:r>
            <a:r>
              <a:rPr lang="en" sz="810">
                <a:latin typeface="Roboto"/>
                <a:ea typeface="Roboto"/>
                <a:cs typeface="Roboto"/>
                <a:sym typeface="Roboto"/>
              </a:rPr>
              <a:t>WFH - </a:t>
            </a:r>
            <a:r>
              <a:rPr lang="en" sz="810">
                <a:latin typeface="Roboto"/>
                <a:ea typeface="Roboto"/>
                <a:cs typeface="Roboto"/>
                <a:sym typeface="Roboto"/>
              </a:rPr>
              <a:t>Less Commute</a:t>
            </a:r>
            <a:r>
              <a:rPr lang="en" sz="81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1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2)</a:t>
            </a:r>
            <a:r>
              <a:rPr lang="en" sz="810">
                <a:latin typeface="Roboto"/>
                <a:ea typeface="Roboto"/>
                <a:cs typeface="Roboto"/>
                <a:sym typeface="Roboto"/>
              </a:rPr>
              <a:t> WBP - </a:t>
            </a:r>
            <a:r>
              <a:rPr lang="en" sz="810">
                <a:latin typeface="Roboto"/>
                <a:ea typeface="Roboto"/>
                <a:cs typeface="Roboto"/>
                <a:sym typeface="Roboto"/>
              </a:rPr>
              <a:t> Social interaction</a:t>
            </a:r>
            <a:r>
              <a:rPr lang="en" sz="81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1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3) </a:t>
            </a:r>
            <a:r>
              <a:rPr lang="en" sz="810">
                <a:latin typeface="Roboto"/>
                <a:ea typeface="Roboto"/>
                <a:cs typeface="Roboto"/>
                <a:sym typeface="Roboto"/>
              </a:rPr>
              <a:t>WBP - Collaboration</a:t>
            </a:r>
            <a:endParaRPr sz="81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62700" y="4521400"/>
            <a:ext cx="45093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010">
                <a:latin typeface="Roboto"/>
                <a:ea typeface="Roboto"/>
                <a:cs typeface="Roboto"/>
                <a:sym typeface="Roboto"/>
              </a:rPr>
              <a:t>Women :</a:t>
            </a:r>
            <a:endParaRPr sz="101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en" sz="101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↑</a:t>
            </a:r>
            <a:r>
              <a:rPr lang="en" sz="1010">
                <a:latin typeface="Roboto"/>
                <a:ea typeface="Roboto"/>
                <a:cs typeface="Roboto"/>
                <a:sym typeface="Roboto"/>
              </a:rPr>
              <a:t> WFH - Less Commute	….  WFH - Meetings </a:t>
            </a:r>
            <a:r>
              <a:rPr lang="en" sz="101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↓</a:t>
            </a:r>
            <a:endParaRPr sz="101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288" y="0"/>
            <a:ext cx="5475424" cy="43738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572000" y="4521400"/>
            <a:ext cx="45093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010">
                <a:latin typeface="Roboto"/>
                <a:ea typeface="Roboto"/>
                <a:cs typeface="Roboto"/>
                <a:sym typeface="Roboto"/>
              </a:rPr>
              <a:t>Men</a:t>
            </a:r>
            <a:r>
              <a:rPr lang="en" sz="1010">
                <a:latin typeface="Roboto"/>
                <a:ea typeface="Roboto"/>
                <a:cs typeface="Roboto"/>
                <a:sym typeface="Roboto"/>
              </a:rPr>
              <a:t>:</a:t>
            </a:r>
            <a:endParaRPr sz="101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en" sz="101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↑</a:t>
            </a:r>
            <a:r>
              <a:rPr lang="en" sz="1010">
                <a:latin typeface="Roboto"/>
                <a:ea typeface="Roboto"/>
                <a:cs typeface="Roboto"/>
                <a:sym typeface="Roboto"/>
              </a:rPr>
              <a:t> WFH - </a:t>
            </a:r>
            <a:r>
              <a:rPr lang="en" sz="1010">
                <a:latin typeface="Roboto"/>
                <a:ea typeface="Roboto"/>
                <a:cs typeface="Roboto"/>
                <a:sym typeface="Roboto"/>
              </a:rPr>
              <a:t>Flexible</a:t>
            </a:r>
            <a:r>
              <a:rPr lang="en" sz="1010">
                <a:latin typeface="Roboto"/>
                <a:ea typeface="Roboto"/>
                <a:cs typeface="Roboto"/>
                <a:sym typeface="Roboto"/>
              </a:rPr>
              <a:t> work hours ….  WBP - Quiet </a:t>
            </a:r>
            <a:r>
              <a:rPr lang="en" sz="101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↓</a:t>
            </a:r>
            <a:endParaRPr sz="10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50" y="462975"/>
            <a:ext cx="7306800" cy="42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000"/>
              <a:t>Where do </a:t>
            </a:r>
            <a:r>
              <a:rPr lang="en" sz="8000">
                <a:solidFill>
                  <a:schemeClr val="accent6"/>
                </a:solidFill>
              </a:rPr>
              <a:t>YOU </a:t>
            </a:r>
            <a:endParaRPr sz="80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000"/>
              <a:t>want to </a:t>
            </a:r>
            <a:r>
              <a:rPr lang="en" sz="8000">
                <a:solidFill>
                  <a:schemeClr val="accent5"/>
                </a:solidFill>
              </a:rPr>
              <a:t>work</a:t>
            </a:r>
            <a:r>
              <a:rPr lang="en" sz="8000"/>
              <a:t>? </a:t>
            </a:r>
            <a:endParaRPr sz="8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80900" y="4461575"/>
            <a:ext cx="4791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29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560000" y="4570625"/>
            <a:ext cx="886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1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Industry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3625"/>
            <a:ext cx="8839202" cy="2588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1301300" y="4521400"/>
            <a:ext cx="17550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10">
                <a:latin typeface="Roboto"/>
                <a:ea typeface="Roboto"/>
                <a:cs typeface="Roboto"/>
                <a:sym typeface="Roboto"/>
              </a:rPr>
              <a:t>Commute &amp; Family</a:t>
            </a:r>
            <a:endParaRPr sz="91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80900" y="4461575"/>
            <a:ext cx="12204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2 + 3</a:t>
            </a:r>
            <a:endParaRPr sz="29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300" y="64825"/>
            <a:ext cx="4642998" cy="42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2685" y="2985788"/>
            <a:ext cx="2445515" cy="1295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50" y="462975"/>
            <a:ext cx="7306800" cy="42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000"/>
              <a:t>Where do </a:t>
            </a:r>
            <a:r>
              <a:rPr lang="en" sz="8000">
                <a:solidFill>
                  <a:schemeClr val="accent6"/>
                </a:solidFill>
              </a:rPr>
              <a:t>THEY</a:t>
            </a:r>
            <a:r>
              <a:rPr lang="en" sz="8000">
                <a:solidFill>
                  <a:schemeClr val="accent6"/>
                </a:solidFill>
              </a:rPr>
              <a:t> </a:t>
            </a:r>
            <a:endParaRPr sz="80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000"/>
              <a:t>want to YOU to </a:t>
            </a:r>
            <a:r>
              <a:rPr lang="en" sz="8000">
                <a:solidFill>
                  <a:schemeClr val="accent5"/>
                </a:solidFill>
              </a:rPr>
              <a:t>work</a:t>
            </a:r>
            <a:r>
              <a:rPr lang="en" sz="8000"/>
              <a:t>? </a:t>
            </a:r>
            <a:endParaRPr sz="8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888" y="92825"/>
            <a:ext cx="6164225" cy="411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400" y="92825"/>
            <a:ext cx="1622425" cy="53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>
            <p:ph idx="4294967295" type="title"/>
          </p:nvPr>
        </p:nvSpPr>
        <p:spPr>
          <a:xfrm>
            <a:off x="121200" y="44398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Employ</a:t>
            </a:r>
            <a:r>
              <a:rPr lang="en" sz="3000" u="sng">
                <a:solidFill>
                  <a:schemeClr val="lt1"/>
                </a:solidFill>
              </a:rPr>
              <a:t>er</a:t>
            </a:r>
            <a:r>
              <a:rPr lang="en" sz="3000">
                <a:solidFill>
                  <a:schemeClr val="lt1"/>
                </a:solidFill>
              </a:rPr>
              <a:t> vs. Employ</a:t>
            </a:r>
            <a:r>
              <a:rPr lang="en" sz="3000" u="sng">
                <a:solidFill>
                  <a:schemeClr val="lt1"/>
                </a:solidFill>
              </a:rPr>
              <a:t>ee</a:t>
            </a:r>
            <a:endParaRPr sz="3000"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