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.xiaopei@live.com" TargetMode="External"/><Relationship Id="rId2" Type="http://schemas.openxmlformats.org/officeDocument/2006/relationships/hyperlink" Target="http://www.yiiyee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.csdn.net/blog_index/article/details/601205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iiyee.cn/Blog/windb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yee.cn/blog" TargetMode="External"/><Relationship Id="rId2" Type="http://schemas.openxmlformats.org/officeDocument/2006/relationships/hyperlink" Target="mailto:zhang.xiaopei@live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iiyee.cn/Blog/pn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60</a:t>
            </a:r>
            <a:r>
              <a:rPr lang="zh-CN" altLang="en-US" dirty="0" smtClean="0"/>
              <a:t>分钟理解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Windows</a:t>
            </a:r>
            <a:r>
              <a:rPr lang="zh-CN" altLang="en-US"/>
              <a:t>内核</a:t>
            </a:r>
            <a:r>
              <a:rPr lang="zh-CN" altLang="en-US" smtClean="0"/>
              <a:t>驱动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</a:t>
            </a:r>
            <a:r>
              <a:rPr lang="zh-CN" altLang="en-US" dirty="0" smtClean="0"/>
              <a:t>佩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主页：</a:t>
            </a:r>
            <a:r>
              <a:rPr lang="en-US" altLang="zh-CN" dirty="0" smtClean="0">
                <a:hlinkClick r:id="rId2"/>
              </a:rPr>
              <a:t>www.yiiyee.cn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Mail</a:t>
            </a:r>
            <a:r>
              <a:rPr lang="zh-CN" altLang="en-US" dirty="0" smtClean="0">
                <a:hlinkClick r:id="rId3"/>
              </a:rPr>
              <a:t>：</a:t>
            </a:r>
            <a:r>
              <a:rPr lang="en-US" altLang="zh-CN" dirty="0" smtClean="0">
                <a:hlinkClick r:id="rId3"/>
              </a:rPr>
              <a:t>Zhang.xiaopei@live.com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5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WDF-1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WDM</a:t>
            </a:r>
            <a:r>
              <a:rPr lang="zh-CN" altLang="en-US" dirty="0" smtClean="0"/>
              <a:t>驱动编程很复杂，</a:t>
            </a:r>
            <a:r>
              <a:rPr lang="en-US" altLang="zh-CN" dirty="0" smtClean="0"/>
              <a:t>PnP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已经成为最基础的功能，但要完好支持，需要考虑到几百个不同的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系统对</a:t>
            </a:r>
            <a:r>
              <a:rPr lang="en-US" altLang="zh-CN" dirty="0" smtClean="0"/>
              <a:t>IRP</a:t>
            </a:r>
            <a:r>
              <a:rPr lang="zh-CN" altLang="en-US" dirty="0" smtClean="0"/>
              <a:t>的处理也非常复杂。对于一个简单的</a:t>
            </a:r>
            <a:r>
              <a:rPr lang="zh-CN" altLang="en-US" u="sng" dirty="0" smtClean="0"/>
              <a:t>取消</a:t>
            </a:r>
            <a:r>
              <a:rPr lang="en-US" altLang="zh-CN" u="sng" dirty="0" smtClean="0"/>
              <a:t>IO</a:t>
            </a:r>
            <a:r>
              <a:rPr lang="zh-CN" altLang="en-US" u="sng" dirty="0" smtClean="0"/>
              <a:t>操作</a:t>
            </a:r>
            <a:r>
              <a:rPr lang="zh-CN" altLang="en-US" dirty="0" smtClean="0"/>
              <a:t>功能的实现，要想滴水不漏地处理好，需要几百行代码。</a:t>
            </a:r>
            <a:endParaRPr lang="en-US" altLang="zh-CN" dirty="0" smtClean="0"/>
          </a:p>
          <a:p>
            <a:r>
              <a:rPr lang="zh-CN" altLang="en-US" dirty="0" smtClean="0"/>
              <a:t>驱动程序如果发生问题，就是致命的</a:t>
            </a:r>
            <a:r>
              <a:rPr lang="en-US" altLang="zh-CN" dirty="0" smtClean="0"/>
              <a:t>BSOD</a:t>
            </a:r>
            <a:r>
              <a:rPr lang="zh-CN" altLang="en-US" dirty="0" smtClean="0"/>
              <a:t>。必须避免。</a:t>
            </a:r>
            <a:endParaRPr lang="en-US" altLang="zh-CN" dirty="0" smtClean="0"/>
          </a:p>
          <a:p>
            <a:r>
              <a:rPr lang="zh-CN" altLang="en-US" dirty="0" smtClean="0"/>
              <a:t>编写一个完美的</a:t>
            </a:r>
            <a:r>
              <a:rPr lang="en-US" altLang="zh-CN" dirty="0" smtClean="0"/>
              <a:t>WDM</a:t>
            </a:r>
            <a:r>
              <a:rPr lang="zh-CN" altLang="en-US" dirty="0" smtClean="0"/>
              <a:t>驱动是困难而复杂的。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59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WDF-2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7231063" cy="3615267"/>
          </a:xfrm>
        </p:spPr>
        <p:txBody>
          <a:bodyPr/>
          <a:lstStyle/>
          <a:p>
            <a:r>
              <a:rPr lang="en-US" altLang="zh-CN" dirty="0" smtClean="0"/>
              <a:t>WDF</a:t>
            </a:r>
            <a:r>
              <a:rPr lang="zh-CN" altLang="en-US" dirty="0" smtClean="0"/>
              <a:t>没有遗弃掉</a:t>
            </a:r>
            <a:r>
              <a:rPr lang="en-US" altLang="zh-CN" dirty="0" smtClean="0"/>
              <a:t>WDM</a:t>
            </a:r>
            <a:r>
              <a:rPr lang="zh-CN" altLang="en-US" dirty="0" smtClean="0"/>
              <a:t>框架，不是打破重做，而是基于它做了一层封装。编写</a:t>
            </a:r>
            <a:r>
              <a:rPr lang="en-US" altLang="zh-CN" dirty="0" smtClean="0"/>
              <a:t>WDF</a:t>
            </a:r>
            <a:r>
              <a:rPr lang="zh-CN" altLang="en-US" dirty="0" smtClean="0"/>
              <a:t>驱动时，不必使用</a:t>
            </a:r>
            <a:r>
              <a:rPr lang="en-US" altLang="zh-CN" dirty="0" smtClean="0"/>
              <a:t>WDM</a:t>
            </a:r>
            <a:r>
              <a:rPr lang="zh-CN" altLang="en-US" dirty="0" smtClean="0"/>
              <a:t>接口，而使用</a:t>
            </a:r>
            <a:r>
              <a:rPr lang="en-US" altLang="zh-CN" dirty="0" smtClean="0"/>
              <a:t>WDF</a:t>
            </a:r>
            <a:r>
              <a:rPr lang="zh-CN" altLang="en-US" dirty="0" smtClean="0"/>
              <a:t>接口。</a:t>
            </a:r>
            <a:endParaRPr lang="en-US" altLang="zh-CN" dirty="0" smtClean="0"/>
          </a:p>
          <a:p>
            <a:r>
              <a:rPr lang="zh-CN" altLang="en-US" dirty="0" smtClean="0"/>
              <a:t>曾经、现在，有一些第三方的</a:t>
            </a:r>
            <a:r>
              <a:rPr lang="en-US" altLang="zh-CN" dirty="0" smtClean="0"/>
              <a:t>WDM</a:t>
            </a:r>
            <a:r>
              <a:rPr lang="zh-CN" altLang="en-US" dirty="0" smtClean="0"/>
              <a:t>封装库；也被很多人所使用</a:t>
            </a:r>
            <a:r>
              <a:rPr lang="zh-CN" altLang="en-US" smtClean="0"/>
              <a:t>。但现在</a:t>
            </a:r>
            <a:r>
              <a:rPr lang="en-US" altLang="zh-CN" smtClean="0"/>
              <a:t>WDF</a:t>
            </a:r>
            <a:r>
              <a:rPr lang="zh-CN" altLang="en-US" dirty="0" smtClean="0"/>
              <a:t>是最好的。</a:t>
            </a:r>
            <a:endParaRPr lang="en-US" altLang="zh-CN" dirty="0" smtClean="0"/>
          </a:p>
          <a:p>
            <a:r>
              <a:rPr lang="zh-CN" altLang="en-US" dirty="0" smtClean="0"/>
              <a:t>经过不断的版本更新，微软的</a:t>
            </a:r>
            <a:r>
              <a:rPr lang="en-US" altLang="zh-CN" dirty="0" smtClean="0"/>
              <a:t>WDF</a:t>
            </a:r>
            <a:r>
              <a:rPr lang="zh-CN" altLang="en-US" dirty="0" smtClean="0"/>
              <a:t>框架越来越稳定，从而让基于它编写内核驱动也越来越稳定。</a:t>
            </a:r>
            <a:endParaRPr lang="en-US" altLang="zh-CN" dirty="0" smtClean="0"/>
          </a:p>
          <a:p>
            <a:r>
              <a:rPr lang="zh-CN" altLang="en-US" dirty="0" smtClean="0"/>
              <a:t>分为</a:t>
            </a:r>
            <a:r>
              <a:rPr lang="en-US" altLang="zh-CN" dirty="0" smtClean="0"/>
              <a:t>KMDF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UMDF</a:t>
            </a:r>
            <a:r>
              <a:rPr lang="zh-CN" altLang="en-US" dirty="0" smtClean="0"/>
              <a:t>两个子框架，后者支持用户模式驱动。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5" y="995362"/>
            <a:ext cx="3238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入口函数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b="1" dirty="0" err="1" smtClean="0"/>
              <a:t>HelloDriver</a:t>
            </a:r>
            <a:endParaRPr lang="en-US" altLang="zh-CN" b="1" dirty="0" smtClean="0"/>
          </a:p>
          <a:p>
            <a:r>
              <a:rPr lang="en-US" altLang="zh-CN" dirty="0" err="1" smtClean="0"/>
              <a:t>DriverEntry</a:t>
            </a:r>
            <a:r>
              <a:rPr lang="zh-CN" altLang="en-US" dirty="0" smtClean="0"/>
              <a:t>是内核驱动入口函数。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NT_STATUS </a:t>
            </a:r>
            <a:r>
              <a:rPr lang="en-US" altLang="zh-CN" dirty="0" err="1" smtClean="0"/>
              <a:t>DriverEntry</a:t>
            </a:r>
            <a:r>
              <a:rPr lang="en-US" altLang="zh-CN" dirty="0" smtClean="0"/>
              <a:t> (PDRIVER_OBJECT, PUNICODE_STRING)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zh-CN" altLang="en-US" dirty="0"/>
              <a:t>初始化驱动</a:t>
            </a:r>
            <a:r>
              <a:rPr lang="zh-CN" altLang="en-US" dirty="0" smtClean="0"/>
              <a:t>对象（一些函数指针）。</a:t>
            </a:r>
            <a:endParaRPr lang="en-US" altLang="zh-CN" dirty="0" smtClean="0"/>
          </a:p>
          <a:p>
            <a:r>
              <a:rPr lang="zh-CN" altLang="en-US" dirty="0" smtClean="0"/>
              <a:t>创建控制设备对象、符号链接。</a:t>
            </a:r>
            <a:endParaRPr lang="en-US" altLang="zh-CN" dirty="0" smtClean="0"/>
          </a:p>
          <a:p>
            <a:r>
              <a:rPr lang="zh-CN" altLang="en-US" dirty="0" smtClean="0"/>
              <a:t>用户程序如要和内核驱动通讯，不能直接访问设备对象。但却可以访问符号链接。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08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分发函数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分发函数用来处理对应的</a:t>
            </a:r>
            <a:r>
              <a:rPr lang="en-US" altLang="zh-CN" dirty="0" smtClean="0"/>
              <a:t>IRP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IRP</a:t>
            </a:r>
            <a:r>
              <a:rPr lang="zh-CN" altLang="en-US" dirty="0" smtClean="0"/>
              <a:t>都有一个指定的分发函数。所有的分发函数包含在一个列表中，保存于驱动对象。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DriverObject.</a:t>
            </a:r>
            <a:r>
              <a:rPr lang="en-US" altLang="zh-CN" b="1" dirty="0" err="1" smtClean="0"/>
              <a:t>MajorFunction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IRP_MJ_MAXIMUM_FUNCTION+1</a:t>
            </a:r>
            <a:r>
              <a:rPr lang="en-US" altLang="zh-CN" b="1" dirty="0" smtClean="0"/>
              <a:t>]</a:t>
            </a:r>
          </a:p>
          <a:p>
            <a:r>
              <a:rPr lang="zh-CN" altLang="en-US" dirty="0" smtClean="0"/>
              <a:t>为读、写操作实现分发。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4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以文件方式操作内核设备对象。符号链接是它在用户空间的代表。</a:t>
            </a:r>
            <a:endParaRPr lang="en-US" altLang="zh-CN" dirty="0" smtClean="0"/>
          </a:p>
          <a:p>
            <a:r>
              <a:rPr lang="zh-CN" altLang="en-US" dirty="0" smtClean="0"/>
              <a:t>打开设备：</a:t>
            </a:r>
            <a:r>
              <a:rPr lang="en-US" altLang="zh-CN" dirty="0" err="1" smtClean="0"/>
              <a:t>CreateFile</a:t>
            </a:r>
            <a:endParaRPr lang="en-US" altLang="zh-CN" dirty="0" smtClean="0"/>
          </a:p>
          <a:p>
            <a:r>
              <a:rPr lang="zh-CN" altLang="en-US" dirty="0" smtClean="0"/>
              <a:t>读操作：</a:t>
            </a:r>
            <a:r>
              <a:rPr lang="en-US" altLang="zh-CN" dirty="0" err="1" smtClean="0"/>
              <a:t>ReadFile</a:t>
            </a:r>
            <a:endParaRPr lang="en-US" altLang="zh-CN" dirty="0" smtClean="0"/>
          </a:p>
          <a:p>
            <a:r>
              <a:rPr lang="zh-CN" altLang="en-US" dirty="0" smtClean="0"/>
              <a:t>写操作：</a:t>
            </a:r>
            <a:r>
              <a:rPr lang="en-US" altLang="zh-CN" dirty="0" err="1" smtClean="0"/>
              <a:t>WriteFile</a:t>
            </a:r>
            <a:endParaRPr lang="en-US" altLang="zh-CN" dirty="0" smtClean="0"/>
          </a:p>
          <a:p>
            <a:r>
              <a:rPr lang="zh-CN" altLang="en-US" dirty="0"/>
              <a:t>关闭</a:t>
            </a:r>
            <a:r>
              <a:rPr lang="zh-CN" altLang="en-US" dirty="0" smtClean="0"/>
              <a:t>设备：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驱动</a:t>
            </a:r>
            <a:r>
              <a:rPr lang="zh-CN" altLang="en-US" dirty="0"/>
              <a:t>安装。安装软件</a:t>
            </a:r>
            <a:r>
              <a:rPr lang="zh-CN" altLang="en-US" dirty="0" smtClean="0"/>
              <a:t>驱动，</a:t>
            </a:r>
            <a:r>
              <a:rPr lang="zh-CN" altLang="en-US" dirty="0"/>
              <a:t>和安装服务是</a:t>
            </a:r>
            <a:r>
              <a:rPr lang="zh-CN" altLang="en-US" dirty="0" smtClean="0"/>
              <a:t>一样的。</a:t>
            </a:r>
            <a:endParaRPr lang="en-US" altLang="zh-CN" dirty="0" smtClean="0"/>
          </a:p>
          <a:p>
            <a:r>
              <a:rPr lang="zh-CN" altLang="en-US" dirty="0" smtClean="0"/>
              <a:t>读写操作。写一段数据，然后读出来。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0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9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内核调试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2057400"/>
          </a:xfrm>
        </p:spPr>
        <p:txBody>
          <a:bodyPr/>
          <a:lstStyle/>
          <a:p>
            <a:r>
              <a:rPr lang="zh-CN" altLang="en-US" dirty="0" smtClean="0"/>
              <a:t>建立内核调试环境：双机调试、虚拟机调试。</a:t>
            </a:r>
            <a:endParaRPr lang="en-US" altLang="zh-CN" dirty="0" smtClean="0"/>
          </a:p>
          <a:p>
            <a:r>
              <a:rPr lang="zh-CN" altLang="en-US" dirty="0" smtClean="0"/>
              <a:t>虚拟机调试：</a:t>
            </a:r>
            <a:r>
              <a:rPr lang="en-US" altLang="zh-CN" dirty="0" smtClean="0"/>
              <a:t>Virtual KD + VMWare</a:t>
            </a:r>
          </a:p>
          <a:p>
            <a:r>
              <a:rPr lang="zh-CN" altLang="en-US" dirty="0" smtClean="0"/>
              <a:t>查考：</a:t>
            </a:r>
            <a:r>
              <a:rPr lang="en-US" altLang="zh-CN" dirty="0">
                <a:hlinkClick r:id="rId2"/>
              </a:rPr>
              <a:t>http://blog.csdn.net/blog_index/article/details/6012054</a:t>
            </a:r>
            <a:endParaRPr lang="zh-CN" altLang="en-US" dirty="0"/>
          </a:p>
        </p:txBody>
      </p:sp>
      <p:pic>
        <p:nvPicPr>
          <p:cNvPr id="2050" name="Picture 2" descr="http://hi.csdn.net/attachment/201011/16/0_12898832399Bp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2427287"/>
            <a:ext cx="43434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1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Windbg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Windbg</a:t>
            </a:r>
            <a:r>
              <a:rPr lang="zh-CN" altLang="en-US" dirty="0" smtClean="0"/>
              <a:t>基本使用：设置断点、单步、查看变量。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smtClean="0"/>
              <a:t>DispatchReadWrite</a:t>
            </a:r>
            <a:r>
              <a:rPr lang="zh-CN" altLang="en-US" dirty="0"/>
              <a:t>处</a:t>
            </a:r>
            <a:r>
              <a:rPr lang="zh-CN" altLang="en-US" dirty="0" smtClean="0"/>
              <a:t>设置断点。</a:t>
            </a:r>
            <a:endParaRPr lang="en-US" altLang="zh-CN" dirty="0" smtClean="0"/>
          </a:p>
          <a:p>
            <a:r>
              <a:rPr lang="zh-CN" altLang="en-US" dirty="0" smtClean="0"/>
              <a:t>参考：</a:t>
            </a:r>
            <a:r>
              <a:rPr lang="en-US" altLang="zh-CN" dirty="0">
                <a:hlinkClick r:id="rId2"/>
              </a:rPr>
              <a:t>http://www.yiiyee.cn/Blog/windbg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演示。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8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驱动框架</a:t>
            </a:r>
            <a:endParaRPr lang="en-US" altLang="zh-CN" dirty="0" smtClean="0"/>
          </a:p>
          <a:p>
            <a:r>
              <a:rPr lang="zh-CN" altLang="en-US" dirty="0" smtClean="0"/>
              <a:t>驱动示例</a:t>
            </a:r>
            <a:endParaRPr lang="en-US" altLang="zh-CN" dirty="0" smtClean="0"/>
          </a:p>
          <a:p>
            <a:r>
              <a:rPr lang="zh-CN" altLang="en-US" dirty="0" smtClean="0"/>
              <a:t>基本调试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培训联系：</a:t>
            </a:r>
            <a:r>
              <a:rPr lang="en-US" altLang="zh-CN" dirty="0" smtClean="0">
                <a:hlinkClick r:id="rId2"/>
              </a:rPr>
              <a:t>zhang.xiaopei@live.com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zh-CN" altLang="en-US" dirty="0"/>
              <a:t>博客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www.yiiyee.cn/blog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驱动框架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8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框架是一套典范，在什么范围内进行驱动编程。</a:t>
            </a:r>
            <a:endParaRPr lang="en-US" altLang="zh-CN" dirty="0" smtClean="0"/>
          </a:p>
          <a:p>
            <a:r>
              <a:rPr lang="zh-CN" altLang="en-US" dirty="0" smtClean="0"/>
              <a:t>框架定义了如何和系统进行交互，如何获取系统支持，如何和硬件交互等。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历史上有过几个内核编程框架。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 9x</a:t>
            </a:r>
            <a:r>
              <a:rPr lang="zh-CN" altLang="en-US" dirty="0" smtClean="0"/>
              <a:t>系统上，使用</a:t>
            </a:r>
            <a:r>
              <a:rPr lang="en-US" altLang="zh-CN" dirty="0" err="1" smtClean="0"/>
              <a:t>VxD</a:t>
            </a:r>
            <a:r>
              <a:rPr lang="zh-CN" altLang="en-US" dirty="0" smtClean="0"/>
              <a:t>驱动框架。它虚拟底层物理设备，供系统内核使用。这个框架对不同类型的设备有不同的定义，没有统一接口。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时期的</a:t>
            </a:r>
            <a:r>
              <a:rPr lang="en-US" altLang="zh-CN" dirty="0" smtClean="0"/>
              <a:t>NT</a:t>
            </a:r>
            <a:r>
              <a:rPr lang="zh-CN" altLang="en-US" dirty="0" smtClean="0"/>
              <a:t>系统，使用</a:t>
            </a:r>
            <a:r>
              <a:rPr lang="en-US" altLang="zh-CN" dirty="0" smtClean="0"/>
              <a:t>NT</a:t>
            </a:r>
            <a:r>
              <a:rPr lang="zh-CN" altLang="en-US" dirty="0" smtClean="0"/>
              <a:t>驱动框架，当时也称为</a:t>
            </a:r>
            <a:r>
              <a:rPr lang="en-US" altLang="zh-CN" dirty="0" smtClean="0"/>
              <a:t>KMD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Kernel Mode Driver</a:t>
            </a:r>
            <a:r>
              <a:rPr lang="zh-CN" altLang="en-US" dirty="0" smtClean="0"/>
              <a:t>）驱动框架。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en-US" altLang="zh-CN" dirty="0" smtClean="0"/>
              <a:t>Win98</a:t>
            </a:r>
            <a:r>
              <a:rPr lang="zh-CN" altLang="en-US" dirty="0" smtClean="0"/>
              <a:t>发布时，它在支持</a:t>
            </a:r>
            <a:r>
              <a:rPr lang="en-US" altLang="zh-CN" dirty="0" err="1" smtClean="0"/>
              <a:t>VxD</a:t>
            </a:r>
            <a:r>
              <a:rPr lang="zh-CN" altLang="en-US" dirty="0" smtClean="0"/>
              <a:t>的同时，增加了对</a:t>
            </a:r>
            <a:r>
              <a:rPr lang="en-US" altLang="zh-CN" dirty="0" smtClean="0"/>
              <a:t>NT</a:t>
            </a:r>
            <a:r>
              <a:rPr lang="zh-CN" altLang="en-US" dirty="0" smtClean="0"/>
              <a:t>驱动框架的支持。不过此时，它在</a:t>
            </a:r>
            <a:r>
              <a:rPr lang="en-US" altLang="zh-CN" dirty="0" smtClean="0"/>
              <a:t>NT</a:t>
            </a:r>
            <a:r>
              <a:rPr lang="zh-CN" altLang="en-US" dirty="0" smtClean="0"/>
              <a:t>框架的基础上，增加了对</a:t>
            </a:r>
            <a:r>
              <a:rPr lang="en-US" altLang="zh-CN" dirty="0" smtClean="0"/>
              <a:t>PNP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功能的支持，改名为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 Driver Model</a:t>
            </a:r>
            <a:r>
              <a:rPr lang="zh-CN" altLang="en-US" dirty="0" smtClean="0"/>
              <a:t>）框架。</a:t>
            </a:r>
            <a:endParaRPr lang="en-US" altLang="zh-CN" dirty="0" smtClean="0"/>
          </a:p>
          <a:p>
            <a:r>
              <a:rPr lang="en-US" altLang="zh-CN" dirty="0" smtClean="0"/>
              <a:t>WDM</a:t>
            </a:r>
            <a:r>
              <a:rPr lang="zh-CN" altLang="en-US" dirty="0" smtClean="0"/>
              <a:t>框架一直沿用至今。</a:t>
            </a:r>
            <a:endParaRPr lang="en-US" altLang="zh-CN" dirty="0" smtClean="0"/>
          </a:p>
          <a:p>
            <a:r>
              <a:rPr lang="en-US" altLang="zh-CN" dirty="0" smtClean="0"/>
              <a:t>Vista</a:t>
            </a:r>
            <a:r>
              <a:rPr lang="zh-CN" altLang="en-US" dirty="0" smtClean="0"/>
              <a:t>发布时，又发布了基于</a:t>
            </a:r>
            <a:r>
              <a:rPr lang="en-US" altLang="zh-CN" dirty="0" smtClean="0"/>
              <a:t>WDM</a:t>
            </a:r>
            <a:r>
              <a:rPr lang="zh-CN" altLang="en-US" dirty="0" smtClean="0"/>
              <a:t>框架的</a:t>
            </a:r>
            <a:r>
              <a:rPr lang="en-US" altLang="zh-CN" dirty="0" smtClean="0"/>
              <a:t>WDF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 Driver Foundation</a:t>
            </a:r>
            <a:r>
              <a:rPr lang="zh-CN" altLang="en-US" dirty="0" smtClean="0"/>
              <a:t>）框架。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1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WDM-1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133765" cy="3615267"/>
          </a:xfrm>
        </p:spPr>
        <p:txBody>
          <a:bodyPr/>
          <a:lstStyle/>
          <a:p>
            <a:r>
              <a:rPr lang="zh-CN" altLang="en-US" dirty="0" smtClean="0"/>
              <a:t>分层的驱动模型（驱动栈）。典型的设备驱动栈由底层的总线驱动，和上层的功能驱动构成。但可以在驱动栈中插入任意多个过滤驱动，以增强功能。</a:t>
            </a:r>
            <a:endParaRPr lang="en-US" altLang="zh-CN" dirty="0" smtClean="0"/>
          </a:p>
          <a:p>
            <a:r>
              <a:rPr lang="zh-CN" altLang="en-US" dirty="0" smtClean="0"/>
              <a:t>分层模型可进行更复杂的演化，功能驱动可以转换为总线驱动，并继续创建子设备并加载功能驱动。</a:t>
            </a:r>
            <a:endParaRPr lang="en-US" altLang="zh-CN" dirty="0" smtClean="0"/>
          </a:p>
          <a:p>
            <a:r>
              <a:rPr lang="zh-CN" altLang="en-US" dirty="0" smtClean="0"/>
              <a:t>驱动栈引申出了设备栈的概念。在一个基本设备栈上包含了总线驱动创建的物理设备对象（</a:t>
            </a:r>
            <a:r>
              <a:rPr lang="en-US" altLang="zh-CN" dirty="0" smtClean="0"/>
              <a:t>PDO</a:t>
            </a:r>
            <a:r>
              <a:rPr lang="zh-CN" altLang="en-US" dirty="0" smtClean="0"/>
              <a:t>）和功能设备对象（</a:t>
            </a:r>
            <a:r>
              <a:rPr lang="en-US" altLang="zh-CN" dirty="0" smtClean="0"/>
              <a:t>FDO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77" y="843009"/>
            <a:ext cx="480127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WDM-2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接口：</a:t>
            </a:r>
            <a:r>
              <a:rPr lang="en-US" altLang="zh-CN" dirty="0" smtClean="0"/>
              <a:t>IRP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 Request Packet</a:t>
            </a:r>
            <a:r>
              <a:rPr lang="zh-CN" altLang="en-US" dirty="0" smtClean="0"/>
              <a:t>）。所有和系统的交互，并封装在</a:t>
            </a:r>
            <a:r>
              <a:rPr lang="en-US" altLang="zh-CN" dirty="0" smtClean="0"/>
              <a:t>IRP</a:t>
            </a:r>
            <a:r>
              <a:rPr lang="zh-CN" altLang="en-US" dirty="0" smtClean="0"/>
              <a:t>包中。</a:t>
            </a:r>
            <a:endParaRPr lang="en-US" altLang="zh-CN" dirty="0" smtClean="0"/>
          </a:p>
          <a:p>
            <a:r>
              <a:rPr lang="en-US" altLang="zh-CN" dirty="0" smtClean="0"/>
              <a:t>IRP</a:t>
            </a:r>
            <a:r>
              <a:rPr lang="zh-CN" altLang="en-US" dirty="0" smtClean="0"/>
              <a:t>类型由预先定义的一个整数指定。这些整数被定义为：</a:t>
            </a:r>
            <a:r>
              <a:rPr lang="en-US" altLang="zh-CN" dirty="0" smtClean="0"/>
              <a:t>IRP_MJ_XXX</a:t>
            </a:r>
            <a:r>
              <a:rPr lang="zh-CN" altLang="en-US" dirty="0" smtClean="0"/>
              <a:t>。如</a:t>
            </a:r>
            <a:r>
              <a:rPr lang="en-US" altLang="zh-CN" dirty="0" smtClean="0"/>
              <a:t>: #define IRP_MJ_CREATE 0</a:t>
            </a:r>
          </a:p>
          <a:p>
            <a:r>
              <a:rPr lang="en-US" altLang="zh-CN" dirty="0" smtClean="0"/>
              <a:t>IRP</a:t>
            </a:r>
            <a:r>
              <a:rPr lang="zh-CN" altLang="en-US" dirty="0" smtClean="0"/>
              <a:t>结构体定义复杂，并且有相当多未文档的成员变量：</a:t>
            </a:r>
            <a:r>
              <a:rPr lang="en-US" altLang="zh-CN" dirty="0" smtClean="0"/>
              <a:t>IRP</a:t>
            </a:r>
            <a:r>
              <a:rPr lang="zh-CN" altLang="en-US" dirty="0" smtClean="0"/>
              <a:t>头 </a:t>
            </a:r>
            <a:r>
              <a:rPr lang="en-US" altLang="zh-CN" dirty="0" smtClean="0"/>
              <a:t>+ IO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en-US" altLang="zh-CN" dirty="0" smtClean="0"/>
              <a:t>IRP</a:t>
            </a:r>
            <a:r>
              <a:rPr lang="zh-CN" altLang="en-US" dirty="0" smtClean="0"/>
              <a:t>头结构如右：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3270249"/>
            <a:ext cx="57912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WDM-3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PnP</a:t>
            </a:r>
            <a:r>
              <a:rPr lang="zh-CN" altLang="en-US" dirty="0" smtClean="0"/>
              <a:t>和电源支持。</a:t>
            </a:r>
            <a:endParaRPr lang="en-US" altLang="zh-CN" dirty="0" smtClean="0"/>
          </a:p>
          <a:p>
            <a:r>
              <a:rPr lang="en-US" altLang="zh-CN" dirty="0"/>
              <a:t>PNP</a:t>
            </a:r>
            <a:r>
              <a:rPr lang="zh-CN" altLang="en-US" dirty="0"/>
              <a:t>是</a:t>
            </a:r>
            <a:r>
              <a:rPr lang="en-US" altLang="zh-CN" dirty="0"/>
              <a:t>Plug 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的简称，代表和外部设备插拔有关事件的处理。</a:t>
            </a:r>
            <a:r>
              <a:rPr lang="en-US" altLang="zh-CN" dirty="0"/>
              <a:t>PNP</a:t>
            </a:r>
            <a:r>
              <a:rPr lang="zh-CN" altLang="en-US" dirty="0"/>
              <a:t>是现代操作系统必须支持的基本特性，其目的是希望操作系统能够在软硬件支援下，在基本无需用户干预的情况下，即可很好地处理外部设备的接入和移除操作；当设备配置发生动态变更时，系统也能悄没生息地处理好，并一切正常地使用它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电源操作的目的是类似的，也是为了能够在用户尽量少介入的情况下，就能够正确地配置和使用外部设备。现代计算机和操作系统，都实现了多个级别的系统和设备电源状态。系统和设备可以在这些电源状态之间进行切换，并达到</a:t>
            </a:r>
            <a:r>
              <a:rPr lang="zh-CN" altLang="en-US" b="1" dirty="0"/>
              <a:t>正常情况下全力供电，空闲情况下尽量省电的目的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查考：</a:t>
            </a:r>
            <a:r>
              <a:rPr lang="en-US" altLang="zh-CN" dirty="0">
                <a:hlinkClick r:id="rId2"/>
              </a:rPr>
              <a:t>http://www.yiiyee.cn/Blog/pnp/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9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WDM-4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驱动程序的执行，可以被抢占、中断</a:t>
            </a:r>
            <a:endParaRPr lang="en-US" altLang="zh-CN" dirty="0" smtClean="0"/>
          </a:p>
          <a:p>
            <a:r>
              <a:rPr lang="zh-CN" altLang="en-US" dirty="0" smtClean="0"/>
              <a:t>每个内核线程，都运行在一定的中断级别上：</a:t>
            </a:r>
            <a:r>
              <a:rPr lang="en-US" altLang="zh-CN" dirty="0" smtClean="0"/>
              <a:t>Interrupt Request Level(IRQL)</a:t>
            </a:r>
          </a:p>
          <a:p>
            <a:r>
              <a:rPr lang="en-US" altLang="zh-CN" dirty="0" smtClean="0"/>
              <a:t>PASSIVE_LEVEL; APC_LEVEL; DISPTACH_LEVEL; (DIRQL)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8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1657</TotalTime>
  <Words>1020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幼圆</vt:lpstr>
      <vt:lpstr>Century Gothic</vt:lpstr>
      <vt:lpstr>Wingdings 3</vt:lpstr>
      <vt:lpstr>Slice</vt:lpstr>
      <vt:lpstr>  60分钟理解 Windows内核驱动</vt:lpstr>
      <vt:lpstr>提纲</vt:lpstr>
      <vt:lpstr>驱动框架</vt:lpstr>
      <vt:lpstr>什么？</vt:lpstr>
      <vt:lpstr>历史</vt:lpstr>
      <vt:lpstr>WDM-1</vt:lpstr>
      <vt:lpstr>WDM-2</vt:lpstr>
      <vt:lpstr>WDM-3</vt:lpstr>
      <vt:lpstr>WDM-4</vt:lpstr>
      <vt:lpstr>WDF-1</vt:lpstr>
      <vt:lpstr>WDF-2</vt:lpstr>
      <vt:lpstr>驱动示例</vt:lpstr>
      <vt:lpstr>入口函数</vt:lpstr>
      <vt:lpstr>分发函数</vt:lpstr>
      <vt:lpstr>用户程序</vt:lpstr>
      <vt:lpstr>演示</vt:lpstr>
      <vt:lpstr>基本调试</vt:lpstr>
      <vt:lpstr>内核调试</vt:lpstr>
      <vt:lpstr>Windbg</vt:lpstr>
      <vt:lpstr>Thanks！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Windows内核驱动</dc:title>
  <dc:creator>张枕书</dc:creator>
  <cp:lastModifiedBy>张枕书</cp:lastModifiedBy>
  <cp:revision>46</cp:revision>
  <dcterms:created xsi:type="dcterms:W3CDTF">2013-09-01T13:45:55Z</dcterms:created>
  <dcterms:modified xsi:type="dcterms:W3CDTF">2013-09-07T15:12:16Z</dcterms:modified>
</cp:coreProperties>
</file>