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2" r:id="rId3"/>
  </p:sldMasterIdLst>
  <p:sldIdLst>
    <p:sldId id="261" r:id="rId4"/>
    <p:sldId id="272" r:id="rId5"/>
    <p:sldId id="262" r:id="rId6"/>
    <p:sldId id="263" r:id="rId7"/>
    <p:sldId id="264" r:id="rId8"/>
    <p:sldId id="258" r:id="rId9"/>
    <p:sldId id="260" r:id="rId10"/>
    <p:sldId id="256" r:id="rId11"/>
    <p:sldId id="257" r:id="rId12"/>
    <p:sldId id="265" r:id="rId13"/>
    <p:sldId id="259" r:id="rId14"/>
    <p:sldId id="266" r:id="rId15"/>
    <p:sldId id="273" r:id="rId16"/>
    <p:sldId id="274" r:id="rId17"/>
    <p:sldId id="267" r:id="rId18"/>
    <p:sldId id="268" r:id="rId19"/>
    <p:sldId id="270" r:id="rId20"/>
    <p:sldId id="271" r:id="rId21"/>
    <p:sldId id="276" r:id="rId22"/>
    <p:sldId id="277" r:id="rId23"/>
    <p:sldId id="278" r:id="rId24"/>
    <p:sldId id="279" r:id="rId25"/>
  </p:sldIdLst>
  <p:sldSz cx="12192000" cy="115204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5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6.xml"/><Relationship Id="rId7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1.xml"/><Relationship Id="rId7" Type="http://schemas.openxmlformats.org/officeDocument/2006/relationships/oleObject" Target="../embeddings/oleObject29.bin"/><Relationship Id="rId2" Type="http://schemas.openxmlformats.org/officeDocument/2006/relationships/tags" Target="../tags/tag30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8.bin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3.xml"/><Relationship Id="rId7" Type="http://schemas.openxmlformats.org/officeDocument/2006/relationships/oleObject" Target="../embeddings/oleObject31.bin"/><Relationship Id="rId2" Type="http://schemas.openxmlformats.org/officeDocument/2006/relationships/tags" Target="../tags/tag3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0.bin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5.xml"/><Relationship Id="rId7" Type="http://schemas.openxmlformats.org/officeDocument/2006/relationships/oleObject" Target="../embeddings/oleObject33.bin"/><Relationship Id="rId2" Type="http://schemas.openxmlformats.org/officeDocument/2006/relationships/tags" Target="../tags/tag3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2.bin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3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4.bin"/><Relationship Id="rId4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6.bin"/><Relationship Id="rId4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7.xml"/><Relationship Id="rId7" Type="http://schemas.openxmlformats.org/officeDocument/2006/relationships/oleObject" Target="../embeddings/oleObject44.bin"/><Relationship Id="rId2" Type="http://schemas.openxmlformats.org/officeDocument/2006/relationships/tags" Target="../tags/tag4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3.bin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oleObject" Target="../embeddings/oleObject46.bin"/><Relationship Id="rId2" Type="http://schemas.openxmlformats.org/officeDocument/2006/relationships/tags" Target="../tags/tag4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5.bin"/><Relationship Id="rId4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1.xml"/><Relationship Id="rId7" Type="http://schemas.openxmlformats.org/officeDocument/2006/relationships/oleObject" Target="../embeddings/oleObject48.bin"/><Relationship Id="rId2" Type="http://schemas.openxmlformats.org/officeDocument/2006/relationships/tags" Target="../tags/tag50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7.bin"/><Relationship Id="rId4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oleObject" Target="../embeddings/oleObject50.bin"/><Relationship Id="rId2" Type="http://schemas.openxmlformats.org/officeDocument/2006/relationships/tags" Target="../tags/tag5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9.bin"/><Relationship Id="rId4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tags" Target="../tags/tag55.xml"/><Relationship Id="rId7" Type="http://schemas.openxmlformats.org/officeDocument/2006/relationships/image" Target="../media/image6.png"/><Relationship Id="rId2" Type="http://schemas.openxmlformats.org/officeDocument/2006/relationships/tags" Target="../tags/tag5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1.bin"/><Relationship Id="rId4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6.xml"/><Relationship Id="rId1" Type="http://schemas.openxmlformats.org/officeDocument/2006/relationships/vmlDrawing" Target="../drawings/vmlDrawing38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oleObject" Target="../embeddings/oleObject7.bin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0.xml"/><Relationship Id="rId7" Type="http://schemas.openxmlformats.org/officeDocument/2006/relationships/oleObject" Target="../embeddings/oleObject9.bin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8.bin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4689088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42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3639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6319743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667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29563823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11347485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3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466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4052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9186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311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72963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36861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/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29889" y="2558092"/>
            <a:ext cx="11316200" cy="1231106"/>
          </a:xfrm>
        </p:spPr>
        <p:txBody>
          <a:bodyPr wrap="square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29889" y="1242600"/>
            <a:ext cx="11316200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6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32314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34258"/>
            <a:ext cx="9144000" cy="166199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50924"/>
            <a:ext cx="9144000" cy="27814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10677787"/>
            <a:ext cx="2743200" cy="613359"/>
          </a:xfrm>
          <a:prstGeom prst="rect">
            <a:avLst/>
          </a:prstGeom>
        </p:spPr>
        <p:txBody>
          <a:bodyPr/>
          <a:lstStyle/>
          <a:p>
            <a:fld id="{76AEF45C-6F5E-45DC-8272-2C5CBCAF1D7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3455543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2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11" y="6225968"/>
            <a:ext cx="2193603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1030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31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9330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4039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898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78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29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84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63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9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0" t="24444" r="24808" b="25255"/>
          <a:stretch/>
        </p:blipFill>
        <p:spPr>
          <a:xfrm>
            <a:off x="10132221" y="345314"/>
            <a:ext cx="1523015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43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57681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3C3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8821" y="-120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049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IN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8" y="6225968"/>
            <a:ext cx="2194425" cy="3396392"/>
          </a:xfrm>
          <a:prstGeom prst="rect">
            <a:avLst/>
          </a:prstGeom>
        </p:spPr>
      </p:pic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23804" y="4467063"/>
            <a:ext cx="8347568" cy="1077218"/>
          </a:xfrm>
          <a:prstGeom prst="rect">
            <a:avLst/>
          </a:prstGeom>
        </p:spPr>
        <p:txBody>
          <a:bodyPr anchor="b" anchorCtr="0"/>
          <a:lstStyle>
            <a:lvl1pPr algn="ctr">
              <a:lnSpc>
                <a:spcPts val="42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Presentation Title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23805" y="5790210"/>
            <a:ext cx="8347566" cy="310213"/>
          </a:xfrm>
        </p:spPr>
        <p:txBody>
          <a:bodyPr anchor="t" anchorCtr="0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2" y="11098731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5A4159-1C9D-4C23-8DBB-0FD5BF49F859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553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4959876" y="6193285"/>
            <a:ext cx="2072210" cy="2685372"/>
          </a:xfrm>
          <a:blipFill dpi="0" rotWithShape="1">
            <a:blip r:embed="rId6"/>
            <a:srcRect/>
            <a:tile tx="0" ty="0" sx="66000" sy="66000" flip="none" algn="tl"/>
          </a:blipFill>
        </p:spPr>
        <p:txBody>
          <a:bodyPr tIns="3600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35270" y="11098733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61D2423-DC7C-4239-9F6A-F74AADFD9F8E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591295" y="3734706"/>
            <a:ext cx="9012586" cy="795089"/>
          </a:xfrm>
          <a:prstGeom prst="rect">
            <a:avLst/>
          </a:prstGeom>
        </p:spPr>
        <p:txBody>
          <a:bodyPr anchor="t" anchorCtr="0"/>
          <a:lstStyle>
            <a:lvl1pPr algn="ctr">
              <a:lnSpc>
                <a:spcPts val="6200"/>
              </a:lnSpc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breaker title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577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346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6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26DF438-9CC2-4A49-A657-78DE437E5C5C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1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60169C-9E24-485A-B7A8-19D9A23B43F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41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540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D20B1F-20AE-4F8D-832A-F732FDE213D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19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6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49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2361285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431902" y="2554773"/>
            <a:ext cx="11191775" cy="84670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11191875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08875" y="90464"/>
            <a:ext cx="41148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431902" y="1224053"/>
            <a:ext cx="111917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518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x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7952D7-4E08-421B-9537-2EE112E32DE3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7"/>
          </p:nvPr>
        </p:nvSpPr>
        <p:spPr>
          <a:xfrm>
            <a:off x="6267901" y="3017703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6267900" y="2701247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3" hasCustomPrompt="1"/>
          </p:nvPr>
        </p:nvSpPr>
        <p:spPr>
          <a:xfrm>
            <a:off x="4320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54"/>
          </p:nvPr>
        </p:nvSpPr>
        <p:spPr>
          <a:xfrm>
            <a:off x="432002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55"/>
          </p:nvPr>
        </p:nvSpPr>
        <p:spPr>
          <a:xfrm>
            <a:off x="6267901" y="7573654"/>
            <a:ext cx="5356587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7" name="HEADING placeholder 1"/>
          <p:cNvSpPr>
            <a:spLocks noGrp="1"/>
          </p:cNvSpPr>
          <p:nvPr>
            <p:ph type="body" sz="quarter" idx="56" hasCustomPrompt="1"/>
          </p:nvPr>
        </p:nvSpPr>
        <p:spPr>
          <a:xfrm>
            <a:off x="6267900" y="7257199"/>
            <a:ext cx="5356586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9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268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22" name="Object 21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32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02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31802" y="11759590"/>
            <a:ext cx="2752589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7391400" y="1"/>
            <a:ext cx="4800600" cy="11520488"/>
          </a:xfrm>
        </p:spPr>
        <p:txBody>
          <a:bodyPr lIns="36000" tIns="36000">
            <a:noAutofit/>
          </a:bodyPr>
          <a:lstStyle>
            <a:lvl1pPr marL="0" indent="0"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13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1" y="2691098"/>
            <a:ext cx="6706272" cy="215444"/>
          </a:xfrm>
          <a:noFill/>
        </p:spPr>
        <p:txBody>
          <a:bodyPr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51"/>
          </p:nvPr>
        </p:nvSpPr>
        <p:spPr>
          <a:xfrm>
            <a:off x="432002" y="3017427"/>
            <a:ext cx="6706271" cy="800437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1301" y="11234132"/>
            <a:ext cx="6706971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6706471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2" y="872039"/>
            <a:ext cx="6706471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30"/>
          </p:nvPr>
        </p:nvSpPr>
        <p:spPr>
          <a:xfrm>
            <a:off x="9594059" y="-128711"/>
            <a:ext cx="2389618" cy="1882354"/>
          </a:xfrm>
          <a:blipFill dpi="0" rotWithShape="1">
            <a:blip r:embed="rId7"/>
            <a:srcRect/>
            <a:tile tx="0" ty="0" sx="53000" sy="53000" flip="none" algn="tl"/>
          </a:blipFill>
        </p:spPr>
        <p:txBody>
          <a:bodyPr t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98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11901154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32700" y="90715"/>
            <a:ext cx="4114800" cy="123111"/>
          </a:xfrm>
        </p:spPr>
        <p:txBody>
          <a:bodyPr>
            <a:spAutoFit/>
          </a:bodyPr>
          <a:lstStyle/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31300" y="1242600"/>
            <a:ext cx="11316200" cy="2769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Slide Title – increase font size for large audience – max. two lines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1032275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rgbClr val="504678"/>
                </a:solidFill>
              </a:rPr>
              <a:pPr/>
              <a:t>‹#›</a:t>
            </a:fld>
            <a:endParaRPr lang="en-GB" sz="8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9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0468324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0400" y="11791508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quarter" idx="17"/>
          </p:nvPr>
        </p:nvSpPr>
        <p:spPr>
          <a:xfrm>
            <a:off x="432002" y="3016130"/>
            <a:ext cx="11191114" cy="80056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2002" y="2710014"/>
            <a:ext cx="11191674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432000" y="11234132"/>
            <a:ext cx="10942944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77800" indent="0">
              <a:buNone/>
              <a:defRPr sz="800"/>
            </a:lvl2pPr>
            <a:lvl3pPr marL="357188" indent="0">
              <a:buNone/>
              <a:defRPr sz="800"/>
            </a:lvl3pPr>
            <a:lvl4pPr marL="534987" indent="0">
              <a:buNone/>
              <a:defRPr sz="800"/>
            </a:lvl4pPr>
            <a:lvl5pPr marL="714375" indent="0">
              <a:buNone/>
              <a:defRPr sz="800"/>
            </a:lvl5pPr>
          </a:lstStyle>
          <a:p>
            <a:pPr lvl="0"/>
            <a:r>
              <a:rPr lang="en-GB" dirty="0"/>
              <a:t>Click to add source</a:t>
            </a:r>
          </a:p>
        </p:txBody>
      </p:sp>
      <p:sp>
        <p:nvSpPr>
          <p:cNvPr id="21" name="Title 6"/>
          <p:cNvSpPr>
            <a:spLocks noGrp="1"/>
          </p:cNvSpPr>
          <p:nvPr>
            <p:ph type="title" hasCustomPrompt="1"/>
          </p:nvPr>
        </p:nvSpPr>
        <p:spPr>
          <a:xfrm>
            <a:off x="432182" y="1224053"/>
            <a:ext cx="11190934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872039"/>
            <a:ext cx="11191316" cy="31181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chapter header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9409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8746138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2" y="2554774"/>
            <a:ext cx="5294683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8710" y="2554774"/>
            <a:ext cx="5294966" cy="84670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6" name="Title 6"/>
          <p:cNvSpPr>
            <a:spLocks noGrp="1"/>
          </p:cNvSpPr>
          <p:nvPr>
            <p:ph type="title" hasCustomPrompt="1"/>
          </p:nvPr>
        </p:nvSpPr>
        <p:spPr>
          <a:xfrm>
            <a:off x="431800" y="1224053"/>
            <a:ext cx="11191876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2" name="Object 1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7251366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0400" y="11866863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3"/>
          </p:nvPr>
        </p:nvSpPr>
        <p:spPr>
          <a:xfrm>
            <a:off x="432002" y="2554775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432002" y="7083377"/>
            <a:ext cx="11191875" cy="39384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8" name="Title 6"/>
          <p:cNvSpPr>
            <a:spLocks noGrp="1"/>
          </p:cNvSpPr>
          <p:nvPr>
            <p:ph type="title" hasCustomPrompt="1"/>
          </p:nvPr>
        </p:nvSpPr>
        <p:spPr>
          <a:xfrm>
            <a:off x="431802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0127112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802" y="3017703"/>
            <a:ext cx="5333839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4"/>
          </p:nvPr>
        </p:nvSpPr>
        <p:spPr>
          <a:xfrm>
            <a:off x="6291186" y="3017703"/>
            <a:ext cx="5332490" cy="80040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801" y="2705942"/>
            <a:ext cx="5333838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HEADING placeholder 1"/>
          <p:cNvSpPr>
            <a:spLocks noGrp="1"/>
          </p:cNvSpPr>
          <p:nvPr>
            <p:ph type="body" sz="quarter" idx="51" hasCustomPrompt="1"/>
          </p:nvPr>
        </p:nvSpPr>
        <p:spPr>
          <a:xfrm>
            <a:off x="6290726" y="2705942"/>
            <a:ext cx="5332939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0" name="Title 6"/>
          <p:cNvSpPr>
            <a:spLocks noGrp="1"/>
          </p:cNvSpPr>
          <p:nvPr>
            <p:ph type="title" hasCustomPrompt="1"/>
          </p:nvPr>
        </p:nvSpPr>
        <p:spPr>
          <a:xfrm>
            <a:off x="431801" y="1224053"/>
            <a:ext cx="11191875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76345006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6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_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7750600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0400" y="11859310"/>
            <a:ext cx="2743200" cy="1231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3"/>
          </p:nvPr>
        </p:nvSpPr>
        <p:spPr>
          <a:xfrm>
            <a:off x="431902" y="3017703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HEADING placeholder 1"/>
          <p:cNvSpPr>
            <a:spLocks noGrp="1"/>
          </p:cNvSpPr>
          <p:nvPr>
            <p:ph type="body" sz="quarter" idx="50" hasCustomPrompt="1"/>
          </p:nvPr>
        </p:nvSpPr>
        <p:spPr>
          <a:xfrm>
            <a:off x="431902" y="2701247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51"/>
          </p:nvPr>
        </p:nvSpPr>
        <p:spPr>
          <a:xfrm>
            <a:off x="431902" y="7573654"/>
            <a:ext cx="11191775" cy="344814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HEADING placeholder 1"/>
          <p:cNvSpPr>
            <a:spLocks noGrp="1"/>
          </p:cNvSpPr>
          <p:nvPr>
            <p:ph type="body" sz="quarter" idx="52" hasCustomPrompt="1"/>
          </p:nvPr>
        </p:nvSpPr>
        <p:spPr>
          <a:xfrm>
            <a:off x="431902" y="7257199"/>
            <a:ext cx="11191775" cy="215444"/>
          </a:xfrm>
          <a:noFill/>
        </p:spPr>
        <p:txBody>
          <a:bodyPr wrap="square" bIns="0" anchor="b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add Description (max 1 line)</a:t>
            </a:r>
            <a:endParaRPr lang="en-US" dirty="0"/>
          </a:p>
        </p:txBody>
      </p:sp>
      <p:sp>
        <p:nvSpPr>
          <p:cNvPr id="22" name="Title 6"/>
          <p:cNvSpPr>
            <a:spLocks noGrp="1"/>
          </p:cNvSpPr>
          <p:nvPr>
            <p:ph type="title" hasCustomPrompt="1"/>
          </p:nvPr>
        </p:nvSpPr>
        <p:spPr>
          <a:xfrm>
            <a:off x="432083" y="1224053"/>
            <a:ext cx="11191417" cy="553998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Slide Title – increase font size for large audience </a:t>
            </a:r>
            <a:br>
              <a:rPr lang="en-GB" dirty="0"/>
            </a:br>
            <a:r>
              <a:rPr lang="en-GB" dirty="0"/>
              <a:t>– max. two lines</a:t>
            </a:r>
          </a:p>
        </p:txBody>
      </p:sp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0126311"/>
              </p:ext>
            </p:extLst>
          </p:nvPr>
        </p:nvGraphicFramePr>
        <p:xfrm>
          <a:off x="1590" y="2669"/>
          <a:ext cx="1587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" y="2669"/>
                        <a:ext cx="1587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0909860" y="11234132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9" t="26607" r="23912" b="26878"/>
          <a:stretch/>
        </p:blipFill>
        <p:spPr>
          <a:xfrm>
            <a:off x="10137777" y="378979"/>
            <a:ext cx="1539875" cy="8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vmlDrawing" Target="../drawings/vmlDrawing18.v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3.bin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tags" Target="../tags/tag25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ags" Target="../tags/tag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theme" Target="../theme/theme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32.xml"/><Relationship Id="rId16" Type="http://schemas.openxmlformats.org/officeDocument/2006/relationships/tags" Target="../tags/tag41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ags" Target="../tags/tag40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vmlDrawing" Target="../drawings/vmlDrawing28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164109896"/>
              </p:ext>
            </p:extLst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B56E8790-EF43-4195-82DA-4A26D543E504}" type="datetimeFigureOut">
              <a:rPr lang="en-GB" smtClean="0"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77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4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/>
              <a:pPr/>
              <a:t>18/11/2019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42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15"/>
            </p:custDataLst>
            <p:extLst/>
          </p:nvPr>
        </p:nvGraphicFramePr>
        <p:xfrm>
          <a:off x="2118" y="2670"/>
          <a:ext cx="2116" cy="2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4" name="think-cell Slide" r:id="rId17" imgW="270" imgH="270" progId="TCLayout.ActiveDocument.1">
                  <p:embed/>
                </p:oleObj>
              </mc:Choice>
              <mc:Fallback>
                <p:oleObj name="think-cell Slide" r:id="rId1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2670"/>
                        <a:ext cx="2116" cy="2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97" y="2554777"/>
            <a:ext cx="11191478" cy="8467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199" y="11098731"/>
            <a:ext cx="2752589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7BC8F-BFD3-4858-915D-99D9576C8415}" type="datetime1">
              <a:rPr lang="en-GB" smtClean="0">
                <a:solidFill>
                  <a:srgbClr val="504678"/>
                </a:solidFill>
              </a:rPr>
              <a:pPr/>
              <a:t>18/11/2019</a:t>
            </a:fld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08875" y="90464"/>
            <a:ext cx="4114800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rgbClr val="504678"/>
              </a:solidFill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32197" y="1227334"/>
            <a:ext cx="11191478" cy="5539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/>
              <a:t>Click to add Slide Title – increase font size for large audience </a:t>
            </a:r>
            <a:br>
              <a:rPr lang="en-GB" noProof="0" dirty="0"/>
            </a:br>
            <a:r>
              <a:rPr lang="en-GB" noProof="0" dirty="0"/>
              <a:t>– max. two lines</a:t>
            </a:r>
          </a:p>
        </p:txBody>
      </p:sp>
      <p:sp>
        <p:nvSpPr>
          <p:cNvPr id="2" name="empower - DO NOT DELETE!!!" hidden="1"/>
          <p:cNvSpPr/>
          <p:nvPr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>
              <a:solidFill>
                <a:srgbClr val="5046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7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Paytype" panose="020B0503030000000000" pitchFamily="34" charset="0"/>
        <a:buChar char="→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30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−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858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63638" indent="-1730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Danske Text" panose="00000400000000000000" pitchFamily="2" charset="0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6943" userDrawn="1">
          <p15:clr>
            <a:srgbClr val="F26B43"/>
          </p15:clr>
        </p15:guide>
        <p15:guide id="4" orient="horz" pos="1899" userDrawn="1">
          <p15:clr>
            <a:srgbClr val="F26B43"/>
          </p15:clr>
        </p15:guide>
        <p15:guide id="5" orient="horz" pos="1477" userDrawn="1">
          <p15:clr>
            <a:srgbClr val="F26B43"/>
          </p15:clr>
        </p15:guide>
        <p15:guide id="6" orient="horz" pos="771" userDrawn="1">
          <p15:clr>
            <a:srgbClr val="F26B43"/>
          </p15:clr>
        </p15:guide>
        <p15:guide id="7" orient="horz" pos="1609" userDrawn="1">
          <p15:clr>
            <a:srgbClr val="F26B43"/>
          </p15:clr>
        </p15:guide>
        <p15:guide id="8" pos="73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5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6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grpSp>
          <p:nvGrpSpPr>
            <p:cNvPr id="226" name="Group 225"/>
            <p:cNvGrpSpPr/>
            <p:nvPr/>
          </p:nvGrpSpPr>
          <p:grpSpPr>
            <a:xfrm>
              <a:off x="2586418" y="245096"/>
              <a:ext cx="5873122" cy="5902976"/>
              <a:chOff x="2586418" y="245096"/>
              <a:chExt cx="5873122" cy="5902976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586418" y="678878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Initiated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586418" y="2693475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Reserved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586418" y="470807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Captured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>
                <a:stCxn id="7" idx="4"/>
                <a:endCxn id="8" idx="0"/>
              </p:cNvCxnSpPr>
              <p:nvPr/>
            </p:nvCxnSpPr>
            <p:spPr>
              <a:xfrm>
                <a:off x="3306418" y="2118878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8" idx="4"/>
                <a:endCxn id="9" idx="0"/>
              </p:cNvCxnSpPr>
              <p:nvPr/>
            </p:nvCxnSpPr>
            <p:spPr>
              <a:xfrm>
                <a:off x="3306418" y="4133475"/>
                <a:ext cx="0" cy="57459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endCxn id="7" idx="0"/>
              </p:cNvCxnSpPr>
              <p:nvPr/>
            </p:nvCxnSpPr>
            <p:spPr>
              <a:xfrm>
                <a:off x="3306418" y="245096"/>
                <a:ext cx="0" cy="4337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80" name="Oval 179"/>
              <p:cNvSpPr/>
              <p:nvPr/>
            </p:nvSpPr>
            <p:spPr>
              <a:xfrm>
                <a:off x="4859540" y="1653640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ByMobilePay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Elbow Connector 186"/>
              <p:cNvCxnSpPr>
                <a:stCxn id="8" idx="6"/>
                <a:endCxn id="180" idx="4"/>
              </p:cNvCxnSpPr>
              <p:nvPr/>
            </p:nvCxnSpPr>
            <p:spPr>
              <a:xfrm flipV="1">
                <a:off x="4026418" y="3093640"/>
                <a:ext cx="1553122" cy="319835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99" name="Elbow Connector 198"/>
              <p:cNvCxnSpPr>
                <a:stCxn id="7" idx="6"/>
                <a:endCxn id="180" idx="0"/>
              </p:cNvCxnSpPr>
              <p:nvPr/>
            </p:nvCxnSpPr>
            <p:spPr>
              <a:xfrm>
                <a:off x="4026418" y="1398878"/>
                <a:ext cx="1553122" cy="254762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15" name="Oval 214"/>
              <p:cNvSpPr/>
              <p:nvPr/>
            </p:nvSpPr>
            <p:spPr>
              <a:xfrm>
                <a:off x="7019540" y="1675302"/>
                <a:ext cx="1440000" cy="1440000"/>
              </a:xfrm>
              <a:prstGeom prst="ellipse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a-DK" sz="1200" b="1" dirty="0" err="1" smtClean="0">
                    <a:solidFill>
                      <a:schemeClr val="tx1"/>
                    </a:solidFill>
                  </a:rPr>
                  <a:t>Cancelled</a:t>
                </a:r>
                <a:r>
                  <a:rPr lang="da-DK" sz="1200" b="1" dirty="0" smtClean="0">
                    <a:solidFill>
                      <a:schemeClr val="tx1"/>
                    </a:solidFill>
                  </a:rPr>
                  <a:t/>
                </a:r>
                <a:br>
                  <a:rPr lang="da-DK" sz="1200" b="1" dirty="0" smtClean="0">
                    <a:solidFill>
                      <a:schemeClr val="tx1"/>
                    </a:solidFill>
                  </a:rPr>
                </a:br>
                <a:r>
                  <a:rPr lang="da-DK" sz="1200" b="1" dirty="0" err="1" smtClean="0">
                    <a:solidFill>
                      <a:schemeClr val="tx1"/>
                    </a:solidFill>
                  </a:rPr>
                  <a:t>ByClient</a:t>
                </a:r>
                <a:endParaRPr lang="en-GB" sz="1200" b="1" dirty="0" err="1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6" name="Elbow Connector 215"/>
              <p:cNvCxnSpPr>
                <a:stCxn id="7" idx="6"/>
                <a:endCxn id="215" idx="0"/>
              </p:cNvCxnSpPr>
              <p:nvPr/>
            </p:nvCxnSpPr>
            <p:spPr>
              <a:xfrm>
                <a:off x="4026418" y="1398878"/>
                <a:ext cx="3713122" cy="276424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19" name="Elbow Connector 218"/>
              <p:cNvCxnSpPr>
                <a:stCxn id="8" idx="6"/>
                <a:endCxn id="215" idx="4"/>
              </p:cNvCxnSpPr>
              <p:nvPr/>
            </p:nvCxnSpPr>
            <p:spPr>
              <a:xfrm flipV="1">
                <a:off x="4026418" y="3115302"/>
                <a:ext cx="3713122" cy="298173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8" idx="2"/>
              <a:endCxn id="17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44158" y="631347"/>
            <a:ext cx="10549559" cy="10124264"/>
            <a:chOff x="544158" y="631347"/>
            <a:chExt cx="10549559" cy="10124264"/>
          </a:xfrm>
        </p:grpSpPr>
        <p:sp>
          <p:nvSpPr>
            <p:cNvPr id="42" name="TextBox 41"/>
            <p:cNvSpPr txBox="1"/>
            <p:nvPr/>
          </p:nvSpPr>
          <p:spPr>
            <a:xfrm>
              <a:off x="544158" y="2943582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0444851" y="947135"/>
              <a:ext cx="648866" cy="792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15579" y="68161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70043" y="631347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78503" y="996180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41516" y="690711"/>
              <a:ext cx="644960" cy="104400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53635" y="1751654"/>
              <a:ext cx="23442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325644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7561657" y="1751654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0769284" y="1755611"/>
              <a:ext cx="0" cy="900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7653406" y="41353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654663" y="6637422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432768" y="5068345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431011" y="4280917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435127" y="4449793"/>
              <a:ext cx="3024000" cy="0"/>
            </a:xfrm>
            <a:prstGeom prst="straightConnector1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89131" y="234925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80893" y="3475648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197369" y="3265583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1172655" y="8320580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1189131" y="8110515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431011" y="6984185"/>
              <a:ext cx="3024000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4222313" y="719320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 flipV="1">
              <a:off x="4435410" y="7886680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354031" y="4081415"/>
              <a:ext cx="317924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Check-in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15656" y="3935157"/>
              <a:ext cx="312524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Connect (</a:t>
              </a:r>
              <a:r>
                <a:rPr lang="da-DK" sz="1100" b="1" dirty="0" err="1">
                  <a:solidFill>
                    <a:schemeClr val="accent4"/>
                  </a:solidFill>
                </a:rPr>
                <a:t>QR</a:t>
              </a:r>
              <a:r>
                <a:rPr lang="da-DK" sz="1100" b="1" dirty="0">
                  <a:solidFill>
                    <a:schemeClr val="accent4"/>
                  </a:solidFill>
                </a:rPr>
                <a:t> or Bluetooth)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21377" y="4479306"/>
              <a:ext cx="3240280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Store information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77084" y="2378132"/>
              <a:ext cx="325282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77083" y="3054163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81353" y="3506046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Initiated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144" y="484349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674794" y="64271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Swipe</a:t>
              </a:r>
              <a:r>
                <a:rPr lang="da-DK" sz="1100" b="1" dirty="0">
                  <a:solidFill>
                    <a:schemeClr val="accent4"/>
                  </a:solidFill>
                </a:rPr>
                <a:t> to accept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405855" y="677611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Accept payment request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46092" y="7382400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4"/>
                  </a:solidFill>
                </a:rPr>
                <a:t>Reserve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444651" y="791727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App receipt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8838" y="790418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/{paymentId}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97867" y="835684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Payment, status = </a:t>
              </a:r>
              <a:r>
                <a:rPr lang="da-DK" sz="1100" b="1" dirty="0" err="1">
                  <a:solidFill>
                    <a:schemeClr val="accent4"/>
                  </a:solidFill>
                </a:rPr>
                <a:t>Reserved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544160" y="5599602"/>
              <a:ext cx="4135395" cy="846386"/>
              <a:chOff x="544160" y="6388876"/>
              <a:chExt cx="4135395" cy="846386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544160" y="6388876"/>
                <a:ext cx="4135395" cy="846386"/>
              </a:xfrm>
              <a:prstGeom prst="rect">
                <a:avLst/>
              </a:prstGeom>
              <a:noFill/>
              <a:ln w="38100">
                <a:prstDash val="sys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da-DK" sz="1100" b="1" dirty="0">
                    <a:solidFill>
                      <a:schemeClr val="accent6"/>
                    </a:solidFill>
                  </a:rPr>
                  <a:t> LOOP</a:t>
                </a:r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da-DK" sz="1100" dirty="0"/>
              </a:p>
              <a:p>
                <a:endParaRPr lang="en-GB" sz="1100" dirty="0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1180895" y="6920942"/>
                <a:ext cx="3016482" cy="0"/>
              </a:xfrm>
              <a:prstGeom prst="straightConnector1">
                <a:avLst/>
              </a:prstGeom>
              <a:ln w="28575">
                <a:prstDash val="sysDash"/>
                <a:headEnd type="triangl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1197371" y="6710877"/>
                <a:ext cx="3016482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077085" y="6499457"/>
                <a:ext cx="324429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GET /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payments</a:t>
                </a:r>
                <a:r>
                  <a:rPr lang="da-DK" sz="1100" b="1" dirty="0">
                    <a:solidFill>
                      <a:schemeClr val="accent4"/>
                    </a:solidFill>
                  </a:rPr>
                  <a:t>/{paymentId}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081355" y="6951340"/>
                <a:ext cx="3240025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a-DK" sz="1100" b="1" dirty="0">
                    <a:solidFill>
                      <a:schemeClr val="accent4"/>
                    </a:solidFill>
                  </a:rPr>
                  <a:t>Payment, status = </a:t>
                </a:r>
                <a:r>
                  <a:rPr lang="da-DK" sz="1100" b="1" dirty="0" err="1">
                    <a:solidFill>
                      <a:schemeClr val="accent4"/>
                    </a:solidFill>
                  </a:rPr>
                  <a:t>IssuedToUser</a:t>
                </a:r>
                <a:endParaRPr lang="en-GB" sz="1100" b="1" dirty="0">
                  <a:solidFill>
                    <a:schemeClr val="accent4"/>
                  </a:solidFill>
                </a:endParaRPr>
              </a:p>
            </p:txBody>
          </p:sp>
        </p:grpSp>
        <p:cxnSp>
          <p:nvCxnSpPr>
            <p:cNvPr id="64" name="Straight Arrow Connector 63"/>
            <p:cNvCxnSpPr/>
            <p:nvPr/>
          </p:nvCxnSpPr>
          <p:spPr>
            <a:xfrm>
              <a:off x="1180436" y="9335388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1060150" y="8922274"/>
              <a:ext cx="3248562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capturereservation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8" name="Arc 77"/>
            <p:cNvSpPr/>
            <p:nvPr/>
          </p:nvSpPr>
          <p:spPr>
            <a:xfrm>
              <a:off x="4205379" y="9616315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29157" y="9763175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err="1">
                  <a:solidFill>
                    <a:schemeClr val="accent4"/>
                  </a:solidFill>
                </a:rPr>
                <a:t>Capture</a:t>
              </a:r>
              <a:r>
                <a:rPr lang="da-DK" sz="1100" b="1" dirty="0">
                  <a:solidFill>
                    <a:schemeClr val="accent4"/>
                  </a:solidFill>
                </a:rPr>
                <a:t> Payment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154118" y="1032000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179325" y="10394769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865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8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3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1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4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8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1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54"/>
            <a:ext cx="23442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54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11"/>
            <a:ext cx="0" cy="95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2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19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4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1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79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5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899434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878428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5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7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560448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1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5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0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3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6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4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39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6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6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59103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57795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03061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3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699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7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4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7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5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4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2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11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 err="1">
                <a:solidFill>
                  <a:schemeClr val="accent4"/>
                </a:solidFill>
              </a:rPr>
              <a:t>loyalty</a:t>
            </a:r>
            <a:r>
              <a:rPr lang="da-DK" sz="1100" b="1" dirty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180436" y="1000915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60150" y="9596042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4205379" y="102900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/>
          <p:cNvSpPr txBox="1"/>
          <p:nvPr/>
        </p:nvSpPr>
        <p:spPr>
          <a:xfrm>
            <a:off x="4729157" y="10436943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154118" y="10993769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179325" y="1106853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594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515283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49427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26" name="Arc 25"/>
          <p:cNvSpPr/>
          <p:nvPr/>
        </p:nvSpPr>
        <p:spPr>
          <a:xfrm>
            <a:off x="4205379" y="642179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7035157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GET</a:t>
            </a:r>
            <a:r>
              <a:rPr lang="da-DK" sz="1100" b="1" dirty="0" smtClean="0">
                <a:solidFill>
                  <a:schemeClr val="accent4"/>
                </a:solidFill>
              </a:rPr>
              <a:t> 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6597529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smtClean="0">
                <a:solidFill>
                  <a:schemeClr val="accent4"/>
                </a:solidFill>
              </a:rPr>
              <a:t>Perform 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70657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notification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473644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>
                <a:solidFill>
                  <a:schemeClr val="accent4"/>
                </a:solidFill>
              </a:rPr>
              <a:t>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51891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 smtClean="0">
                <a:solidFill>
                  <a:schemeClr val="accent4"/>
                </a:solidFill>
              </a:rPr>
              <a:t>Refund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r>
              <a:rPr lang="da-DK" sz="1100" b="1" dirty="0">
                <a:solidFill>
                  <a:schemeClr val="accent4"/>
                </a:solidFill>
              </a:rPr>
              <a:t>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180436" y="622641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060150" y="5967303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</a:t>
            </a:r>
            <a:r>
              <a:rPr lang="da-DK" sz="1100" b="1" dirty="0" smtClean="0">
                <a:solidFill>
                  <a:schemeClr val="accent4"/>
                </a:solidFill>
              </a:rPr>
              <a:t>/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refunds</a:t>
            </a:r>
            <a:r>
              <a:rPr lang="da-DK" sz="1100" b="1" dirty="0" smtClean="0">
                <a:solidFill>
                  <a:schemeClr val="accent4"/>
                </a:solidFill>
              </a:rPr>
              <a:t>/{</a:t>
            </a:r>
            <a:r>
              <a:rPr lang="da-DK" sz="1100" b="1" dirty="0" err="1" smtClean="0">
                <a:solidFill>
                  <a:schemeClr val="accent4"/>
                </a:solidFill>
              </a:rPr>
              <a:t>refundId</a:t>
            </a:r>
            <a:r>
              <a:rPr lang="da-DK" sz="1100" b="1" dirty="0" smtClean="0">
                <a:solidFill>
                  <a:schemeClr val="accent4"/>
                </a:solidFill>
              </a:rPr>
              <a:t>}/</a:t>
            </a:r>
            <a:r>
              <a:rPr lang="da-DK" sz="1100" b="1" dirty="0" err="1" smtClean="0">
                <a:solidFill>
                  <a:schemeClr val="accent4"/>
                </a:solidFill>
              </a:rPr>
              <a:t>capture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54118" y="727840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79325" y="735317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2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4000308"/>
            <a:chOff x="622092" y="628717"/>
            <a:chExt cx="7247450" cy="400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88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180435" y="2570322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922661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71259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0600" y="2739104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4414717" y="34536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060149" y="2368878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POST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}/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24621" y="2885964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35396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 out, Reason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CancelledByMerchant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506267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958926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CancelledByClient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8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2092" y="628717"/>
            <a:ext cx="7247450" cy="3640308"/>
            <a:chOff x="622092" y="628717"/>
            <a:chExt cx="7247450" cy="36403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622092" y="678981"/>
              <a:ext cx="780517" cy="1080000"/>
            </a:xfrm>
            <a:prstGeom prst="rect">
              <a:avLst/>
            </a:prstGeom>
          </p:spPr>
        </p:pic>
        <p:pic>
          <p:nvPicPr>
            <p:cNvPr id="6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3453109" y="628717"/>
              <a:ext cx="1712014" cy="1146721"/>
            </a:xfrm>
            <a:prstGeom prst="rect">
              <a:avLst/>
            </a:prstGeom>
          </p:spPr>
        </p:pic>
        <p:pic>
          <p:nvPicPr>
            <p:cNvPr id="7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3761569" y="993551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224582" y="688082"/>
              <a:ext cx="644960" cy="1044000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060149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08710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544723" y="1749025"/>
              <a:ext cx="0" cy="252000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1152969" y="3608336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69445" y="3398271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Arc 25"/>
            <p:cNvSpPr/>
            <p:nvPr/>
          </p:nvSpPr>
          <p:spPr>
            <a:xfrm>
              <a:off x="4172799" y="2438257"/>
              <a:ext cx="457238" cy="462999"/>
            </a:xfrm>
            <a:prstGeom prst="arc">
              <a:avLst>
                <a:gd name="adj1" fmla="val 16200000"/>
                <a:gd name="adj2" fmla="val 5368770"/>
              </a:avLst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 flipV="1">
              <a:off x="4414717" y="2167786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689748" y="2585117"/>
              <a:ext cx="2404191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 smtClean="0">
                  <a:solidFill>
                    <a:schemeClr val="accent4"/>
                  </a:solidFill>
                </a:rPr>
                <a:t>Perform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416759" y="2253755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Cancel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59151" y="3191942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>
                  <a:solidFill>
                    <a:schemeClr val="accent4"/>
                  </a:solidFill>
                </a:rPr>
                <a:t>GET</a:t>
              </a:r>
              <a:r>
                <a:rPr lang="da-DK" sz="1100" b="1" dirty="0">
                  <a:solidFill>
                    <a:schemeClr val="accent4"/>
                  </a:solidFill>
                </a:rPr>
                <a:t> /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>
                  <a:solidFill>
                    <a:schemeClr val="accent4"/>
                  </a:solidFill>
                </a:rPr>
                <a:t>/{</a:t>
              </a:r>
              <a:r>
                <a:rPr lang="da-DK" sz="1100" b="1" dirty="0" err="1">
                  <a:solidFill>
                    <a:schemeClr val="accent4"/>
                  </a:solidFill>
                </a:rPr>
                <a:t>paymentId</a:t>
              </a:r>
              <a:r>
                <a:rPr lang="da-DK" sz="1100" b="1" dirty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178180" y="3644601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Payment, </a:t>
              </a:r>
              <a:r>
                <a:rPr lang="da-DK" sz="1100" b="1" dirty="0">
                  <a:solidFill>
                    <a:schemeClr val="accent4"/>
                  </a:solidFill>
                </a:rPr>
                <a:t>status =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CancelledByUser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4414717" y="3110761"/>
              <a:ext cx="3024000" cy="368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16759" y="3196730"/>
              <a:ext cx="300228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Payment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cancelled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6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729202" y="931924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3868452" y="68117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6705650" y="646706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7014616" y="1065939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067918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8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415989" y="2446686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77083" y="193774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Mobilepay </a:t>
            </a:r>
            <a:r>
              <a:rPr lang="da-DK" sz="1100" b="1" dirty="0" err="1" smtClean="0">
                <a:solidFill>
                  <a:schemeClr val="accent4"/>
                </a:solidFill>
              </a:rPr>
              <a:t>button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 smtClean="0">
                <a:solidFill>
                  <a:schemeClr val="accent4"/>
                </a:solidFill>
              </a:rPr>
              <a:t>pressed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95703" y="2235266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POST /</a:t>
            </a:r>
            <a:r>
              <a:rPr lang="da-DK" sz="1100" b="1" dirty="0" err="1" smtClean="0">
                <a:solidFill>
                  <a:schemeClr val="accent4"/>
                </a:solidFill>
              </a:rPr>
              <a:t>payments</a:t>
            </a:r>
            <a:r>
              <a:rPr lang="da-DK" sz="1100" b="1" dirty="0" smtClean="0">
                <a:solidFill>
                  <a:schemeClr val="accent4"/>
                </a:solidFill>
              </a:rPr>
              <a:t>/…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06212" y="1751654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0506" y="1751220"/>
            <a:ext cx="23442" cy="141806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45438" y="646706"/>
            <a:ext cx="7672226" cy="2523008"/>
            <a:chOff x="745438" y="646706"/>
            <a:chExt cx="7672226" cy="252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2446686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Bluetooth signal sent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2235266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1654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51220"/>
              <a:ext cx="23442" cy="141806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46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45438" y="646706"/>
            <a:ext cx="7672226" cy="3192829"/>
            <a:chOff x="745438" y="646706"/>
            <a:chExt cx="7672226" cy="319282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067918" y="1722849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15989" y="360675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BeaconId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read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295703" y="339533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212" y="1750145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7550506" y="1763353"/>
              <a:ext cx="23442" cy="207618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745438" y="673686"/>
              <a:ext cx="644960" cy="1044000"/>
            </a:xfrm>
            <a:prstGeom prst="rect">
              <a:avLst/>
            </a:prstGeom>
          </p:spPr>
        </p:pic>
        <p:cxnSp>
          <p:nvCxnSpPr>
            <p:cNvPr id="14" name="Straight Arrow Connector 13"/>
            <p:cNvCxnSpPr/>
            <p:nvPr/>
          </p:nvCxnSpPr>
          <p:spPr>
            <a:xfrm>
              <a:off x="4405850" y="314912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58710" y="2945309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Notification on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Callback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URL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189364" y="2180146"/>
              <a:ext cx="3024000" cy="43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189364" y="2626385"/>
              <a:ext cx="6240486" cy="7633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58953" y="2387767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Checkin 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552246" y="646706"/>
            <a:ext cx="8969910" cy="4813428"/>
            <a:chOff x="-552246" y="646706"/>
            <a:chExt cx="8969910" cy="481342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868452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6705650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014616" y="1065939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/>
            <p:cNvCxnSpPr/>
            <p:nvPr/>
          </p:nvCxnSpPr>
          <p:spPr>
            <a:xfrm>
              <a:off x="1197369" y="213918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4464201" y="4916930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077083" y="193774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Indication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that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Mobilepay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could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be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used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331925" y="4701478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payments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06072" y="1761170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565" t="19585" r="32436" b="19985"/>
            <a:stretch/>
          </p:blipFill>
          <p:spPr>
            <a:xfrm>
              <a:off x="199525" y="673686"/>
              <a:ext cx="644960" cy="1044000"/>
            </a:xfrm>
            <a:prstGeom prst="rect">
              <a:avLst/>
            </a:prstGeom>
          </p:spPr>
        </p:pic>
        <p:cxnSp>
          <p:nvCxnSpPr>
            <p:cNvPr id="18" name="Straight Arrow Connector 17"/>
            <p:cNvCxnSpPr/>
            <p:nvPr/>
          </p:nvCxnSpPr>
          <p:spPr>
            <a:xfrm>
              <a:off x="4477892" y="29039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494368" y="26938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41156" y="2371868"/>
              <a:ext cx="4135395" cy="846386"/>
            </a:xfrm>
            <a:prstGeom prst="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da-DK" sz="1100" b="1" dirty="0">
                  <a:solidFill>
                    <a:schemeClr val="accent6"/>
                  </a:solidFill>
                </a:rPr>
                <a:t> LOOP</a:t>
              </a:r>
            </a:p>
            <a:p>
              <a:endParaRPr lang="da-DK" sz="1100" dirty="0"/>
            </a:p>
            <a:p>
              <a:endParaRPr lang="da-DK" sz="1100" dirty="0"/>
            </a:p>
            <a:p>
              <a:endParaRPr lang="da-DK" sz="1100" dirty="0"/>
            </a:p>
            <a:p>
              <a:endParaRPr lang="en-GB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</a:t>
              </a:r>
              <a:r>
                <a:rPr lang="da-DK" sz="1100" b="1" dirty="0">
                  <a:solidFill>
                    <a:schemeClr val="accent4"/>
                  </a:solidFill>
                </a:rPr>
                <a:t>=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false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466516" y="4025334"/>
              <a:ext cx="3016482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482992" y="3815269"/>
              <a:ext cx="301648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>
                  <a:solidFill>
                    <a:schemeClr val="accent4"/>
                  </a:solidFill>
                </a:rPr>
                <a:t>GET 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>
                  <a:solidFill>
                    <a:schemeClr val="accent4"/>
                  </a:solidFill>
                </a:rPr>
                <a:t>posId</a:t>
              </a:r>
              <a:r>
                <a:rPr lang="en-GB" sz="1100" b="1" dirty="0">
                  <a:solidFill>
                    <a:schemeClr val="accent4"/>
                  </a:solidFill>
                </a:rPr>
                <a:t>}/</a:t>
              </a:r>
              <a:r>
                <a:rPr lang="en-GB" sz="1100" b="1" dirty="0" err="1">
                  <a:solidFill>
                    <a:schemeClr val="accent4"/>
                  </a:solidFill>
                </a:rPr>
                <a:t>checkin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err="1" smtClean="0">
                  <a:solidFill>
                    <a:schemeClr val="accent4"/>
                  </a:solidFill>
                </a:rPr>
                <a:t>isUserCheckedIn</a:t>
              </a:r>
              <a:r>
                <a:rPr lang="da-DK" sz="1100" b="1" dirty="0" smtClean="0">
                  <a:solidFill>
                    <a:schemeClr val="accent4"/>
                  </a:solidFill>
                </a:rPr>
                <a:t>  =  true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1060314" y="176613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572576" y="1782051"/>
              <a:ext cx="23442" cy="3678083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422" t="25403" r="30476" b="21883"/>
            <a:stretch/>
          </p:blipFill>
          <p:spPr>
            <a:xfrm>
              <a:off x="1316059" y="931924"/>
              <a:ext cx="648866" cy="792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-552246" y="1156156"/>
              <a:ext cx="3248562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OR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338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GET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pointofsales?merchantPosId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=…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No PoS </a:t>
              </a:r>
              <a:r>
                <a:rPr lang="da-DK" sz="1100" b="1" dirty="0" err="1" smtClean="0">
                  <a:solidFill>
                    <a:schemeClr val="accent4"/>
                  </a:solidFill>
                </a:rPr>
                <a:t>IDs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 ID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593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225"/>
          <p:cNvGrpSpPr/>
          <p:nvPr/>
        </p:nvGrpSpPr>
        <p:grpSpPr>
          <a:xfrm>
            <a:off x="313296" y="245096"/>
            <a:ext cx="8146244" cy="5902976"/>
            <a:chOff x="313296" y="245096"/>
            <a:chExt cx="8146244" cy="5902976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845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79178" y="646706"/>
            <a:ext cx="6021881" cy="3800166"/>
            <a:chOff x="3079178" y="646706"/>
            <a:chExt cx="6021881" cy="380016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" t="17150" r="55824" b="17177"/>
            <a:stretch/>
          </p:blipFill>
          <p:spPr>
            <a:xfrm>
              <a:off x="3079178" y="681170"/>
              <a:ext cx="780517" cy="1080000"/>
            </a:xfrm>
            <a:prstGeom prst="rect">
              <a:avLst/>
            </a:prstGeom>
          </p:spPr>
        </p:pic>
        <p:pic>
          <p:nvPicPr>
            <p:cNvPr id="7" name="icon_computer_colour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353" b="14097"/>
            <a:stretch/>
          </p:blipFill>
          <p:spPr>
            <a:xfrm>
              <a:off x="7389045" y="646706"/>
              <a:ext cx="1712014" cy="1146721"/>
            </a:xfrm>
            <a:prstGeom prst="rect">
              <a:avLst/>
            </a:prstGeom>
          </p:spPr>
        </p:pic>
        <p:pic>
          <p:nvPicPr>
            <p:cNvPr id="8" name="Picture 2" descr="Billedresultat for mobilepay log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51" t="39819" r="24722" b="40276"/>
            <a:stretch/>
          </p:blipFill>
          <p:spPr bwMode="auto">
            <a:xfrm>
              <a:off x="7707634" y="1037064"/>
              <a:ext cx="1094082" cy="259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3516798" y="1761170"/>
              <a:ext cx="17117" cy="2685702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53868" y="2903934"/>
              <a:ext cx="4702103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553868" y="2693869"/>
              <a:ext cx="47021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374082" y="24883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POST /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payments/{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paymentId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}/(capture | cancel)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8351" y="29401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542492" y="4025334"/>
              <a:ext cx="4713479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3558968" y="3815269"/>
              <a:ext cx="4697003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362706" y="3609710"/>
              <a:ext cx="3244294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DELETE /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pointofsales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/{</a:t>
              </a:r>
              <a:r>
                <a:rPr lang="en-GB" sz="1100" b="1" dirty="0" err="1" smtClean="0">
                  <a:solidFill>
                    <a:schemeClr val="accent4"/>
                  </a:solidFill>
                </a:rPr>
                <a:t>posId</a:t>
              </a:r>
              <a:r>
                <a:rPr lang="en-GB" sz="1100" b="1" dirty="0" smtClean="0">
                  <a:solidFill>
                    <a:schemeClr val="accent4"/>
                  </a:solidFill>
                </a:rPr>
                <a:t>}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66975" y="4061593"/>
              <a:ext cx="3240025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a-DK" sz="1100" b="1" dirty="0" smtClean="0">
                  <a:solidFill>
                    <a:schemeClr val="accent4"/>
                  </a:solidFill>
                </a:rPr>
                <a:t>OK</a:t>
              </a:r>
              <a:endParaRPr lang="en-GB" sz="11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255971" y="1782051"/>
              <a:ext cx="16984" cy="2664821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03082" y="2371868"/>
            <a:ext cx="5900286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</a:t>
            </a:r>
            <a:r>
              <a:rPr lang="da-DK" sz="1100" b="1" dirty="0" smtClean="0">
                <a:solidFill>
                  <a:schemeClr val="accent6"/>
                </a:solidFill>
              </a:rPr>
              <a:t>LOOP</a:t>
            </a:r>
            <a:endParaRPr lang="da-DK" sz="1100" b="1" dirty="0">
              <a:solidFill>
                <a:schemeClr val="accent6"/>
              </a:solidFill>
            </a:endParaRP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882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974350" y="3132042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46865" y="3781588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974350" y="76651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70489" y="141606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485369" y="313238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6821" y="3781051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974351" y="550106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03741" y="6150967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4485369" y="5501065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26400" y="6151305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85371" y="789217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00154" y="8542419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51" name="Straight Connector 50"/>
          <p:cNvCxnSpPr>
            <a:stCxn id="47" idx="2"/>
            <a:endCxn id="49" idx="0"/>
          </p:cNvCxnSpPr>
          <p:nvPr/>
        </p:nvCxnSpPr>
        <p:spPr>
          <a:xfrm>
            <a:off x="5852157" y="7078545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5" idx="3"/>
            <a:endCxn id="47" idx="1"/>
          </p:cNvCxnSpPr>
          <p:nvPr/>
        </p:nvCxnSpPr>
        <p:spPr>
          <a:xfrm>
            <a:off x="3707926" y="6289805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0"/>
            <a:endCxn id="34" idx="2"/>
          </p:cNvCxnSpPr>
          <p:nvPr/>
        </p:nvCxnSpPr>
        <p:spPr>
          <a:xfrm flipV="1">
            <a:off x="5852157" y="4709860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0" idx="3"/>
            <a:endCxn id="34" idx="1"/>
          </p:cNvCxnSpPr>
          <p:nvPr/>
        </p:nvCxnSpPr>
        <p:spPr>
          <a:xfrm>
            <a:off x="3707925" y="3920782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0" idx="0"/>
            <a:endCxn id="32" idx="2"/>
          </p:cNvCxnSpPr>
          <p:nvPr/>
        </p:nvCxnSpPr>
        <p:spPr>
          <a:xfrm flipV="1">
            <a:off x="2341138" y="2343996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00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Arrow Connector 122"/>
          <p:cNvCxnSpPr/>
          <p:nvPr/>
        </p:nvCxnSpPr>
        <p:spPr>
          <a:xfrm>
            <a:off x="770489" y="1676789"/>
            <a:ext cx="2733574" cy="0"/>
          </a:xfrm>
          <a:prstGeom prst="straightConnector1">
            <a:avLst/>
          </a:prstGeom>
          <a:ln w="381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" idx="0"/>
            <a:endCxn id="49" idx="2"/>
          </p:cNvCxnSpPr>
          <p:nvPr/>
        </p:nvCxnSpPr>
        <p:spPr>
          <a:xfrm flipH="1" flipV="1">
            <a:off x="10039144" y="1820643"/>
            <a:ext cx="3" cy="2948031"/>
          </a:xfrm>
          <a:prstGeom prst="straightConnector1">
            <a:avLst/>
          </a:prstGeom>
          <a:ln w="38100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57" idx="3"/>
            <a:endCxn id="9" idx="1"/>
          </p:cNvCxnSpPr>
          <p:nvPr/>
        </p:nvCxnSpPr>
        <p:spPr>
          <a:xfrm flipV="1">
            <a:off x="3508663" y="3191550"/>
            <a:ext cx="1652677" cy="6119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56" idx="3"/>
            <a:endCxn id="7" idx="1"/>
          </p:cNvCxnSpPr>
          <p:nvPr/>
        </p:nvCxnSpPr>
        <p:spPr>
          <a:xfrm>
            <a:off x="3508520" y="5557076"/>
            <a:ext cx="1652820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58" idx="3"/>
            <a:endCxn id="13" idx="1"/>
          </p:cNvCxnSpPr>
          <p:nvPr/>
        </p:nvCxnSpPr>
        <p:spPr>
          <a:xfrm>
            <a:off x="3512601" y="7925760"/>
            <a:ext cx="1648740" cy="339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59" idx="3"/>
            <a:endCxn id="17" idx="1"/>
          </p:cNvCxnSpPr>
          <p:nvPr/>
        </p:nvCxnSpPr>
        <p:spPr>
          <a:xfrm>
            <a:off x="3514020" y="10317213"/>
            <a:ext cx="5158341" cy="0"/>
          </a:xfrm>
          <a:prstGeom prst="line">
            <a:avLst/>
          </a:prstGeom>
          <a:ln w="38100" cap="sq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161340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3855" y="5417882"/>
            <a:ext cx="218854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MerchantLocationId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61340" y="240281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7479" y="3052356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MerchantBrandId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72359" y="4768674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33811" y="5417345"/>
            <a:ext cx="80250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StoreId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61341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0731" y="7787261"/>
            <a:ext cx="16747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672359" y="713735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13390" y="7787599"/>
            <a:ext cx="65151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672361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487144" y="10178713"/>
            <a:ext cx="110400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BeaconId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>
            <a:stCxn id="15" idx="2"/>
            <a:endCxn id="17" idx="0"/>
          </p:cNvCxnSpPr>
          <p:nvPr/>
        </p:nvCxnSpPr>
        <p:spPr>
          <a:xfrm>
            <a:off x="10039147" y="8714839"/>
            <a:ext cx="2" cy="813634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15" idx="1"/>
          </p:cNvCxnSpPr>
          <p:nvPr/>
        </p:nvCxnSpPr>
        <p:spPr>
          <a:xfrm>
            <a:off x="7894916" y="7926099"/>
            <a:ext cx="777443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0"/>
            <a:endCxn id="11" idx="2"/>
          </p:cNvCxnSpPr>
          <p:nvPr/>
        </p:nvCxnSpPr>
        <p:spPr>
          <a:xfrm flipV="1">
            <a:off x="10039147" y="6346154"/>
            <a:ext cx="0" cy="791205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3"/>
            <a:endCxn id="11" idx="1"/>
          </p:cNvCxnSpPr>
          <p:nvPr/>
        </p:nvCxnSpPr>
        <p:spPr>
          <a:xfrm>
            <a:off x="7894915" y="5557076"/>
            <a:ext cx="777444" cy="338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" idx="0"/>
            <a:endCxn id="9" idx="2"/>
          </p:cNvCxnSpPr>
          <p:nvPr/>
        </p:nvCxnSpPr>
        <p:spPr>
          <a:xfrm flipV="1">
            <a:off x="6528128" y="3980290"/>
            <a:ext cx="0" cy="788046"/>
          </a:xfrm>
          <a:prstGeom prst="straightConnector1">
            <a:avLst/>
          </a:prstGeom>
          <a:ln w="38100" cap="sq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672356" y="24316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068495" y="757837"/>
            <a:ext cx="194129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Merchant</a:t>
            </a:r>
          </a:p>
          <a:p>
            <a:pPr algn="ctr"/>
            <a:r>
              <a:rPr lang="da-DK" dirty="0" smtClean="0">
                <a:solidFill>
                  <a:schemeClr val="tx2"/>
                </a:solidFill>
              </a:rPr>
              <a:t>(VAT-</a:t>
            </a:r>
            <a:r>
              <a:rPr lang="da-DK" dirty="0" err="1" smtClean="0">
                <a:solidFill>
                  <a:schemeClr val="tx2"/>
                </a:solidFill>
              </a:rPr>
              <a:t>number</a:t>
            </a:r>
            <a:r>
              <a:rPr lang="da-DK" dirty="0" smtClean="0">
                <a:solidFill>
                  <a:schemeClr val="tx2"/>
                </a:solidFill>
              </a:rPr>
              <a:t>)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74945" y="4768336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75088" y="2408929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79026" y="7137020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80445" y="9528473"/>
            <a:ext cx="2733575" cy="157748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600" dirty="0" err="1" smtClean="0">
              <a:solidFill>
                <a:schemeClr val="tx2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171227" y="3059170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MerchantId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90289" y="5417345"/>
            <a:ext cx="130288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Location</a:t>
            </a:r>
            <a:r>
              <a:rPr lang="da-DK" dirty="0" err="1" smtClean="0">
                <a:solidFill>
                  <a:schemeClr val="tx2"/>
                </a:solidFill>
              </a:rPr>
              <a:t>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71228" y="7787684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</a:t>
            </a:r>
            <a:r>
              <a:rPr lang="da-DK" dirty="0" err="1" smtClean="0">
                <a:solidFill>
                  <a:schemeClr val="tx2"/>
                </a:solidFill>
              </a:rPr>
              <a:t>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81455" y="10178712"/>
            <a:ext cx="19412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PosUnit</a:t>
            </a:r>
            <a:r>
              <a:rPr lang="da-DK" dirty="0" err="1" smtClean="0">
                <a:solidFill>
                  <a:schemeClr val="tx2"/>
                </a:solidFill>
              </a:rPr>
              <a:t>Id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cxnSp>
        <p:nvCxnSpPr>
          <p:cNvPr id="67" name="Straight Arrow Connector 66"/>
          <p:cNvCxnSpPr>
            <a:stCxn id="58" idx="0"/>
            <a:endCxn id="56" idx="2"/>
          </p:cNvCxnSpPr>
          <p:nvPr/>
        </p:nvCxnSpPr>
        <p:spPr>
          <a:xfrm flipH="1" flipV="1">
            <a:off x="2141733" y="6345816"/>
            <a:ext cx="4081" cy="791204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6" idx="0"/>
            <a:endCxn id="57" idx="2"/>
          </p:cNvCxnSpPr>
          <p:nvPr/>
        </p:nvCxnSpPr>
        <p:spPr>
          <a:xfrm flipV="1">
            <a:off x="2141733" y="3986409"/>
            <a:ext cx="143" cy="781927"/>
          </a:xfrm>
          <a:prstGeom prst="straightConnector1">
            <a:avLst/>
          </a:prstGeom>
          <a:ln w="38100" cap="sq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774946" y="243163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V10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74945" y="733540"/>
            <a:ext cx="2733574" cy="34762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a-DK" sz="1400" dirty="0" smtClean="0">
                <a:solidFill>
                  <a:schemeClr val="tx2"/>
                </a:solidFill>
              </a:rPr>
              <a:t>PoS API V8.6</a:t>
            </a:r>
            <a:endParaRPr lang="en-GB" sz="1400" dirty="0" err="1" smtClean="0">
              <a:solidFill>
                <a:schemeClr val="tx2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770489" y="1391079"/>
            <a:ext cx="2733574" cy="3"/>
          </a:xfrm>
          <a:prstGeom prst="line">
            <a:avLst/>
          </a:prstGeom>
          <a:ln w="38100" cap="sq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774945" y="1969143"/>
            <a:ext cx="2733574" cy="3"/>
          </a:xfrm>
          <a:prstGeom prst="line">
            <a:avLst/>
          </a:prstGeom>
          <a:ln w="38100" cap="sq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512195" y="1251924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smtClean="0">
                <a:solidFill>
                  <a:schemeClr val="tx2"/>
                </a:solidFill>
              </a:rPr>
              <a:t>Relation</a:t>
            </a:r>
            <a:endParaRPr lang="en-GB" dirty="0" err="1" smtClean="0">
              <a:solidFill>
                <a:schemeClr val="tx2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220793" y="1831281"/>
            <a:ext cx="183296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>
                <a:solidFill>
                  <a:schemeClr val="tx2"/>
                </a:solidFill>
              </a:rPr>
              <a:t>Same </a:t>
            </a:r>
            <a:r>
              <a:rPr lang="da-DK" dirty="0" err="1">
                <a:solidFill>
                  <a:schemeClr val="tx2"/>
                </a:solidFill>
              </a:rPr>
              <a:t>Meaning</a:t>
            </a:r>
            <a:endParaRPr lang="en-GB" dirty="0" err="1">
              <a:solidFill>
                <a:schemeClr val="tx2"/>
              </a:solidFill>
            </a:endParaRPr>
          </a:p>
        </p:txBody>
      </p:sp>
      <p:cxnSp>
        <p:nvCxnSpPr>
          <p:cNvPr id="119" name="Straight Connector 118"/>
          <p:cNvCxnSpPr>
            <a:stCxn id="59" idx="0"/>
            <a:endCxn id="58" idx="2"/>
          </p:cNvCxnSpPr>
          <p:nvPr/>
        </p:nvCxnSpPr>
        <p:spPr>
          <a:xfrm flipH="1" flipV="1">
            <a:off x="2145814" y="8714500"/>
            <a:ext cx="1419" cy="813973"/>
          </a:xfrm>
          <a:prstGeom prst="line">
            <a:avLst/>
          </a:prstGeom>
          <a:ln w="38100" cap="sq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520525" y="1538289"/>
            <a:ext cx="126315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dirty="0" err="1" smtClean="0">
                <a:solidFill>
                  <a:schemeClr val="tx2"/>
                </a:solidFill>
              </a:rPr>
              <a:t>Hierarchy</a:t>
            </a:r>
            <a:endParaRPr lang="en-GB" dirty="0" err="1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5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/>
          <p:cNvGrpSpPr/>
          <p:nvPr/>
        </p:nvGrpSpPr>
        <p:grpSpPr>
          <a:xfrm>
            <a:off x="145710" y="70181"/>
            <a:ext cx="9677782" cy="8756762"/>
            <a:chOff x="145710" y="70181"/>
            <a:chExt cx="9677782" cy="8756762"/>
          </a:xfrm>
        </p:grpSpPr>
        <p:sp>
          <p:nvSpPr>
            <p:cNvPr id="5" name="Oval 4"/>
            <p:cNvSpPr/>
            <p:nvPr/>
          </p:nvSpPr>
          <p:spPr>
            <a:xfrm>
              <a:off x="2784381" y="50396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64380" y="2416131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84381" y="537234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endCxn id="5" idx="0"/>
            </p:cNvCxnSpPr>
            <p:nvPr/>
          </p:nvCxnSpPr>
          <p:spPr>
            <a:xfrm>
              <a:off x="3504381" y="70181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6223493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Elbow Connector 12"/>
            <p:cNvCxnSpPr>
              <a:stCxn id="5" idx="6"/>
              <a:endCxn id="11" idx="0"/>
            </p:cNvCxnSpPr>
            <p:nvPr/>
          </p:nvCxnSpPr>
          <p:spPr>
            <a:xfrm>
              <a:off x="4224381" y="1223963"/>
              <a:ext cx="2719112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45710" y="424345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8383492" y="241613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6"/>
              <a:endCxn id="16" idx="0"/>
            </p:cNvCxnSpPr>
            <p:nvPr/>
          </p:nvCxnSpPr>
          <p:spPr>
            <a:xfrm>
              <a:off x="4224381" y="1223963"/>
              <a:ext cx="4879111" cy="119216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6" idx="4"/>
              <a:endCxn id="7" idx="0"/>
            </p:cNvCxnSpPr>
            <p:nvPr/>
          </p:nvCxnSpPr>
          <p:spPr>
            <a:xfrm rot="5400000">
              <a:off x="3286274" y="4074239"/>
              <a:ext cx="1516215" cy="1079999"/>
            </a:xfrm>
            <a:prstGeom prst="bentConnector3">
              <a:avLst>
                <a:gd name="adj1" fmla="val 50622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2784381" y="738694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1505267" y="241775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0" name="Elbow Connector 29"/>
            <p:cNvCxnSpPr>
              <a:stCxn id="5" idx="4"/>
              <a:endCxn id="29" idx="0"/>
            </p:cNvCxnSpPr>
            <p:nvPr/>
          </p:nvCxnSpPr>
          <p:spPr>
            <a:xfrm rot="5400000">
              <a:off x="2627928" y="1541302"/>
              <a:ext cx="473793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9" idx="4"/>
              <a:endCxn id="7" idx="0"/>
            </p:cNvCxnSpPr>
            <p:nvPr/>
          </p:nvCxnSpPr>
          <p:spPr>
            <a:xfrm rot="16200000" flipH="1">
              <a:off x="2107529" y="3975494"/>
              <a:ext cx="1514590" cy="1279114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7" idx="4"/>
              <a:endCxn id="27" idx="0"/>
            </p:cNvCxnSpPr>
            <p:nvPr/>
          </p:nvCxnSpPr>
          <p:spPr>
            <a:xfrm>
              <a:off x="3504381" y="681234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7" idx="6"/>
              <a:endCxn id="11" idx="4"/>
            </p:cNvCxnSpPr>
            <p:nvPr/>
          </p:nvCxnSpPr>
          <p:spPr>
            <a:xfrm flipV="1">
              <a:off x="4224381" y="3856130"/>
              <a:ext cx="2719112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Elbow Connector 56"/>
            <p:cNvCxnSpPr>
              <a:stCxn id="5" idx="4"/>
              <a:endCxn id="6" idx="0"/>
            </p:cNvCxnSpPr>
            <p:nvPr/>
          </p:nvCxnSpPr>
          <p:spPr>
            <a:xfrm rot="16200000" flipH="1">
              <a:off x="3808296" y="1640047"/>
              <a:ext cx="472168" cy="1079999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7" idx="6"/>
              <a:endCxn id="16" idx="4"/>
            </p:cNvCxnSpPr>
            <p:nvPr/>
          </p:nvCxnSpPr>
          <p:spPr>
            <a:xfrm flipV="1">
              <a:off x="4224381" y="3856130"/>
              <a:ext cx="4879111" cy="22362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stCxn id="29" idx="2"/>
              <a:endCxn id="14" idx="0"/>
            </p:cNvCxnSpPr>
            <p:nvPr/>
          </p:nvCxnSpPr>
          <p:spPr>
            <a:xfrm rot="10800000" flipV="1">
              <a:off x="865711" y="3137755"/>
              <a:ext cx="639557" cy="110569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7" idx="2"/>
              <a:endCxn id="14" idx="4"/>
            </p:cNvCxnSpPr>
            <p:nvPr/>
          </p:nvCxnSpPr>
          <p:spPr>
            <a:xfrm rot="10800000">
              <a:off x="865711" y="5683456"/>
              <a:ext cx="1918671" cy="40889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6" idx="6"/>
              <a:endCxn id="11" idx="2"/>
            </p:cNvCxnSpPr>
            <p:nvPr/>
          </p:nvCxnSpPr>
          <p:spPr>
            <a:xfrm flipV="1">
              <a:off x="5304380" y="3136130"/>
              <a:ext cx="91911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7" name="Elbow Connector 176"/>
            <p:cNvCxnSpPr>
              <a:stCxn id="6" idx="6"/>
              <a:endCxn id="16" idx="0"/>
            </p:cNvCxnSpPr>
            <p:nvPr/>
          </p:nvCxnSpPr>
          <p:spPr>
            <a:xfrm flipV="1">
              <a:off x="5304380" y="2416130"/>
              <a:ext cx="3799112" cy="720001"/>
            </a:xfrm>
            <a:prstGeom prst="bentConnector4">
              <a:avLst>
                <a:gd name="adj1" fmla="val 11244"/>
                <a:gd name="adj2" fmla="val 17233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59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13296" y="245096"/>
            <a:ext cx="8146244" cy="7917573"/>
            <a:chOff x="313296" y="245096"/>
            <a:chExt cx="8146244" cy="7917573"/>
          </a:xfrm>
        </p:grpSpPr>
        <p:sp>
          <p:nvSpPr>
            <p:cNvPr id="7" name="Oval 6"/>
            <p:cNvSpPr/>
            <p:nvPr/>
          </p:nvSpPr>
          <p:spPr>
            <a:xfrm>
              <a:off x="2586418" y="678878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86418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86418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7" idx="4"/>
              <a:endCxn id="8" idx="0"/>
            </p:cNvCxnSpPr>
            <p:nvPr/>
          </p:nvCxnSpPr>
          <p:spPr>
            <a:xfrm>
              <a:off x="3306418" y="2118878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306418" y="4133475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306418" y="245096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4859540" y="165364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26418" y="3093640"/>
              <a:ext cx="1553122" cy="31983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26418" y="1398878"/>
              <a:ext cx="1553122" cy="2547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13296" y="2693475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53296" y="3413475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7019540" y="167530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26418" y="1398878"/>
              <a:ext cx="3713122" cy="27642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26418" y="3115302"/>
              <a:ext cx="3713122" cy="2981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86418" y="672266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306418" y="6148072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26418" y="2395302"/>
              <a:ext cx="4433122" cy="3032770"/>
            </a:xfrm>
            <a:prstGeom prst="bentConnector3">
              <a:avLst>
                <a:gd name="adj1" fmla="val 105157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13296" y="4708072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53296" y="5428072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63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03671" y="181355"/>
            <a:ext cx="9381573" cy="10705265"/>
            <a:chOff x="303671" y="181355"/>
            <a:chExt cx="9381573" cy="10705265"/>
          </a:xfrm>
        </p:grpSpPr>
        <p:sp>
          <p:nvSpPr>
            <p:cNvPr id="7" name="Oval 6"/>
            <p:cNvSpPr/>
            <p:nvPr/>
          </p:nvSpPr>
          <p:spPr>
            <a:xfrm>
              <a:off x="2576793" y="61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Prepared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576793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Issued</a:t>
              </a:r>
              <a:r>
                <a:rPr lang="da-DK" sz="1200" b="1" dirty="0">
                  <a:solidFill>
                    <a:schemeClr val="tx1"/>
                  </a:solidFill>
                </a:rPr>
                <a:t/>
              </a:r>
              <a:br>
                <a:rPr lang="da-DK" sz="1200" b="1" dirty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ToUser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576793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Reserved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8" idx="4"/>
              <a:endCxn id="9" idx="0"/>
            </p:cNvCxnSpPr>
            <p:nvPr/>
          </p:nvCxnSpPr>
          <p:spPr>
            <a:xfrm>
              <a:off x="3296793" y="6857426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endCxn id="7" idx="0"/>
            </p:cNvCxnSpPr>
            <p:nvPr/>
          </p:nvCxnSpPr>
          <p:spPr>
            <a:xfrm>
              <a:off x="3296793" y="181355"/>
              <a:ext cx="0" cy="43378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085244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ByMobilePay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7" name="Elbow Connector 186"/>
            <p:cNvCxnSpPr>
              <a:stCxn id="8" idx="6"/>
              <a:endCxn id="180" idx="4"/>
            </p:cNvCxnSpPr>
            <p:nvPr/>
          </p:nvCxnSpPr>
          <p:spPr>
            <a:xfrm flipV="1">
              <a:off x="4016793" y="4215137"/>
              <a:ext cx="2788451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99" name="Elbow Connector 198"/>
            <p:cNvCxnSpPr>
              <a:stCxn id="7" idx="6"/>
              <a:endCxn id="180" idx="0"/>
            </p:cNvCxnSpPr>
            <p:nvPr/>
          </p:nvCxnSpPr>
          <p:spPr>
            <a:xfrm>
              <a:off x="4016793" y="1335137"/>
              <a:ext cx="2788451" cy="144000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303671" y="5417426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ByUser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8" idx="2"/>
              <a:endCxn id="204" idx="6"/>
            </p:cNvCxnSpPr>
            <p:nvPr/>
          </p:nvCxnSpPr>
          <p:spPr>
            <a:xfrm flipH="1">
              <a:off x="1743671" y="6137426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15" name="Oval 214"/>
            <p:cNvSpPr/>
            <p:nvPr/>
          </p:nvSpPr>
          <p:spPr>
            <a:xfrm>
              <a:off x="8245244" y="2796799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ByClient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16" name="Elbow Connector 215"/>
            <p:cNvCxnSpPr>
              <a:stCxn id="7" idx="6"/>
              <a:endCxn id="215" idx="0"/>
            </p:cNvCxnSpPr>
            <p:nvPr/>
          </p:nvCxnSpPr>
          <p:spPr>
            <a:xfrm>
              <a:off x="4016793" y="1335137"/>
              <a:ext cx="4948451" cy="14616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9" name="Elbow Connector 218"/>
            <p:cNvCxnSpPr>
              <a:stCxn id="8" idx="6"/>
              <a:endCxn id="215" idx="4"/>
            </p:cNvCxnSpPr>
            <p:nvPr/>
          </p:nvCxnSpPr>
          <p:spPr>
            <a:xfrm flipV="1">
              <a:off x="4016793" y="4236799"/>
              <a:ext cx="4948451" cy="1900627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76793" y="9446620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Captured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9" idx="4"/>
              <a:endCxn id="17" idx="0"/>
            </p:cNvCxnSpPr>
            <p:nvPr/>
          </p:nvCxnSpPr>
          <p:spPr>
            <a:xfrm>
              <a:off x="3296793" y="8872023"/>
              <a:ext cx="0" cy="5745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9" idx="6"/>
              <a:endCxn id="215" idx="6"/>
            </p:cNvCxnSpPr>
            <p:nvPr/>
          </p:nvCxnSpPr>
          <p:spPr>
            <a:xfrm flipV="1">
              <a:off x="4016793" y="3516799"/>
              <a:ext cx="5668451" cy="4635224"/>
            </a:xfrm>
            <a:prstGeom prst="bentConnector3">
              <a:avLst>
                <a:gd name="adj1" fmla="val 104033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03671" y="7432023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ExpiredAnd</a:t>
              </a:r>
              <a:r>
                <a:rPr lang="da-DK" sz="1200" b="1" dirty="0" smtClean="0">
                  <a:solidFill>
                    <a:schemeClr val="tx1"/>
                  </a:solidFill>
                </a:rPr>
                <a:t/>
              </a:r>
              <a:br>
                <a:rPr lang="da-DK" sz="1200" b="1" dirty="0" smtClean="0">
                  <a:solidFill>
                    <a:schemeClr val="tx1"/>
                  </a:solidFill>
                </a:rPr>
              </a:br>
              <a:r>
                <a:rPr lang="da-DK" sz="1200" b="1" dirty="0" err="1" smtClean="0">
                  <a:solidFill>
                    <a:schemeClr val="tx1"/>
                  </a:solidFill>
                </a:rPr>
                <a:t>Cancelled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9" idx="2"/>
              <a:endCxn id="26" idx="6"/>
            </p:cNvCxnSpPr>
            <p:nvPr/>
          </p:nvCxnSpPr>
          <p:spPr>
            <a:xfrm flipH="1">
              <a:off x="1743671" y="8152023"/>
              <a:ext cx="83312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81212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Initiated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331841" y="2775137"/>
              <a:ext cx="1440000" cy="1440000"/>
            </a:xfrm>
            <a:prstGeom prst="ellipse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a-DK" sz="1200" b="1" dirty="0" err="1" smtClean="0">
                  <a:solidFill>
                    <a:schemeClr val="tx1"/>
                  </a:solidFill>
                </a:rPr>
                <a:t>Paired</a:t>
              </a:r>
              <a:endParaRPr lang="en-GB" sz="1200" b="1" dirty="0" err="1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Elbow Connector 35"/>
            <p:cNvCxnSpPr>
              <a:stCxn id="7" idx="4"/>
              <a:endCxn id="30" idx="0"/>
            </p:cNvCxnSpPr>
            <p:nvPr/>
          </p:nvCxnSpPr>
          <p:spPr>
            <a:xfrm rot="5400000">
              <a:off x="2314317" y="1792661"/>
              <a:ext cx="720000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stCxn id="7" idx="4"/>
              <a:endCxn id="28" idx="0"/>
            </p:cNvCxnSpPr>
            <p:nvPr/>
          </p:nvCxnSpPr>
          <p:spPr>
            <a:xfrm rot="16200000" flipH="1">
              <a:off x="3554457" y="1797473"/>
              <a:ext cx="720000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>
              <a:stCxn id="30" idx="4"/>
              <a:endCxn id="8" idx="0"/>
            </p:cNvCxnSpPr>
            <p:nvPr/>
          </p:nvCxnSpPr>
          <p:spPr>
            <a:xfrm rot="16200000" flipH="1">
              <a:off x="2073173" y="4193805"/>
              <a:ext cx="1202289" cy="124495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28" idx="4"/>
              <a:endCxn id="8" idx="0"/>
            </p:cNvCxnSpPr>
            <p:nvPr/>
          </p:nvCxnSpPr>
          <p:spPr>
            <a:xfrm rot="5400000">
              <a:off x="3313313" y="4198617"/>
              <a:ext cx="1202289" cy="1235328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0" idx="2"/>
              <a:endCxn id="204" idx="0"/>
            </p:cNvCxnSpPr>
            <p:nvPr/>
          </p:nvCxnSpPr>
          <p:spPr>
            <a:xfrm rot="10800000" flipV="1">
              <a:off x="1023671" y="3495136"/>
              <a:ext cx="308170" cy="192228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28" idx="6"/>
              <a:endCxn id="180" idx="2"/>
            </p:cNvCxnSpPr>
            <p:nvPr/>
          </p:nvCxnSpPr>
          <p:spPr>
            <a:xfrm>
              <a:off x="5252121" y="3495137"/>
              <a:ext cx="83312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28" idx="6"/>
              <a:endCxn id="215" idx="0"/>
            </p:cNvCxnSpPr>
            <p:nvPr/>
          </p:nvCxnSpPr>
          <p:spPr>
            <a:xfrm flipV="1">
              <a:off x="5252121" y="2796799"/>
              <a:ext cx="3713123" cy="698338"/>
            </a:xfrm>
            <a:prstGeom prst="bentConnector4">
              <a:avLst>
                <a:gd name="adj1" fmla="val 11531"/>
                <a:gd name="adj2" fmla="val 184078"/>
              </a:avLst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6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6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3"/>
            <a:ext cx="0" cy="4984095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192222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450478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265994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206781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223669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55721" y="609611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72197" y="588604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461187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490099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568761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186831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172205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226620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269299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429445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440379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504785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57182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61903" y="567971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80932" y="613237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6"/>
            <a:ext cx="648866" cy="792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1"/>
            <a:ext cx="780517" cy="1080000"/>
          </a:xfrm>
          <a:prstGeom prst="rect">
            <a:avLst/>
          </a:prstGeom>
        </p:spPr>
      </p:pic>
      <p:pic>
        <p:nvPicPr>
          <p:cNvPr id="6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7"/>
            <a:ext cx="1712014" cy="1146721"/>
          </a:xfrm>
          <a:prstGeom prst="rect">
            <a:avLst/>
          </a:prstGeom>
        </p:spPr>
      </p:pic>
      <p:pic>
        <p:nvPicPr>
          <p:cNvPr id="7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1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2"/>
            <a:ext cx="644960" cy="10440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060149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308710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44723" y="1749025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52350" y="1752982"/>
            <a:ext cx="0" cy="792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36472" y="4569173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637729" y="715173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15834" y="530689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14077" y="471476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8193" y="4883640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72197" y="2780387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80435" y="2570322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63959" y="3929565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80435" y="3719500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223" y="3397499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14077" y="7258824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>
            <a:off x="4205379" y="7547948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418476" y="833456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7097" y="4515261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98721" y="4369003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443" y="4913152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0149" y="2368878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60150" y="2809264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0149" y="3513941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64418" y="3965824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Initiated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35209" y="533994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57859" y="694140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388920" y="705074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9157" y="769480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7716" y="836515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62358" y="634390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78834" y="613384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25622" y="581184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sp>
        <p:nvSpPr>
          <p:cNvPr id="50" name="TextBox 49"/>
          <p:cNvSpPr txBox="1"/>
          <p:nvPr/>
        </p:nvSpPr>
        <p:spPr>
          <a:xfrm>
            <a:off x="1058548" y="592828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62817" y="638016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155721" y="9108830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172197" y="8898765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61903" y="8692436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80932" y="9145095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1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544158" y="2943592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44851" y="947145"/>
            <a:ext cx="648866" cy="79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15579" y="681620"/>
            <a:ext cx="780517" cy="1080000"/>
          </a:xfrm>
          <a:prstGeom prst="rect">
            <a:avLst/>
          </a:prstGeom>
        </p:spPr>
      </p:pic>
      <p:pic>
        <p:nvPicPr>
          <p:cNvPr id="7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70043" y="631357"/>
            <a:ext cx="1712014" cy="1146721"/>
          </a:xfrm>
          <a:prstGeom prst="rect">
            <a:avLst/>
          </a:prstGeom>
        </p:spPr>
      </p:pic>
      <p:pic>
        <p:nvPicPr>
          <p:cNvPr id="8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78503" y="996190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41516" y="690721"/>
            <a:ext cx="644960" cy="10440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053635" y="1751664"/>
            <a:ext cx="23442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25644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561657" y="1751664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769284" y="1755621"/>
            <a:ext cx="0" cy="828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653406" y="4135336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654663" y="7311200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432768" y="6021253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31011" y="4280927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127" y="4449803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189131" y="2349264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197369" y="2139199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180893" y="347565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197369" y="326559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172655" y="939229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189131" y="918222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431011" y="7657963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Arc 65"/>
          <p:cNvSpPr/>
          <p:nvPr/>
        </p:nvSpPr>
        <p:spPr>
          <a:xfrm>
            <a:off x="4222313" y="7866983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435410" y="8695930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354031" y="4081425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15656" y="3935167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321377" y="4479316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77083" y="1937756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instant</a:t>
            </a:r>
            <a:r>
              <a:rPr lang="da-DK" sz="1100" b="1" dirty="0">
                <a:solidFill>
                  <a:schemeClr val="accent4"/>
                </a:solidFill>
              </a:rPr>
              <a:t>/</a:t>
            </a:r>
            <a:r>
              <a:rPr lang="da-DK" sz="1100" b="1" dirty="0" err="1">
                <a:solidFill>
                  <a:schemeClr val="accent4"/>
                </a:solidFill>
              </a:rPr>
              <a:t>prepare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77084" y="2378142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77083" y="3054173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81353" y="3506056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Prepared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52144" y="5796403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74794" y="710087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05855" y="744988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46092" y="8056178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Complete Instant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44651" y="872652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78838" y="8975900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97867" y="94285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Captured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97363" y="5868444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77077" y="5667001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ready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44160" y="6388886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180895" y="6920952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197371" y="6710887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77085" y="6499467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81355" y="6951350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180894" y="505892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197370" y="484885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7084" y="4637438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081354" y="5089321"/>
            <a:ext cx="32400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 smtClean="0">
                <a:solidFill>
                  <a:schemeClr val="accent4"/>
                </a:solidFill>
              </a:rPr>
              <a:t>PairedWithUser</a:t>
            </a:r>
            <a:r>
              <a:rPr lang="da-DK" sz="1100" b="1" dirty="0" smtClean="0">
                <a:solidFill>
                  <a:schemeClr val="accent4"/>
                </a:solidFill>
              </a:rPr>
              <a:t>, </a:t>
            </a:r>
            <a:br>
              <a:rPr lang="da-DK" sz="1100" b="1" dirty="0" smtClean="0">
                <a:solidFill>
                  <a:schemeClr val="accent4"/>
                </a:solidFill>
              </a:rPr>
            </a:br>
            <a:r>
              <a:rPr lang="da-DK" sz="1100" b="1" dirty="0" err="1" smtClean="0">
                <a:solidFill>
                  <a:schemeClr val="accent4"/>
                </a:solidFill>
              </a:rPr>
              <a:t>loyalty</a:t>
            </a:r>
            <a:r>
              <a:rPr lang="da-DK" sz="1100" b="1" dirty="0" smtClean="0">
                <a:solidFill>
                  <a:schemeClr val="accent4"/>
                </a:solidFill>
              </a:rPr>
              <a:t> </a:t>
            </a:r>
            <a:r>
              <a:rPr lang="da-DK" sz="1100" b="1" dirty="0" err="1">
                <a:solidFill>
                  <a:schemeClr val="accent4"/>
                </a:solidFill>
              </a:rPr>
              <a:t>token</a:t>
            </a:r>
            <a:r>
              <a:rPr lang="da-DK" sz="1100" b="1" dirty="0">
                <a:solidFill>
                  <a:schemeClr val="accent4"/>
                </a:solidFill>
              </a:rPr>
              <a:t> = …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22" t="25403" r="30476" b="21883"/>
          <a:stretch/>
        </p:blipFill>
        <p:spPr>
          <a:xfrm>
            <a:off x="10427917" y="944507"/>
            <a:ext cx="648866" cy="7920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" t="17150" r="55824" b="17177"/>
          <a:stretch/>
        </p:blipFill>
        <p:spPr>
          <a:xfrm>
            <a:off x="622092" y="678982"/>
            <a:ext cx="780517" cy="1080000"/>
          </a:xfrm>
          <a:prstGeom prst="rect">
            <a:avLst/>
          </a:prstGeom>
        </p:spPr>
      </p:pic>
      <p:pic>
        <p:nvPicPr>
          <p:cNvPr id="62" name="icon_computer_colour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097"/>
          <a:stretch/>
        </p:blipFill>
        <p:spPr>
          <a:xfrm>
            <a:off x="3453109" y="628718"/>
            <a:ext cx="1712014" cy="1146721"/>
          </a:xfrm>
          <a:prstGeom prst="rect">
            <a:avLst/>
          </a:prstGeom>
        </p:spPr>
      </p:pic>
      <p:pic>
        <p:nvPicPr>
          <p:cNvPr id="63" name="Picture 2" descr="Billedresultat for mobilepay logo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1" t="39819" r="24722" b="40276"/>
          <a:stretch/>
        </p:blipFill>
        <p:spPr bwMode="auto">
          <a:xfrm>
            <a:off x="3761569" y="993552"/>
            <a:ext cx="1094082" cy="25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65" t="19585" r="32436" b="19985"/>
          <a:stretch/>
        </p:blipFill>
        <p:spPr>
          <a:xfrm>
            <a:off x="7224582" y="688083"/>
            <a:ext cx="644960" cy="1044000"/>
          </a:xfrm>
          <a:prstGeom prst="rect">
            <a:avLst/>
          </a:prstGeom>
        </p:spPr>
      </p:pic>
      <p:cxnSp>
        <p:nvCxnSpPr>
          <p:cNvPr id="65" name="Straight Arrow Connector 64"/>
          <p:cNvCxnSpPr/>
          <p:nvPr/>
        </p:nvCxnSpPr>
        <p:spPr>
          <a:xfrm>
            <a:off x="1060149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308710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544723" y="1749025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10752350" y="1752982"/>
            <a:ext cx="0" cy="6660000"/>
          </a:xfrm>
          <a:prstGeom prst="straightConnector1">
            <a:avLst/>
          </a:prstGeom>
          <a:ln w="762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7636472" y="1922224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637729" y="4504781"/>
            <a:ext cx="3024000" cy="43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4415834" y="2659941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414077" y="206781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418193" y="2236691"/>
            <a:ext cx="3024000" cy="0"/>
          </a:xfrm>
          <a:prstGeom prst="straightConnector1">
            <a:avLst/>
          </a:prstGeom>
          <a:ln w="28575">
            <a:prstDash val="sysDash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72197" y="2780388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1180435" y="257032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1163959" y="392956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180435" y="3719501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155721" y="6096113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172197" y="5886048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27223" y="3397500"/>
            <a:ext cx="4135395" cy="84638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6"/>
                </a:solidFill>
              </a:rPr>
              <a:t> LOOP</a:t>
            </a:r>
          </a:p>
          <a:p>
            <a:endParaRPr lang="da-DK" sz="1100" dirty="0"/>
          </a:p>
          <a:p>
            <a:endParaRPr lang="da-DK" sz="1100" dirty="0"/>
          </a:p>
          <a:p>
            <a:endParaRPr lang="da-DK" sz="1100" dirty="0"/>
          </a:p>
          <a:p>
            <a:endParaRPr lang="en-GB" sz="1100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414077" y="4611875"/>
            <a:ext cx="3024000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Arc 97"/>
          <p:cNvSpPr/>
          <p:nvPr/>
        </p:nvSpPr>
        <p:spPr>
          <a:xfrm>
            <a:off x="4205379" y="4929874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4418476" y="5687612"/>
            <a:ext cx="3024000" cy="36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37097" y="1868312"/>
            <a:ext cx="317924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Check-in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7598721" y="1722054"/>
            <a:ext cx="312524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Connect (</a:t>
            </a:r>
            <a:r>
              <a:rPr lang="da-DK" sz="1100" b="1" dirty="0" err="1">
                <a:solidFill>
                  <a:schemeClr val="accent4"/>
                </a:solidFill>
              </a:rPr>
              <a:t>QR</a:t>
            </a:r>
            <a:r>
              <a:rPr lang="da-DK" sz="1100" b="1" dirty="0">
                <a:solidFill>
                  <a:schemeClr val="accent4"/>
                </a:solidFill>
              </a:rPr>
              <a:t> or Bluetooth)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4443" y="2266203"/>
            <a:ext cx="324028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Store information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060149" y="2368879"/>
            <a:ext cx="324856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60150" y="2809265"/>
            <a:ext cx="325282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ID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60149" y="3513942"/>
            <a:ext cx="32442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64418" y="3965825"/>
            <a:ext cx="324002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IssuedToUser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435209" y="2692997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57859" y="429445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err="1">
                <a:solidFill>
                  <a:schemeClr val="accent4"/>
                </a:solidFill>
              </a:rPr>
              <a:t>Swipe</a:t>
            </a:r>
            <a:r>
              <a:rPr lang="da-DK" sz="1100" b="1" dirty="0">
                <a:solidFill>
                  <a:schemeClr val="accent4"/>
                </a:solidFill>
              </a:rPr>
              <a:t> to accept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88920" y="440379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Accept payment request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729157" y="5076734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>
                <a:solidFill>
                  <a:schemeClr val="accent4"/>
                </a:solidFill>
              </a:rPr>
              <a:t>Reserve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27716" y="5718201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App receipt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61903" y="5679719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GET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/{paymentId}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180932" y="6132378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Payment, status = </a:t>
            </a:r>
            <a:r>
              <a:rPr lang="da-DK" sz="1100" b="1" dirty="0" err="1">
                <a:solidFill>
                  <a:schemeClr val="accent4"/>
                </a:solidFill>
              </a:rPr>
              <a:t>Reserved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1180436" y="7083073"/>
            <a:ext cx="3016482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060150" y="6669959"/>
            <a:ext cx="324856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>
                <a:solidFill>
                  <a:schemeClr val="accent4"/>
                </a:solidFill>
              </a:rPr>
              <a:t>POST /</a:t>
            </a:r>
            <a:r>
              <a:rPr lang="da-DK" sz="1100" b="1" dirty="0" err="1">
                <a:solidFill>
                  <a:schemeClr val="accent4"/>
                </a:solidFill>
              </a:rPr>
              <a:t>payments</a:t>
            </a:r>
            <a:r>
              <a:rPr lang="da-DK" sz="1100" b="1" dirty="0">
                <a:solidFill>
                  <a:schemeClr val="accent4"/>
                </a:solidFill>
              </a:rPr>
              <a:t>/{</a:t>
            </a:r>
            <a:r>
              <a:rPr lang="da-DK" sz="1100" b="1" dirty="0" err="1">
                <a:solidFill>
                  <a:schemeClr val="accent4"/>
                </a:solidFill>
              </a:rPr>
              <a:t>paymentId</a:t>
            </a:r>
            <a:r>
              <a:rPr lang="da-DK" sz="1100" b="1" dirty="0">
                <a:solidFill>
                  <a:schemeClr val="accent4"/>
                </a:solidFill>
              </a:rPr>
              <a:t>}/</a:t>
            </a:r>
            <a:r>
              <a:rPr lang="da-DK" sz="1100" b="1" dirty="0" err="1">
                <a:solidFill>
                  <a:schemeClr val="accent4"/>
                </a:solidFill>
              </a:rPr>
              <a:t>capturereservation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sp>
        <p:nvSpPr>
          <p:cNvPr id="118" name="Arc 117"/>
          <p:cNvSpPr/>
          <p:nvPr/>
        </p:nvSpPr>
        <p:spPr>
          <a:xfrm>
            <a:off x="4205379" y="7364000"/>
            <a:ext cx="457238" cy="462999"/>
          </a:xfrm>
          <a:prstGeom prst="arc">
            <a:avLst>
              <a:gd name="adj1" fmla="val 16200000"/>
              <a:gd name="adj2" fmla="val 5368770"/>
            </a:avLst>
          </a:prstGeom>
          <a:ln w="28575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/>
          <p:cNvSpPr txBox="1"/>
          <p:nvPr/>
        </p:nvSpPr>
        <p:spPr>
          <a:xfrm>
            <a:off x="4729157" y="7510860"/>
            <a:ext cx="240419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1100" b="1" dirty="0" err="1">
                <a:solidFill>
                  <a:schemeClr val="accent4"/>
                </a:solidFill>
              </a:rPr>
              <a:t>Capture</a:t>
            </a:r>
            <a:r>
              <a:rPr lang="da-DK" sz="1100" b="1" dirty="0">
                <a:solidFill>
                  <a:schemeClr val="accent4"/>
                </a:solidFill>
              </a:rPr>
              <a:t> Payment</a:t>
            </a:r>
            <a:endParaRPr lang="en-GB" sz="1100" b="1" dirty="0">
              <a:solidFill>
                <a:schemeClr val="accent4"/>
              </a:solidFill>
            </a:endParaRPr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1154118" y="8067686"/>
            <a:ext cx="3016482" cy="0"/>
          </a:xfrm>
          <a:prstGeom prst="straightConnector1">
            <a:avLst/>
          </a:prstGeom>
          <a:ln w="28575">
            <a:prstDash val="sysDash"/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79325" y="8142454"/>
            <a:ext cx="300228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a-DK" sz="1100" b="1" dirty="0" smtClean="0">
                <a:solidFill>
                  <a:schemeClr val="accent4"/>
                </a:solidFill>
              </a:rPr>
              <a:t>OK</a:t>
            </a:r>
            <a:endParaRPr lang="en-GB" sz="11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4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CDID" val="197c64ee-7b22-4c49-b4d3-dc118b4c950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3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11"/>
  <p:tag name="MIO_HDS" val="True"/>
  <p:tag name="MIO_SKIPVERSION" val="01.01.0001 00:00:00"/>
  <p:tag name="MIO_EKGUID" val="965eaea0-4932-446d-976a-678aae9c3849"/>
  <p:tag name="MIO_UPDATE" val="True"/>
  <p:tag name="MIO_VERSION" val="29.11.2018 14:08:36"/>
  <p:tag name="MIO_DBID" val="5D9FD29E-BEEC-40D7-BFBE-407D9085DE5F"/>
  <p:tag name="MIO_LASTDOWNLOADED" val="30.11.2018 15:20:25"/>
  <p:tag name="MIO_OBJECTNAME" val="MobilePay"/>
  <p:tag name="MIO_LASTEDITORNAME" val="Thomas Eckhausen"/>
  <p:tag name="MIO_CDID" val="197c64ee-7b22-4c49-b4d3-dc118b4c950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f3e6c8-c6b6-4086-9480-dc906492de93"/>
  <p:tag name="MIO_EKGUID" val="10433a5b-fa5c-4118-afff-a95b422417fe"/>
  <p:tag name="MIO_UPDATE" val="True"/>
  <p:tag name="MIO_VERSION" val="07.11.2017 12:41:49"/>
  <p:tag name="MIO_DBID" val="5D9FD29E-BEEC-40D7-BFBE-407D9085DE5F"/>
  <p:tag name="MIO_LASTDOWNLOADED" val="30.10.2018 21:54:48"/>
  <p:tag name="MIO_OBJECTNAME" val="icon_computer_colour"/>
  <p:tag name="MIO_LASTEDITORNAME" val="Cecilie Rahbek Knuds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MobilePay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ThemeMobilePay" id="{276DF4C3-320B-46D1-BFDC-2C01416864A5}" vid="{EDB25C19-9DCC-4BE5-AC9B-0DE7CE18F49D}"/>
    </a:ext>
  </a:extLst>
</a:theme>
</file>

<file path=ppt/theme/theme2.xml><?xml version="1.0" encoding="utf-8"?>
<a:theme xmlns:a="http://schemas.openxmlformats.org/drawingml/2006/main" name="MobilePay Dark">
  <a:themeElements>
    <a:clrScheme name="MobilePay Dark">
      <a:dk1>
        <a:srgbClr val="F5F5F2"/>
      </a:dk1>
      <a:lt1>
        <a:srgbClr val="373246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436954DC-990C-4229-AC47-033A47C2EB40}"/>
    </a:ext>
  </a:extLst>
</a:theme>
</file>

<file path=ppt/theme/theme3.xml><?xml version="1.0" encoding="utf-8"?>
<a:theme xmlns:a="http://schemas.openxmlformats.org/drawingml/2006/main" name="1_MobilePay Light">
  <a:themeElements>
    <a:clrScheme name="MobilePay Light">
      <a:dk1>
        <a:srgbClr val="504678"/>
      </a:dk1>
      <a:lt1>
        <a:srgbClr val="FFFFFF"/>
      </a:lt1>
      <a:dk2>
        <a:srgbClr val="000000"/>
      </a:dk2>
      <a:lt2>
        <a:srgbClr val="FFFFFF"/>
      </a:lt2>
      <a:accent1>
        <a:srgbClr val="504678"/>
      </a:accent1>
      <a:accent2>
        <a:srgbClr val="5A78FF"/>
      </a:accent2>
      <a:accent3>
        <a:srgbClr val="373246"/>
      </a:accent3>
      <a:accent4>
        <a:srgbClr val="6158A4"/>
      </a:accent4>
      <a:accent5>
        <a:srgbClr val="897AFF"/>
      </a:accent5>
      <a:accent6>
        <a:srgbClr val="32E6FF"/>
      </a:accent6>
      <a:hlink>
        <a:srgbClr val="5A78FF"/>
      </a:hlink>
      <a:folHlink>
        <a:srgbClr val="5A78FF"/>
      </a:folHlink>
    </a:clrScheme>
    <a:fontScheme name="MobilePay">
      <a:majorFont>
        <a:latin typeface="Paytype"/>
        <a:ea typeface=""/>
        <a:cs typeface=""/>
      </a:majorFont>
      <a:minorFont>
        <a:latin typeface="Paytype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1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MP Blue">
      <a:srgbClr val="5A78FF"/>
    </a:custClr>
    <a:custClr name="Type Blue">
      <a:srgbClr val="504678"/>
    </a:custClr>
    <a:custClr name="Dark Blue">
      <a:srgbClr val="3C3246"/>
    </a:custClr>
    <a:custClr name="Dusty Violet">
      <a:srgbClr val="6158A4"/>
    </a:custClr>
    <a:custClr name="Violet">
      <a:srgbClr val="897AFF"/>
    </a:custClr>
    <a:custClr name="Light Blue">
      <a:srgbClr val="32E6FF"/>
    </a:custClr>
    <a:custClr name="Turquoise">
      <a:srgbClr val="00FFD7"/>
    </a:custClr>
    <a:custClr name="Green">
      <a:srgbClr val="4BFF96"/>
    </a:custClr>
    <a:custClr name="Pink">
      <a:srgbClr val="FF81FF"/>
    </a:custClr>
    <a:custClr name="Beige ">
      <a:srgbClr val="F5F5F2"/>
    </a:custClr>
    <a:custClr name="MP Blue 80%">
      <a:srgbClr val="7D97FC"/>
    </a:custClr>
    <a:custClr name="Type Blue 80%">
      <a:srgbClr val="736C92"/>
    </a:custClr>
    <a:custClr name="Dark Blue 80%">
      <a:srgbClr val="635B6A"/>
    </a:custClr>
    <a:custClr name="Dusty Violet 80%">
      <a:srgbClr val="817BB5"/>
    </a:custClr>
    <a:custClr name="Violet 80%">
      <a:srgbClr val="A198FD"/>
    </a:custClr>
    <a:custClr name="Light Blue 80%">
      <a:srgbClr val="65EBFD"/>
    </a:custClr>
    <a:custClr name="Turquoise 80%">
      <a:srgbClr val="54FEDF"/>
    </a:custClr>
    <a:custClr name="Green 80%">
      <a:srgbClr val="6FFFAB"/>
    </a:custClr>
    <a:custClr name="Pink 80%">
      <a:srgbClr val="FF9AFF"/>
    </a:custClr>
    <a:custClr name="Beige 80%">
      <a:srgbClr val="F7F7F5"/>
    </a:custClr>
    <a:custClr name="MP Blue 60%">
      <a:srgbClr val="9DB0FD"/>
    </a:custClr>
    <a:custClr name="Type Blue 60%">
      <a:srgbClr val="9691AD"/>
    </a:custClr>
    <a:custClr name="Dark Blue 60%">
      <a:srgbClr val="8A848F"/>
    </a:custClr>
    <a:custClr name="Dusty Violet 60%">
      <a:srgbClr val="A09CC7"/>
    </a:custClr>
    <a:custClr name="Violet 60%">
      <a:srgbClr val="B8B1FD"/>
    </a:custClr>
    <a:custClr name="Light Blue 60%">
      <a:srgbClr val="8CF0FE"/>
    </a:custClr>
    <a:custClr name="Turquoise 60%">
      <a:srgbClr val="80FEE7"/>
    </a:custClr>
    <a:custClr name="Green 60%">
      <a:srgbClr val="93FFC0"/>
    </a:custClr>
    <a:custClr name="Pink 60%">
      <a:srgbClr val="FFB3FF"/>
    </a:custClr>
    <a:custClr name="Beige 60% ">
      <a:srgbClr val="F9F9F7"/>
    </a:custClr>
    <a:custClr name="MP Blue 40%">
      <a:srgbClr val="BECBFD"/>
    </a:custClr>
    <a:custClr name="Type Blue 40%">
      <a:srgbClr val="B9B5C9"/>
    </a:custClr>
    <a:custClr name="Dark Blue 40%">
      <a:srgbClr val="B1ADB5"/>
    </a:custClr>
    <a:custClr name="Dusty Violet 40%">
      <a:srgbClr val="C0BDDA"/>
    </a:custClr>
    <a:custClr name="Violet 40%">
      <a:srgbClr val="D0CBFE"/>
    </a:custClr>
    <a:custClr name="Light Blue 40%">
      <a:srgbClr val="83F5FE"/>
    </a:custClr>
    <a:custClr name="Turquoise 40%">
      <a:srgbClr val="AAFFEF"/>
    </a:custClr>
    <a:custClr name="Green 40%">
      <a:srgbClr val="B7FFD5"/>
    </a:custClr>
    <a:custClr name="Pink 40%">
      <a:srgbClr val="FFCDFF"/>
    </a:custClr>
    <a:custClr name="Beige 40%">
      <a:srgbClr val="FBFBFA"/>
    </a:custClr>
    <a:custClr name="MP Blue 20%">
      <a:srgbClr val="DFF5FF"/>
    </a:custClr>
    <a:custClr name="Type Blue 20%">
      <a:srgbClr val="DCDAE4"/>
    </a:custClr>
    <a:custClr name="Dusty Violet 20%">
      <a:srgbClr val="DFDEEC"/>
    </a:custClr>
    <a:custClr name="Dark Blue 20%">
      <a:srgbClr val="D8D6DA"/>
    </a:custClr>
    <a:custClr name="Violet 20%">
      <a:srgbClr val="E7E5FE"/>
    </a:custClr>
    <a:custClr name="Light Blue 20%">
      <a:srgbClr val="D9FAFF"/>
    </a:custClr>
    <a:custClr name="Turquoise 20%">
      <a:srgbClr val="D5FFF7"/>
    </a:custClr>
    <a:custClr name="Green 20%">
      <a:srgbClr val="DBFFEA"/>
    </a:custClr>
    <a:custClr name="Pink 20%">
      <a:srgbClr val="FFE6FF"/>
    </a:custClr>
    <a:custClr name="Beige 20%">
      <a:srgbClr val="FAFAF9"/>
    </a:custClr>
  </a:custClrLst>
  <a:extLst>
    <a:ext uri="{05A4C25C-085E-4340-85A3-A5531E510DB2}">
      <thm15:themeFamily xmlns:thm15="http://schemas.microsoft.com/office/thememl/2012/main" name="MobilePay template - font embedded.potx" id="{A48FAEE2-FB4C-4328-AE1E-AC864916D8F5}" vid="{AA1E7AA0-2F7A-481B-ADF8-7A9A4ED2DE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ThemeMobilePay</Template>
  <TotalTime>6304</TotalTime>
  <Words>674</Words>
  <Application>Microsoft Office PowerPoint</Application>
  <PresentationFormat>Custom</PresentationFormat>
  <Paragraphs>250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Danske Text</vt:lpstr>
      <vt:lpstr>Paytype</vt:lpstr>
      <vt:lpstr>ThemeMobilePay</vt:lpstr>
      <vt:lpstr>MobilePay Dark</vt:lpstr>
      <vt:lpstr>1_MobilePay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Gross Søgaard</dc:creator>
  <cp:lastModifiedBy>Frederik Debois Kirk</cp:lastModifiedBy>
  <cp:revision>67</cp:revision>
  <dcterms:created xsi:type="dcterms:W3CDTF">2019-10-15T10:47:01Z</dcterms:created>
  <dcterms:modified xsi:type="dcterms:W3CDTF">2019-11-18T09:23:41Z</dcterms:modified>
</cp:coreProperties>
</file>