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92" r:id="rId3"/>
  </p:sldMasterIdLst>
  <p:sldIdLst>
    <p:sldId id="261" r:id="rId4"/>
    <p:sldId id="272" r:id="rId5"/>
    <p:sldId id="262" r:id="rId6"/>
    <p:sldId id="263" r:id="rId7"/>
    <p:sldId id="264" r:id="rId8"/>
    <p:sldId id="258" r:id="rId9"/>
    <p:sldId id="260" r:id="rId10"/>
    <p:sldId id="256" r:id="rId11"/>
    <p:sldId id="257" r:id="rId12"/>
    <p:sldId id="265" r:id="rId13"/>
    <p:sldId id="259" r:id="rId14"/>
    <p:sldId id="266" r:id="rId15"/>
    <p:sldId id="280" r:id="rId16"/>
    <p:sldId id="273" r:id="rId17"/>
    <p:sldId id="274" r:id="rId18"/>
    <p:sldId id="267" r:id="rId19"/>
    <p:sldId id="268" r:id="rId20"/>
    <p:sldId id="270" r:id="rId21"/>
    <p:sldId id="271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</p:sldIdLst>
  <p:sldSz cx="12192000" cy="115204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25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4.xml"/><Relationship Id="rId7" Type="http://schemas.openxmlformats.org/officeDocument/2006/relationships/oleObject" Target="../embeddings/oleObject1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6.xml"/><Relationship Id="rId7" Type="http://schemas.openxmlformats.org/officeDocument/2006/relationships/image" Target="../media/image6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6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1.xml"/><Relationship Id="rId7" Type="http://schemas.openxmlformats.org/officeDocument/2006/relationships/oleObject" Target="../embeddings/oleObject29.bin"/><Relationship Id="rId2" Type="http://schemas.openxmlformats.org/officeDocument/2006/relationships/tags" Target="../tags/tag3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8.bin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3.xml"/><Relationship Id="rId7" Type="http://schemas.openxmlformats.org/officeDocument/2006/relationships/oleObject" Target="../embeddings/oleObject31.bin"/><Relationship Id="rId2" Type="http://schemas.openxmlformats.org/officeDocument/2006/relationships/tags" Target="../tags/tag3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0.bin"/><Relationship Id="rId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5.xml"/><Relationship Id="rId7" Type="http://schemas.openxmlformats.org/officeDocument/2006/relationships/oleObject" Target="../embeddings/oleObject33.bin"/><Relationship Id="rId2" Type="http://schemas.openxmlformats.org/officeDocument/2006/relationships/tags" Target="../tags/tag3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2.bin"/><Relationship Id="rId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7.xml"/><Relationship Id="rId7" Type="http://schemas.openxmlformats.org/officeDocument/2006/relationships/oleObject" Target="../embeddings/oleObject35.bin"/><Relationship Id="rId2" Type="http://schemas.openxmlformats.org/officeDocument/2006/relationships/tags" Target="../tags/tag3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4.bin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tags" Target="../tags/tag39.xml"/><Relationship Id="rId7" Type="http://schemas.openxmlformats.org/officeDocument/2006/relationships/image" Target="../media/image10.png"/><Relationship Id="rId2" Type="http://schemas.openxmlformats.org/officeDocument/2006/relationships/tags" Target="../tags/tag3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6.bin"/><Relationship Id="rId4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0.bin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1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2.bin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7.xml"/><Relationship Id="rId7" Type="http://schemas.openxmlformats.org/officeDocument/2006/relationships/oleObject" Target="../embeddings/oleObject44.bin"/><Relationship Id="rId2" Type="http://schemas.openxmlformats.org/officeDocument/2006/relationships/tags" Target="../tags/tag4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3.bin"/><Relationship Id="rId4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9.xml"/><Relationship Id="rId7" Type="http://schemas.openxmlformats.org/officeDocument/2006/relationships/oleObject" Target="../embeddings/oleObject46.bin"/><Relationship Id="rId2" Type="http://schemas.openxmlformats.org/officeDocument/2006/relationships/tags" Target="../tags/tag4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5.bin"/><Relationship Id="rId4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1.xml"/><Relationship Id="rId7" Type="http://schemas.openxmlformats.org/officeDocument/2006/relationships/oleObject" Target="../embeddings/oleObject48.bin"/><Relationship Id="rId2" Type="http://schemas.openxmlformats.org/officeDocument/2006/relationships/tags" Target="../tags/tag50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7.bin"/><Relationship Id="rId4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3.xml"/><Relationship Id="rId7" Type="http://schemas.openxmlformats.org/officeDocument/2006/relationships/oleObject" Target="../embeddings/oleObject50.bin"/><Relationship Id="rId2" Type="http://schemas.openxmlformats.org/officeDocument/2006/relationships/tags" Target="../tags/tag5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9.bin"/><Relationship Id="rId4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tags" Target="../tags/tag55.xml"/><Relationship Id="rId7" Type="http://schemas.openxmlformats.org/officeDocument/2006/relationships/image" Target="../media/image6.png"/><Relationship Id="rId2" Type="http://schemas.openxmlformats.org/officeDocument/2006/relationships/tags" Target="../tags/tag5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1.bin"/><Relationship Id="rId4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6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.xml"/><Relationship Id="rId7" Type="http://schemas.openxmlformats.org/officeDocument/2006/relationships/oleObject" Target="../embeddings/oleObject7.bin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0.xml"/><Relationship Id="rId7" Type="http://schemas.openxmlformats.org/officeDocument/2006/relationships/oleObject" Target="../embeddings/oleObject9.bin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2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4689088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4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3639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6319743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667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9563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1134748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5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42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66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4052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186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3112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2963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368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3231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4258"/>
            <a:ext cx="9144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050924"/>
            <a:ext cx="9144000" cy="27814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10677787"/>
            <a:ext cx="2743200" cy="613359"/>
          </a:xfrm>
          <a:prstGeom prst="rect">
            <a:avLst/>
          </a:prstGeom>
        </p:spPr>
        <p:txBody>
          <a:bodyPr/>
          <a:lstStyle/>
          <a:p>
            <a:fld id="{76AEF45C-6F5E-45DC-8272-2C5CBCAF1D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1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3455543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782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11" y="6225968"/>
            <a:ext cx="2193603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/>
              <a:pPr/>
              <a:t>19/11/2019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103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/>
              <a:pPr/>
              <a:t>19/11/2019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330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/>
              <a:pPr/>
              <a:t>19/11/2019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403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/>
              <a:pPr/>
              <a:t>19/11/2019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898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/>
              <a:pPr/>
              <a:t>19/11/2019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378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19/11/2019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629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19/11/2019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584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19/11/2019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26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19/11/2019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97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19/11/2019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438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7681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C32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19/11/2019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8821" y="-120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3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049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>
                <a:solidFill>
                  <a:srgbClr val="504678"/>
                </a:solidFill>
              </a:rPr>
              <a:pPr/>
              <a:t>19/11/2019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538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>
                <a:solidFill>
                  <a:srgbClr val="504678"/>
                </a:solidFill>
              </a:rPr>
              <a:pPr/>
              <a:t>19/11/2019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57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19/11/2019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7346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>
                <a:solidFill>
                  <a:srgbClr val="504678"/>
                </a:solidFill>
              </a:rPr>
              <a:pPr/>
              <a:t>19/11/2019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1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>
                <a:solidFill>
                  <a:srgbClr val="504678"/>
                </a:solidFill>
              </a:rPr>
              <a:pPr/>
              <a:t>19/11/2019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41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19/11/2019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540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19/11/2019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193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19/11/2019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766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19/11/2019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049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2361285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518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19/11/2019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02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19/11/2019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3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4988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19/11/2019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09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0468324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940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8746138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7251366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2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012711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76345006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6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7750600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50126311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29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vmlDrawing" Target="../drawings/vmlDrawing18.v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6" Type="http://schemas.openxmlformats.org/officeDocument/2006/relationships/oleObject" Target="../embeddings/oleObject23.bin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ags" Target="../tags/tag25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ags" Target="../tags/tag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32.xml"/><Relationship Id="rId16" Type="http://schemas.openxmlformats.org/officeDocument/2006/relationships/tags" Target="../tags/tag41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ags" Target="../tags/tag40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vmlDrawing" Target="../drawings/vmlDrawing2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164109896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77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4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19/11/2019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42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5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0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19/11/2019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7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3296" y="245096"/>
            <a:ext cx="8146244" cy="5902976"/>
            <a:chOff x="313296" y="245096"/>
            <a:chExt cx="8146244" cy="5902976"/>
          </a:xfrm>
        </p:grpSpPr>
        <p:grpSp>
          <p:nvGrpSpPr>
            <p:cNvPr id="226" name="Group 225"/>
            <p:cNvGrpSpPr/>
            <p:nvPr/>
          </p:nvGrpSpPr>
          <p:grpSpPr>
            <a:xfrm>
              <a:off x="2586418" y="245096"/>
              <a:ext cx="5873122" cy="5902976"/>
              <a:chOff x="2586418" y="245096"/>
              <a:chExt cx="5873122" cy="5902976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586418" y="678878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Initiated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586418" y="2693475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Reserved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586418" y="4708072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Captured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Arrow Connector 50"/>
              <p:cNvCxnSpPr>
                <a:stCxn id="7" idx="4"/>
                <a:endCxn id="8" idx="0"/>
              </p:cNvCxnSpPr>
              <p:nvPr/>
            </p:nvCxnSpPr>
            <p:spPr>
              <a:xfrm>
                <a:off x="3306418" y="2118878"/>
                <a:ext cx="0" cy="5745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8" idx="4"/>
                <a:endCxn id="9" idx="0"/>
              </p:cNvCxnSpPr>
              <p:nvPr/>
            </p:nvCxnSpPr>
            <p:spPr>
              <a:xfrm>
                <a:off x="3306418" y="4133475"/>
                <a:ext cx="0" cy="5745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7" idx="0"/>
              </p:cNvCxnSpPr>
              <p:nvPr/>
            </p:nvCxnSpPr>
            <p:spPr>
              <a:xfrm>
                <a:off x="3306418" y="245096"/>
                <a:ext cx="0" cy="4337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80" name="Oval 179"/>
              <p:cNvSpPr/>
              <p:nvPr/>
            </p:nvSpPr>
            <p:spPr>
              <a:xfrm>
                <a:off x="4859540" y="1653640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Cancelled</a:t>
                </a:r>
                <a:r>
                  <a:rPr lang="da-DK" sz="1200" b="1" dirty="0" smtClean="0">
                    <a:solidFill>
                      <a:schemeClr val="tx1"/>
                    </a:solidFill>
                  </a:rPr>
                  <a:t/>
                </a:r>
                <a:br>
                  <a:rPr lang="da-DK" sz="1200" b="1" dirty="0" smtClean="0">
                    <a:solidFill>
                      <a:schemeClr val="tx1"/>
                    </a:solidFill>
                  </a:rPr>
                </a:br>
                <a:r>
                  <a:rPr lang="da-DK" sz="1200" b="1" dirty="0" err="1" smtClean="0">
                    <a:solidFill>
                      <a:schemeClr val="tx1"/>
                    </a:solidFill>
                  </a:rPr>
                  <a:t>ByMobilePay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Elbow Connector 186"/>
              <p:cNvCxnSpPr>
                <a:stCxn id="8" idx="6"/>
                <a:endCxn id="180" idx="4"/>
              </p:cNvCxnSpPr>
              <p:nvPr/>
            </p:nvCxnSpPr>
            <p:spPr>
              <a:xfrm flipV="1">
                <a:off x="4026418" y="3093640"/>
                <a:ext cx="1553122" cy="319835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9" name="Elbow Connector 198"/>
              <p:cNvCxnSpPr>
                <a:stCxn id="7" idx="6"/>
                <a:endCxn id="180" idx="0"/>
              </p:cNvCxnSpPr>
              <p:nvPr/>
            </p:nvCxnSpPr>
            <p:spPr>
              <a:xfrm>
                <a:off x="4026418" y="1398878"/>
                <a:ext cx="1553122" cy="254762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15" name="Oval 214"/>
              <p:cNvSpPr/>
              <p:nvPr/>
            </p:nvSpPr>
            <p:spPr>
              <a:xfrm>
                <a:off x="7019540" y="1675302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Cancelled</a:t>
                </a:r>
                <a:r>
                  <a:rPr lang="da-DK" sz="1200" b="1" dirty="0" smtClean="0">
                    <a:solidFill>
                      <a:schemeClr val="tx1"/>
                    </a:solidFill>
                  </a:rPr>
                  <a:t/>
                </a:r>
                <a:br>
                  <a:rPr lang="da-DK" sz="1200" b="1" dirty="0" smtClean="0">
                    <a:solidFill>
                      <a:schemeClr val="tx1"/>
                    </a:solidFill>
                  </a:rPr>
                </a:br>
                <a:r>
                  <a:rPr lang="da-DK" sz="1200" b="1" dirty="0" err="1" smtClean="0">
                    <a:solidFill>
                      <a:schemeClr val="tx1"/>
                    </a:solidFill>
                  </a:rPr>
                  <a:t>ByClient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6" name="Elbow Connector 215"/>
              <p:cNvCxnSpPr>
                <a:stCxn id="7" idx="6"/>
                <a:endCxn id="215" idx="0"/>
              </p:cNvCxnSpPr>
              <p:nvPr/>
            </p:nvCxnSpPr>
            <p:spPr>
              <a:xfrm>
                <a:off x="4026418" y="1398878"/>
                <a:ext cx="3713122" cy="276424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19" name="Elbow Connector 218"/>
              <p:cNvCxnSpPr>
                <a:stCxn id="8" idx="6"/>
                <a:endCxn id="215" idx="4"/>
              </p:cNvCxnSpPr>
              <p:nvPr/>
            </p:nvCxnSpPr>
            <p:spPr>
              <a:xfrm flipV="1">
                <a:off x="4026418" y="3115302"/>
                <a:ext cx="3713122" cy="298173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8" idx="2"/>
              <a:endCxn id="17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04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44158" y="631347"/>
            <a:ext cx="10549559" cy="10124264"/>
            <a:chOff x="544158" y="631347"/>
            <a:chExt cx="10549559" cy="10124264"/>
          </a:xfrm>
        </p:grpSpPr>
        <p:sp>
          <p:nvSpPr>
            <p:cNvPr id="42" name="TextBox 41"/>
            <p:cNvSpPr txBox="1"/>
            <p:nvPr/>
          </p:nvSpPr>
          <p:spPr>
            <a:xfrm>
              <a:off x="544158" y="2943582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0444851" y="947135"/>
              <a:ext cx="648866" cy="792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15579" y="68161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70043" y="631347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78503" y="996180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41516" y="690711"/>
              <a:ext cx="644960" cy="104400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53635" y="1751654"/>
              <a:ext cx="23442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325644" y="1751654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561657" y="1751654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0769284" y="1755611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653406" y="41353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654663" y="6637422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432768" y="5068345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431011" y="4280917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435127" y="4449793"/>
              <a:ext cx="3024000" cy="0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89131" y="234925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80893" y="3475648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197369" y="3265583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172655" y="8320580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189131" y="8110515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431011" y="6984185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Arc 65"/>
            <p:cNvSpPr/>
            <p:nvPr/>
          </p:nvSpPr>
          <p:spPr>
            <a:xfrm>
              <a:off x="4222313" y="719320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4435410" y="7886680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354031" y="4081415"/>
              <a:ext cx="317924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Check-in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15656" y="3935157"/>
              <a:ext cx="312524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Connect (</a:t>
              </a:r>
              <a:r>
                <a:rPr lang="da-DK" sz="1100" b="1" dirty="0" err="1">
                  <a:solidFill>
                    <a:schemeClr val="accent4"/>
                  </a:solidFill>
                </a:rPr>
                <a:t>QR</a:t>
              </a:r>
              <a:r>
                <a:rPr lang="da-DK" sz="1100" b="1" dirty="0">
                  <a:solidFill>
                    <a:schemeClr val="accent4"/>
                  </a:solidFill>
                </a:rPr>
                <a:t> or Bluetooth)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21377" y="4479306"/>
              <a:ext cx="324028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Store information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/reservation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77084" y="2378132"/>
              <a:ext cx="325282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77083" y="3054163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81353" y="3506046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Initiated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52144" y="484349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674794" y="6427101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Swipe</a:t>
              </a:r>
              <a:r>
                <a:rPr lang="da-DK" sz="1100" b="1" dirty="0">
                  <a:solidFill>
                    <a:schemeClr val="accent4"/>
                  </a:solidFill>
                </a:rPr>
                <a:t> to accept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05855" y="677611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Accept 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46092" y="7382400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4"/>
                  </a:solidFill>
                </a:rPr>
                <a:t>Reserve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444651" y="791727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App receipt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78838" y="790418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97867" y="835684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Reserved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44160" y="5599602"/>
              <a:ext cx="4135395" cy="846386"/>
              <a:chOff x="544160" y="6388876"/>
              <a:chExt cx="4135395" cy="846386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544160" y="6388876"/>
                <a:ext cx="4135395" cy="846386"/>
              </a:xfrm>
              <a:prstGeom prst="rect">
                <a:avLst/>
              </a:prstGeom>
              <a:noFill/>
              <a:ln w="38100"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da-DK" sz="1100" b="1" dirty="0">
                    <a:solidFill>
                      <a:schemeClr val="accent6"/>
                    </a:solidFill>
                  </a:rPr>
                  <a:t> LOOP</a:t>
                </a:r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en-GB" sz="1100" dirty="0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1180895" y="6920942"/>
                <a:ext cx="3016482" cy="0"/>
              </a:xfrm>
              <a:prstGeom prst="straightConnector1">
                <a:avLst/>
              </a:prstGeom>
              <a:ln w="28575">
                <a:prstDash val="sysDash"/>
                <a:headEnd type="triangl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1197371" y="6710877"/>
                <a:ext cx="3016482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077085" y="6499457"/>
                <a:ext cx="3244294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GET /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payments</a:t>
                </a:r>
                <a:r>
                  <a:rPr lang="da-DK" sz="1100" b="1" dirty="0">
                    <a:solidFill>
                      <a:schemeClr val="accent4"/>
                    </a:solidFill>
                  </a:rPr>
                  <a:t>/{paymentId}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81355" y="6951340"/>
                <a:ext cx="324002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Payment, status = 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IssuedToUser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</p:grpSp>
        <p:cxnSp>
          <p:nvCxnSpPr>
            <p:cNvPr id="64" name="Straight Arrow Connector 63"/>
            <p:cNvCxnSpPr/>
            <p:nvPr/>
          </p:nvCxnSpPr>
          <p:spPr>
            <a:xfrm>
              <a:off x="1180436" y="9335388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060150" y="8922274"/>
              <a:ext cx="3248562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capturereservation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8" name="Arc 77"/>
            <p:cNvSpPr/>
            <p:nvPr/>
          </p:nvSpPr>
          <p:spPr>
            <a:xfrm>
              <a:off x="4205379" y="961631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729157" y="9763175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err="1">
                  <a:solidFill>
                    <a:schemeClr val="accent4"/>
                  </a:solidFill>
                </a:rPr>
                <a:t>Capture</a:t>
              </a:r>
              <a:r>
                <a:rPr lang="da-DK" sz="1100" b="1" dirty="0">
                  <a:solidFill>
                    <a:schemeClr val="accent4"/>
                  </a:solidFill>
                </a:rPr>
                <a:t>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1154118" y="10320001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179325" y="10394769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65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8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3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1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4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8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1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54"/>
            <a:ext cx="23442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54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54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11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2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19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4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1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79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5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89943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87842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5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7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560448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1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5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0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/reservation/</a:t>
            </a:r>
            <a:r>
              <a:rPr lang="da-DK" sz="1100" b="1" dirty="0" err="1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3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6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4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39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6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6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59103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57795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03061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3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699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7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4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7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5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4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2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11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Paired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 err="1">
                <a:solidFill>
                  <a:schemeClr val="accent4"/>
                </a:solidFill>
              </a:rPr>
              <a:t>loyalty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180436" y="10009156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60150" y="9596042"/>
            <a:ext cx="324856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capturereservation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8" name="Arc 77"/>
          <p:cNvSpPr/>
          <p:nvPr/>
        </p:nvSpPr>
        <p:spPr>
          <a:xfrm>
            <a:off x="4205379" y="102900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TextBox 80"/>
          <p:cNvSpPr txBox="1"/>
          <p:nvPr/>
        </p:nvSpPr>
        <p:spPr>
          <a:xfrm>
            <a:off x="4729157" y="10436943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154118" y="10993769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179325" y="1106853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515283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49427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26" name="Arc 25"/>
          <p:cNvSpPr/>
          <p:nvPr/>
        </p:nvSpPr>
        <p:spPr>
          <a:xfrm>
            <a:off x="4205379" y="642179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7035157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GET</a:t>
            </a:r>
            <a:r>
              <a:rPr lang="da-DK" sz="1100" b="1" dirty="0" smtClean="0">
                <a:solidFill>
                  <a:schemeClr val="accent4"/>
                </a:solidFill>
              </a:rPr>
              <a:t> 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 smtClean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6597529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smtClean="0">
                <a:solidFill>
                  <a:schemeClr val="accent4"/>
                </a:solidFill>
              </a:rPr>
              <a:t>Perform 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70657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notification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473644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51891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180436" y="622641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0150" y="5967303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 smtClean="0">
                <a:solidFill>
                  <a:schemeClr val="accent4"/>
                </a:solidFill>
              </a:rPr>
              <a:t>}/</a:t>
            </a:r>
            <a:r>
              <a:rPr lang="da-DK" sz="1100" b="1" dirty="0" err="1" smtClean="0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54118" y="727840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79325" y="735317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2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494053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494053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0936" y="384900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7979" y="367741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7685" y="347109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76147" y="388527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Initiated</a:t>
            </a:r>
            <a:r>
              <a:rPr lang="da-DK" sz="1100" b="1" dirty="0" smtClean="0">
                <a:solidFill>
                  <a:schemeClr val="accent4"/>
                </a:solidFill>
              </a:rPr>
              <a:t> / </a:t>
            </a:r>
            <a:r>
              <a:rPr lang="da-DK" sz="1100" b="1" dirty="0" err="1" smtClean="0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180434" y="480658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0148" y="4547473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 smtClean="0">
                <a:solidFill>
                  <a:schemeClr val="accent4"/>
                </a:solidFill>
              </a:rPr>
              <a:t>}/</a:t>
            </a:r>
            <a:r>
              <a:rPr lang="da-DK" sz="1100" b="1" dirty="0" err="1" smtClean="0">
                <a:solidFill>
                  <a:schemeClr val="accent4"/>
                </a:solidFill>
              </a:rPr>
              <a:t>cancel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57758" y="5007991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82965" y="50827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157754" y="6119781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84797" y="5948195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74503" y="574186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82965" y="61560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CancelledByClient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9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092" y="628717"/>
            <a:ext cx="7247450" cy="4000308"/>
            <a:chOff x="622092" y="628717"/>
            <a:chExt cx="7247450" cy="40003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22092" y="678981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53109" y="628717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61569" y="993551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24582" y="688082"/>
              <a:ext cx="644960" cy="1044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060149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08710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544723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180435" y="2570322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52969" y="3922661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169445" y="3712596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4170600" y="2739104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4414717" y="3453661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60149" y="2368878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24621" y="2885964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smtClean="0">
                  <a:solidFill>
                    <a:schemeClr val="accent4"/>
                  </a:solidFill>
                </a:rPr>
                <a:t>Perform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6759" y="353963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Check out, Reason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CancelledByClient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9151" y="350626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GET</a:t>
              </a:r>
              <a:r>
                <a:rPr lang="da-DK" sz="1100" b="1" dirty="0">
                  <a:solidFill>
                    <a:schemeClr val="accent4"/>
                  </a:solidFill>
                </a:rPr>
                <a:t>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78180" y="395892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Payment, </a:t>
              </a:r>
              <a:r>
                <a:rPr lang="da-DK" sz="1100" b="1" dirty="0">
                  <a:solidFill>
                    <a:schemeClr val="accent4"/>
                  </a:solidFill>
                </a:rPr>
                <a:t>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CancelledByClient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8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092" y="628717"/>
            <a:ext cx="7247450" cy="3640308"/>
            <a:chOff x="622092" y="628717"/>
            <a:chExt cx="7247450" cy="36403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22092" y="678981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53109" y="628717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61569" y="993551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24582" y="688082"/>
              <a:ext cx="644960" cy="1044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060149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08710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544723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52969" y="3608336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169445" y="3398271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4172799" y="2438257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4414717" y="2167786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689748" y="2585117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smtClean="0">
                  <a:solidFill>
                    <a:schemeClr val="accent4"/>
                  </a:solidFill>
                </a:rPr>
                <a:t>Perform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6759" y="225375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9151" y="3191942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GET</a:t>
              </a:r>
              <a:r>
                <a:rPr lang="da-DK" sz="1100" b="1" dirty="0">
                  <a:solidFill>
                    <a:schemeClr val="accent4"/>
                  </a:solidFill>
                </a:rPr>
                <a:t>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78180" y="3644601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Payment, </a:t>
              </a:r>
              <a:r>
                <a:rPr lang="da-DK" sz="1100" b="1" dirty="0">
                  <a:solidFill>
                    <a:schemeClr val="accent4"/>
                  </a:solidFill>
                </a:rPr>
                <a:t>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CancelledByUser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414717" y="3110761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16759" y="319673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Payment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6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729202" y="931924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868452" y="68117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6705650" y="646706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014616" y="1065939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1067918" y="1751654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15989" y="2446686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Mobilepay </a:t>
            </a:r>
            <a:r>
              <a:rPr lang="da-DK" sz="1100" b="1" dirty="0" err="1" smtClean="0">
                <a:solidFill>
                  <a:schemeClr val="accent4"/>
                </a:solidFill>
              </a:rPr>
              <a:t>button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pressed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95703" y="2235266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da-DK" sz="1100" b="1" dirty="0" err="1" smtClean="0">
                <a:solidFill>
                  <a:schemeClr val="accent4"/>
                </a:solidFill>
              </a:rPr>
              <a:t>payments</a:t>
            </a:r>
            <a:r>
              <a:rPr lang="da-DK" sz="1100" b="1" dirty="0" smtClean="0">
                <a:solidFill>
                  <a:schemeClr val="accent4"/>
                </a:solidFill>
              </a:rPr>
              <a:t>/…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06212" y="1751654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550506" y="1751220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1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45438" y="646706"/>
            <a:ext cx="7672226" cy="2523008"/>
            <a:chOff x="745438" y="646706"/>
            <a:chExt cx="7672226" cy="25230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67918" y="1751654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15989" y="2446686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Bluetooth signal sent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95703" y="2235266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212" y="1751654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550506" y="1751220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45438" y="673686"/>
              <a:ext cx="644960" cy="10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4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45438" y="646706"/>
            <a:ext cx="7672226" cy="3192829"/>
            <a:chOff x="745438" y="646706"/>
            <a:chExt cx="7672226" cy="31928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67918" y="1722849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15989" y="3606750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BeaconId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read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95703" y="339533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212" y="1750145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550506" y="1763353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45438" y="673686"/>
              <a:ext cx="644960" cy="1044000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4405850" y="31491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58710" y="2945309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Notification on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Callback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URL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89364" y="218014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189364" y="2626385"/>
              <a:ext cx="6240486" cy="763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58953" y="2387767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Checkin 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552246" y="646706"/>
            <a:ext cx="8969910" cy="4813428"/>
            <a:chOff x="-552246" y="646706"/>
            <a:chExt cx="8969910" cy="48134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64201" y="4916930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Indication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that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Mobilepay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could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be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used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31925" y="4701478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072" y="1761170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199525" y="673686"/>
              <a:ext cx="644960" cy="1044000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4477892" y="290393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494368" y="269386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41156" y="2371868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checkin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isUserCheckedIn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 </a:t>
              </a:r>
              <a:r>
                <a:rPr lang="da-DK" sz="1100" b="1" dirty="0">
                  <a:solidFill>
                    <a:schemeClr val="accent4"/>
                  </a:solidFill>
                </a:rPr>
                <a:t>=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false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466516" y="402533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482992" y="381526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checkin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isUserCheckedIn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 =  true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060314" y="1766131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572576" y="1782051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316059" y="931924"/>
              <a:ext cx="648866" cy="792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-552246" y="115615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33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5"/>
          <p:cNvGrpSpPr/>
          <p:nvPr/>
        </p:nvGrpSpPr>
        <p:grpSpPr>
          <a:xfrm>
            <a:off x="313296" y="245096"/>
            <a:ext cx="8146244" cy="5902976"/>
            <a:chOff x="313296" y="245096"/>
            <a:chExt cx="8146244" cy="5902976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84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79178" y="646706"/>
            <a:ext cx="6021881" cy="3800166"/>
            <a:chOff x="3079178" y="646706"/>
            <a:chExt cx="6021881" cy="38001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079178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7389045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707634" y="1037064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" name="Straight Arrow Connector 60"/>
            <p:cNvCxnSpPr/>
            <p:nvPr/>
          </p:nvCxnSpPr>
          <p:spPr>
            <a:xfrm>
              <a:off x="3516798" y="1761170"/>
              <a:ext cx="17117" cy="268570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53868" y="2903934"/>
              <a:ext cx="4702103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553868" y="2693869"/>
              <a:ext cx="47021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GET /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pointofsales?merchantPosId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=…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No PoS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IDs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42492" y="4025334"/>
              <a:ext cx="4713479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558968" y="3815269"/>
              <a:ext cx="46970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pointofsales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255971" y="1782051"/>
              <a:ext cx="16984" cy="2664821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59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79178" y="646706"/>
            <a:ext cx="6021881" cy="3800166"/>
            <a:chOff x="3079178" y="646706"/>
            <a:chExt cx="6021881" cy="38001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079178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7389045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707634" y="1037064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" name="Straight Arrow Connector 60"/>
            <p:cNvCxnSpPr/>
            <p:nvPr/>
          </p:nvCxnSpPr>
          <p:spPr>
            <a:xfrm>
              <a:off x="3516798" y="1761170"/>
              <a:ext cx="17117" cy="268570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53868" y="2903934"/>
              <a:ext cx="4702103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553868" y="2693869"/>
              <a:ext cx="47021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payments/{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paymentId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}/(capture | cancel)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42492" y="4025334"/>
              <a:ext cx="4713479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558968" y="3815269"/>
              <a:ext cx="46970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DELETE /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posId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255971" y="1782051"/>
              <a:ext cx="16984" cy="2664821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03082" y="2371868"/>
            <a:ext cx="5900286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</a:t>
            </a:r>
            <a:r>
              <a:rPr lang="da-DK" sz="1100" b="1" dirty="0" smtClean="0">
                <a:solidFill>
                  <a:schemeClr val="accent6"/>
                </a:solidFill>
              </a:rPr>
              <a:t>LOOP</a:t>
            </a:r>
            <a:endParaRPr lang="da-DK" sz="1100" b="1" dirty="0">
              <a:solidFill>
                <a:schemeClr val="accent6"/>
              </a:solidFill>
            </a:endParaRP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7882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>
            <a:stCxn id="24" idx="0"/>
            <a:endCxn id="43" idx="2"/>
          </p:cNvCxnSpPr>
          <p:nvPr/>
        </p:nvCxnSpPr>
        <p:spPr>
          <a:xfrm flipH="1" flipV="1">
            <a:off x="6121661" y="1830269"/>
            <a:ext cx="3" cy="2948031"/>
          </a:xfrm>
          <a:prstGeom prst="straightConnector1">
            <a:avLst/>
          </a:prstGeom>
          <a:ln w="38100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243857" y="4777962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16372" y="5427508"/>
            <a:ext cx="218854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MerchantLocationId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43857" y="24124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39996" y="3061982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MerchantBrandId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54876" y="477830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16328" y="5426971"/>
            <a:ext cx="8025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StoreId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43858" y="7146985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73248" y="7796887"/>
            <a:ext cx="16747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754876" y="7146985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5907" y="7797225"/>
            <a:ext cx="65151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754878" y="953809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69661" y="10188339"/>
            <a:ext cx="110400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BeaconId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cxnSp>
        <p:nvCxnSpPr>
          <p:cNvPr id="38" name="Straight Connector 37"/>
          <p:cNvCxnSpPr>
            <a:stCxn id="28" idx="2"/>
            <a:endCxn id="36" idx="0"/>
          </p:cNvCxnSpPr>
          <p:nvPr/>
        </p:nvCxnSpPr>
        <p:spPr>
          <a:xfrm>
            <a:off x="6121664" y="8724465"/>
            <a:ext cx="2" cy="813634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6" idx="3"/>
            <a:endCxn id="28" idx="1"/>
          </p:cNvCxnSpPr>
          <p:nvPr/>
        </p:nvCxnSpPr>
        <p:spPr>
          <a:xfrm>
            <a:off x="3977433" y="7935725"/>
            <a:ext cx="777443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0"/>
            <a:endCxn id="24" idx="2"/>
          </p:cNvCxnSpPr>
          <p:nvPr/>
        </p:nvCxnSpPr>
        <p:spPr>
          <a:xfrm flipV="1">
            <a:off x="6121664" y="6355780"/>
            <a:ext cx="0" cy="791205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0" idx="3"/>
            <a:endCxn id="24" idx="1"/>
          </p:cNvCxnSpPr>
          <p:nvPr/>
        </p:nvCxnSpPr>
        <p:spPr>
          <a:xfrm>
            <a:off x="3977432" y="5566702"/>
            <a:ext cx="777444" cy="338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0"/>
            <a:endCxn id="22" idx="2"/>
          </p:cNvCxnSpPr>
          <p:nvPr/>
        </p:nvCxnSpPr>
        <p:spPr>
          <a:xfrm flipV="1">
            <a:off x="2610645" y="3989916"/>
            <a:ext cx="0" cy="788046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54873" y="25278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51012" y="767463"/>
            <a:ext cx="19412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smtClean="0">
                <a:solidFill>
                  <a:schemeClr val="tx2"/>
                </a:solidFill>
              </a:rPr>
              <a:t>Merchant</a:t>
            </a:r>
          </a:p>
          <a:p>
            <a:pPr algn="ctr"/>
            <a:r>
              <a:rPr lang="da-DK" dirty="0" smtClean="0">
                <a:solidFill>
                  <a:schemeClr val="tx2"/>
                </a:solidFill>
              </a:rPr>
              <a:t>(VAT-</a:t>
            </a:r>
            <a:r>
              <a:rPr lang="da-DK" dirty="0" err="1" smtClean="0">
                <a:solidFill>
                  <a:schemeClr val="tx2"/>
                </a:solidFill>
              </a:rPr>
              <a:t>number</a:t>
            </a:r>
            <a:r>
              <a:rPr lang="da-DK" dirty="0" smtClean="0">
                <a:solidFill>
                  <a:schemeClr val="tx2"/>
                </a:solidFill>
              </a:rPr>
              <a:t>)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243858" y="706634"/>
            <a:ext cx="2733574" cy="0"/>
          </a:xfrm>
          <a:prstGeom prst="straightConnector1">
            <a:avLst/>
          </a:prstGeom>
          <a:ln w="381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243858" y="420924"/>
            <a:ext cx="2733574" cy="3"/>
          </a:xfrm>
          <a:prstGeom prst="line">
            <a:avLst/>
          </a:prstGeom>
          <a:ln w="38100" cap="sq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85564" y="281769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smtClean="0">
                <a:solidFill>
                  <a:schemeClr val="tx2"/>
                </a:solidFill>
              </a:rPr>
              <a:t>Relation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93894" y="568134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Hierarchy</a:t>
            </a:r>
            <a:endParaRPr lang="en-GB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09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Arrow Connector 122"/>
          <p:cNvCxnSpPr/>
          <p:nvPr/>
        </p:nvCxnSpPr>
        <p:spPr>
          <a:xfrm>
            <a:off x="770489" y="1676789"/>
            <a:ext cx="2733574" cy="0"/>
          </a:xfrm>
          <a:prstGeom prst="straightConnector1">
            <a:avLst/>
          </a:prstGeom>
          <a:ln w="381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0"/>
            <a:endCxn id="49" idx="2"/>
          </p:cNvCxnSpPr>
          <p:nvPr/>
        </p:nvCxnSpPr>
        <p:spPr>
          <a:xfrm flipH="1" flipV="1">
            <a:off x="10039144" y="1820643"/>
            <a:ext cx="3" cy="2948031"/>
          </a:xfrm>
          <a:prstGeom prst="straightConnector1">
            <a:avLst/>
          </a:prstGeom>
          <a:ln w="38100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7" idx="3"/>
            <a:endCxn id="9" idx="1"/>
          </p:cNvCxnSpPr>
          <p:nvPr/>
        </p:nvCxnSpPr>
        <p:spPr>
          <a:xfrm flipV="1">
            <a:off x="3508663" y="3191550"/>
            <a:ext cx="1652677" cy="6119"/>
          </a:xfrm>
          <a:prstGeom prst="line">
            <a:avLst/>
          </a:prstGeom>
          <a:ln w="38100" cap="sq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6" idx="3"/>
            <a:endCxn id="7" idx="1"/>
          </p:cNvCxnSpPr>
          <p:nvPr/>
        </p:nvCxnSpPr>
        <p:spPr>
          <a:xfrm>
            <a:off x="3508520" y="5557076"/>
            <a:ext cx="1652820" cy="0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58" idx="3"/>
            <a:endCxn id="13" idx="1"/>
          </p:cNvCxnSpPr>
          <p:nvPr/>
        </p:nvCxnSpPr>
        <p:spPr>
          <a:xfrm>
            <a:off x="3512601" y="7925760"/>
            <a:ext cx="1648740" cy="339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9" idx="3"/>
            <a:endCxn id="17" idx="1"/>
          </p:cNvCxnSpPr>
          <p:nvPr/>
        </p:nvCxnSpPr>
        <p:spPr>
          <a:xfrm>
            <a:off x="3514020" y="10317213"/>
            <a:ext cx="5158341" cy="0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161340" y="47683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3855" y="5417882"/>
            <a:ext cx="218854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MerchantLocationId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61340" y="240281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7479" y="3052356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MerchantBrandId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72359" y="4768674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33811" y="5417345"/>
            <a:ext cx="8025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StoreId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61341" y="713735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0731" y="7787261"/>
            <a:ext cx="16747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672359" y="713735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13390" y="7787599"/>
            <a:ext cx="65151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672361" y="952847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87144" y="10178713"/>
            <a:ext cx="110400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BeaconId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cxnSp>
        <p:nvCxnSpPr>
          <p:cNvPr id="19" name="Straight Connector 18"/>
          <p:cNvCxnSpPr>
            <a:stCxn id="15" idx="2"/>
            <a:endCxn id="17" idx="0"/>
          </p:cNvCxnSpPr>
          <p:nvPr/>
        </p:nvCxnSpPr>
        <p:spPr>
          <a:xfrm>
            <a:off x="10039147" y="8714839"/>
            <a:ext cx="2" cy="813634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3"/>
            <a:endCxn id="15" idx="1"/>
          </p:cNvCxnSpPr>
          <p:nvPr/>
        </p:nvCxnSpPr>
        <p:spPr>
          <a:xfrm>
            <a:off x="7894916" y="7926099"/>
            <a:ext cx="777443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0"/>
            <a:endCxn id="11" idx="2"/>
          </p:cNvCxnSpPr>
          <p:nvPr/>
        </p:nvCxnSpPr>
        <p:spPr>
          <a:xfrm flipV="1">
            <a:off x="10039147" y="6346154"/>
            <a:ext cx="0" cy="791205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3"/>
            <a:endCxn id="11" idx="1"/>
          </p:cNvCxnSpPr>
          <p:nvPr/>
        </p:nvCxnSpPr>
        <p:spPr>
          <a:xfrm>
            <a:off x="7894915" y="5557076"/>
            <a:ext cx="777444" cy="338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0"/>
            <a:endCxn id="9" idx="2"/>
          </p:cNvCxnSpPr>
          <p:nvPr/>
        </p:nvCxnSpPr>
        <p:spPr>
          <a:xfrm flipV="1">
            <a:off x="6528128" y="3980290"/>
            <a:ext cx="0" cy="788046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672356" y="24316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068495" y="757837"/>
            <a:ext cx="19412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smtClean="0">
                <a:solidFill>
                  <a:schemeClr val="tx2"/>
                </a:solidFill>
              </a:rPr>
              <a:t>Merchant</a:t>
            </a:r>
          </a:p>
          <a:p>
            <a:pPr algn="ctr"/>
            <a:r>
              <a:rPr lang="da-DK" dirty="0" smtClean="0">
                <a:solidFill>
                  <a:schemeClr val="tx2"/>
                </a:solidFill>
              </a:rPr>
              <a:t>(VAT-</a:t>
            </a:r>
            <a:r>
              <a:rPr lang="da-DK" dirty="0" err="1" smtClean="0">
                <a:solidFill>
                  <a:schemeClr val="tx2"/>
                </a:solidFill>
              </a:rPr>
              <a:t>number</a:t>
            </a:r>
            <a:r>
              <a:rPr lang="da-DK" dirty="0" smtClean="0">
                <a:solidFill>
                  <a:schemeClr val="tx2"/>
                </a:solidFill>
              </a:rPr>
              <a:t>)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74945" y="47683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75088" y="240892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79026" y="713702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80445" y="952847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71227" y="3059170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90289" y="5417345"/>
            <a:ext cx="130288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LocationId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71228" y="7787684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81455" y="10178712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PosUnitId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cxnSp>
        <p:nvCxnSpPr>
          <p:cNvPr id="67" name="Straight Arrow Connector 66"/>
          <p:cNvCxnSpPr>
            <a:stCxn id="58" idx="0"/>
            <a:endCxn id="56" idx="2"/>
          </p:cNvCxnSpPr>
          <p:nvPr/>
        </p:nvCxnSpPr>
        <p:spPr>
          <a:xfrm flipH="1" flipV="1">
            <a:off x="2141733" y="6345816"/>
            <a:ext cx="4081" cy="791204"/>
          </a:xfrm>
          <a:prstGeom prst="straightConnector1">
            <a:avLst/>
          </a:prstGeom>
          <a:ln w="38100" cap="sq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6" idx="0"/>
            <a:endCxn id="57" idx="2"/>
          </p:cNvCxnSpPr>
          <p:nvPr/>
        </p:nvCxnSpPr>
        <p:spPr>
          <a:xfrm flipV="1">
            <a:off x="2141733" y="3986409"/>
            <a:ext cx="143" cy="781927"/>
          </a:xfrm>
          <a:prstGeom prst="straightConnector1">
            <a:avLst/>
          </a:prstGeom>
          <a:ln w="38100" cap="sq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774946" y="243163"/>
            <a:ext cx="2733574" cy="3476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dirty="0" smtClean="0">
                <a:solidFill>
                  <a:schemeClr val="tx2"/>
                </a:solidFill>
              </a:rPr>
              <a:t>PoS API V10</a:t>
            </a:r>
            <a:endParaRPr lang="en-GB" sz="1400" dirty="0" err="1" smtClean="0">
              <a:solidFill>
                <a:schemeClr val="tx2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74945" y="733540"/>
            <a:ext cx="2733574" cy="3476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dirty="0" smtClean="0">
                <a:solidFill>
                  <a:schemeClr val="tx2"/>
                </a:solidFill>
              </a:rPr>
              <a:t>PoS API V8.6</a:t>
            </a:r>
            <a:endParaRPr lang="en-GB" sz="1400" dirty="0" err="1" smtClean="0">
              <a:solidFill>
                <a:schemeClr val="tx2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770489" y="1391079"/>
            <a:ext cx="2733574" cy="3"/>
          </a:xfrm>
          <a:prstGeom prst="line">
            <a:avLst/>
          </a:prstGeom>
          <a:ln w="38100" cap="sq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74945" y="1969143"/>
            <a:ext cx="2733574" cy="3"/>
          </a:xfrm>
          <a:prstGeom prst="line">
            <a:avLst/>
          </a:prstGeom>
          <a:ln w="38100" cap="sq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512195" y="1251924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smtClean="0">
                <a:solidFill>
                  <a:schemeClr val="tx2"/>
                </a:solidFill>
              </a:rPr>
              <a:t>Relation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20793" y="1831281"/>
            <a:ext cx="18329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>
                <a:solidFill>
                  <a:schemeClr val="tx2"/>
                </a:solidFill>
              </a:rPr>
              <a:t>Same </a:t>
            </a:r>
            <a:r>
              <a:rPr lang="da-DK" dirty="0" err="1">
                <a:solidFill>
                  <a:schemeClr val="tx2"/>
                </a:solidFill>
              </a:rPr>
              <a:t>Meaning</a:t>
            </a:r>
            <a:endParaRPr lang="en-GB" dirty="0" err="1">
              <a:solidFill>
                <a:schemeClr val="tx2"/>
              </a:solidFill>
            </a:endParaRPr>
          </a:p>
        </p:txBody>
      </p:sp>
      <p:cxnSp>
        <p:nvCxnSpPr>
          <p:cNvPr id="119" name="Straight Connector 118"/>
          <p:cNvCxnSpPr>
            <a:stCxn id="59" idx="0"/>
            <a:endCxn id="58" idx="2"/>
          </p:cNvCxnSpPr>
          <p:nvPr/>
        </p:nvCxnSpPr>
        <p:spPr>
          <a:xfrm flipH="1" flipV="1">
            <a:off x="2145814" y="8714500"/>
            <a:ext cx="1419" cy="813973"/>
          </a:xfrm>
          <a:prstGeom prst="line">
            <a:avLst/>
          </a:prstGeom>
          <a:ln w="38100" cap="sq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520525" y="1538289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Hierarchy</a:t>
            </a:r>
            <a:endParaRPr lang="en-GB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5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4082" y="2488310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en-GB" sz="1100" b="1" dirty="0" err="1" smtClean="0">
                <a:solidFill>
                  <a:schemeClr val="accent4"/>
                </a:solidFill>
              </a:rPr>
              <a:t>pointofsales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PosId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017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4082" y="2488310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DELETE /</a:t>
            </a:r>
            <a:r>
              <a:rPr lang="en-GB" sz="1100" b="1" dirty="0" err="1" smtClean="0">
                <a:solidFill>
                  <a:schemeClr val="accent4"/>
                </a:solidFill>
              </a:rPr>
              <a:t>pointofsales</a:t>
            </a:r>
            <a:r>
              <a:rPr lang="en-GB" sz="1100" b="1" dirty="0" smtClean="0">
                <a:solidFill>
                  <a:schemeClr val="accent4"/>
                </a:solidFill>
              </a:rPr>
              <a:t>/{</a:t>
            </a:r>
            <a:r>
              <a:rPr lang="en-GB" sz="1100" b="1" dirty="0" err="1" smtClean="0">
                <a:solidFill>
                  <a:schemeClr val="accent4"/>
                </a:solidFill>
              </a:rPr>
              <a:t>posId</a:t>
            </a:r>
            <a:r>
              <a:rPr lang="en-GB" sz="1100" b="1" dirty="0" smtClean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823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2572" y="2403421"/>
            <a:ext cx="4680000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84568" y="2261937"/>
            <a:ext cx="4644000" cy="842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18831" y="200986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en-GB" sz="1100" b="1" dirty="0" smtClean="0">
                <a:solidFill>
                  <a:schemeClr val="accent4"/>
                </a:solidFill>
              </a:rPr>
              <a:t>payments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15606" y="2490947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HTTP 409 – Payment </a:t>
            </a:r>
            <a:r>
              <a:rPr lang="da-DK" sz="1100" b="1" dirty="0" err="1" smtClean="0">
                <a:solidFill>
                  <a:schemeClr val="accent4"/>
                </a:solidFill>
              </a:rPr>
              <a:t>already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active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0"/>
            <a:ext cx="0" cy="39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0"/>
            <a:ext cx="0" cy="39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59040" y="3292034"/>
            <a:ext cx="4680000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591036" y="3155283"/>
            <a:ext cx="4644000" cy="36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25299" y="289848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GET /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payments?active</a:t>
            </a:r>
            <a:r>
              <a:rPr lang="en-GB" sz="1100" b="1" dirty="0" smtClean="0">
                <a:solidFill>
                  <a:schemeClr val="accent4"/>
                </a:solidFill>
              </a:rPr>
              <a:t>=true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22074" y="337956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 smtClean="0">
                <a:solidFill>
                  <a:schemeClr val="accent4"/>
                </a:solidFill>
              </a:rPr>
              <a:t>[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paymentId</a:t>
            </a:r>
            <a:r>
              <a:rPr lang="en-GB" sz="1100" b="1" dirty="0" smtClean="0">
                <a:solidFill>
                  <a:schemeClr val="accent4"/>
                </a:solidFill>
              </a:rPr>
              <a:t>]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52572" y="4188636"/>
            <a:ext cx="4680000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584568" y="4051885"/>
            <a:ext cx="4644000" cy="36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18831" y="379508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en-GB" sz="1100" b="1" dirty="0" smtClean="0">
                <a:solidFill>
                  <a:schemeClr val="accent4"/>
                </a:solidFill>
              </a:rPr>
              <a:t>payments/{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paymentId</a:t>
            </a:r>
            <a:r>
              <a:rPr lang="en-GB" sz="1100" b="1" dirty="0" smtClean="0">
                <a:solidFill>
                  <a:schemeClr val="accent4"/>
                </a:solidFill>
              </a:rPr>
              <a:t>}/cancel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15606" y="4276162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540844" y="5078534"/>
            <a:ext cx="4680000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72840" y="4941783"/>
            <a:ext cx="4644000" cy="36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07103" y="468498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en-GB" sz="1100" b="1" dirty="0" smtClean="0">
                <a:solidFill>
                  <a:schemeClr val="accent4"/>
                </a:solidFill>
              </a:rPr>
              <a:t>payments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03878" y="516606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 err="1" smtClean="0">
                <a:solidFill>
                  <a:schemeClr val="accent4"/>
                </a:solidFill>
              </a:rPr>
              <a:t>PaymentId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20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91640" y="2531444"/>
            <a:ext cx="4628600" cy="5041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72236" y="2395001"/>
            <a:ext cx="4644000" cy="842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43651" y="2142932"/>
            <a:ext cx="370714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GET /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payments?orderId</a:t>
            </a:r>
            <a:r>
              <a:rPr lang="en-GB" sz="1100" b="1" dirty="0" smtClean="0">
                <a:solidFill>
                  <a:schemeClr val="accent4"/>
                </a:solidFill>
              </a:rPr>
              <a:t>=…&amp;</a:t>
            </a:r>
            <a:r>
              <a:rPr lang="en-GB" sz="1100" b="1" dirty="0" err="1" smtClean="0">
                <a:solidFill>
                  <a:schemeClr val="accent4"/>
                </a:solidFill>
              </a:rPr>
              <a:t>posId</a:t>
            </a:r>
            <a:r>
              <a:rPr lang="en-GB" sz="1100" b="1" dirty="0" smtClean="0">
                <a:solidFill>
                  <a:schemeClr val="accent4"/>
                </a:solidFill>
              </a:rPr>
              <a:t>=…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03274" y="2624011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 smtClean="0">
                <a:solidFill>
                  <a:schemeClr val="accent4"/>
                </a:solidFill>
              </a:rPr>
              <a:t>[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paymentId</a:t>
            </a:r>
            <a:r>
              <a:rPr lang="en-GB" sz="1100" b="1" dirty="0" smtClean="0">
                <a:solidFill>
                  <a:schemeClr val="accent4"/>
                </a:solidFill>
              </a:rPr>
              <a:t>]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0"/>
            <a:ext cx="0" cy="25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0"/>
            <a:ext cx="0" cy="25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91640" y="3421412"/>
            <a:ext cx="4635068" cy="3686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578704" y="3288347"/>
            <a:ext cx="4644000" cy="36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2967" y="3031545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en-GB" sz="1100" b="1" dirty="0" smtClean="0">
                <a:solidFill>
                  <a:schemeClr val="accent4"/>
                </a:solidFill>
              </a:rPr>
              <a:t>payments/{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paymentId</a:t>
            </a:r>
            <a:r>
              <a:rPr lang="en-GB" sz="1100" b="1" dirty="0" smtClean="0">
                <a:solidFill>
                  <a:schemeClr val="accent4"/>
                </a:solidFill>
              </a:rPr>
              <a:t>}/(cancel | capture)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09742" y="35126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79178" y="2065266"/>
            <a:ext cx="5900286" cy="172800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</a:t>
            </a:r>
            <a:r>
              <a:rPr lang="da-DK" sz="1100" b="1" dirty="0" smtClean="0">
                <a:solidFill>
                  <a:schemeClr val="accent6"/>
                </a:solidFill>
              </a:rPr>
              <a:t>LOOP</a:t>
            </a:r>
            <a:endParaRPr lang="da-DK" sz="1100" b="1" dirty="0">
              <a:solidFill>
                <a:schemeClr val="accent6"/>
              </a:solidFill>
            </a:endParaRP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752715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27107" y="2488310"/>
            <a:ext cx="40811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GET /</a:t>
            </a:r>
            <a:r>
              <a:rPr lang="da-DK" sz="1100" b="1" dirty="0" err="1" smtClean="0">
                <a:solidFill>
                  <a:schemeClr val="accent4"/>
                </a:solidFill>
              </a:rPr>
              <a:t>stores?merchantBrandId</a:t>
            </a:r>
            <a:r>
              <a:rPr lang="da-DK" sz="1100" b="1" dirty="0" smtClean="0">
                <a:solidFill>
                  <a:schemeClr val="accent4"/>
                </a:solidFill>
              </a:rPr>
              <a:t>=…&amp;</a:t>
            </a:r>
            <a:r>
              <a:rPr lang="da-DK" sz="1100" b="1" dirty="0" err="1" smtClean="0">
                <a:solidFill>
                  <a:schemeClr val="accent4"/>
                </a:solidFill>
              </a:rPr>
              <a:t>merchantLocationId</a:t>
            </a:r>
            <a:r>
              <a:rPr lang="da-DK" sz="1100" b="1" dirty="0" smtClean="0">
                <a:solidFill>
                  <a:schemeClr val="accent4"/>
                </a:solidFill>
              </a:rPr>
              <a:t>=…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[</a:t>
            </a:r>
            <a:r>
              <a:rPr lang="da-DK" sz="1100" b="1" dirty="0" err="1" smtClean="0">
                <a:solidFill>
                  <a:schemeClr val="accent4"/>
                </a:solidFill>
              </a:rPr>
              <a:t>storeId</a:t>
            </a:r>
            <a:r>
              <a:rPr lang="da-DK" sz="1100" b="1" dirty="0" smtClean="0">
                <a:solidFill>
                  <a:schemeClr val="accent4"/>
                </a:solidFill>
              </a:rPr>
              <a:t>]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1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145710" y="70181"/>
            <a:ext cx="9677782" cy="8756762"/>
            <a:chOff x="145710" y="70181"/>
            <a:chExt cx="9677782" cy="8756762"/>
          </a:xfrm>
        </p:grpSpPr>
        <p:sp>
          <p:nvSpPr>
            <p:cNvPr id="5" name="Oval 4"/>
            <p:cNvSpPr/>
            <p:nvPr/>
          </p:nvSpPr>
          <p:spPr>
            <a:xfrm>
              <a:off x="2784381" y="50396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Prepared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64380" y="2416131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784381" y="537234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endCxn id="5" idx="0"/>
            </p:cNvCxnSpPr>
            <p:nvPr/>
          </p:nvCxnSpPr>
          <p:spPr>
            <a:xfrm>
              <a:off x="3504381" y="70181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223493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Elbow Connector 12"/>
            <p:cNvCxnSpPr>
              <a:stCxn id="5" idx="6"/>
              <a:endCxn id="11" idx="0"/>
            </p:cNvCxnSpPr>
            <p:nvPr/>
          </p:nvCxnSpPr>
          <p:spPr>
            <a:xfrm>
              <a:off x="4224381" y="1223963"/>
              <a:ext cx="2719112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5710" y="424345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383492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7" name="Elbow Connector 16"/>
            <p:cNvCxnSpPr>
              <a:stCxn id="5" idx="6"/>
              <a:endCxn id="16" idx="0"/>
            </p:cNvCxnSpPr>
            <p:nvPr/>
          </p:nvCxnSpPr>
          <p:spPr>
            <a:xfrm>
              <a:off x="4224381" y="1223963"/>
              <a:ext cx="4879111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6" idx="4"/>
              <a:endCxn id="7" idx="0"/>
            </p:cNvCxnSpPr>
            <p:nvPr/>
          </p:nvCxnSpPr>
          <p:spPr>
            <a:xfrm rot="5400000">
              <a:off x="3286274" y="4074239"/>
              <a:ext cx="1516215" cy="1079999"/>
            </a:xfrm>
            <a:prstGeom prst="bentConnector3">
              <a:avLst>
                <a:gd name="adj1" fmla="val 50622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784381" y="738694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505267" y="241775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Paired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0" name="Elbow Connector 29"/>
            <p:cNvCxnSpPr>
              <a:stCxn id="5" idx="4"/>
              <a:endCxn id="29" idx="0"/>
            </p:cNvCxnSpPr>
            <p:nvPr/>
          </p:nvCxnSpPr>
          <p:spPr>
            <a:xfrm rot="5400000">
              <a:off x="2627928" y="1541302"/>
              <a:ext cx="473793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9" idx="4"/>
              <a:endCxn id="7" idx="0"/>
            </p:cNvCxnSpPr>
            <p:nvPr/>
          </p:nvCxnSpPr>
          <p:spPr>
            <a:xfrm rot="16200000" flipH="1">
              <a:off x="2107529" y="3975494"/>
              <a:ext cx="1514590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7" idx="4"/>
              <a:endCxn id="27" idx="0"/>
            </p:cNvCxnSpPr>
            <p:nvPr/>
          </p:nvCxnSpPr>
          <p:spPr>
            <a:xfrm>
              <a:off x="3504381" y="6812346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7" idx="6"/>
              <a:endCxn id="11" idx="4"/>
            </p:cNvCxnSpPr>
            <p:nvPr/>
          </p:nvCxnSpPr>
          <p:spPr>
            <a:xfrm flipV="1">
              <a:off x="4224381" y="3856130"/>
              <a:ext cx="2719112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5" idx="4"/>
              <a:endCxn id="6" idx="0"/>
            </p:cNvCxnSpPr>
            <p:nvPr/>
          </p:nvCxnSpPr>
          <p:spPr>
            <a:xfrm rot="16200000" flipH="1">
              <a:off x="3808296" y="1640047"/>
              <a:ext cx="472168" cy="1079999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7" idx="6"/>
              <a:endCxn id="16" idx="4"/>
            </p:cNvCxnSpPr>
            <p:nvPr/>
          </p:nvCxnSpPr>
          <p:spPr>
            <a:xfrm flipV="1">
              <a:off x="4224381" y="3856130"/>
              <a:ext cx="4879111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29" idx="2"/>
              <a:endCxn id="14" idx="0"/>
            </p:cNvCxnSpPr>
            <p:nvPr/>
          </p:nvCxnSpPr>
          <p:spPr>
            <a:xfrm rot="10800000" flipV="1">
              <a:off x="865711" y="3137755"/>
              <a:ext cx="639557" cy="110569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7" idx="2"/>
              <a:endCxn id="14" idx="4"/>
            </p:cNvCxnSpPr>
            <p:nvPr/>
          </p:nvCxnSpPr>
          <p:spPr>
            <a:xfrm rot="10800000">
              <a:off x="865711" y="5683456"/>
              <a:ext cx="1918671" cy="40889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6" idx="6"/>
              <a:endCxn id="11" idx="2"/>
            </p:cNvCxnSpPr>
            <p:nvPr/>
          </p:nvCxnSpPr>
          <p:spPr>
            <a:xfrm flipV="1">
              <a:off x="5304380" y="3136130"/>
              <a:ext cx="91911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7" name="Elbow Connector 176"/>
            <p:cNvCxnSpPr>
              <a:stCxn id="6" idx="6"/>
              <a:endCxn id="16" idx="0"/>
            </p:cNvCxnSpPr>
            <p:nvPr/>
          </p:nvCxnSpPr>
          <p:spPr>
            <a:xfrm flipV="1">
              <a:off x="5304380" y="2416130"/>
              <a:ext cx="3799112" cy="720001"/>
            </a:xfrm>
            <a:prstGeom prst="bentConnector4">
              <a:avLst>
                <a:gd name="adj1" fmla="val 11244"/>
                <a:gd name="adj2" fmla="val 17233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5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13296" y="245096"/>
            <a:ext cx="8146244" cy="7917573"/>
            <a:chOff x="313296" y="245096"/>
            <a:chExt cx="8146244" cy="7917573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Reserved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86418" y="6722669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306418" y="6148072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26418" y="2395302"/>
              <a:ext cx="4433122" cy="3032770"/>
            </a:xfrm>
            <a:prstGeom prst="bentConnector3">
              <a:avLst>
                <a:gd name="adj1" fmla="val 105157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13296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53296" y="5428072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563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303671" y="181355"/>
            <a:ext cx="9381573" cy="10705265"/>
            <a:chOff x="303671" y="181355"/>
            <a:chExt cx="9381573" cy="10705265"/>
          </a:xfrm>
        </p:grpSpPr>
        <p:sp>
          <p:nvSpPr>
            <p:cNvPr id="7" name="Oval 6"/>
            <p:cNvSpPr/>
            <p:nvPr/>
          </p:nvSpPr>
          <p:spPr>
            <a:xfrm>
              <a:off x="2576793" y="61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Prepared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76793" y="541742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76793" y="743202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Reserved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296793" y="6857426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296793" y="181355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085244" y="277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16793" y="4215137"/>
              <a:ext cx="2788451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16793" y="1335137"/>
              <a:ext cx="2788451" cy="144000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03671" y="541742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43671" y="6137426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8245244" y="2796799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16793" y="1335137"/>
              <a:ext cx="4948451" cy="14616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16793" y="4236799"/>
              <a:ext cx="4948451" cy="190062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76793" y="944662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296793" y="8872023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16793" y="3516799"/>
              <a:ext cx="5668451" cy="4635224"/>
            </a:xfrm>
            <a:prstGeom prst="bentConnector3">
              <a:avLst>
                <a:gd name="adj1" fmla="val 104033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03671" y="743202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43671" y="8152023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812121" y="277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331841" y="277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Paired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6" name="Elbow Connector 35"/>
            <p:cNvCxnSpPr>
              <a:stCxn id="7" idx="4"/>
              <a:endCxn id="30" idx="0"/>
            </p:cNvCxnSpPr>
            <p:nvPr/>
          </p:nvCxnSpPr>
          <p:spPr>
            <a:xfrm rot="5400000">
              <a:off x="2314317" y="1792661"/>
              <a:ext cx="720000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7" idx="4"/>
              <a:endCxn id="28" idx="0"/>
            </p:cNvCxnSpPr>
            <p:nvPr/>
          </p:nvCxnSpPr>
          <p:spPr>
            <a:xfrm rot="16200000" flipH="1">
              <a:off x="3554457" y="1797473"/>
              <a:ext cx="720000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30" idx="4"/>
              <a:endCxn id="8" idx="0"/>
            </p:cNvCxnSpPr>
            <p:nvPr/>
          </p:nvCxnSpPr>
          <p:spPr>
            <a:xfrm rot="16200000" flipH="1">
              <a:off x="2073173" y="4193805"/>
              <a:ext cx="1202289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28" idx="4"/>
              <a:endCxn id="8" idx="0"/>
            </p:cNvCxnSpPr>
            <p:nvPr/>
          </p:nvCxnSpPr>
          <p:spPr>
            <a:xfrm rot="5400000">
              <a:off x="3313313" y="4198617"/>
              <a:ext cx="1202289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0" idx="2"/>
              <a:endCxn id="204" idx="0"/>
            </p:cNvCxnSpPr>
            <p:nvPr/>
          </p:nvCxnSpPr>
          <p:spPr>
            <a:xfrm rot="10800000" flipV="1">
              <a:off x="1023671" y="3495136"/>
              <a:ext cx="308170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8" idx="6"/>
              <a:endCxn id="180" idx="2"/>
            </p:cNvCxnSpPr>
            <p:nvPr/>
          </p:nvCxnSpPr>
          <p:spPr>
            <a:xfrm>
              <a:off x="5252121" y="3495137"/>
              <a:ext cx="83312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28" idx="6"/>
              <a:endCxn id="215" idx="0"/>
            </p:cNvCxnSpPr>
            <p:nvPr/>
          </p:nvCxnSpPr>
          <p:spPr>
            <a:xfrm flipV="1">
              <a:off x="5252121" y="2796799"/>
              <a:ext cx="3713123" cy="698338"/>
            </a:xfrm>
            <a:prstGeom prst="bentConnector4">
              <a:avLst>
                <a:gd name="adj1" fmla="val 11531"/>
                <a:gd name="adj2" fmla="val 18407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620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3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192222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450478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265994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206781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223669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609611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588604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461187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490099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568761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186831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172205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226620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269299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429445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440379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504785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57182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567971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613237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2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456917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715173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530689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471476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488364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725882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754794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833456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451526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436900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491315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53399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694140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705074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769480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836515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162358" y="634390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78834" y="613384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5622" y="581184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1058548" y="592828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62817" y="638016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55721" y="9108830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172197" y="8898765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61903" y="869243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80932" y="914509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9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4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2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5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9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2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64"/>
            <a:ext cx="23442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21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3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20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5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2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80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6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9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5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9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939229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918222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6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69593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2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6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1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5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4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7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5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4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7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8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7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72652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9759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4285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4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700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8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5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8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6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5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2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5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3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21"/>
            <a:ext cx="324002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PairedWithUser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br>
              <a:rPr lang="da-DK" sz="1100" b="1" dirty="0" smtClean="0">
                <a:solidFill>
                  <a:schemeClr val="accent4"/>
                </a:solidFill>
              </a:rPr>
            </a:br>
            <a:r>
              <a:rPr lang="da-DK" sz="1100" b="1" dirty="0" err="1" smtClean="0">
                <a:solidFill>
                  <a:schemeClr val="accent4"/>
                </a:solidFill>
              </a:rPr>
              <a:t>loyalty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7"/>
            <a:ext cx="648866" cy="7920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2"/>
            <a:ext cx="780517" cy="1080000"/>
          </a:xfrm>
          <a:prstGeom prst="rect">
            <a:avLst/>
          </a:prstGeom>
        </p:spPr>
      </p:pic>
      <p:pic>
        <p:nvPicPr>
          <p:cNvPr id="62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8"/>
            <a:ext cx="1712014" cy="1146721"/>
          </a:xfrm>
          <a:prstGeom prst="rect">
            <a:avLst/>
          </a:prstGeom>
        </p:spPr>
      </p:pic>
      <p:pic>
        <p:nvPicPr>
          <p:cNvPr id="63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2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3"/>
            <a:ext cx="644960" cy="1044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1060149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308710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4723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752350" y="1752982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636472" y="1922224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37729" y="4504781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415834" y="265994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414077" y="206781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418193" y="2236691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72197" y="278038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180435" y="257032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163959" y="392956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180435" y="371950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155721" y="60961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172197" y="58860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27223" y="339750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414077" y="461187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Arc 97"/>
          <p:cNvSpPr/>
          <p:nvPr/>
        </p:nvSpPr>
        <p:spPr>
          <a:xfrm>
            <a:off x="4205379" y="492987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418476" y="5687612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337097" y="1868312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598721" y="1722054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304443" y="2266203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60149" y="236887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/reservation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60150" y="2809265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60149" y="351394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64418" y="396582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435209" y="269299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657859" y="42944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388920" y="440379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29157" y="5076734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27716" y="571820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61903" y="567971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80932" y="61323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180436" y="70830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60150" y="6669959"/>
            <a:ext cx="324856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capturereservation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>
            <a:off x="4205379" y="7364000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4729157" y="7510860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154118" y="806768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79325" y="814245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CDID" val="197c64ee-7b22-4c49-b4d3-dc118b4c95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MobilePay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ThemeMobilePay" id="{276DF4C3-320B-46D1-BFDC-2C01416864A5}" vid="{EDB25C19-9DCC-4BE5-AC9B-0DE7CE18F49D}"/>
    </a:ext>
  </a:extLst>
</a:theme>
</file>

<file path=ppt/theme/theme2.xml><?xml version="1.0" encoding="utf-8"?>
<a:theme xmlns:a="http://schemas.openxmlformats.org/drawingml/2006/main" name="MobilePay Dark">
  <a:themeElements>
    <a:clrScheme name="MobilePay Dark">
      <a:dk1>
        <a:srgbClr val="F5F5F2"/>
      </a:dk1>
      <a:lt1>
        <a:srgbClr val="373246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436954DC-990C-4229-AC47-033A47C2EB40}"/>
    </a:ext>
  </a:extLst>
</a:theme>
</file>

<file path=ppt/theme/theme3.xml><?xml version="1.0" encoding="utf-8"?>
<a:theme xmlns:a="http://schemas.openxmlformats.org/drawingml/2006/main" name="1_MobilePay Light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AA1E7AA0-2F7A-481B-ADF8-7A9A4ED2DE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ThemeMobilePay</Template>
  <TotalTime>6516</TotalTime>
  <Words>786</Words>
  <Application>Microsoft Office PowerPoint</Application>
  <PresentationFormat>Custom</PresentationFormat>
  <Paragraphs>283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Danske Text</vt:lpstr>
      <vt:lpstr>Paytype</vt:lpstr>
      <vt:lpstr>ThemeMobilePay</vt:lpstr>
      <vt:lpstr>MobilePay Dark</vt:lpstr>
      <vt:lpstr>1_MobilePay Light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Danske 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Mette Gross Søgaard</dc:creator>
  <cp:lastModifiedBy>Christian Doormann Møller</cp:lastModifiedBy>
  <cp:revision>77</cp:revision>
  <dcterms:created xsi:type="dcterms:W3CDTF">2019-10-15T10:47:01Z</dcterms:created>
  <dcterms:modified xsi:type="dcterms:W3CDTF">2019-11-19T13:01:30Z</dcterms:modified>
</cp:coreProperties>
</file>