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64.xml"/>
  <Override ContentType="application/vnd.openxmlformats-officedocument.presentationml.slide+xml" PartName="/ppt/slides/slide90.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49" r:id="rId5"/>
    <p:sldMasterId id="214748365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E09845A-B996-4B2F-B830-D58A0CD7BA7D}"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8899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121428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65723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3148541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666987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417895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3015819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218506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637026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83377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IN">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Tree>
    <p:extLst>
      <p:ext uri="{BB962C8B-B14F-4D97-AF65-F5344CB8AC3E}">
        <p14:creationId xmlns:p14="http://schemas.microsoft.com/office/powerpoint/2010/main" val="37984089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IN">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971314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IN">
              <a:solidFill>
                <a:srgbClr val="464653"/>
              </a:solidFill>
            </a:endParaRPr>
          </a:p>
        </p:txBody>
      </p:sp>
      <p:sp>
        <p:nvSpPr>
          <p:cNvPr id="6" name="Slide Number Placeholder 5"/>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816290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solidFill>
                  <a:srgbClr val="DDE9EC"/>
                </a:solidFill>
              </a:rPr>
              <a:pPr/>
              <a:t>10/9/2020</a:t>
            </a:fld>
            <a:endParaRPr lang="en-US">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endParaRPr lang="en-IN">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pPr marL="25400"/>
            <a:fld id="{81D60167-4931-47E6-BA6A-407CBD079E47}" type="slidenum">
              <a:rPr lang="en-IN" spc="-5" smtClean="0">
                <a:solidFill>
                  <a:srgbClr val="DDE9EC"/>
                </a:solidFill>
              </a:rPr>
              <a:pPr marL="25400"/>
              <a:t>‹#›</a:t>
            </a:fld>
            <a:endParaRPr lang="en-IN" spc="-5" dirty="0">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213078706"/>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6" name="Footer Placeholder 5"/>
          <p:cNvSpPr>
            <a:spLocks noGrp="1"/>
          </p:cNvSpPr>
          <p:nvPr>
            <p:ph type="ftr" sz="quarter" idx="11"/>
          </p:nvPr>
        </p:nvSpPr>
        <p:spPr/>
        <p:txBody>
          <a:bodyPr/>
          <a:lstStyle/>
          <a:p>
            <a:endParaRPr lang="en-IN">
              <a:solidFill>
                <a:srgbClr val="464653"/>
              </a:solidFill>
            </a:endParaRPr>
          </a:p>
        </p:txBody>
      </p:sp>
      <p:sp>
        <p:nvSpPr>
          <p:cNvPr id="7" name="Slide Number Placeholder 6"/>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2610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8" name="Footer Placeholder 7"/>
          <p:cNvSpPr>
            <a:spLocks noGrp="1"/>
          </p:cNvSpPr>
          <p:nvPr>
            <p:ph type="ftr" sz="quarter" idx="11"/>
          </p:nvPr>
        </p:nvSpPr>
        <p:spPr/>
        <p:txBody>
          <a:bodyPr/>
          <a:lstStyle/>
          <a:p>
            <a:endParaRPr lang="en-IN">
              <a:solidFill>
                <a:srgbClr val="464653"/>
              </a:solidFill>
            </a:endParaRPr>
          </a:p>
        </p:txBody>
      </p:sp>
      <p:sp>
        <p:nvSpPr>
          <p:cNvPr id="9" name="Slide Number Placeholder 8"/>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35059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4" name="Footer Placeholder 3"/>
          <p:cNvSpPr>
            <a:spLocks noGrp="1"/>
          </p:cNvSpPr>
          <p:nvPr>
            <p:ph type="ftr" sz="quarter" idx="11"/>
          </p:nvPr>
        </p:nvSpPr>
        <p:spPr/>
        <p:txBody>
          <a:bodyPr/>
          <a:lstStyle/>
          <a:p>
            <a:endParaRPr lang="en-IN">
              <a:solidFill>
                <a:srgbClr val="464653"/>
              </a:solidFill>
            </a:endParaRPr>
          </a:p>
        </p:txBody>
      </p:sp>
      <p:sp>
        <p:nvSpPr>
          <p:cNvPr id="5" name="Slide Number Placeholder 4"/>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2113685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3" name="Footer Placeholder 2"/>
          <p:cNvSpPr>
            <a:spLocks noGrp="1"/>
          </p:cNvSpPr>
          <p:nvPr>
            <p:ph type="ftr" sz="quarter" idx="11"/>
          </p:nvPr>
        </p:nvSpPr>
        <p:spPr/>
        <p:txBody>
          <a:bodyPr/>
          <a:lstStyle/>
          <a:p>
            <a:endParaRPr lang="en-IN">
              <a:solidFill>
                <a:srgbClr val="464653"/>
              </a:solidFill>
            </a:endParaRPr>
          </a:p>
        </p:txBody>
      </p:sp>
      <p:sp>
        <p:nvSpPr>
          <p:cNvPr id="4" name="Slide Number Placeholder 3"/>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58473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E09845A-B996-4B2F-B830-D58A0CD7BA7D}"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6" name="Footer Placeholder 5"/>
          <p:cNvSpPr>
            <a:spLocks noGrp="1"/>
          </p:cNvSpPr>
          <p:nvPr>
            <p:ph type="ftr" sz="quarter" idx="11"/>
          </p:nvPr>
        </p:nvSpPr>
        <p:spPr/>
        <p:txBody>
          <a:bodyPr/>
          <a:lstStyle/>
          <a:p>
            <a:endParaRPr lang="en-IN">
              <a:solidFill>
                <a:srgbClr val="464653"/>
              </a:solidFill>
            </a:endParaRPr>
          </a:p>
        </p:txBody>
      </p:sp>
      <p:sp>
        <p:nvSpPr>
          <p:cNvPr id="7" name="Slide Number Placeholder 6"/>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64878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DDE9EC"/>
                </a:solidFill>
              </a:rPr>
              <a:pPr/>
              <a:t>10/9/2020</a:t>
            </a:fld>
            <a:endParaRPr lang="en-US">
              <a:solidFill>
                <a:srgbClr val="DDE9EC"/>
              </a:solidFill>
            </a:endParaRPr>
          </a:p>
        </p:txBody>
      </p:sp>
      <p:sp>
        <p:nvSpPr>
          <p:cNvPr id="6" name="Footer Placeholder 5"/>
          <p:cNvSpPr>
            <a:spLocks noGrp="1"/>
          </p:cNvSpPr>
          <p:nvPr>
            <p:ph type="ftr" sz="quarter" idx="11"/>
          </p:nvPr>
        </p:nvSpPr>
        <p:spPr/>
        <p:txBody>
          <a:bodyPr/>
          <a:lstStyle/>
          <a:p>
            <a:endParaRPr lang="en-IN">
              <a:solidFill>
                <a:srgbClr val="DDE9EC"/>
              </a:solidFill>
            </a:endParaRPr>
          </a:p>
        </p:txBody>
      </p:sp>
      <p:sp>
        <p:nvSpPr>
          <p:cNvPr id="7" name="Slide Number Placeholder 6"/>
          <p:cNvSpPr>
            <a:spLocks noGrp="1"/>
          </p:cNvSpPr>
          <p:nvPr>
            <p:ph type="sldNum" sz="quarter" idx="12"/>
          </p:nvPr>
        </p:nvSpPr>
        <p:spPr/>
        <p:txBody>
          <a:bodyPr/>
          <a:lstStyle/>
          <a:p>
            <a:pPr marL="25400"/>
            <a:fld id="{81D60167-4931-47E6-BA6A-407CBD079E47}" type="slidenum">
              <a:rPr lang="en-IN" spc="-5" smtClean="0">
                <a:solidFill>
                  <a:srgbClr val="DDE9EC"/>
                </a:solidFill>
              </a:rPr>
              <a:pPr marL="25400"/>
              <a:t>‹#›</a:t>
            </a:fld>
            <a:endParaRPr lang="en-IN" spc="-5" dirty="0">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88827856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IN">
              <a:solidFill>
                <a:srgbClr val="464653"/>
              </a:solidFill>
            </a:endParaRPr>
          </a:p>
        </p:txBody>
      </p:sp>
      <p:sp>
        <p:nvSpPr>
          <p:cNvPr id="6" name="Slide Number Placeholder 5"/>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Tree>
    <p:extLst>
      <p:ext uri="{BB962C8B-B14F-4D97-AF65-F5344CB8AC3E}">
        <p14:creationId xmlns:p14="http://schemas.microsoft.com/office/powerpoint/2010/main" val="2963725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IN">
              <a:solidFill>
                <a:srgbClr val="464653"/>
              </a:solidFill>
            </a:endParaRPr>
          </a:p>
        </p:txBody>
      </p:sp>
      <p:sp>
        <p:nvSpPr>
          <p:cNvPr id="6" name="Slide Number Placeholder 5"/>
          <p:cNvSpPr>
            <a:spLocks noGrp="1"/>
          </p:cNvSpPr>
          <p:nvPr>
            <p:ph type="sldNum" sz="quarter" idx="12"/>
          </p:nvPr>
        </p:nvSpPr>
        <p:spPr/>
        <p:txBody>
          <a:body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41048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E09845A-B996-4B2F-B830-D58A0CD7BA7D}"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E09845A-B996-4B2F-B830-D58A0CD7BA7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E0CE28-11F0-42A8-A80B-23196CDF6B5C}" type="datetimeFigureOut">
              <a:rPr lang="en-IN" smtClean="0"/>
              <a:t>09-10-2020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E09845A-B996-4B2F-B830-D58A0CD7BA7D}"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E0CE28-11F0-42A8-A80B-23196CDF6B5C}" type="datetimeFigureOut">
              <a:rPr lang="en-IN" smtClean="0"/>
              <a:t>09-10-2020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E09845A-B996-4B2F-B830-D58A0CD7BA7D}"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solidFill>
                  <a:srgbClr val="E7DEC9">
                    <a:shade val="50000"/>
                    <a:satMod val="200000"/>
                  </a:srgbClr>
                </a:solidFill>
              </a:rPr>
              <a:pPr/>
              <a:t>10/9/2020</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IN" smtClean="0">
                <a:solidFill>
                  <a:srgbClr val="E7DEC9">
                    <a:shade val="50000"/>
                    <a:satMod val="200000"/>
                  </a:srgbClr>
                </a:solidFill>
              </a:rPr>
              <a:pPr/>
              <a:t>‹#›</a:t>
            </a:fld>
            <a:endParaRPr lang="en-IN">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2862406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solidFill>
                  <a:srgbClr val="464653"/>
                </a:solidFill>
              </a:rPr>
              <a:pPr/>
              <a:t>10/9/2020</a:t>
            </a:fld>
            <a:endParaRPr lang="en-US">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marL="25400"/>
            <a:fld id="{81D60167-4931-47E6-BA6A-407CBD079E47}" type="slidenum">
              <a:rPr lang="en-IN" spc="-5" smtClean="0">
                <a:solidFill>
                  <a:srgbClr val="464653"/>
                </a:solidFill>
              </a:rPr>
              <a:pPr marL="25400"/>
              <a:t>‹#›</a:t>
            </a:fld>
            <a:endParaRPr lang="en-IN" spc="-5" dirty="0">
              <a:solidFill>
                <a:srgbClr val="464653"/>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9189809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03.ibm.com/security/uk-en/data-breach/"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cio.com/article/2925773/cloud-security/cloud-security-transparency-is-crucial-for-service-providers.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enterprisefeatures.com/privacy-and-data-security-in-the-cloud-statistic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cio.com/article/2925773/cloud-security/cloud-security-transparency-is-crucial-for-service-provider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4.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82.xml.rels><?xml version="1.0" encoding="UTF-8" standalone="yes"?>
<Relationships xmlns="http://schemas.openxmlformats.org/package/2006/relationships"><Relationship Id="rId8" Type="http://schemas.openxmlformats.org/officeDocument/2006/relationships/image" Target="../media/image43.jpg"/><Relationship Id="rId13" Type="http://schemas.openxmlformats.org/officeDocument/2006/relationships/image" Target="../media/image48.png"/><Relationship Id="rId18" Type="http://schemas.openxmlformats.org/officeDocument/2006/relationships/image" Target="../media/image53.jpg"/><Relationship Id="rId3" Type="http://schemas.openxmlformats.org/officeDocument/2006/relationships/image" Target="../media/image15.png"/><Relationship Id="rId7" Type="http://schemas.openxmlformats.org/officeDocument/2006/relationships/image" Target="../media/image42.png"/><Relationship Id="rId12" Type="http://schemas.openxmlformats.org/officeDocument/2006/relationships/image" Target="../media/image47.jpg"/><Relationship Id="rId17" Type="http://schemas.openxmlformats.org/officeDocument/2006/relationships/image" Target="../media/image52.jpg"/><Relationship Id="rId2" Type="http://schemas.openxmlformats.org/officeDocument/2006/relationships/image" Target="../media/image14.png"/><Relationship Id="rId16" Type="http://schemas.openxmlformats.org/officeDocument/2006/relationships/image" Target="../media/image51.png"/><Relationship Id="rId1" Type="http://schemas.openxmlformats.org/officeDocument/2006/relationships/slideLayout" Target="../slideLayouts/slideLayout24.xml"/><Relationship Id="rId6" Type="http://schemas.openxmlformats.org/officeDocument/2006/relationships/image" Target="../media/image41.png"/><Relationship Id="rId11" Type="http://schemas.openxmlformats.org/officeDocument/2006/relationships/image" Target="../media/image46.jpg"/><Relationship Id="rId5" Type="http://schemas.openxmlformats.org/officeDocument/2006/relationships/image" Target="../media/image40.png"/><Relationship Id="rId15" Type="http://schemas.openxmlformats.org/officeDocument/2006/relationships/image" Target="../media/image50.jpg"/><Relationship Id="rId10" Type="http://schemas.openxmlformats.org/officeDocument/2006/relationships/image" Target="../media/image45.jpg"/><Relationship Id="rId19" Type="http://schemas.openxmlformats.org/officeDocument/2006/relationships/image" Target="../media/image54.jpg"/><Relationship Id="rId4" Type="http://schemas.openxmlformats.org/officeDocument/2006/relationships/image" Target="../media/image39.png"/><Relationship Id="rId9" Type="http://schemas.openxmlformats.org/officeDocument/2006/relationships/image" Target="../media/image44.jpg"/><Relationship Id="rId14" Type="http://schemas.openxmlformats.org/officeDocument/2006/relationships/image" Target="../media/image49.jpg"/></Relationships>
</file>

<file path=ppt/slides/_rels/slide83.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14.png"/><Relationship Id="rId1" Type="http://schemas.openxmlformats.org/officeDocument/2006/relationships/slideLayout" Target="../slideLayouts/slideLayout2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jpg"/></Relationships>
</file>

<file path=ppt/slides/_rels/slide84.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jpg"/><Relationship Id="rId2" Type="http://schemas.openxmlformats.org/officeDocument/2006/relationships/image" Target="../media/image62.jpg"/><Relationship Id="rId1" Type="http://schemas.openxmlformats.org/officeDocument/2006/relationships/slideLayout" Target="../slideLayouts/slideLayout24.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jpg"/></Relationships>
</file>

<file path=ppt/slides/_rels/slide85.xml.rels><?xml version="1.0" encoding="UTF-8" standalone="yes"?>
<Relationships xmlns="http://schemas.openxmlformats.org/package/2006/relationships"><Relationship Id="rId8" Type="http://schemas.openxmlformats.org/officeDocument/2006/relationships/image" Target="../media/image79.jpg"/><Relationship Id="rId13" Type="http://schemas.openxmlformats.org/officeDocument/2006/relationships/image" Target="../media/image84.jpg"/><Relationship Id="rId3" Type="http://schemas.openxmlformats.org/officeDocument/2006/relationships/image" Target="../media/image75.png"/><Relationship Id="rId7" Type="http://schemas.openxmlformats.org/officeDocument/2006/relationships/image" Target="../media/image78.png"/><Relationship Id="rId12" Type="http://schemas.openxmlformats.org/officeDocument/2006/relationships/image" Target="../media/image83.jpg"/><Relationship Id="rId2" Type="http://schemas.openxmlformats.org/officeDocument/2006/relationships/image" Target="../media/image74.png"/><Relationship Id="rId16" Type="http://schemas.openxmlformats.org/officeDocument/2006/relationships/image" Target="../media/image61.jpg"/><Relationship Id="rId1" Type="http://schemas.openxmlformats.org/officeDocument/2006/relationships/slideLayout" Target="../slideLayouts/slideLayout24.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66.png"/><Relationship Id="rId15" Type="http://schemas.openxmlformats.org/officeDocument/2006/relationships/image" Target="../media/image86.png"/><Relationship Id="rId10" Type="http://schemas.openxmlformats.org/officeDocument/2006/relationships/image" Target="../media/image81.jpg"/><Relationship Id="rId4" Type="http://schemas.openxmlformats.org/officeDocument/2006/relationships/image" Target="../media/image76.png"/><Relationship Id="rId9" Type="http://schemas.openxmlformats.org/officeDocument/2006/relationships/image" Target="../media/image80.png"/><Relationship Id="rId14" Type="http://schemas.openxmlformats.org/officeDocument/2006/relationships/image" Target="../media/image85.png"/></Relationships>
</file>

<file path=ppt/slides/_rels/slide86.xml.rels><?xml version="1.0" encoding="UTF-8" standalone="yes"?>
<Relationships xmlns="http://schemas.openxmlformats.org/package/2006/relationships"><Relationship Id="rId8" Type="http://schemas.openxmlformats.org/officeDocument/2006/relationships/image" Target="../media/image52.jpg"/><Relationship Id="rId3" Type="http://schemas.openxmlformats.org/officeDocument/2006/relationships/image" Target="../media/image87.png"/><Relationship Id="rId7" Type="http://schemas.openxmlformats.org/officeDocument/2006/relationships/image" Target="../media/image90.png"/><Relationship Id="rId12" Type="http://schemas.openxmlformats.org/officeDocument/2006/relationships/image" Target="../media/image94.jpg"/><Relationship Id="rId2" Type="http://schemas.openxmlformats.org/officeDocument/2006/relationships/image" Target="../media/image51.png"/><Relationship Id="rId1" Type="http://schemas.openxmlformats.org/officeDocument/2006/relationships/slideLayout" Target="../slideLayouts/slideLayout24.xml"/><Relationship Id="rId6" Type="http://schemas.openxmlformats.org/officeDocument/2006/relationships/image" Target="../media/image89.png"/><Relationship Id="rId11" Type="http://schemas.openxmlformats.org/officeDocument/2006/relationships/image" Target="../media/image93.png"/><Relationship Id="rId5" Type="http://schemas.openxmlformats.org/officeDocument/2006/relationships/image" Target="../media/image66.png"/><Relationship Id="rId10" Type="http://schemas.openxmlformats.org/officeDocument/2006/relationships/image" Target="../media/image92.jpg"/><Relationship Id="rId4" Type="http://schemas.openxmlformats.org/officeDocument/2006/relationships/image" Target="../media/image88.png"/><Relationship Id="rId9" Type="http://schemas.openxmlformats.org/officeDocument/2006/relationships/image" Target="../media/image91.jpg"/></Relationships>
</file>

<file path=ppt/slides/_rels/slide87.xml.rels><?xml version="1.0" encoding="UTF-8" standalone="yes"?>
<Relationships xmlns="http://schemas.openxmlformats.org/package/2006/relationships"><Relationship Id="rId8" Type="http://schemas.openxmlformats.org/officeDocument/2006/relationships/image" Target="../media/image81.jpg"/><Relationship Id="rId3" Type="http://schemas.openxmlformats.org/officeDocument/2006/relationships/image" Target="../media/image15.png"/><Relationship Id="rId7" Type="http://schemas.openxmlformats.org/officeDocument/2006/relationships/image" Target="../media/image97.png"/><Relationship Id="rId2" Type="http://schemas.openxmlformats.org/officeDocument/2006/relationships/image" Target="../media/image14.png"/><Relationship Id="rId1" Type="http://schemas.openxmlformats.org/officeDocument/2006/relationships/slideLayout" Target="../slideLayouts/slideLayout24.xml"/><Relationship Id="rId6" Type="http://schemas.openxmlformats.org/officeDocument/2006/relationships/image" Target="../media/image96.png"/><Relationship Id="rId11" Type="http://schemas.openxmlformats.org/officeDocument/2006/relationships/image" Target="../media/image100.png"/><Relationship Id="rId5" Type="http://schemas.openxmlformats.org/officeDocument/2006/relationships/image" Target="../media/image66.png"/><Relationship Id="rId10" Type="http://schemas.openxmlformats.org/officeDocument/2006/relationships/image" Target="../media/image99.jpg"/><Relationship Id="rId4" Type="http://schemas.openxmlformats.org/officeDocument/2006/relationships/image" Target="../media/image95.png"/><Relationship Id="rId9" Type="http://schemas.openxmlformats.org/officeDocument/2006/relationships/image" Target="../media/image98.jpg"/></Relationships>
</file>

<file path=ppt/slides/_rels/slide88.xml.rels><?xml version="1.0" encoding="UTF-8" standalone="yes"?>
<Relationships xmlns="http://schemas.openxmlformats.org/package/2006/relationships"><Relationship Id="rId8" Type="http://schemas.openxmlformats.org/officeDocument/2006/relationships/image" Target="../media/image99.jpg"/><Relationship Id="rId3" Type="http://schemas.openxmlformats.org/officeDocument/2006/relationships/image" Target="../media/image101.png"/><Relationship Id="rId7" Type="http://schemas.openxmlformats.org/officeDocument/2006/relationships/image" Target="../media/image104.png"/><Relationship Id="rId2" Type="http://schemas.openxmlformats.org/officeDocument/2006/relationships/image" Target="../media/image14.png"/><Relationship Id="rId1" Type="http://schemas.openxmlformats.org/officeDocument/2006/relationships/slideLayout" Target="../slideLayouts/slideLayout24.xml"/><Relationship Id="rId6" Type="http://schemas.openxmlformats.org/officeDocument/2006/relationships/image" Target="../media/image103.png"/><Relationship Id="rId5" Type="http://schemas.openxmlformats.org/officeDocument/2006/relationships/image" Target="../media/image66.png"/><Relationship Id="rId10" Type="http://schemas.openxmlformats.org/officeDocument/2006/relationships/image" Target="../media/image105.jpg"/><Relationship Id="rId4" Type="http://schemas.openxmlformats.org/officeDocument/2006/relationships/image" Target="../media/image102.png"/><Relationship Id="rId9" Type="http://schemas.openxmlformats.org/officeDocument/2006/relationships/image" Target="../media/image91.jpg"/></Relationships>
</file>

<file path=ppt/slides/_rels/slide89.xml.rels><?xml version="1.0" encoding="UTF-8" standalone="yes"?>
<Relationships xmlns="http://schemas.openxmlformats.org/package/2006/relationships"><Relationship Id="rId8" Type="http://schemas.openxmlformats.org/officeDocument/2006/relationships/image" Target="../media/image110.jpg"/><Relationship Id="rId3" Type="http://schemas.openxmlformats.org/officeDocument/2006/relationships/image" Target="../media/image106.png"/><Relationship Id="rId7" Type="http://schemas.openxmlformats.org/officeDocument/2006/relationships/image" Target="../media/image109.png"/><Relationship Id="rId2" Type="http://schemas.openxmlformats.org/officeDocument/2006/relationships/image" Target="../media/image74.png"/><Relationship Id="rId1" Type="http://schemas.openxmlformats.org/officeDocument/2006/relationships/slideLayout" Target="../slideLayouts/slideLayout24.xml"/><Relationship Id="rId6" Type="http://schemas.openxmlformats.org/officeDocument/2006/relationships/image" Target="../media/image108.png"/><Relationship Id="rId5" Type="http://schemas.openxmlformats.org/officeDocument/2006/relationships/image" Target="../media/image66.png"/><Relationship Id="rId4" Type="http://schemas.openxmlformats.org/officeDocument/2006/relationships/image" Target="../media/image1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2.png"/><Relationship Id="rId7" Type="http://schemas.openxmlformats.org/officeDocument/2006/relationships/image" Target="../media/image114.png"/><Relationship Id="rId2" Type="http://schemas.openxmlformats.org/officeDocument/2006/relationships/image" Target="../media/image111.png"/><Relationship Id="rId1" Type="http://schemas.openxmlformats.org/officeDocument/2006/relationships/slideLayout" Target="../slideLayouts/slideLayout24.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66.png"/><Relationship Id="rId10" Type="http://schemas.openxmlformats.org/officeDocument/2006/relationships/image" Target="../media/image117.png"/><Relationship Id="rId4" Type="http://schemas.openxmlformats.org/officeDocument/2006/relationships/image" Target="../media/image65.png"/><Relationship Id="rId9" Type="http://schemas.openxmlformats.org/officeDocument/2006/relationships/image" Target="../media/image116.jpg"/></Relationships>
</file>

<file path=ppt/slides/_rels/slide91.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09.png"/><Relationship Id="rId2" Type="http://schemas.openxmlformats.org/officeDocument/2006/relationships/image" Target="../media/image87.png"/><Relationship Id="rId1" Type="http://schemas.openxmlformats.org/officeDocument/2006/relationships/slideLayout" Target="../slideLayouts/slideLayout24.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Unit 4</a:t>
            </a:r>
            <a:endParaRPr lang="en-IN" dirty="0"/>
          </a:p>
        </p:txBody>
      </p:sp>
      <p:sp>
        <p:nvSpPr>
          <p:cNvPr id="3" name="Subtitle 2"/>
          <p:cNvSpPr>
            <a:spLocks noGrp="1"/>
          </p:cNvSpPr>
          <p:nvPr>
            <p:ph type="subTitle" idx="1"/>
          </p:nvPr>
        </p:nvSpPr>
        <p:spPr>
          <a:xfrm>
            <a:off x="1432560" y="1850064"/>
            <a:ext cx="7406640" cy="4675280"/>
          </a:xfrm>
        </p:spPr>
        <p:txBody>
          <a:bodyPr/>
          <a:lstStyle/>
          <a:p>
            <a:pPr algn="ctr"/>
            <a:r>
              <a:rPr lang="en-IN" b="1" dirty="0" smtClean="0"/>
              <a:t> </a:t>
            </a:r>
            <a:r>
              <a:rPr lang="en-IN" b="1" dirty="0"/>
              <a:t>RESOURCE MANAGEMENT AND SECURITY IN </a:t>
            </a:r>
            <a:r>
              <a:rPr lang="en-IN" b="1" dirty="0" smtClean="0"/>
              <a:t>CLOUD</a:t>
            </a:r>
          </a:p>
          <a:p>
            <a:pPr algn="just"/>
            <a:r>
              <a:rPr lang="en-IN" dirty="0"/>
              <a:t/>
            </a:r>
            <a:br>
              <a:rPr lang="en-IN" dirty="0"/>
            </a:br>
            <a:r>
              <a:rPr lang="en-IN" dirty="0"/>
              <a:t>Inter Cloud Resource Management – Resource Provisioning and Resource Provisioning Methods – Global Exchange of Cloud Resources – Security Overview – Cloud Security Challenges –Software-as-a-Service Security – Security Governance – Virtual Machine Security – IAM –Security Standards.</a:t>
            </a:r>
          </a:p>
        </p:txBody>
      </p:sp>
    </p:spTree>
    <p:extLst>
      <p:ext uri="{BB962C8B-B14F-4D97-AF65-F5344CB8AC3E}">
        <p14:creationId xmlns:p14="http://schemas.microsoft.com/office/powerpoint/2010/main" val="497847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4082"/>
          </a:xfrm>
        </p:spPr>
        <p:txBody>
          <a:bodyPr>
            <a:normAutofit fontScale="90000"/>
          </a:bodyPr>
          <a:lstStyle/>
          <a:p>
            <a:r>
              <a:rPr lang="en-IN" dirty="0"/>
              <a:t>Resource Provisioning and Platform Deployment</a:t>
            </a:r>
          </a:p>
        </p:txBody>
      </p:sp>
      <p:sp>
        <p:nvSpPr>
          <p:cNvPr id="3" name="Content Placeholder 2"/>
          <p:cNvSpPr>
            <a:spLocks noGrp="1"/>
          </p:cNvSpPr>
          <p:nvPr>
            <p:ph idx="1"/>
          </p:nvPr>
        </p:nvSpPr>
        <p:spPr>
          <a:xfrm>
            <a:off x="1043608" y="1196752"/>
            <a:ext cx="7776864" cy="4800600"/>
          </a:xfrm>
        </p:spPr>
        <p:txBody>
          <a:bodyPr>
            <a:normAutofit fontScale="85000" lnSpcReduction="10000"/>
          </a:bodyPr>
          <a:lstStyle/>
          <a:p>
            <a:pPr marL="82296" indent="0" algn="just">
              <a:buNone/>
            </a:pPr>
            <a:r>
              <a:rPr lang="en-IN" dirty="0"/>
              <a:t>The emergence of computing clouds suggests fundamental changes in software and hardware architecture. Cloud architecture puts more emphasis on the number of processor cores or VM instances. Parallelism is exploited at the cluster node level. </a:t>
            </a:r>
            <a:endParaRPr lang="en-IN" dirty="0" smtClean="0"/>
          </a:p>
          <a:p>
            <a:pPr marL="82296" indent="0" algn="just">
              <a:buNone/>
            </a:pPr>
            <a:r>
              <a:rPr lang="en-IN" dirty="0" smtClean="0"/>
              <a:t> Here they describing</a:t>
            </a:r>
          </a:p>
          <a:p>
            <a:pPr marL="987425" indent="0" algn="just">
              <a:buNone/>
            </a:pPr>
            <a:r>
              <a:rPr lang="en-IN" dirty="0" smtClean="0"/>
              <a:t> The </a:t>
            </a:r>
            <a:r>
              <a:rPr lang="en-IN" dirty="0"/>
              <a:t>techniques to provision computer resources or </a:t>
            </a:r>
            <a:r>
              <a:rPr lang="en-IN" dirty="0" smtClean="0"/>
              <a:t>VMs.</a:t>
            </a:r>
          </a:p>
          <a:p>
            <a:pPr marL="987425" indent="0" algn="just">
              <a:buNone/>
            </a:pPr>
            <a:r>
              <a:rPr lang="en-IN" dirty="0"/>
              <a:t>S</a:t>
            </a:r>
            <a:r>
              <a:rPr lang="en-IN" dirty="0" smtClean="0"/>
              <a:t>torage </a:t>
            </a:r>
            <a:r>
              <a:rPr lang="en-IN" dirty="0"/>
              <a:t>allocation schemes to interconnect distributed computing infrastructures by harnessing the VMs dynamically. </a:t>
            </a:r>
          </a:p>
        </p:txBody>
      </p:sp>
    </p:spTree>
    <p:extLst>
      <p:ext uri="{BB962C8B-B14F-4D97-AF65-F5344CB8AC3E}">
        <p14:creationId xmlns:p14="http://schemas.microsoft.com/office/powerpoint/2010/main" val="2476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746064" cy="562074"/>
          </a:xfrm>
        </p:spPr>
        <p:txBody>
          <a:bodyPr>
            <a:noAutofit/>
          </a:bodyPr>
          <a:lstStyle/>
          <a:p>
            <a:r>
              <a:rPr lang="en-IN" sz="3400" dirty="0">
                <a:solidFill>
                  <a:srgbClr val="1A11C5"/>
                </a:solidFill>
              </a:rPr>
              <a:t>Provisioning of Compute </a:t>
            </a:r>
            <a:r>
              <a:rPr lang="en-IN" sz="3400" dirty="0" smtClean="0">
                <a:solidFill>
                  <a:srgbClr val="1A11C5"/>
                </a:solidFill>
              </a:rPr>
              <a:t>Resources (VMs</a:t>
            </a:r>
            <a:r>
              <a:rPr lang="en-IN" sz="3400" dirty="0">
                <a:solidFill>
                  <a:srgbClr val="1A11C5"/>
                </a:solidFill>
              </a:rPr>
              <a:t>) </a:t>
            </a:r>
          </a:p>
        </p:txBody>
      </p:sp>
      <p:sp>
        <p:nvSpPr>
          <p:cNvPr id="3" name="Content Placeholder 2"/>
          <p:cNvSpPr>
            <a:spLocks noGrp="1"/>
          </p:cNvSpPr>
          <p:nvPr>
            <p:ph idx="1"/>
          </p:nvPr>
        </p:nvSpPr>
        <p:spPr>
          <a:xfrm>
            <a:off x="1259632" y="764704"/>
            <a:ext cx="7674056" cy="5339680"/>
          </a:xfrm>
        </p:spPr>
        <p:txBody>
          <a:bodyPr>
            <a:noAutofit/>
          </a:bodyPr>
          <a:lstStyle/>
          <a:p>
            <a:pPr algn="just"/>
            <a:r>
              <a:rPr lang="en-IN" sz="2250" dirty="0"/>
              <a:t>Providers supply cloud services by signing SLAs with end users. </a:t>
            </a:r>
            <a:endParaRPr lang="en-IN" sz="2250" dirty="0" smtClean="0"/>
          </a:p>
          <a:p>
            <a:pPr algn="just"/>
            <a:r>
              <a:rPr lang="en-IN" sz="2250" dirty="0" smtClean="0"/>
              <a:t>The </a:t>
            </a:r>
            <a:r>
              <a:rPr lang="en-IN" sz="2250" dirty="0"/>
              <a:t>SLAs must commit sufficient resources such as CPU, memory, and bandwidth that the user can use for a </a:t>
            </a:r>
            <a:r>
              <a:rPr lang="en-IN" sz="2250" dirty="0" err="1"/>
              <a:t>preset</a:t>
            </a:r>
            <a:r>
              <a:rPr lang="en-IN" sz="2250" dirty="0"/>
              <a:t> period. </a:t>
            </a:r>
            <a:endParaRPr lang="en-IN" sz="2250" dirty="0" smtClean="0"/>
          </a:p>
          <a:p>
            <a:pPr algn="just"/>
            <a:r>
              <a:rPr lang="en-IN" sz="2250" dirty="0" smtClean="0"/>
              <a:t>Under </a:t>
            </a:r>
            <a:r>
              <a:rPr lang="en-IN" sz="2250" dirty="0"/>
              <a:t>provisioning of resources will lead to broken SLAs and penalties. </a:t>
            </a:r>
            <a:endParaRPr lang="en-IN" sz="2250" dirty="0" smtClean="0"/>
          </a:p>
          <a:p>
            <a:pPr algn="just"/>
            <a:r>
              <a:rPr lang="en-IN" sz="2250" dirty="0" smtClean="0"/>
              <a:t>Over </a:t>
            </a:r>
            <a:r>
              <a:rPr lang="en-IN" sz="2250" dirty="0"/>
              <a:t>provisioning of resources will lead to resource underutilization, and consequently, a decrease in revenue for the provider. </a:t>
            </a:r>
            <a:endParaRPr lang="en-IN" sz="2250" dirty="0" smtClean="0"/>
          </a:p>
          <a:p>
            <a:pPr algn="just"/>
            <a:r>
              <a:rPr lang="en-IN" sz="2250" dirty="0" smtClean="0"/>
              <a:t>Deploying </a:t>
            </a:r>
            <a:r>
              <a:rPr lang="en-IN" sz="2250" dirty="0"/>
              <a:t>an autonomous system to efficiently provision resources to users is a challenging problem. </a:t>
            </a:r>
            <a:endParaRPr lang="en-IN" sz="2250" dirty="0" smtClean="0"/>
          </a:p>
          <a:p>
            <a:pPr algn="just"/>
            <a:r>
              <a:rPr lang="en-IN" sz="2250" dirty="0" smtClean="0"/>
              <a:t>The </a:t>
            </a:r>
            <a:r>
              <a:rPr lang="en-IN" sz="2250" dirty="0"/>
              <a:t>difficulty comes from the unpredictability of consumer demand, software and hardware failures, heterogeneity of services, power management, and conflicts in signed SLAs between consumers and service providers. </a:t>
            </a:r>
          </a:p>
        </p:txBody>
      </p:sp>
    </p:spTree>
    <p:extLst>
      <p:ext uri="{BB962C8B-B14F-4D97-AF65-F5344CB8AC3E}">
        <p14:creationId xmlns:p14="http://schemas.microsoft.com/office/powerpoint/2010/main" val="193691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548680"/>
            <a:ext cx="7498080" cy="5472608"/>
          </a:xfrm>
        </p:spPr>
        <p:txBody>
          <a:bodyPr>
            <a:normAutofit fontScale="85000" lnSpcReduction="20000"/>
          </a:bodyPr>
          <a:lstStyle/>
          <a:p>
            <a:pPr algn="just"/>
            <a:r>
              <a:rPr lang="en-IN" dirty="0"/>
              <a:t>Efficient VM provisioning depends on the cloud architecture and management of cloud infrastructures. </a:t>
            </a:r>
            <a:endParaRPr lang="en-IN" dirty="0" smtClean="0"/>
          </a:p>
          <a:p>
            <a:pPr algn="just"/>
            <a:r>
              <a:rPr lang="en-IN" dirty="0" smtClean="0"/>
              <a:t>Resource </a:t>
            </a:r>
            <a:r>
              <a:rPr lang="en-IN" dirty="0"/>
              <a:t>provisioning schemes also demand fast discovery of services and data in cloud computing infrastructures</a:t>
            </a:r>
            <a:r>
              <a:rPr lang="en-IN" dirty="0" smtClean="0"/>
              <a:t>.</a:t>
            </a:r>
          </a:p>
          <a:p>
            <a:pPr algn="just"/>
            <a:r>
              <a:rPr lang="en-IN" dirty="0" smtClean="0"/>
              <a:t> </a:t>
            </a:r>
            <a:r>
              <a:rPr lang="en-IN" dirty="0"/>
              <a:t>In a virtualized cluster of servers, this demands efficient installation of VMs, live VM migration, and fast recovery from failures. </a:t>
            </a:r>
            <a:endParaRPr lang="en-IN" dirty="0" smtClean="0"/>
          </a:p>
          <a:p>
            <a:pPr algn="just"/>
            <a:r>
              <a:rPr lang="en-IN" dirty="0" smtClean="0"/>
              <a:t>To </a:t>
            </a:r>
            <a:r>
              <a:rPr lang="en-IN" dirty="0"/>
              <a:t>deploy VMs, users treat them as physical hosts with customized operating systems for specific applications. For example, Amazon’s EC2 uses </a:t>
            </a:r>
            <a:r>
              <a:rPr lang="en-IN" dirty="0" err="1"/>
              <a:t>Xen</a:t>
            </a:r>
            <a:r>
              <a:rPr lang="en-IN" dirty="0"/>
              <a:t> as the virtual machine monitor (VMM). The same VMM is used in IBM’s Blue Cloud. </a:t>
            </a:r>
          </a:p>
        </p:txBody>
      </p:sp>
    </p:spTree>
    <p:extLst>
      <p:ext uri="{BB962C8B-B14F-4D97-AF65-F5344CB8AC3E}">
        <p14:creationId xmlns:p14="http://schemas.microsoft.com/office/powerpoint/2010/main" val="369386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548680"/>
            <a:ext cx="7498080" cy="5760640"/>
          </a:xfrm>
        </p:spPr>
        <p:txBody>
          <a:bodyPr>
            <a:normAutofit fontScale="77500" lnSpcReduction="20000"/>
          </a:bodyPr>
          <a:lstStyle/>
          <a:p>
            <a:pPr algn="just"/>
            <a:r>
              <a:rPr lang="en-IN" dirty="0"/>
              <a:t>In the EC2 platform, some predefined VM templates are also provided. </a:t>
            </a:r>
            <a:r>
              <a:rPr lang="en-IN" dirty="0" smtClean="0"/>
              <a:t>Users </a:t>
            </a:r>
            <a:r>
              <a:rPr lang="en-IN" dirty="0"/>
              <a:t>can choose different kinds of VMs from the templates. </a:t>
            </a:r>
            <a:endParaRPr lang="en-IN" dirty="0" smtClean="0"/>
          </a:p>
          <a:p>
            <a:pPr algn="just"/>
            <a:r>
              <a:rPr lang="en-IN" dirty="0" smtClean="0"/>
              <a:t>IBM’s </a:t>
            </a:r>
            <a:r>
              <a:rPr lang="en-IN" dirty="0"/>
              <a:t>Blue Cloud does not provide any VM templates. In general, any type of VM can run on top of </a:t>
            </a:r>
            <a:r>
              <a:rPr lang="en-IN" dirty="0" err="1"/>
              <a:t>Xen</a:t>
            </a:r>
            <a:r>
              <a:rPr lang="en-IN" dirty="0"/>
              <a:t>. </a:t>
            </a:r>
            <a:endParaRPr lang="en-IN" dirty="0" smtClean="0"/>
          </a:p>
          <a:p>
            <a:pPr algn="just"/>
            <a:r>
              <a:rPr lang="en-IN" dirty="0" smtClean="0"/>
              <a:t>Microsoft </a:t>
            </a:r>
            <a:r>
              <a:rPr lang="en-IN" dirty="0"/>
              <a:t>also applies virtualization in its Azure cloud platform. The provider should offer resource-economic services. </a:t>
            </a:r>
            <a:endParaRPr lang="en-IN" dirty="0" smtClean="0"/>
          </a:p>
          <a:p>
            <a:pPr algn="just"/>
            <a:r>
              <a:rPr lang="en-IN" dirty="0" smtClean="0"/>
              <a:t>Power-efficient </a:t>
            </a:r>
            <a:r>
              <a:rPr lang="en-IN" dirty="0"/>
              <a:t>schemes for caching, query pro-cessing, and thermal management are mandatory due to increasing energy waste by heat dissipation from data </a:t>
            </a:r>
            <a:r>
              <a:rPr lang="en-IN" dirty="0" err="1"/>
              <a:t>centers</a:t>
            </a:r>
            <a:r>
              <a:rPr lang="en-IN" dirty="0"/>
              <a:t>. </a:t>
            </a:r>
            <a:endParaRPr lang="en-IN" dirty="0" smtClean="0"/>
          </a:p>
          <a:p>
            <a:pPr algn="just"/>
            <a:r>
              <a:rPr lang="en-IN" dirty="0" smtClean="0"/>
              <a:t>Public </a:t>
            </a:r>
            <a:r>
              <a:rPr lang="en-IN" dirty="0"/>
              <a:t>or private clouds promise to streamline the on-demand provisioning of soft-ware, hardware, and data as a service, achieving economies of scale in IT deployment and operation. </a:t>
            </a:r>
          </a:p>
        </p:txBody>
      </p:sp>
    </p:spTree>
    <p:extLst>
      <p:ext uri="{BB962C8B-B14F-4D97-AF65-F5344CB8AC3E}">
        <p14:creationId xmlns:p14="http://schemas.microsoft.com/office/powerpoint/2010/main" val="80366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r>
              <a:rPr lang="en-IN" dirty="0">
                <a:solidFill>
                  <a:srgbClr val="1A11C5"/>
                </a:solidFill>
              </a:rPr>
              <a:t>Resource Provisioning Methods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412776"/>
            <a:ext cx="684076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50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fontScale="77500" lnSpcReduction="20000"/>
          </a:bodyPr>
          <a:lstStyle/>
          <a:p>
            <a:pPr marL="82296" indent="0" algn="just">
              <a:buNone/>
            </a:pPr>
            <a:r>
              <a:rPr lang="en-IN" dirty="0"/>
              <a:t>Figure </a:t>
            </a:r>
            <a:r>
              <a:rPr lang="en-IN" dirty="0" smtClean="0"/>
              <a:t> </a:t>
            </a:r>
            <a:r>
              <a:rPr lang="en-IN" dirty="0"/>
              <a:t>shows three cases of static cloud resource provisioning policies. </a:t>
            </a:r>
            <a:endParaRPr lang="en-IN" dirty="0" smtClean="0"/>
          </a:p>
          <a:p>
            <a:pPr algn="just"/>
            <a:r>
              <a:rPr lang="en-IN" dirty="0" smtClean="0"/>
              <a:t>In </a:t>
            </a:r>
            <a:r>
              <a:rPr lang="en-IN" dirty="0"/>
              <a:t>case (a), over provisioning with the peak load causes heavy resource waste (shaded area</a:t>
            </a:r>
            <a:r>
              <a:rPr lang="en-IN" dirty="0" smtClean="0"/>
              <a:t>).</a:t>
            </a:r>
          </a:p>
          <a:p>
            <a:pPr algn="just"/>
            <a:r>
              <a:rPr lang="en-IN" dirty="0" smtClean="0"/>
              <a:t> </a:t>
            </a:r>
            <a:r>
              <a:rPr lang="en-IN" dirty="0"/>
              <a:t>In case (b), under provisioning (along the capacity line) of resources results in losses by both user and provider in that paid demand by the users (the shaded area above the capacity) is not served and wasted resources still exist for those demanded areas below the provisioned capacity. </a:t>
            </a:r>
            <a:endParaRPr lang="en-IN" dirty="0" smtClean="0"/>
          </a:p>
          <a:p>
            <a:pPr algn="just"/>
            <a:r>
              <a:rPr lang="en-IN" dirty="0" smtClean="0"/>
              <a:t>In </a:t>
            </a:r>
            <a:r>
              <a:rPr lang="en-IN" dirty="0"/>
              <a:t>case (c), the constant provisioning of resources with fixed capacity to a declining user demand could result in even worse resource waste. The user may give up the service by </a:t>
            </a:r>
            <a:r>
              <a:rPr lang="en-IN" dirty="0" err="1"/>
              <a:t>canceling</a:t>
            </a:r>
            <a:r>
              <a:rPr lang="en-IN" dirty="0"/>
              <a:t> the demand, resulting in reduced revenue for the provider. Both the user and provider may be losers in resource provisioning without elasticity</a:t>
            </a:r>
          </a:p>
        </p:txBody>
      </p:sp>
    </p:spTree>
    <p:extLst>
      <p:ext uri="{BB962C8B-B14F-4D97-AF65-F5344CB8AC3E}">
        <p14:creationId xmlns:p14="http://schemas.microsoft.com/office/powerpoint/2010/main" val="364746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168840" cy="5699720"/>
          </a:xfrm>
        </p:spPr>
        <p:txBody>
          <a:bodyPr/>
          <a:lstStyle/>
          <a:p>
            <a:pPr marL="82296" indent="0" algn="just">
              <a:buNone/>
            </a:pPr>
            <a:r>
              <a:rPr lang="en-IN" dirty="0"/>
              <a:t>Three resource-provisioning methods are presented in the following sections. </a:t>
            </a:r>
            <a:endParaRPr lang="en-IN" dirty="0" smtClean="0"/>
          </a:p>
          <a:p>
            <a:pPr algn="just">
              <a:buFont typeface="Wingdings" pitchFamily="2" charset="2"/>
              <a:buChar char="Ø"/>
            </a:pPr>
            <a:r>
              <a:rPr lang="en-IN" dirty="0" smtClean="0"/>
              <a:t>The </a:t>
            </a:r>
            <a:r>
              <a:rPr lang="en-IN" dirty="0" smtClean="0">
                <a:solidFill>
                  <a:srgbClr val="00B0F0"/>
                </a:solidFill>
              </a:rPr>
              <a:t>demand-driven method </a:t>
            </a:r>
            <a:r>
              <a:rPr lang="en-IN" dirty="0"/>
              <a:t>provides static resources and has been used in grid computing for many years. </a:t>
            </a:r>
            <a:endParaRPr lang="en-IN" dirty="0" smtClean="0"/>
          </a:p>
          <a:p>
            <a:pPr algn="just">
              <a:buFont typeface="Wingdings" pitchFamily="2" charset="2"/>
              <a:buChar char="Ø"/>
            </a:pPr>
            <a:r>
              <a:rPr lang="en-IN" dirty="0" smtClean="0"/>
              <a:t>The </a:t>
            </a:r>
            <a:r>
              <a:rPr lang="en-IN" dirty="0" smtClean="0">
                <a:solidFill>
                  <a:srgbClr val="00B0F0"/>
                </a:solidFill>
              </a:rPr>
              <a:t>event driven </a:t>
            </a:r>
            <a:r>
              <a:rPr lang="en-IN" dirty="0">
                <a:solidFill>
                  <a:srgbClr val="00B0F0"/>
                </a:solidFill>
              </a:rPr>
              <a:t>method </a:t>
            </a:r>
            <a:r>
              <a:rPr lang="en-IN" dirty="0"/>
              <a:t>is based on predicted workload by time. </a:t>
            </a:r>
            <a:endParaRPr lang="en-IN" dirty="0" smtClean="0"/>
          </a:p>
          <a:p>
            <a:pPr algn="just">
              <a:buFont typeface="Wingdings" pitchFamily="2" charset="2"/>
              <a:buChar char="Ø"/>
            </a:pPr>
            <a:r>
              <a:rPr lang="en-IN" dirty="0" smtClean="0"/>
              <a:t>The </a:t>
            </a:r>
            <a:r>
              <a:rPr lang="en-IN" dirty="0">
                <a:solidFill>
                  <a:srgbClr val="00B0F0"/>
                </a:solidFill>
              </a:rPr>
              <a:t>popularity-driven method </a:t>
            </a:r>
            <a:r>
              <a:rPr lang="en-IN" dirty="0"/>
              <a:t>is based on Internet traffic monitored.</a:t>
            </a:r>
          </a:p>
        </p:txBody>
      </p:sp>
    </p:spTree>
    <p:extLst>
      <p:ext uri="{BB962C8B-B14F-4D97-AF65-F5344CB8AC3E}">
        <p14:creationId xmlns:p14="http://schemas.microsoft.com/office/powerpoint/2010/main" val="3189866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2656"/>
            <a:ext cx="7498080" cy="5915744"/>
          </a:xfrm>
        </p:spPr>
        <p:txBody>
          <a:bodyPr>
            <a:normAutofit fontScale="77500" lnSpcReduction="20000"/>
          </a:bodyPr>
          <a:lstStyle/>
          <a:p>
            <a:pPr marL="82296" indent="0">
              <a:buNone/>
            </a:pPr>
            <a:r>
              <a:rPr lang="en-IN" b="1" dirty="0" smtClean="0">
                <a:solidFill>
                  <a:srgbClr val="0070C0"/>
                </a:solidFill>
              </a:rPr>
              <a:t>Demand-Driven </a:t>
            </a:r>
            <a:r>
              <a:rPr lang="en-IN" b="1" dirty="0">
                <a:solidFill>
                  <a:srgbClr val="0070C0"/>
                </a:solidFill>
              </a:rPr>
              <a:t>Resource </a:t>
            </a:r>
            <a:r>
              <a:rPr lang="en-IN" b="1" dirty="0" smtClean="0">
                <a:solidFill>
                  <a:srgbClr val="0070C0"/>
                </a:solidFill>
              </a:rPr>
              <a:t>Provisioning</a:t>
            </a:r>
          </a:p>
          <a:p>
            <a:pPr algn="just"/>
            <a:r>
              <a:rPr lang="en-IN" dirty="0"/>
              <a:t>This method adds or removes computing instances based on the current utilization level of the allocated resources. </a:t>
            </a:r>
            <a:endParaRPr lang="en-IN" dirty="0" smtClean="0"/>
          </a:p>
          <a:p>
            <a:pPr algn="just"/>
            <a:r>
              <a:rPr lang="en-IN" dirty="0" smtClean="0"/>
              <a:t>The </a:t>
            </a:r>
            <a:r>
              <a:rPr lang="en-IN" dirty="0"/>
              <a:t>demand-driven method automatically allocates two Xeon processors for the user application, when the user was using one Xeon processor more than 60 </a:t>
            </a:r>
            <a:r>
              <a:rPr lang="en-IN" dirty="0" err="1"/>
              <a:t>percent</a:t>
            </a:r>
            <a:r>
              <a:rPr lang="en-IN" dirty="0"/>
              <a:t> of the time for an extended period. </a:t>
            </a:r>
            <a:endParaRPr lang="en-IN" dirty="0" smtClean="0"/>
          </a:p>
          <a:p>
            <a:pPr algn="just"/>
            <a:r>
              <a:rPr lang="en-IN" dirty="0" smtClean="0"/>
              <a:t>In </a:t>
            </a:r>
            <a:r>
              <a:rPr lang="en-IN" dirty="0"/>
              <a:t>general, when a resource has surpassed a threshold for a certain amount of time, the scheme increases that resource based on demand. When a resource is below a threshold for a certain amount of time, that resource could be decreased accordingly. </a:t>
            </a:r>
            <a:endParaRPr lang="en-IN" dirty="0" smtClean="0"/>
          </a:p>
          <a:p>
            <a:pPr algn="just"/>
            <a:r>
              <a:rPr lang="en-IN" dirty="0" smtClean="0"/>
              <a:t>Amazon </a:t>
            </a:r>
            <a:r>
              <a:rPr lang="en-IN" dirty="0"/>
              <a:t>implements such an auto-scale feature in its EC2 platform. This method is easy to implement. The scheme does not work out right if the workload changes abruptly. </a:t>
            </a:r>
          </a:p>
        </p:txBody>
      </p:sp>
    </p:spTree>
    <p:extLst>
      <p:ext uri="{BB962C8B-B14F-4D97-AF65-F5344CB8AC3E}">
        <p14:creationId xmlns:p14="http://schemas.microsoft.com/office/powerpoint/2010/main" val="2487785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133" y="404664"/>
            <a:ext cx="6912768" cy="603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606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404664"/>
            <a:ext cx="7674056" cy="5843736"/>
          </a:xfrm>
        </p:spPr>
        <p:txBody>
          <a:bodyPr>
            <a:normAutofit fontScale="85000" lnSpcReduction="20000"/>
          </a:bodyPr>
          <a:lstStyle/>
          <a:p>
            <a:pPr marL="82296" indent="0" algn="just">
              <a:buNone/>
            </a:pPr>
            <a:r>
              <a:rPr lang="en-IN" dirty="0"/>
              <a:t>The x-axis in Figure </a:t>
            </a:r>
            <a:r>
              <a:rPr lang="en-IN" dirty="0" smtClean="0"/>
              <a:t>4.25 </a:t>
            </a:r>
            <a:r>
              <a:rPr lang="en-IN" dirty="0"/>
              <a:t>is the time scale in milliseconds. In the beginning, heavy fluctuations of CPU load are encountered. </a:t>
            </a:r>
            <a:endParaRPr lang="en-IN" dirty="0" smtClean="0"/>
          </a:p>
          <a:p>
            <a:pPr marL="82296" indent="0" algn="just">
              <a:buNone/>
            </a:pPr>
            <a:r>
              <a:rPr lang="en-IN" dirty="0" smtClean="0"/>
              <a:t>All </a:t>
            </a:r>
            <a:r>
              <a:rPr lang="en-IN" dirty="0"/>
              <a:t>three methods have demanded a few VM instances initially. </a:t>
            </a:r>
            <a:endParaRPr lang="en-IN" dirty="0" smtClean="0"/>
          </a:p>
          <a:p>
            <a:pPr marL="82296" indent="0" algn="just">
              <a:buNone/>
            </a:pPr>
            <a:r>
              <a:rPr lang="en-IN" dirty="0" smtClean="0"/>
              <a:t>Gradually</a:t>
            </a:r>
            <a:r>
              <a:rPr lang="en-IN" dirty="0"/>
              <a:t>, the utilization rate becomes more stabilized with a maximum of 20 VMs (100 </a:t>
            </a:r>
            <a:r>
              <a:rPr lang="en-IN" dirty="0" err="1"/>
              <a:t>percent</a:t>
            </a:r>
            <a:r>
              <a:rPr lang="en-IN" dirty="0"/>
              <a:t> utilization) provided for demand-driven provisioning in Figure 4.25(a). </a:t>
            </a:r>
            <a:endParaRPr lang="en-IN" dirty="0" smtClean="0"/>
          </a:p>
          <a:p>
            <a:pPr marL="82296" indent="0" algn="just">
              <a:buNone/>
            </a:pPr>
            <a:r>
              <a:rPr lang="en-IN" dirty="0" smtClean="0"/>
              <a:t>However</a:t>
            </a:r>
            <a:r>
              <a:rPr lang="en-IN" dirty="0"/>
              <a:t>, the event-driven method reaches a stable peak of 17 VMs toward the end of the event and drops quickly in Figure 4.25(b). </a:t>
            </a:r>
            <a:endParaRPr lang="en-IN" dirty="0" smtClean="0"/>
          </a:p>
          <a:p>
            <a:pPr marL="82296" indent="0" algn="just">
              <a:buNone/>
            </a:pPr>
            <a:r>
              <a:rPr lang="en-IN" dirty="0" smtClean="0"/>
              <a:t>The </a:t>
            </a:r>
            <a:r>
              <a:rPr lang="en-IN" dirty="0"/>
              <a:t>popularity provisioning shown in Figure 4.25(c) leads to a similar fluctuation with peak VM utilization in the middle of the plot</a:t>
            </a:r>
          </a:p>
        </p:txBody>
      </p:sp>
    </p:spTree>
    <p:extLst>
      <p:ext uri="{BB962C8B-B14F-4D97-AF65-F5344CB8AC3E}">
        <p14:creationId xmlns:p14="http://schemas.microsoft.com/office/powerpoint/2010/main" val="736340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492896"/>
            <a:ext cx="7498080" cy="1143000"/>
          </a:xfrm>
        </p:spPr>
        <p:txBody>
          <a:bodyPr>
            <a:normAutofit fontScale="90000"/>
          </a:bodyPr>
          <a:lstStyle/>
          <a:p>
            <a:pPr algn="ctr"/>
            <a:r>
              <a:rPr lang="en-IN" dirty="0"/>
              <a:t> INTER-CLOUD RESOURCE MANAGEMENT </a:t>
            </a:r>
            <a:br>
              <a:rPr lang="en-IN" dirty="0"/>
            </a:br>
            <a:endParaRPr lang="en-IN" dirty="0"/>
          </a:p>
        </p:txBody>
      </p:sp>
    </p:spTree>
    <p:extLst>
      <p:ext uri="{BB962C8B-B14F-4D97-AF65-F5344CB8AC3E}">
        <p14:creationId xmlns:p14="http://schemas.microsoft.com/office/powerpoint/2010/main" val="229745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normAutofit fontScale="85000" lnSpcReduction="10000"/>
          </a:bodyPr>
          <a:lstStyle/>
          <a:p>
            <a:pPr marL="82296" indent="0">
              <a:buNone/>
            </a:pPr>
            <a:r>
              <a:rPr lang="en-IN" b="1" dirty="0">
                <a:solidFill>
                  <a:srgbClr val="0070C0"/>
                </a:solidFill>
              </a:rPr>
              <a:t>Event-Driven Resource Provisioning </a:t>
            </a:r>
            <a:endParaRPr lang="en-IN" b="1" dirty="0" smtClean="0">
              <a:solidFill>
                <a:srgbClr val="0070C0"/>
              </a:solidFill>
            </a:endParaRPr>
          </a:p>
          <a:p>
            <a:pPr algn="just"/>
            <a:r>
              <a:rPr lang="en-IN" dirty="0" smtClean="0"/>
              <a:t>This </a:t>
            </a:r>
            <a:r>
              <a:rPr lang="en-IN" dirty="0"/>
              <a:t>scheme adds or removes machine instances based on a specific time event. </a:t>
            </a:r>
            <a:endParaRPr lang="en-IN" dirty="0" smtClean="0"/>
          </a:p>
          <a:p>
            <a:pPr algn="just"/>
            <a:r>
              <a:rPr lang="en-IN" dirty="0" smtClean="0"/>
              <a:t>The </a:t>
            </a:r>
            <a:r>
              <a:rPr lang="en-IN" dirty="0"/>
              <a:t>scheme works better for seasonal or predicted events such as Christmastime in the West and the Lunar New Year in the East. </a:t>
            </a:r>
            <a:endParaRPr lang="en-IN" dirty="0" smtClean="0"/>
          </a:p>
          <a:p>
            <a:pPr algn="just"/>
            <a:r>
              <a:rPr lang="en-IN" dirty="0" smtClean="0"/>
              <a:t>During </a:t>
            </a:r>
            <a:r>
              <a:rPr lang="en-IN" dirty="0"/>
              <a:t>these events, the number of users grows before the event period and then decreases during the event period. </a:t>
            </a:r>
            <a:endParaRPr lang="en-IN" dirty="0" smtClean="0"/>
          </a:p>
          <a:p>
            <a:pPr algn="just"/>
            <a:r>
              <a:rPr lang="en-IN" dirty="0" smtClean="0"/>
              <a:t>This </a:t>
            </a:r>
            <a:r>
              <a:rPr lang="en-IN" dirty="0"/>
              <a:t>scheme anticipates peak traffic before it happens. The method results in a minimal loss of </a:t>
            </a:r>
            <a:r>
              <a:rPr lang="en-IN" dirty="0" err="1"/>
              <a:t>QoS</a:t>
            </a:r>
            <a:r>
              <a:rPr lang="en-IN" dirty="0"/>
              <a:t>, if the event is predicted correctly. Otherwise, wasted resources are even greater due to events that do not follow a fixed pattern. </a:t>
            </a:r>
          </a:p>
        </p:txBody>
      </p:sp>
    </p:spTree>
    <p:extLst>
      <p:ext uri="{BB962C8B-B14F-4D97-AF65-F5344CB8AC3E}">
        <p14:creationId xmlns:p14="http://schemas.microsoft.com/office/powerpoint/2010/main" val="4213126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2656"/>
            <a:ext cx="7498080" cy="6120680"/>
          </a:xfrm>
        </p:spPr>
        <p:txBody>
          <a:bodyPr>
            <a:normAutofit fontScale="85000" lnSpcReduction="10000"/>
          </a:bodyPr>
          <a:lstStyle/>
          <a:p>
            <a:pPr marL="82296" indent="0">
              <a:buNone/>
            </a:pPr>
            <a:r>
              <a:rPr lang="en-IN" dirty="0">
                <a:solidFill>
                  <a:srgbClr val="0070C0"/>
                </a:solidFill>
              </a:rPr>
              <a:t>Popularity-Driven Resource Provisioning </a:t>
            </a:r>
            <a:endParaRPr lang="en-IN" dirty="0" smtClean="0">
              <a:solidFill>
                <a:srgbClr val="0070C0"/>
              </a:solidFill>
            </a:endParaRPr>
          </a:p>
          <a:p>
            <a:pPr algn="just"/>
            <a:r>
              <a:rPr lang="en-IN" dirty="0" smtClean="0"/>
              <a:t>In </a:t>
            </a:r>
            <a:r>
              <a:rPr lang="en-IN" dirty="0"/>
              <a:t>this method, the Internet searches for popularity of certain applications and creates the instances by popularity demand. </a:t>
            </a:r>
            <a:endParaRPr lang="en-IN" dirty="0" smtClean="0"/>
          </a:p>
          <a:p>
            <a:pPr algn="just"/>
            <a:r>
              <a:rPr lang="en-IN" dirty="0" smtClean="0"/>
              <a:t>The </a:t>
            </a:r>
            <a:r>
              <a:rPr lang="en-IN" dirty="0"/>
              <a:t>scheme anticipates increased traffic with popularity. Again, the scheme has a minimal loss of </a:t>
            </a:r>
            <a:r>
              <a:rPr lang="en-IN" dirty="0" err="1"/>
              <a:t>QoS</a:t>
            </a:r>
            <a:r>
              <a:rPr lang="en-IN" dirty="0"/>
              <a:t>, if the predicted popularity is correct. </a:t>
            </a:r>
            <a:endParaRPr lang="en-IN" dirty="0" smtClean="0"/>
          </a:p>
          <a:p>
            <a:pPr algn="just"/>
            <a:r>
              <a:rPr lang="en-IN" dirty="0" smtClean="0"/>
              <a:t>Resources </a:t>
            </a:r>
            <a:r>
              <a:rPr lang="en-IN" dirty="0"/>
              <a:t>may be wasted if traffic does not occur as expected. In Figure 4.25(c), EC2 performance by CPU utilization rate (the dark curve with the percentage scale shown on the left) is plotted against the number of VMs provisioned (the light curves with scale shown on the right, with a maximum of 20 VMs provisioned). </a:t>
            </a:r>
          </a:p>
        </p:txBody>
      </p:sp>
    </p:spTree>
    <p:extLst>
      <p:ext uri="{BB962C8B-B14F-4D97-AF65-F5344CB8AC3E}">
        <p14:creationId xmlns:p14="http://schemas.microsoft.com/office/powerpoint/2010/main" val="4138484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r>
              <a:rPr lang="en-IN" dirty="0">
                <a:solidFill>
                  <a:srgbClr val="1A11C5"/>
                </a:solidFill>
              </a:rPr>
              <a:t>Dynamic Resource Deployment</a:t>
            </a:r>
          </a:p>
        </p:txBody>
      </p:sp>
      <p:sp>
        <p:nvSpPr>
          <p:cNvPr id="3" name="Content Placeholder 2"/>
          <p:cNvSpPr>
            <a:spLocks noGrp="1"/>
          </p:cNvSpPr>
          <p:nvPr>
            <p:ph idx="1"/>
          </p:nvPr>
        </p:nvSpPr>
        <p:spPr>
          <a:xfrm>
            <a:off x="1435608" y="908720"/>
            <a:ext cx="7498080" cy="5339680"/>
          </a:xfrm>
        </p:spPr>
        <p:txBody>
          <a:bodyPr>
            <a:noAutofit/>
          </a:bodyPr>
          <a:lstStyle/>
          <a:p>
            <a:pPr algn="just"/>
            <a:r>
              <a:rPr lang="en-IN" sz="2500" dirty="0"/>
              <a:t>The cloud uses VMs as building blocks to create an execution environment across multiple resource sites. </a:t>
            </a:r>
            <a:endParaRPr lang="en-IN" sz="2500" dirty="0" smtClean="0"/>
          </a:p>
          <a:p>
            <a:pPr algn="just"/>
            <a:r>
              <a:rPr lang="en-IN" sz="2500" dirty="0" smtClean="0"/>
              <a:t>The Inter-Grid-managed </a:t>
            </a:r>
            <a:r>
              <a:rPr lang="en-IN" sz="2500" dirty="0"/>
              <a:t>infrastructure was developed by a Melbourne University group. Dynamic resource deployment can be implemented to achieve scalability in performance. </a:t>
            </a:r>
            <a:endParaRPr lang="en-IN" sz="2500" dirty="0" smtClean="0"/>
          </a:p>
          <a:p>
            <a:pPr algn="just"/>
            <a:r>
              <a:rPr lang="en-IN" sz="2500" dirty="0" smtClean="0"/>
              <a:t>The </a:t>
            </a:r>
            <a:r>
              <a:rPr lang="en-IN" sz="2500" dirty="0"/>
              <a:t>Inter-Grid is a Java-implemented software system that lets users create execution cloud environments on top of all participating grid resources. </a:t>
            </a:r>
            <a:endParaRPr lang="en-IN" sz="2500" dirty="0" smtClean="0"/>
          </a:p>
          <a:p>
            <a:pPr algn="just"/>
            <a:r>
              <a:rPr lang="en-IN" sz="2500" dirty="0" smtClean="0"/>
              <a:t>Peering </a:t>
            </a:r>
            <a:r>
              <a:rPr lang="en-IN" sz="2500" dirty="0"/>
              <a:t>arrangements established between gateways enable the allocation of resources from multiple grids to establish the execution environment</a:t>
            </a:r>
          </a:p>
        </p:txBody>
      </p:sp>
    </p:spTree>
    <p:extLst>
      <p:ext uri="{BB962C8B-B14F-4D97-AF65-F5344CB8AC3E}">
        <p14:creationId xmlns:p14="http://schemas.microsoft.com/office/powerpoint/2010/main" val="2350025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548680"/>
            <a:ext cx="7560840"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237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a:bodyPr>
          <a:lstStyle/>
          <a:p>
            <a:pPr marL="82296" indent="0" algn="just">
              <a:buNone/>
            </a:pPr>
            <a:r>
              <a:rPr lang="en-IN" sz="2800" dirty="0"/>
              <a:t>In Figure 4.26, a scenario is illustrated by which an inter-grid gateway (IGG) allocates resources from a local cluster to deploy applications in three steps: </a:t>
            </a:r>
            <a:endParaRPr lang="en-IN" sz="2800" dirty="0" smtClean="0"/>
          </a:p>
          <a:p>
            <a:pPr algn="just">
              <a:buFont typeface="Wingdings" pitchFamily="2" charset="2"/>
              <a:buChar char="Ø"/>
            </a:pPr>
            <a:r>
              <a:rPr lang="en-IN" sz="2800" dirty="0" smtClean="0"/>
              <a:t>(</a:t>
            </a:r>
            <a:r>
              <a:rPr lang="en-IN" sz="2800" dirty="0"/>
              <a:t>1) requesting the VMs, </a:t>
            </a:r>
            <a:endParaRPr lang="en-IN" sz="2800" dirty="0" smtClean="0"/>
          </a:p>
          <a:p>
            <a:pPr algn="just">
              <a:buFont typeface="Wingdings" pitchFamily="2" charset="2"/>
              <a:buChar char="Ø"/>
            </a:pPr>
            <a:r>
              <a:rPr lang="en-IN" sz="2800" dirty="0" smtClean="0"/>
              <a:t>(</a:t>
            </a:r>
            <a:r>
              <a:rPr lang="en-IN" sz="2800" dirty="0"/>
              <a:t>2) enacting the leases, </a:t>
            </a:r>
            <a:r>
              <a:rPr lang="en-IN" sz="2800" dirty="0" smtClean="0"/>
              <a:t>and</a:t>
            </a:r>
          </a:p>
          <a:p>
            <a:pPr algn="just">
              <a:buFont typeface="Wingdings" pitchFamily="2" charset="2"/>
              <a:buChar char="Ø"/>
            </a:pPr>
            <a:r>
              <a:rPr lang="en-IN" sz="2800" dirty="0" smtClean="0"/>
              <a:t> </a:t>
            </a:r>
            <a:r>
              <a:rPr lang="en-IN" sz="2800" dirty="0"/>
              <a:t>(3) deploying the VMs as requested. Under peak demand, this IGG interacts with another IGG that can allocate resources from a cloud computing provider</a:t>
            </a:r>
          </a:p>
        </p:txBody>
      </p:sp>
    </p:spTree>
    <p:extLst>
      <p:ext uri="{BB962C8B-B14F-4D97-AF65-F5344CB8AC3E}">
        <p14:creationId xmlns:p14="http://schemas.microsoft.com/office/powerpoint/2010/main" val="1881228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fontScale="77500" lnSpcReduction="20000"/>
          </a:bodyPr>
          <a:lstStyle/>
          <a:p>
            <a:pPr algn="just"/>
            <a:r>
              <a:rPr lang="en-IN" dirty="0"/>
              <a:t>A grid has predefined peering arrangements with other grids, which the IGG manages. Through multiple IGGs, the system coordinates the use of </a:t>
            </a:r>
            <a:r>
              <a:rPr lang="en-IN" dirty="0" err="1"/>
              <a:t>InterGrid</a:t>
            </a:r>
            <a:r>
              <a:rPr lang="en-IN" dirty="0"/>
              <a:t> resources. </a:t>
            </a:r>
            <a:endParaRPr lang="en-IN" dirty="0" smtClean="0"/>
          </a:p>
          <a:p>
            <a:pPr algn="just"/>
            <a:r>
              <a:rPr lang="en-IN" dirty="0" smtClean="0"/>
              <a:t>An </a:t>
            </a:r>
            <a:r>
              <a:rPr lang="en-IN" dirty="0"/>
              <a:t>IGG is aware of the peering terms with other grids, selects suitable grids that can provide the required resources, and replies to requests from other IGGs. </a:t>
            </a:r>
            <a:endParaRPr lang="en-IN" dirty="0" smtClean="0"/>
          </a:p>
          <a:p>
            <a:pPr algn="just"/>
            <a:r>
              <a:rPr lang="en-IN" dirty="0" smtClean="0"/>
              <a:t>Request </a:t>
            </a:r>
            <a:r>
              <a:rPr lang="en-IN" dirty="0"/>
              <a:t>redirection policies determine which peering grid </a:t>
            </a:r>
            <a:r>
              <a:rPr lang="en-IN" dirty="0" err="1"/>
              <a:t>InterGrid</a:t>
            </a:r>
            <a:r>
              <a:rPr lang="en-IN" dirty="0"/>
              <a:t> selects to process a request and a price for which that grid will perform the task</a:t>
            </a:r>
            <a:r>
              <a:rPr lang="en-IN" dirty="0" smtClean="0"/>
              <a:t>.</a:t>
            </a:r>
          </a:p>
          <a:p>
            <a:pPr algn="just"/>
            <a:r>
              <a:rPr lang="en-IN" dirty="0" smtClean="0"/>
              <a:t> </a:t>
            </a:r>
            <a:r>
              <a:rPr lang="en-IN" dirty="0"/>
              <a:t>An IGG can also allocate 40 resources from a cloud provider. </a:t>
            </a:r>
            <a:endParaRPr lang="en-IN" dirty="0" smtClean="0"/>
          </a:p>
          <a:p>
            <a:pPr algn="just"/>
            <a:r>
              <a:rPr lang="en-IN" dirty="0" smtClean="0"/>
              <a:t>The </a:t>
            </a:r>
            <a:r>
              <a:rPr lang="en-IN" dirty="0"/>
              <a:t>cloud system creates a virtual environment to help users deploy their applications. These applications use the distributed grid resources. </a:t>
            </a:r>
          </a:p>
        </p:txBody>
      </p:sp>
    </p:spTree>
    <p:extLst>
      <p:ext uri="{BB962C8B-B14F-4D97-AF65-F5344CB8AC3E}">
        <p14:creationId xmlns:p14="http://schemas.microsoft.com/office/powerpoint/2010/main" val="2318877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fontScale="85000" lnSpcReduction="10000"/>
          </a:bodyPr>
          <a:lstStyle/>
          <a:p>
            <a:pPr algn="just"/>
            <a:r>
              <a:rPr lang="en-IN" dirty="0" smtClean="0"/>
              <a:t>The </a:t>
            </a:r>
            <a:r>
              <a:rPr lang="en-IN" dirty="0" err="1"/>
              <a:t>InterGrid</a:t>
            </a:r>
            <a:r>
              <a:rPr lang="en-IN" dirty="0"/>
              <a:t> allocates and provides a distributed virtual environment (DVE</a:t>
            </a:r>
            <a:r>
              <a:rPr lang="en-IN" dirty="0" smtClean="0"/>
              <a:t>).</a:t>
            </a:r>
          </a:p>
          <a:p>
            <a:pPr algn="just"/>
            <a:r>
              <a:rPr lang="en-IN" dirty="0" smtClean="0"/>
              <a:t>This </a:t>
            </a:r>
            <a:r>
              <a:rPr lang="en-IN" dirty="0"/>
              <a:t>is a virtual cluster of VMs that runs isolated from other virtual clusters. </a:t>
            </a:r>
            <a:endParaRPr lang="en-IN" dirty="0" smtClean="0"/>
          </a:p>
          <a:p>
            <a:pPr algn="just"/>
            <a:r>
              <a:rPr lang="en-IN" dirty="0" smtClean="0"/>
              <a:t>A </a:t>
            </a:r>
            <a:r>
              <a:rPr lang="en-IN" dirty="0"/>
              <a:t>component called the DVE manager performs resource allocation and management on behalf of specific user applications. </a:t>
            </a:r>
            <a:endParaRPr lang="en-IN" dirty="0" smtClean="0"/>
          </a:p>
          <a:p>
            <a:pPr algn="just"/>
            <a:r>
              <a:rPr lang="en-IN" dirty="0" smtClean="0"/>
              <a:t>The </a:t>
            </a:r>
            <a:r>
              <a:rPr lang="en-IN" dirty="0"/>
              <a:t>core component of the IGG is a scheduler for implementing provisioning policies and peering with other gateways. </a:t>
            </a:r>
            <a:endParaRPr lang="en-IN" dirty="0" smtClean="0"/>
          </a:p>
          <a:p>
            <a:pPr algn="just"/>
            <a:r>
              <a:rPr lang="en-IN" dirty="0" smtClean="0"/>
              <a:t>The </a:t>
            </a:r>
            <a:r>
              <a:rPr lang="en-IN" dirty="0"/>
              <a:t>communication component provides an asynchronous message-passing mechanism. </a:t>
            </a:r>
            <a:endParaRPr lang="en-IN" dirty="0" smtClean="0"/>
          </a:p>
          <a:p>
            <a:pPr algn="just"/>
            <a:r>
              <a:rPr lang="en-IN" dirty="0" smtClean="0"/>
              <a:t>Received </a:t>
            </a:r>
            <a:r>
              <a:rPr lang="en-IN" dirty="0"/>
              <a:t>messages are handled in parallel by a thread pool. </a:t>
            </a:r>
          </a:p>
        </p:txBody>
      </p:sp>
    </p:spTree>
    <p:extLst>
      <p:ext uri="{BB962C8B-B14F-4D97-AF65-F5344CB8AC3E}">
        <p14:creationId xmlns:p14="http://schemas.microsoft.com/office/powerpoint/2010/main" val="252856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498080" cy="418058"/>
          </a:xfrm>
        </p:spPr>
        <p:txBody>
          <a:bodyPr>
            <a:normAutofit fontScale="90000"/>
          </a:bodyPr>
          <a:lstStyle/>
          <a:p>
            <a:r>
              <a:rPr lang="en-IN" dirty="0">
                <a:solidFill>
                  <a:srgbClr val="1A11C5"/>
                </a:solidFill>
              </a:rPr>
              <a:t>Provisioning of Storage Resources </a:t>
            </a:r>
          </a:p>
        </p:txBody>
      </p:sp>
      <p:sp>
        <p:nvSpPr>
          <p:cNvPr id="3" name="Content Placeholder 2"/>
          <p:cNvSpPr>
            <a:spLocks noGrp="1"/>
          </p:cNvSpPr>
          <p:nvPr>
            <p:ph idx="1"/>
          </p:nvPr>
        </p:nvSpPr>
        <p:spPr>
          <a:xfrm>
            <a:off x="1115616" y="692696"/>
            <a:ext cx="7818072" cy="5555704"/>
          </a:xfrm>
        </p:spPr>
        <p:txBody>
          <a:bodyPr>
            <a:noAutofit/>
          </a:bodyPr>
          <a:lstStyle/>
          <a:p>
            <a:pPr algn="just"/>
            <a:r>
              <a:rPr lang="en-IN" sz="2100" dirty="0"/>
              <a:t>The data storage layer is built on top of the physical or virtual servers. </a:t>
            </a:r>
            <a:endParaRPr lang="en-IN" sz="2100" dirty="0" smtClean="0"/>
          </a:p>
          <a:p>
            <a:pPr algn="just"/>
            <a:r>
              <a:rPr lang="en-IN" sz="2100" dirty="0" smtClean="0"/>
              <a:t>As </a:t>
            </a:r>
            <a:r>
              <a:rPr lang="en-IN" sz="2100" dirty="0"/>
              <a:t>the cloud computing applications often provide service to users, it is unavoidable that the data is stored in the clusters of the cloud provider. </a:t>
            </a:r>
            <a:endParaRPr lang="en-IN" sz="2100" dirty="0" smtClean="0"/>
          </a:p>
          <a:p>
            <a:pPr algn="just"/>
            <a:r>
              <a:rPr lang="en-IN" sz="2100" dirty="0" smtClean="0"/>
              <a:t>The </a:t>
            </a:r>
            <a:r>
              <a:rPr lang="en-IN" sz="2100" dirty="0"/>
              <a:t>service can be accessed anywhere in the world. </a:t>
            </a:r>
            <a:endParaRPr lang="en-IN" sz="2100" dirty="0" smtClean="0"/>
          </a:p>
          <a:p>
            <a:pPr algn="just"/>
            <a:r>
              <a:rPr lang="en-IN" sz="2100" dirty="0" smtClean="0"/>
              <a:t>One </a:t>
            </a:r>
            <a:r>
              <a:rPr lang="en-IN" sz="2100" dirty="0"/>
              <a:t>example is e-mail systems. A typical large e-mail system might have millions of users and each user can have thousands of e-mails and consume multiple gigabytes of disk space</a:t>
            </a:r>
            <a:r>
              <a:rPr lang="en-IN" sz="2100" dirty="0" smtClean="0"/>
              <a:t>.</a:t>
            </a:r>
          </a:p>
          <a:p>
            <a:pPr algn="just"/>
            <a:r>
              <a:rPr lang="en-IN" sz="2100" dirty="0" smtClean="0"/>
              <a:t> </a:t>
            </a:r>
            <a:r>
              <a:rPr lang="en-IN" sz="2100" dirty="0"/>
              <a:t>Another example is a web searching application. </a:t>
            </a:r>
            <a:endParaRPr lang="en-IN" sz="2100" dirty="0" smtClean="0"/>
          </a:p>
          <a:p>
            <a:pPr algn="just"/>
            <a:r>
              <a:rPr lang="en-IN" sz="2100" dirty="0" smtClean="0"/>
              <a:t>In </a:t>
            </a:r>
            <a:r>
              <a:rPr lang="en-IN" sz="2100" dirty="0"/>
              <a:t>storage technologies, hard disk drives may be augmented with solid-state drives in the future. This will provide reliable and high-performance data storage. The biggest barriers to adopting flash memory in data </a:t>
            </a:r>
            <a:r>
              <a:rPr lang="en-IN" sz="2100" dirty="0" err="1"/>
              <a:t>centers</a:t>
            </a:r>
            <a:r>
              <a:rPr lang="en-IN" sz="2100" dirty="0"/>
              <a:t> have been price, capacity, and, to some extent, a lack of sophisticated query-processing techniques. However, this is about to change as the I/O bandwidth of solid-state drives becomes too impressive to ignore. </a:t>
            </a:r>
          </a:p>
        </p:txBody>
      </p:sp>
    </p:spTree>
    <p:extLst>
      <p:ext uri="{BB962C8B-B14F-4D97-AF65-F5344CB8AC3E}">
        <p14:creationId xmlns:p14="http://schemas.microsoft.com/office/powerpoint/2010/main" val="1758885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20688"/>
            <a:ext cx="7498080" cy="5627712"/>
          </a:xfrm>
        </p:spPr>
        <p:txBody>
          <a:bodyPr>
            <a:normAutofit/>
          </a:bodyPr>
          <a:lstStyle/>
          <a:p>
            <a:pPr algn="just"/>
            <a:r>
              <a:rPr lang="en-IN" sz="2800" dirty="0"/>
              <a:t>A </a:t>
            </a:r>
            <a:r>
              <a:rPr lang="en-IN" sz="2800" dirty="0">
                <a:solidFill>
                  <a:srgbClr val="FF0000"/>
                </a:solidFill>
              </a:rPr>
              <a:t>distributed file system </a:t>
            </a:r>
            <a:r>
              <a:rPr lang="en-IN" sz="2800" dirty="0"/>
              <a:t>is very important for storing large-scale data. </a:t>
            </a:r>
            <a:endParaRPr lang="en-IN" sz="2800" dirty="0" smtClean="0"/>
          </a:p>
          <a:p>
            <a:pPr algn="just"/>
            <a:r>
              <a:rPr lang="en-IN" sz="2800" dirty="0" smtClean="0"/>
              <a:t>However</a:t>
            </a:r>
            <a:r>
              <a:rPr lang="en-IN" sz="2800" dirty="0"/>
              <a:t>, other forms of data storage also exist. Some data does not need the namespace of a tree structure file system, and instead, databases are built with stored data files. </a:t>
            </a:r>
            <a:endParaRPr lang="en-IN" sz="2800" dirty="0" smtClean="0"/>
          </a:p>
          <a:p>
            <a:pPr algn="just"/>
            <a:r>
              <a:rPr lang="en-IN" sz="2800" dirty="0" smtClean="0"/>
              <a:t>In </a:t>
            </a:r>
            <a:r>
              <a:rPr lang="en-IN" sz="2800" dirty="0"/>
              <a:t>cloud computing, another form of data storage is (Key, Value) pairs. Amazon S3 service uses SOAP to access the objects stored in the cloud. </a:t>
            </a:r>
          </a:p>
        </p:txBody>
      </p:sp>
    </p:spTree>
    <p:extLst>
      <p:ext uri="{BB962C8B-B14F-4D97-AF65-F5344CB8AC3E}">
        <p14:creationId xmlns:p14="http://schemas.microsoft.com/office/powerpoint/2010/main" val="4145476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721" y="1523693"/>
            <a:ext cx="763284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692696"/>
            <a:ext cx="7416824" cy="830997"/>
          </a:xfrm>
          <a:prstGeom prst="rect">
            <a:avLst/>
          </a:prstGeom>
          <a:noFill/>
        </p:spPr>
        <p:txBody>
          <a:bodyPr wrap="square" rtlCol="0">
            <a:spAutoFit/>
          </a:bodyPr>
          <a:lstStyle/>
          <a:p>
            <a:pPr algn="just"/>
            <a:r>
              <a:rPr lang="en-IN" sz="2400" dirty="0" smtClean="0"/>
              <a:t>Table 4.8 outlines three cloud storage services provided by Google, </a:t>
            </a:r>
            <a:r>
              <a:rPr lang="en-IN" sz="2400" dirty="0" err="1" smtClean="0"/>
              <a:t>Hadoop</a:t>
            </a:r>
            <a:r>
              <a:rPr lang="en-IN" sz="2400" dirty="0" smtClean="0"/>
              <a:t>, and Amazon.</a:t>
            </a:r>
            <a:endParaRPr lang="en-IN" sz="2400" dirty="0"/>
          </a:p>
        </p:txBody>
      </p:sp>
    </p:spTree>
    <p:extLst>
      <p:ext uri="{BB962C8B-B14F-4D97-AF65-F5344CB8AC3E}">
        <p14:creationId xmlns:p14="http://schemas.microsoft.com/office/powerpoint/2010/main" val="2322319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692696"/>
            <a:ext cx="7818072" cy="5555704"/>
          </a:xfrm>
        </p:spPr>
        <p:txBody>
          <a:bodyPr>
            <a:normAutofit lnSpcReduction="10000"/>
          </a:bodyPr>
          <a:lstStyle/>
          <a:p>
            <a:pPr marL="82296" indent="0" algn="just">
              <a:buNone/>
            </a:pPr>
            <a:r>
              <a:rPr lang="en-IN" sz="2400" b="1" dirty="0" err="1"/>
              <a:t>Intercloud</a:t>
            </a:r>
            <a:r>
              <a:rPr lang="en-IN" sz="2400" dirty="0"/>
              <a:t> or '</a:t>
            </a:r>
            <a:r>
              <a:rPr lang="en-IN" sz="2400" b="1" dirty="0"/>
              <a:t>cloud</a:t>
            </a:r>
            <a:r>
              <a:rPr lang="en-IN" sz="2400" dirty="0"/>
              <a:t> of </a:t>
            </a:r>
            <a:r>
              <a:rPr lang="en-IN" sz="2400" b="1" dirty="0"/>
              <a:t>clouds</a:t>
            </a:r>
            <a:r>
              <a:rPr lang="en-IN" sz="2400" dirty="0"/>
              <a:t>' is a term refer to a theoretical model for </a:t>
            </a:r>
            <a:r>
              <a:rPr lang="en-IN" sz="2400" b="1" dirty="0"/>
              <a:t>cloud</a:t>
            </a:r>
            <a:r>
              <a:rPr lang="en-IN" sz="2400" dirty="0"/>
              <a:t> computing services based on the idea of combining many different individual </a:t>
            </a:r>
            <a:r>
              <a:rPr lang="en-IN" sz="2400" b="1" dirty="0"/>
              <a:t>clouds</a:t>
            </a:r>
            <a:r>
              <a:rPr lang="en-IN" sz="2400" dirty="0"/>
              <a:t> into one seamless mass in terms of on-demand operations</a:t>
            </a:r>
            <a:r>
              <a:rPr lang="en-IN" sz="2400" dirty="0" smtClean="0"/>
              <a:t>.</a:t>
            </a:r>
          </a:p>
          <a:p>
            <a:pPr marL="82296" indent="0" algn="just">
              <a:buNone/>
            </a:pPr>
            <a:r>
              <a:rPr lang="en-IN" sz="2400" dirty="0"/>
              <a:t> The </a:t>
            </a:r>
            <a:r>
              <a:rPr lang="en-IN" sz="2400" b="1" dirty="0"/>
              <a:t> </a:t>
            </a:r>
            <a:r>
              <a:rPr lang="en-IN" sz="2400" b="1" dirty="0" err="1"/>
              <a:t>Intercloud</a:t>
            </a:r>
            <a:r>
              <a:rPr lang="en-IN" sz="2400" b="1" dirty="0"/>
              <a:t> </a:t>
            </a:r>
            <a:r>
              <a:rPr lang="en-IN" sz="2400" dirty="0"/>
              <a:t> would simply make sure that </a:t>
            </a:r>
            <a:r>
              <a:rPr lang="en-IN" sz="2400" b="1" dirty="0"/>
              <a:t>a cloud could use resources beyond its reach</a:t>
            </a:r>
            <a:r>
              <a:rPr lang="en-IN" sz="2400" dirty="0"/>
              <a:t>, by taking advantage of pre-existing contracts with </a:t>
            </a:r>
            <a:r>
              <a:rPr lang="en-IN" sz="2400" dirty="0" smtClean="0"/>
              <a:t>other </a:t>
            </a:r>
            <a:r>
              <a:rPr lang="en-IN" sz="2400" dirty="0"/>
              <a:t>cloud providers</a:t>
            </a:r>
            <a:r>
              <a:rPr lang="en-IN" sz="2400" dirty="0" smtClean="0"/>
              <a:t>.</a:t>
            </a:r>
          </a:p>
          <a:p>
            <a:pPr marL="82296" indent="0" algn="just">
              <a:buNone/>
            </a:pPr>
            <a:r>
              <a:rPr lang="en-IN" sz="2400" dirty="0"/>
              <a:t>The </a:t>
            </a:r>
            <a:r>
              <a:rPr lang="en-IN" sz="2400" dirty="0" err="1"/>
              <a:t>Intercloud</a:t>
            </a:r>
            <a:r>
              <a:rPr lang="en-IN" sz="2400" dirty="0"/>
              <a:t> scenario is based on the key concept that </a:t>
            </a:r>
            <a:r>
              <a:rPr lang="en-IN" sz="2400" b="1" dirty="0"/>
              <a:t>each single cloud does not have infinite physical resources or ubiquitous geographic footprint.</a:t>
            </a:r>
            <a:r>
              <a:rPr lang="en-IN" sz="2400" dirty="0"/>
              <a:t> If a cloud saturates the computational and storage resources of its infrastructure, or is requested to use resources in a geography where it has no footprint, it would still be </a:t>
            </a:r>
            <a:r>
              <a:rPr lang="en-IN" sz="2400" dirty="0" err="1"/>
              <a:t>ableto</a:t>
            </a:r>
            <a:r>
              <a:rPr lang="en-IN" sz="2400" dirty="0"/>
              <a:t> satisfy such requests for service allocations sent from its clients.</a:t>
            </a:r>
          </a:p>
        </p:txBody>
      </p:sp>
    </p:spTree>
    <p:extLst>
      <p:ext uri="{BB962C8B-B14F-4D97-AF65-F5344CB8AC3E}">
        <p14:creationId xmlns:p14="http://schemas.microsoft.com/office/powerpoint/2010/main" val="2848917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fontScale="92500" lnSpcReduction="20000"/>
          </a:bodyPr>
          <a:lstStyle/>
          <a:p>
            <a:pPr algn="just"/>
            <a:r>
              <a:rPr lang="en-IN" dirty="0"/>
              <a:t>Many cloud computing companies have developed </a:t>
            </a:r>
            <a:r>
              <a:rPr lang="en-IN" dirty="0">
                <a:solidFill>
                  <a:srgbClr val="FF0000"/>
                </a:solidFill>
              </a:rPr>
              <a:t>large-scale data storage systems </a:t>
            </a:r>
            <a:r>
              <a:rPr lang="en-IN" dirty="0"/>
              <a:t>to keep huge amount of data collected every day. </a:t>
            </a:r>
            <a:endParaRPr lang="en-IN" dirty="0" smtClean="0"/>
          </a:p>
          <a:p>
            <a:pPr algn="just"/>
            <a:r>
              <a:rPr lang="en-IN" dirty="0" smtClean="0"/>
              <a:t>For </a:t>
            </a:r>
            <a:r>
              <a:rPr lang="en-IN" dirty="0"/>
              <a:t>example, Google’s GFS stores web data and some other data, such as geographic data for Google Earth. </a:t>
            </a:r>
            <a:endParaRPr lang="en-IN" dirty="0" smtClean="0"/>
          </a:p>
          <a:p>
            <a:pPr algn="just"/>
            <a:r>
              <a:rPr lang="en-IN" dirty="0" smtClean="0"/>
              <a:t>A </a:t>
            </a:r>
            <a:r>
              <a:rPr lang="en-IN" dirty="0"/>
              <a:t>similar system from the open source community is the </a:t>
            </a:r>
            <a:r>
              <a:rPr lang="en-IN" dirty="0" err="1"/>
              <a:t>Hadoop</a:t>
            </a:r>
            <a:r>
              <a:rPr lang="en-IN" dirty="0"/>
              <a:t> Distributed File System (HDFS) for Apache. </a:t>
            </a:r>
            <a:r>
              <a:rPr lang="en-IN" dirty="0" err="1"/>
              <a:t>Hadoop</a:t>
            </a:r>
            <a:r>
              <a:rPr lang="en-IN" dirty="0"/>
              <a:t> is the open source implementation of Google’s cloud computing infrastructure. </a:t>
            </a:r>
            <a:endParaRPr lang="en-IN" dirty="0" smtClean="0"/>
          </a:p>
          <a:p>
            <a:pPr algn="just"/>
            <a:r>
              <a:rPr lang="en-IN" dirty="0" smtClean="0"/>
              <a:t>Similar </a:t>
            </a:r>
            <a:r>
              <a:rPr lang="en-IN" dirty="0"/>
              <a:t>systems include Microsoft’s Cosmos file system for the cloud. </a:t>
            </a:r>
          </a:p>
        </p:txBody>
      </p:sp>
    </p:spTree>
    <p:extLst>
      <p:ext uri="{BB962C8B-B14F-4D97-AF65-F5344CB8AC3E}">
        <p14:creationId xmlns:p14="http://schemas.microsoft.com/office/powerpoint/2010/main" val="895928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fontScale="77500" lnSpcReduction="20000"/>
          </a:bodyPr>
          <a:lstStyle/>
          <a:p>
            <a:pPr algn="just"/>
            <a:r>
              <a:rPr lang="en-IN" dirty="0"/>
              <a:t>Despite the fact that the storage service or distributed file system can be accessed directly, similar to traditional databases, cloud computing does provide some forms of structure or </a:t>
            </a:r>
            <a:r>
              <a:rPr lang="en-IN" dirty="0" smtClean="0"/>
              <a:t>semi-structure </a:t>
            </a:r>
            <a:r>
              <a:rPr lang="en-IN" dirty="0"/>
              <a:t>database processing capability. </a:t>
            </a:r>
            <a:endParaRPr lang="en-IN" dirty="0" smtClean="0"/>
          </a:p>
          <a:p>
            <a:pPr algn="just"/>
            <a:r>
              <a:rPr lang="en-IN" dirty="0" smtClean="0"/>
              <a:t>For </a:t>
            </a:r>
            <a:r>
              <a:rPr lang="en-IN" dirty="0"/>
              <a:t>example, applications might want to process the information contained in a web page. Web pages are an example of </a:t>
            </a:r>
            <a:r>
              <a:rPr lang="en-IN" dirty="0" smtClean="0"/>
              <a:t>semi-structural </a:t>
            </a:r>
            <a:r>
              <a:rPr lang="en-IN" dirty="0"/>
              <a:t>data in HTML format</a:t>
            </a:r>
            <a:r>
              <a:rPr lang="en-IN" dirty="0" smtClean="0"/>
              <a:t>.</a:t>
            </a:r>
          </a:p>
          <a:p>
            <a:pPr algn="just"/>
            <a:r>
              <a:rPr lang="en-IN" dirty="0" smtClean="0"/>
              <a:t> </a:t>
            </a:r>
            <a:r>
              <a:rPr lang="en-IN" dirty="0"/>
              <a:t>If some forms of database capability can be used, application developers will construct their application logic more easily. </a:t>
            </a:r>
            <a:endParaRPr lang="en-IN" dirty="0" smtClean="0"/>
          </a:p>
          <a:p>
            <a:pPr algn="just"/>
            <a:r>
              <a:rPr lang="en-IN" dirty="0" smtClean="0"/>
              <a:t>Another </a:t>
            </a:r>
            <a:r>
              <a:rPr lang="en-IN" dirty="0"/>
              <a:t>reason to build a database-like service in cloud computing is that it will be quite convenient for traditional application developers to code for the cloud platform. </a:t>
            </a:r>
            <a:endParaRPr lang="en-IN" dirty="0" smtClean="0"/>
          </a:p>
          <a:p>
            <a:pPr algn="just"/>
            <a:r>
              <a:rPr lang="en-IN" dirty="0" smtClean="0"/>
              <a:t>Databases </a:t>
            </a:r>
            <a:r>
              <a:rPr lang="en-IN" dirty="0"/>
              <a:t>are quite common as the underlying storage device for many applications. </a:t>
            </a:r>
          </a:p>
        </p:txBody>
      </p:sp>
    </p:spTree>
    <p:extLst>
      <p:ext uri="{BB962C8B-B14F-4D97-AF65-F5344CB8AC3E}">
        <p14:creationId xmlns:p14="http://schemas.microsoft.com/office/powerpoint/2010/main" val="542060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260648"/>
            <a:ext cx="7674056" cy="5843736"/>
          </a:xfrm>
        </p:spPr>
        <p:txBody>
          <a:bodyPr>
            <a:noAutofit/>
          </a:bodyPr>
          <a:lstStyle/>
          <a:p>
            <a:pPr algn="just"/>
            <a:r>
              <a:rPr lang="en-IN" sz="2300" dirty="0"/>
              <a:t>Thus, such developers can think in the same way they do for traditional software development. </a:t>
            </a:r>
            <a:endParaRPr lang="en-IN" sz="2300" dirty="0" smtClean="0"/>
          </a:p>
          <a:p>
            <a:pPr algn="just"/>
            <a:r>
              <a:rPr lang="en-IN" sz="2300" dirty="0" smtClean="0"/>
              <a:t>Hence</a:t>
            </a:r>
            <a:r>
              <a:rPr lang="en-IN" sz="2300" dirty="0"/>
              <a:t>, in cloud computing, it is necessary to build databases like large-scale systems based on data storage or distributed file systems. </a:t>
            </a:r>
            <a:endParaRPr lang="en-IN" sz="2300" dirty="0" smtClean="0"/>
          </a:p>
          <a:p>
            <a:pPr algn="just"/>
            <a:r>
              <a:rPr lang="en-IN" sz="2300" dirty="0" smtClean="0"/>
              <a:t>The </a:t>
            </a:r>
            <a:r>
              <a:rPr lang="en-IN" sz="2300" dirty="0"/>
              <a:t>scale of such a database might be quite large for processing huge amounts of data. </a:t>
            </a:r>
            <a:endParaRPr lang="en-IN" sz="2300" dirty="0" smtClean="0"/>
          </a:p>
          <a:p>
            <a:pPr algn="just"/>
            <a:r>
              <a:rPr lang="en-IN" sz="2300" dirty="0" smtClean="0"/>
              <a:t>The </a:t>
            </a:r>
            <a:r>
              <a:rPr lang="en-IN" sz="2300" dirty="0"/>
              <a:t>main purpose is to store the data in structural or semi-structural ways so that application developers can use it easily and build their applications rapidly. </a:t>
            </a:r>
            <a:endParaRPr lang="en-IN" sz="2300" dirty="0" smtClean="0"/>
          </a:p>
          <a:p>
            <a:pPr algn="just"/>
            <a:r>
              <a:rPr lang="en-IN" sz="2300" dirty="0" smtClean="0"/>
              <a:t>Traditional </a:t>
            </a:r>
            <a:r>
              <a:rPr lang="en-IN" sz="2300" dirty="0"/>
              <a:t>databases will meet the performance bottleneck while the system is expanded to a larger scale. How-ever, some real applications do not need such strong consistency. The scale of such databases can be quite large. </a:t>
            </a:r>
            <a:endParaRPr lang="en-IN" sz="2300" dirty="0" smtClean="0"/>
          </a:p>
          <a:p>
            <a:pPr algn="just"/>
            <a:r>
              <a:rPr lang="en-IN" sz="2300" dirty="0" smtClean="0"/>
              <a:t>Typical </a:t>
            </a:r>
            <a:r>
              <a:rPr lang="en-IN" sz="2300" dirty="0"/>
              <a:t>cloud databases include </a:t>
            </a:r>
            <a:r>
              <a:rPr lang="en-IN" sz="2300" dirty="0" err="1"/>
              <a:t>BigTable</a:t>
            </a:r>
            <a:r>
              <a:rPr lang="en-IN" sz="2300" dirty="0"/>
              <a:t> from Google, </a:t>
            </a:r>
            <a:r>
              <a:rPr lang="en-IN" sz="2300" dirty="0" err="1"/>
              <a:t>SimpleDB</a:t>
            </a:r>
            <a:r>
              <a:rPr lang="en-IN" sz="2300" dirty="0"/>
              <a:t> from Amazon, and the SQL service from Microsoft Azure</a:t>
            </a:r>
          </a:p>
        </p:txBody>
      </p:sp>
    </p:spTree>
    <p:extLst>
      <p:ext uri="{BB962C8B-B14F-4D97-AF65-F5344CB8AC3E}">
        <p14:creationId xmlns:p14="http://schemas.microsoft.com/office/powerpoint/2010/main" val="3616751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08920"/>
            <a:ext cx="7498080" cy="1143000"/>
          </a:xfrm>
        </p:spPr>
        <p:txBody>
          <a:bodyPr>
            <a:normAutofit fontScale="90000"/>
          </a:bodyPr>
          <a:lstStyle/>
          <a:p>
            <a:pPr algn="ctr"/>
            <a:r>
              <a:rPr lang="en-IN" dirty="0"/>
              <a:t>Global Exchange of Cloud Resources</a:t>
            </a:r>
          </a:p>
        </p:txBody>
      </p:sp>
    </p:spTree>
    <p:extLst>
      <p:ext uri="{BB962C8B-B14F-4D97-AF65-F5344CB8AC3E}">
        <p14:creationId xmlns:p14="http://schemas.microsoft.com/office/powerpoint/2010/main" val="2063261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332656"/>
            <a:ext cx="7498080" cy="6192688"/>
          </a:xfrm>
        </p:spPr>
        <p:txBody>
          <a:bodyPr>
            <a:normAutofit/>
          </a:bodyPr>
          <a:lstStyle/>
          <a:p>
            <a:pPr algn="just"/>
            <a:r>
              <a:rPr lang="en-IN" sz="2400" dirty="0"/>
              <a:t>In order to support a large number of application service consumers from around the world, cloud infrastructure providers (i.e., </a:t>
            </a:r>
            <a:r>
              <a:rPr lang="en-IN" sz="2400" dirty="0" err="1"/>
              <a:t>IaaS</a:t>
            </a:r>
            <a:r>
              <a:rPr lang="en-IN" sz="2400" dirty="0"/>
              <a:t> providers) have established data </a:t>
            </a:r>
            <a:r>
              <a:rPr lang="en-IN" sz="2400" dirty="0" err="1"/>
              <a:t>centers</a:t>
            </a:r>
            <a:r>
              <a:rPr lang="en-IN" sz="2400" dirty="0"/>
              <a:t> in multiple geographical locations to provide redundancy and ensure reliability in case of site failures</a:t>
            </a:r>
            <a:r>
              <a:rPr lang="en-IN" sz="2400" dirty="0" smtClean="0"/>
              <a:t>.</a:t>
            </a:r>
          </a:p>
          <a:p>
            <a:pPr algn="just"/>
            <a:r>
              <a:rPr lang="en-IN" sz="2400" dirty="0" smtClean="0"/>
              <a:t> </a:t>
            </a:r>
            <a:r>
              <a:rPr lang="en-IN" sz="2400" dirty="0"/>
              <a:t>For example, Amazon has data </a:t>
            </a:r>
            <a:r>
              <a:rPr lang="en-IN" sz="2400" dirty="0" err="1"/>
              <a:t>centers</a:t>
            </a:r>
            <a:r>
              <a:rPr lang="en-IN" sz="2400" dirty="0"/>
              <a:t> in the United States (e.g., one on the East Coast and another on the West Coast) and Europe. However, currently Amazon expects its cloud customers (i.e., </a:t>
            </a:r>
            <a:r>
              <a:rPr lang="en-IN" sz="2400" dirty="0" err="1"/>
              <a:t>SaaS</a:t>
            </a:r>
            <a:r>
              <a:rPr lang="en-IN" sz="2400" dirty="0"/>
              <a:t> providers) to express a preference regarding where they want their application services to be hosted. </a:t>
            </a:r>
            <a:endParaRPr lang="en-IN" sz="2400" dirty="0" smtClean="0"/>
          </a:p>
          <a:p>
            <a:pPr algn="just"/>
            <a:r>
              <a:rPr lang="en-IN" sz="2400" dirty="0"/>
              <a:t>Amazon does not provide seamless/automatic mechanisms for scaling its hosted services across multiple geographically distributed data </a:t>
            </a:r>
            <a:r>
              <a:rPr lang="en-IN" sz="2400" dirty="0" err="1"/>
              <a:t>centers</a:t>
            </a:r>
            <a:r>
              <a:rPr lang="en-IN" sz="2400" dirty="0"/>
              <a:t>. </a:t>
            </a:r>
          </a:p>
        </p:txBody>
      </p:sp>
    </p:spTree>
    <p:extLst>
      <p:ext uri="{BB962C8B-B14F-4D97-AF65-F5344CB8AC3E}">
        <p14:creationId xmlns:p14="http://schemas.microsoft.com/office/powerpoint/2010/main" val="2525189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548680"/>
            <a:ext cx="7498080" cy="5904656"/>
          </a:xfrm>
        </p:spPr>
        <p:txBody>
          <a:bodyPr>
            <a:noAutofit/>
          </a:bodyPr>
          <a:lstStyle/>
          <a:p>
            <a:pPr algn="just"/>
            <a:r>
              <a:rPr lang="en-IN" sz="2400" dirty="0"/>
              <a:t>This approach has many shortcomings. </a:t>
            </a:r>
            <a:endParaRPr lang="en-IN" sz="2400" dirty="0" smtClean="0"/>
          </a:p>
          <a:p>
            <a:pPr algn="just"/>
            <a:r>
              <a:rPr lang="en-IN" sz="2400" dirty="0" smtClean="0"/>
              <a:t>First</a:t>
            </a:r>
            <a:r>
              <a:rPr lang="en-IN" sz="2400" dirty="0"/>
              <a:t>, it is difficult for cloud customers to determine in advance the best location for hosting their services as they may not know the origin of consumers of their services. </a:t>
            </a:r>
            <a:endParaRPr lang="en-IN" sz="2400" dirty="0" smtClean="0"/>
          </a:p>
          <a:p>
            <a:pPr algn="just"/>
            <a:r>
              <a:rPr lang="en-IN" sz="2400" dirty="0" smtClean="0"/>
              <a:t>Second</a:t>
            </a:r>
            <a:r>
              <a:rPr lang="en-IN" sz="2400" dirty="0"/>
              <a:t>, </a:t>
            </a:r>
            <a:r>
              <a:rPr lang="en-IN" sz="2400" dirty="0" err="1"/>
              <a:t>SaaS</a:t>
            </a:r>
            <a:r>
              <a:rPr lang="en-IN" sz="2400" dirty="0"/>
              <a:t> providers may not be able to meet the </a:t>
            </a:r>
            <a:r>
              <a:rPr lang="en-IN" sz="2400" dirty="0" err="1"/>
              <a:t>QoS</a:t>
            </a:r>
            <a:r>
              <a:rPr lang="en-IN" sz="2400" dirty="0"/>
              <a:t> expectations of their </a:t>
            </a:r>
            <a:r>
              <a:rPr lang="en-IN" sz="2400" dirty="0" err="1"/>
              <a:t>ser</a:t>
            </a:r>
            <a:r>
              <a:rPr lang="en-IN" sz="2400" dirty="0"/>
              <a:t>-vice consumers originating from multiple geographical locations. </a:t>
            </a:r>
            <a:endParaRPr lang="en-IN" sz="2400" dirty="0" smtClean="0"/>
          </a:p>
          <a:p>
            <a:pPr algn="just"/>
            <a:r>
              <a:rPr lang="en-IN" sz="2400" dirty="0" smtClean="0"/>
              <a:t>This </a:t>
            </a:r>
            <a:r>
              <a:rPr lang="en-IN" sz="2400" dirty="0"/>
              <a:t>necessitates building </a:t>
            </a:r>
            <a:r>
              <a:rPr lang="en-IN" sz="2400" dirty="0" err="1"/>
              <a:t>mechan</a:t>
            </a:r>
            <a:r>
              <a:rPr lang="en-IN" sz="2400" dirty="0"/>
              <a:t>-isms for seamless federation of data </a:t>
            </a:r>
            <a:r>
              <a:rPr lang="en-IN" sz="2400" dirty="0" err="1"/>
              <a:t>centers</a:t>
            </a:r>
            <a:r>
              <a:rPr lang="en-IN" sz="2400" dirty="0"/>
              <a:t> of a cloud provider or providers supporting dynamic scaling of applications across multiple domains in order to meet </a:t>
            </a:r>
            <a:r>
              <a:rPr lang="en-IN" sz="2400" dirty="0" err="1"/>
              <a:t>QoS</a:t>
            </a:r>
            <a:r>
              <a:rPr lang="en-IN" sz="2400" dirty="0"/>
              <a:t> targets of cloud customers</a:t>
            </a:r>
          </a:p>
        </p:txBody>
      </p:sp>
    </p:spTree>
    <p:extLst>
      <p:ext uri="{BB962C8B-B14F-4D97-AF65-F5344CB8AC3E}">
        <p14:creationId xmlns:p14="http://schemas.microsoft.com/office/powerpoint/2010/main" val="1835284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fontScale="70000" lnSpcReduction="20000"/>
          </a:bodyPr>
          <a:lstStyle/>
          <a:p>
            <a:pPr algn="just"/>
            <a:r>
              <a:rPr lang="en-IN" dirty="0"/>
              <a:t>In addition, no single cloud infrastructure provider will be able to establish its data </a:t>
            </a:r>
            <a:r>
              <a:rPr lang="en-IN" dirty="0" err="1"/>
              <a:t>centers</a:t>
            </a:r>
            <a:r>
              <a:rPr lang="en-IN" dirty="0"/>
              <a:t> at all possible locations throughout the world. </a:t>
            </a:r>
            <a:endParaRPr lang="en-IN" dirty="0" smtClean="0"/>
          </a:p>
          <a:p>
            <a:pPr algn="just"/>
            <a:r>
              <a:rPr lang="en-IN" dirty="0" smtClean="0"/>
              <a:t>As </a:t>
            </a:r>
            <a:r>
              <a:rPr lang="en-IN" dirty="0"/>
              <a:t>a result, cloud application service (</a:t>
            </a:r>
            <a:r>
              <a:rPr lang="en-IN" dirty="0" err="1"/>
              <a:t>SaaS</a:t>
            </a:r>
            <a:r>
              <a:rPr lang="en-IN" dirty="0"/>
              <a:t>) providers will have difficulty in meeting </a:t>
            </a:r>
            <a:r>
              <a:rPr lang="en-IN" dirty="0" err="1"/>
              <a:t>QoS</a:t>
            </a:r>
            <a:r>
              <a:rPr lang="en-IN" dirty="0"/>
              <a:t> expectations for all their consumers. </a:t>
            </a:r>
            <a:endParaRPr lang="en-IN" dirty="0" smtClean="0"/>
          </a:p>
          <a:p>
            <a:pPr algn="just"/>
            <a:r>
              <a:rPr lang="en-IN" dirty="0" smtClean="0"/>
              <a:t>Hence</a:t>
            </a:r>
            <a:r>
              <a:rPr lang="en-IN" dirty="0"/>
              <a:t>, they would like to make use of services of multiple cloud infrastructure service providers who can provide better support for their specific consumer needs. </a:t>
            </a:r>
            <a:endParaRPr lang="en-IN" dirty="0" smtClean="0"/>
          </a:p>
          <a:p>
            <a:pPr algn="just"/>
            <a:r>
              <a:rPr lang="en-IN" dirty="0" smtClean="0"/>
              <a:t>This </a:t>
            </a:r>
            <a:r>
              <a:rPr lang="en-IN" dirty="0"/>
              <a:t>kind of requirement often arises in enterprises with global operations and applications such as Internet services, media hosting, and Web 2.0 applications. </a:t>
            </a:r>
            <a:endParaRPr lang="en-IN" dirty="0" smtClean="0"/>
          </a:p>
          <a:p>
            <a:pPr algn="just"/>
            <a:r>
              <a:rPr lang="en-IN" dirty="0" smtClean="0"/>
              <a:t>This </a:t>
            </a:r>
            <a:r>
              <a:rPr lang="en-IN" dirty="0"/>
              <a:t>necessitates federation of cloud infrastructure service providers for seamless provisioning of services across different cloud providers. </a:t>
            </a:r>
            <a:endParaRPr lang="en-IN" dirty="0" smtClean="0"/>
          </a:p>
          <a:p>
            <a:pPr algn="just"/>
            <a:r>
              <a:rPr lang="en-IN" dirty="0" smtClean="0"/>
              <a:t>To </a:t>
            </a:r>
            <a:r>
              <a:rPr lang="en-IN" dirty="0"/>
              <a:t>realize this, the </a:t>
            </a:r>
            <a:r>
              <a:rPr lang="en-IN" dirty="0" err="1"/>
              <a:t>Cloudbus</a:t>
            </a:r>
            <a:r>
              <a:rPr lang="en-IN" dirty="0"/>
              <a:t> Project at the University of Melbourne has proposed </a:t>
            </a:r>
            <a:r>
              <a:rPr lang="en-IN" dirty="0" err="1"/>
              <a:t>InterCloud</a:t>
            </a:r>
            <a:r>
              <a:rPr lang="en-IN" dirty="0"/>
              <a:t> architecture sup-porting brokering and exchange of cloud resources for scaling applications across multiple clouds. </a:t>
            </a:r>
          </a:p>
        </p:txBody>
      </p:sp>
    </p:spTree>
    <p:extLst>
      <p:ext uri="{BB962C8B-B14F-4D97-AF65-F5344CB8AC3E}">
        <p14:creationId xmlns:p14="http://schemas.microsoft.com/office/powerpoint/2010/main" val="1714658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476672"/>
            <a:ext cx="7498080" cy="5472608"/>
          </a:xfrm>
        </p:spPr>
        <p:txBody>
          <a:bodyPr>
            <a:normAutofit fontScale="70000" lnSpcReduction="20000"/>
          </a:bodyPr>
          <a:lstStyle/>
          <a:p>
            <a:pPr algn="just"/>
            <a:r>
              <a:rPr lang="en-IN" dirty="0"/>
              <a:t>By realizing </a:t>
            </a:r>
            <a:r>
              <a:rPr lang="en-IN" dirty="0" err="1"/>
              <a:t>InterCloud</a:t>
            </a:r>
            <a:r>
              <a:rPr lang="en-IN" dirty="0"/>
              <a:t> architectural principles in mechanisms in their offering, cloud providers will be able to dynamically expand or resize their provisioning capability based on sudden spikes in workload demands by leasing available computational and storage capabilities from other cloud service providers; operate as part of a market-driven resource leasing federation, where application service providers such as Salesforce.com host their services based on negotiated SLA contracts driven by competitive market prices; and deliver on-demand, reliable, cost-effective, and </a:t>
            </a:r>
            <a:r>
              <a:rPr lang="en-IN" dirty="0" err="1"/>
              <a:t>QoS</a:t>
            </a:r>
            <a:r>
              <a:rPr lang="en-IN" dirty="0"/>
              <a:t>-aware services based on virtualization technologies while ensuring high </a:t>
            </a:r>
            <a:r>
              <a:rPr lang="en-IN" dirty="0" err="1"/>
              <a:t>QoS</a:t>
            </a:r>
            <a:r>
              <a:rPr lang="en-IN" dirty="0"/>
              <a:t> standards and minimizing service costs. </a:t>
            </a:r>
            <a:endParaRPr lang="en-IN" dirty="0" smtClean="0"/>
          </a:p>
          <a:p>
            <a:pPr algn="just"/>
            <a:r>
              <a:rPr lang="en-IN" dirty="0" smtClean="0"/>
              <a:t>They </a:t>
            </a:r>
            <a:r>
              <a:rPr lang="en-IN" dirty="0"/>
              <a:t>need to be able to utilize market based utility models as the basis for provisioning of virtualized software services and federated hardware infrastructure among users with heterogeneous applications. </a:t>
            </a:r>
          </a:p>
        </p:txBody>
      </p:sp>
    </p:spTree>
    <p:extLst>
      <p:ext uri="{BB962C8B-B14F-4D97-AF65-F5344CB8AC3E}">
        <p14:creationId xmlns:p14="http://schemas.microsoft.com/office/powerpoint/2010/main" val="3593874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692696"/>
            <a:ext cx="756084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537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260648"/>
            <a:ext cx="7890080" cy="5699720"/>
          </a:xfrm>
        </p:spPr>
        <p:txBody>
          <a:bodyPr>
            <a:noAutofit/>
          </a:bodyPr>
          <a:lstStyle/>
          <a:p>
            <a:pPr algn="just"/>
            <a:r>
              <a:rPr lang="en-IN" sz="2400" dirty="0"/>
              <a:t>They consist of client brokering and coordinator services that support utility-driven federation of clouds: application scheduling, resource </a:t>
            </a:r>
            <a:r>
              <a:rPr lang="en-IN" sz="2400" dirty="0" smtClean="0"/>
              <a:t>allocation</a:t>
            </a:r>
            <a:r>
              <a:rPr lang="en-IN" sz="2400" dirty="0"/>
              <a:t>, and migration of workloads. </a:t>
            </a:r>
            <a:endParaRPr lang="en-IN" sz="2400" dirty="0" smtClean="0"/>
          </a:p>
          <a:p>
            <a:pPr algn="just"/>
            <a:r>
              <a:rPr lang="en-IN" sz="2400" dirty="0" smtClean="0"/>
              <a:t>The </a:t>
            </a:r>
            <a:r>
              <a:rPr lang="en-IN" sz="2400" dirty="0"/>
              <a:t>architecture cohesively couples the administratively and topologically distributed storage and compute capabilities of clouds as part of a single resource leasing abstraction. </a:t>
            </a:r>
            <a:endParaRPr lang="en-IN" sz="2400" dirty="0" smtClean="0"/>
          </a:p>
          <a:p>
            <a:pPr algn="just"/>
            <a:r>
              <a:rPr lang="en-IN" sz="2400" dirty="0" smtClean="0"/>
              <a:t>The </a:t>
            </a:r>
            <a:r>
              <a:rPr lang="en-IN" sz="2400" dirty="0"/>
              <a:t>system will ease the </a:t>
            </a:r>
            <a:r>
              <a:rPr lang="en-IN" sz="2400" dirty="0" err="1"/>
              <a:t>crossdomain</a:t>
            </a:r>
            <a:r>
              <a:rPr lang="en-IN" sz="2400" dirty="0"/>
              <a:t> capability integration for on-demand, flexible, energy-efficient, and reliable access to the infrastructure based on virtualization technology. </a:t>
            </a:r>
            <a:endParaRPr lang="en-IN" sz="2400" dirty="0" smtClean="0"/>
          </a:p>
          <a:p>
            <a:pPr algn="just"/>
            <a:r>
              <a:rPr lang="en-IN" sz="2400" dirty="0"/>
              <a:t>The Cloud Exchange (</a:t>
            </a:r>
            <a:r>
              <a:rPr lang="en-IN" sz="2400" dirty="0" err="1"/>
              <a:t>CEx</a:t>
            </a:r>
            <a:r>
              <a:rPr lang="en-IN" sz="2400" dirty="0"/>
              <a:t>) acts as a market maker for bringing together service producers and consumers. It aggregates the infrastructure demands from application brokers and evaluates them against the available supply currently published by the cloud coordinators.</a:t>
            </a:r>
          </a:p>
        </p:txBody>
      </p:sp>
    </p:spTree>
    <p:extLst>
      <p:ext uri="{BB962C8B-B14F-4D97-AF65-F5344CB8AC3E}">
        <p14:creationId xmlns:p14="http://schemas.microsoft.com/office/powerpoint/2010/main" val="585565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692696"/>
            <a:ext cx="741682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4776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20688"/>
            <a:ext cx="7498080" cy="5627712"/>
          </a:xfrm>
        </p:spPr>
        <p:txBody>
          <a:bodyPr>
            <a:normAutofit fontScale="77500" lnSpcReduction="20000"/>
          </a:bodyPr>
          <a:lstStyle/>
          <a:p>
            <a:pPr algn="just"/>
            <a:r>
              <a:rPr lang="en-IN" dirty="0" smtClean="0"/>
              <a:t>It </a:t>
            </a:r>
            <a:r>
              <a:rPr lang="en-IN" dirty="0"/>
              <a:t>supports trading of cloud services based on competitive economic models such as commodity markets and auctions. </a:t>
            </a:r>
            <a:endParaRPr lang="en-IN" dirty="0" smtClean="0"/>
          </a:p>
          <a:p>
            <a:pPr algn="just"/>
            <a:r>
              <a:rPr lang="en-IN" dirty="0" err="1" smtClean="0"/>
              <a:t>CEx</a:t>
            </a:r>
            <a:r>
              <a:rPr lang="en-IN" dirty="0" smtClean="0"/>
              <a:t> </a:t>
            </a:r>
            <a:r>
              <a:rPr lang="en-IN" dirty="0"/>
              <a:t>allows participants to locate providers and consumers with fitting offers. Such markets enable services to be commoditized, and thus will pave the way for creation of dynamic market infrastructure for trading based on SLAs. </a:t>
            </a:r>
            <a:endParaRPr lang="en-IN" dirty="0" smtClean="0"/>
          </a:p>
          <a:p>
            <a:pPr algn="just"/>
            <a:r>
              <a:rPr lang="en-IN" dirty="0" smtClean="0"/>
              <a:t>An </a:t>
            </a:r>
            <a:r>
              <a:rPr lang="en-IN" dirty="0"/>
              <a:t>SLA specifies the details of the service to be provided in terms of metrics agreed upon by all parties, and incentives and penalties for meeting and violating the expectations, respectively. </a:t>
            </a:r>
            <a:endParaRPr lang="en-IN" dirty="0" smtClean="0"/>
          </a:p>
          <a:p>
            <a:pPr algn="just"/>
            <a:r>
              <a:rPr lang="en-IN" dirty="0" smtClean="0"/>
              <a:t>The </a:t>
            </a:r>
            <a:r>
              <a:rPr lang="en-IN" dirty="0"/>
              <a:t>availability of a banking system within the market ensures that financial transactions pertaining to SLAs between participants are carried out in a secure and dependable environment</a:t>
            </a:r>
          </a:p>
        </p:txBody>
      </p:sp>
    </p:spTree>
    <p:extLst>
      <p:ext uri="{BB962C8B-B14F-4D97-AF65-F5344CB8AC3E}">
        <p14:creationId xmlns:p14="http://schemas.microsoft.com/office/powerpoint/2010/main" val="2647413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492896"/>
            <a:ext cx="7498080" cy="1143000"/>
          </a:xfrm>
        </p:spPr>
        <p:txBody>
          <a:bodyPr>
            <a:normAutofit/>
          </a:bodyPr>
          <a:lstStyle/>
          <a:p>
            <a:pPr algn="ctr"/>
            <a:r>
              <a:rPr lang="en-IN" sz="5400" dirty="0"/>
              <a:t>Security </a:t>
            </a:r>
            <a:r>
              <a:rPr lang="en-IN" sz="5400" dirty="0" smtClean="0"/>
              <a:t>overview</a:t>
            </a:r>
            <a:endParaRPr lang="en-IN" sz="5400" dirty="0"/>
          </a:p>
        </p:txBody>
      </p:sp>
    </p:spTree>
    <p:extLst>
      <p:ext uri="{BB962C8B-B14F-4D97-AF65-F5344CB8AC3E}">
        <p14:creationId xmlns:p14="http://schemas.microsoft.com/office/powerpoint/2010/main" val="3083725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404664"/>
            <a:ext cx="7714104" cy="5976664"/>
          </a:xfrm>
        </p:spPr>
        <p:txBody>
          <a:bodyPr>
            <a:normAutofit fontScale="85000" lnSpcReduction="20000"/>
          </a:bodyPr>
          <a:lstStyle/>
          <a:p>
            <a:pPr algn="just"/>
            <a:r>
              <a:rPr lang="en-IN" dirty="0"/>
              <a:t>cloud service providers are leveraging virtualization technologies combined with self-service capabilities for computing resources via the Internet. </a:t>
            </a:r>
            <a:endParaRPr lang="en-IN" dirty="0" smtClean="0"/>
          </a:p>
          <a:p>
            <a:pPr algn="just"/>
            <a:r>
              <a:rPr lang="en-IN" dirty="0" smtClean="0"/>
              <a:t>In </a:t>
            </a:r>
            <a:r>
              <a:rPr lang="en-IN" dirty="0"/>
              <a:t>these service provider environments, virtual machines from multiple organizations have to be co-located on the same physical server in order to maximize the efficiencies of virtualization. </a:t>
            </a:r>
            <a:endParaRPr lang="en-IN" dirty="0" smtClean="0"/>
          </a:p>
          <a:p>
            <a:pPr algn="just"/>
            <a:r>
              <a:rPr lang="en-IN" dirty="0" smtClean="0"/>
              <a:t>Cloud </a:t>
            </a:r>
            <a:r>
              <a:rPr lang="en-IN" dirty="0"/>
              <a:t>service providers must learn from the managed service provider (MSP) model and ensure that their customers’ applications and data are secure if they hope to retain their customer base and competitiveness. </a:t>
            </a:r>
            <a:endParaRPr lang="en-IN" dirty="0" smtClean="0"/>
          </a:p>
          <a:p>
            <a:pPr algn="just"/>
            <a:r>
              <a:rPr lang="en-IN" dirty="0" smtClean="0"/>
              <a:t>Today</a:t>
            </a:r>
            <a:r>
              <a:rPr lang="en-IN" dirty="0"/>
              <a:t>, enterprises are looking toward cloud computing horizons to expand their on-premises infrastructure, but most cannot afford the risk of compromising the security of their applications and data</a:t>
            </a:r>
          </a:p>
        </p:txBody>
      </p:sp>
    </p:spTree>
    <p:extLst>
      <p:ext uri="{BB962C8B-B14F-4D97-AF65-F5344CB8AC3E}">
        <p14:creationId xmlns:p14="http://schemas.microsoft.com/office/powerpoint/2010/main" val="13516555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5229200"/>
            <a:ext cx="7498080" cy="1451248"/>
          </a:xfrm>
        </p:spPr>
        <p:txBody>
          <a:bodyPr>
            <a:normAutofit fontScale="47500" lnSpcReduction="20000"/>
          </a:bodyPr>
          <a:lstStyle/>
          <a:p>
            <a:pPr marL="82296" indent="0" algn="just">
              <a:buNone/>
            </a:pPr>
            <a:r>
              <a:rPr lang="en-IN" sz="4200" dirty="0"/>
              <a:t>For example, IDC recently conducted a survey1 (see Figure 6.1) of 244 IT executives/CIOs and their line-of-business (LOB) colleagues to gauge their opinions and understand their companies’ use of IT cloud services. Security ranked first as the greatest challenge or issue of cloud computing</a:t>
            </a:r>
            <a:r>
              <a:rPr lang="en-IN" dirty="0"/>
              <a:t>.</a:t>
            </a:r>
          </a:p>
        </p:txBody>
      </p:sp>
      <p:pic>
        <p:nvPicPr>
          <p:cNvPr id="2050" name="Picture 2" descr="Results of IDC survey ranking security challenges, 2008 [1]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763905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93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564904"/>
            <a:ext cx="7498080" cy="1143000"/>
          </a:xfrm>
        </p:spPr>
        <p:txBody>
          <a:bodyPr/>
          <a:lstStyle/>
          <a:p>
            <a:pPr algn="ctr"/>
            <a:r>
              <a:rPr lang="en-IN" dirty="0"/>
              <a:t>Cloud Security Challenges</a:t>
            </a:r>
          </a:p>
        </p:txBody>
      </p:sp>
    </p:spTree>
    <p:extLst>
      <p:ext uri="{BB962C8B-B14F-4D97-AF65-F5344CB8AC3E}">
        <p14:creationId xmlns:p14="http://schemas.microsoft.com/office/powerpoint/2010/main" val="10229344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fontScale="70000" lnSpcReduction="20000"/>
          </a:bodyPr>
          <a:lstStyle/>
          <a:p>
            <a:pPr marL="82296" indent="0">
              <a:buNone/>
            </a:pPr>
            <a:r>
              <a:rPr lang="en-IN" b="1" dirty="0"/>
              <a:t>Lack of Visibility and Control</a:t>
            </a:r>
          </a:p>
          <a:p>
            <a:pPr algn="just"/>
            <a:r>
              <a:rPr lang="en-IN" dirty="0"/>
              <a:t>Relating to both public and hybrid cloud environments, the loss of overall service visibility and the associated lack of control can be a problem.</a:t>
            </a:r>
          </a:p>
          <a:p>
            <a:pPr algn="just"/>
            <a:r>
              <a:rPr lang="en-IN" dirty="0"/>
              <a:t>Whether you’re dealing with public or hybrid cloud environments, a loss of visibility in the cloud can mean a loss of control over several aspects of IT management and data security. Where legacy style in-house infrastructure was entirely under the control of the company, cloud services delivered by third-party providers don’t offer the same level of granularity with regards to administration and management.</a:t>
            </a:r>
          </a:p>
          <a:p>
            <a:pPr algn="just"/>
            <a:r>
              <a:rPr lang="en-IN" dirty="0"/>
              <a:t>When it comes to visualizing potential security vulnerabilities, this lack of visibility can lead to a business failing to identify potential risks. In some sectors, such as media, cloud adoption is as low as 17</a:t>
            </a:r>
            <a:r>
              <a:rPr lang="en-IN" dirty="0" smtClean="0"/>
              <a:t>%</a:t>
            </a:r>
            <a:r>
              <a:rPr lang="en-IN" dirty="0"/>
              <a:t>,</a:t>
            </a:r>
            <a:r>
              <a:rPr lang="en-IN" dirty="0" smtClean="0"/>
              <a:t> </a:t>
            </a:r>
            <a:r>
              <a:rPr lang="en-IN" dirty="0"/>
              <a:t>which has been blamed on this lack of visibility and control.</a:t>
            </a:r>
          </a:p>
          <a:p>
            <a:pPr algn="just"/>
            <a:endParaRPr lang="en-IN" dirty="0"/>
          </a:p>
        </p:txBody>
      </p:sp>
    </p:spTree>
    <p:extLst>
      <p:ext uri="{BB962C8B-B14F-4D97-AF65-F5344CB8AC3E}">
        <p14:creationId xmlns:p14="http://schemas.microsoft.com/office/powerpoint/2010/main" val="2627624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fontScale="85000" lnSpcReduction="20000"/>
          </a:bodyPr>
          <a:lstStyle/>
          <a:p>
            <a:pPr marL="82296" indent="0">
              <a:buNone/>
            </a:pPr>
            <a:r>
              <a:rPr lang="en-IN" b="1" dirty="0"/>
              <a:t>Data Breaches and Downtime</a:t>
            </a:r>
          </a:p>
          <a:p>
            <a:pPr algn="just"/>
            <a:r>
              <a:rPr lang="en-IN" dirty="0"/>
              <a:t>Despite the fact that generally speaking, enterprise-grade cloud services are more secure than legacy architecture, there is still a potential cost in the form of data breaches and downtime. With public and private cloud offerings, resolving these types of problems is in the hands of the third-party provider. Consequently, the business has very little control over how long critical business systems may be offline, as well as how well the breach is managed.</a:t>
            </a:r>
          </a:p>
          <a:p>
            <a:pPr algn="just"/>
            <a:r>
              <a:rPr lang="en-IN" dirty="0"/>
              <a:t>In the </a:t>
            </a:r>
            <a:r>
              <a:rPr lang="en-IN" dirty="0">
                <a:hlinkClick r:id="rId2"/>
              </a:rPr>
              <a:t>12th annual Cost of Data Breach Study</a:t>
            </a:r>
            <a:r>
              <a:rPr lang="en-IN" dirty="0"/>
              <a:t>, sponsored by IBM, it was found that the global cost of data breaches amounted to $3.62 million, so we can see how this particular issue is a major one with regard to cloud adoption.</a:t>
            </a:r>
          </a:p>
        </p:txBody>
      </p:sp>
    </p:spTree>
    <p:extLst>
      <p:ext uri="{BB962C8B-B14F-4D97-AF65-F5344CB8AC3E}">
        <p14:creationId xmlns:p14="http://schemas.microsoft.com/office/powerpoint/2010/main" val="27115112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548680"/>
            <a:ext cx="7498080" cy="5688632"/>
          </a:xfrm>
        </p:spPr>
        <p:txBody>
          <a:bodyPr>
            <a:normAutofit fontScale="85000" lnSpcReduction="20000"/>
          </a:bodyPr>
          <a:lstStyle/>
          <a:p>
            <a:pPr marL="82296" indent="0">
              <a:buNone/>
            </a:pPr>
            <a:r>
              <a:rPr lang="en-IN" b="1" dirty="0"/>
              <a:t>Vendor Lock-In</a:t>
            </a:r>
          </a:p>
          <a:p>
            <a:pPr algn="just"/>
            <a:r>
              <a:rPr lang="en-IN" dirty="0"/>
              <a:t>For companies that come to rely heavily on public and hybrid cloud platforms, there is a danger that they become forced to continue with a specific third-party vendor simply to retain operational capacity. If critical business applications are locked into a single vendor, it can be very difficult to make tactical decisions such as moving to a new vendor. In effect, the vendor is being provided with the leverage it needs to force the customer into an unfavourable contract.</a:t>
            </a:r>
          </a:p>
          <a:p>
            <a:pPr algn="just"/>
            <a:r>
              <a:rPr lang="en-IN" dirty="0" err="1"/>
              <a:t>Logicworks</a:t>
            </a:r>
            <a:r>
              <a:rPr lang="en-IN" dirty="0"/>
              <a:t> recently </a:t>
            </a:r>
            <a:r>
              <a:rPr lang="en-IN" dirty="0">
                <a:hlinkClick r:id="rId2"/>
              </a:rPr>
              <a:t>performed a survey</a:t>
            </a:r>
            <a:r>
              <a:rPr lang="en-IN" dirty="0"/>
              <a:t> that found showed that some 78% of IT decision makers blame the fear of vendor lock-in as a primary reason for their organization failing to gain maximum value from cloud computing.</a:t>
            </a:r>
          </a:p>
          <a:p>
            <a:pPr algn="just"/>
            <a:endParaRPr lang="en-IN" dirty="0"/>
          </a:p>
        </p:txBody>
      </p:sp>
    </p:spTree>
    <p:extLst>
      <p:ext uri="{BB962C8B-B14F-4D97-AF65-F5344CB8AC3E}">
        <p14:creationId xmlns:p14="http://schemas.microsoft.com/office/powerpoint/2010/main" val="3748012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normAutofit fontScale="77500" lnSpcReduction="20000"/>
          </a:bodyPr>
          <a:lstStyle/>
          <a:p>
            <a:pPr marL="82296" indent="0">
              <a:buNone/>
            </a:pPr>
            <a:r>
              <a:rPr lang="en-IN" b="1" dirty="0"/>
              <a:t>Compliance Complexity</a:t>
            </a:r>
          </a:p>
          <a:p>
            <a:pPr algn="just"/>
            <a:r>
              <a:rPr lang="en-IN" dirty="0"/>
              <a:t>In sectors such as healthcare and finance, where legislative requirements with regard to storage of private data are heavy, achieving full compliance whilst using public or private cloud offerings can be more complex.</a:t>
            </a:r>
          </a:p>
          <a:p>
            <a:pPr algn="just"/>
            <a:r>
              <a:rPr lang="en-IN" dirty="0"/>
              <a:t>Many enterprises attempt to gain compliance by using a cloud vendor that is deemed fully compliant. Indeed, data shows that </a:t>
            </a:r>
            <a:r>
              <a:rPr lang="en-IN" dirty="0">
                <a:hlinkClick r:id="rId2"/>
              </a:rPr>
              <a:t>some 51% of firms in the USA</a:t>
            </a:r>
            <a:r>
              <a:rPr lang="en-IN" dirty="0"/>
              <a:t> rely on nothing more than a statement of compliance from their cloud vendor as confirmation that all legislative requirements have been met.</a:t>
            </a:r>
          </a:p>
          <a:p>
            <a:pPr algn="just"/>
            <a:r>
              <a:rPr lang="en-IN" dirty="0"/>
              <a:t>But what happens when at a later stage, it is found that the vendor is not actually fully compliant? The client company could find itself facing non-compliance, with very little control over how the problem can be resolved.</a:t>
            </a:r>
          </a:p>
          <a:p>
            <a:endParaRPr lang="en-IN" dirty="0"/>
          </a:p>
        </p:txBody>
      </p:sp>
    </p:spTree>
    <p:extLst>
      <p:ext uri="{BB962C8B-B14F-4D97-AF65-F5344CB8AC3E}">
        <p14:creationId xmlns:p14="http://schemas.microsoft.com/office/powerpoint/2010/main" val="2150842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normAutofit fontScale="92500" lnSpcReduction="20000"/>
          </a:bodyPr>
          <a:lstStyle/>
          <a:p>
            <a:pPr marL="82296" indent="0">
              <a:buNone/>
            </a:pPr>
            <a:r>
              <a:rPr lang="en-IN" b="1" dirty="0"/>
              <a:t>A Lack of Transparency</a:t>
            </a:r>
          </a:p>
          <a:p>
            <a:pPr algn="just"/>
            <a:r>
              <a:rPr lang="en-IN" dirty="0"/>
              <a:t>When a business buys in third-party cloud services as either a public or hybrid cloud offering, it is likely they will not be provided with a full service description, detailing exactly how the platform works, and the security processes the vendor operates.</a:t>
            </a:r>
          </a:p>
          <a:p>
            <a:pPr algn="just"/>
            <a:r>
              <a:rPr lang="en-IN" dirty="0"/>
              <a:t>This lack of service transparency makes it hard for customers to intelligently evaluate whether their data is being stored and processed securely at all times. Surveys have shown that </a:t>
            </a:r>
            <a:r>
              <a:rPr lang="en-IN" dirty="0">
                <a:hlinkClick r:id="rId2"/>
              </a:rPr>
              <a:t>around 75% of IT managers</a:t>
            </a:r>
            <a:r>
              <a:rPr lang="en-IN" dirty="0"/>
              <a:t> are only marginally confident that company data is being stored securely by their cloud vendor.</a:t>
            </a:r>
          </a:p>
          <a:p>
            <a:endParaRPr lang="en-IN" dirty="0"/>
          </a:p>
        </p:txBody>
      </p:sp>
    </p:spTree>
    <p:extLst>
      <p:ext uri="{BB962C8B-B14F-4D97-AF65-F5344CB8AC3E}">
        <p14:creationId xmlns:p14="http://schemas.microsoft.com/office/powerpoint/2010/main" val="219370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18072" cy="6336704"/>
          </a:xfrm>
        </p:spPr>
        <p:txBody>
          <a:bodyPr>
            <a:normAutofit fontScale="77500" lnSpcReduction="20000"/>
          </a:bodyPr>
          <a:lstStyle/>
          <a:p>
            <a:pPr algn="just"/>
            <a:r>
              <a:rPr lang="en-IN" dirty="0"/>
              <a:t>The </a:t>
            </a:r>
            <a:r>
              <a:rPr lang="en-IN" dirty="0" err="1"/>
              <a:t>Intercloud</a:t>
            </a:r>
            <a:r>
              <a:rPr lang="en-IN" dirty="0"/>
              <a:t> scenario would address such situations where each cloud would use the computational, storage, or any kind of resource (through semantic resource descriptions, and open federation) of the infrastructures of other clouds. </a:t>
            </a:r>
            <a:endParaRPr lang="en-IN" dirty="0" smtClean="0"/>
          </a:p>
          <a:p>
            <a:pPr algn="just"/>
            <a:r>
              <a:rPr lang="en-IN" dirty="0" smtClean="0"/>
              <a:t>This </a:t>
            </a:r>
            <a:r>
              <a:rPr lang="en-IN" dirty="0"/>
              <a:t>is analogous to the way the Internet works, in that a service provider, to which an endpoint is attached, will access or deliver traffic from/to source/destination addresses outside of its service area by using Internet routing protocols with other service providers with whom it has a pre-arranged exchange or </a:t>
            </a:r>
            <a:r>
              <a:rPr lang="en-IN" b="1" dirty="0"/>
              <a:t>peering relationship.</a:t>
            </a:r>
            <a:r>
              <a:rPr lang="en-IN" dirty="0"/>
              <a:t> </a:t>
            </a:r>
            <a:endParaRPr lang="en-IN" dirty="0" smtClean="0"/>
          </a:p>
          <a:p>
            <a:pPr algn="just"/>
            <a:r>
              <a:rPr lang="en-IN" dirty="0" smtClean="0"/>
              <a:t>It </a:t>
            </a:r>
            <a:r>
              <a:rPr lang="en-IN" dirty="0"/>
              <a:t>is also analogous to the way mobile operators implement roaming and inter-carrier interoperability. Such forms of cloud exchange, peering, or roaming may introduce </a:t>
            </a:r>
            <a:r>
              <a:rPr lang="en-IN" b="1" dirty="0"/>
              <a:t>new business opportunities among cloud providers if they manage to go beyond the theoretical framework.</a:t>
            </a:r>
            <a:endParaRPr lang="en-IN" dirty="0"/>
          </a:p>
        </p:txBody>
      </p:sp>
    </p:spTree>
    <p:extLst>
      <p:ext uri="{BB962C8B-B14F-4D97-AF65-F5344CB8AC3E}">
        <p14:creationId xmlns:p14="http://schemas.microsoft.com/office/powerpoint/2010/main" val="39294545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fontScale="85000" lnSpcReduction="20000"/>
          </a:bodyPr>
          <a:lstStyle/>
          <a:p>
            <a:pPr marL="82296" indent="0">
              <a:buNone/>
            </a:pPr>
            <a:r>
              <a:rPr lang="en-IN" b="1" dirty="0"/>
              <a:t>Insecure Interfaces and APIs</a:t>
            </a:r>
          </a:p>
          <a:p>
            <a:pPr algn="just"/>
            <a:r>
              <a:rPr lang="en-IN" dirty="0"/>
              <a:t>Cloud vendors provide their customers with a range of Application Programming Interfaces (APIs), which the customer uses to manage the cloud service.</a:t>
            </a:r>
          </a:p>
          <a:p>
            <a:pPr algn="just"/>
            <a:r>
              <a:rPr lang="en-IN" dirty="0"/>
              <a:t>Unfortunately, not every API is entirely secure. They may have been deemed to be initially, and then at a later stage be found to be insecure in some way. This problem is compounded when the client company has built its own application layer on top of these APIs. The security vulnerability will then exist in the customer’s own application. This could be an internal application, or even a public facing application potentially exposing private data.</a:t>
            </a:r>
          </a:p>
          <a:p>
            <a:endParaRPr lang="en-IN" dirty="0"/>
          </a:p>
        </p:txBody>
      </p:sp>
    </p:spTree>
    <p:extLst>
      <p:ext uri="{BB962C8B-B14F-4D97-AF65-F5344CB8AC3E}">
        <p14:creationId xmlns:p14="http://schemas.microsoft.com/office/powerpoint/2010/main" val="241620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fontScale="70000" lnSpcReduction="20000"/>
          </a:bodyPr>
          <a:lstStyle/>
          <a:p>
            <a:pPr marL="82296" indent="0">
              <a:buNone/>
            </a:pPr>
            <a:r>
              <a:rPr lang="en-IN" sz="3300" b="1" dirty="0"/>
              <a:t>Insufficient Due Diligence</a:t>
            </a:r>
          </a:p>
          <a:p>
            <a:pPr algn="just"/>
            <a:r>
              <a:rPr lang="en-IN" sz="3300" dirty="0"/>
              <a:t>For companies that lack the internal resources to fully evaluate the implications of cloud adoption, then the risk of deploying a platform that is ineffective and even insecure is real.</a:t>
            </a:r>
          </a:p>
          <a:p>
            <a:pPr algn="just"/>
            <a:r>
              <a:rPr lang="en-IN" sz="3300" dirty="0"/>
              <a:t>Responsibility for specific issues of data security needs to be fully defined before any deployment. Failing to do so could lead to a situation where there is no clearly defined way to deal with potential risks and solve current security vulnerabilities.</a:t>
            </a:r>
          </a:p>
          <a:p>
            <a:pPr marL="82296" indent="0">
              <a:buNone/>
            </a:pPr>
            <a:r>
              <a:rPr lang="en-IN" sz="3300" b="1" dirty="0"/>
              <a:t>Shared Technology Vulnerabilities</a:t>
            </a:r>
          </a:p>
          <a:p>
            <a:pPr algn="just"/>
            <a:r>
              <a:rPr lang="en-IN" sz="3300" dirty="0"/>
              <a:t>Using public or hybrid cloud offerings can expose a business to security vulnerabilities caused by other users of the same cloud infrastructure.</a:t>
            </a:r>
          </a:p>
          <a:p>
            <a:pPr algn="just"/>
            <a:r>
              <a:rPr lang="en-IN" sz="3300" dirty="0"/>
              <a:t>The onus is upon the cloud vendor to see that this does not happen, yet no vendor is perfect. It is always possible that a security vulnerability caused by another user in the same cloud will affect every user.</a:t>
            </a:r>
          </a:p>
          <a:p>
            <a:endParaRPr lang="en-IN" dirty="0"/>
          </a:p>
        </p:txBody>
      </p:sp>
    </p:spTree>
    <p:extLst>
      <p:ext uri="{BB962C8B-B14F-4D97-AF65-F5344CB8AC3E}">
        <p14:creationId xmlns:p14="http://schemas.microsoft.com/office/powerpoint/2010/main" val="3526076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20688"/>
            <a:ext cx="7498080" cy="5627712"/>
          </a:xfrm>
        </p:spPr>
        <p:txBody>
          <a:bodyPr>
            <a:normAutofit fontScale="77500" lnSpcReduction="20000"/>
          </a:bodyPr>
          <a:lstStyle/>
          <a:p>
            <a:pPr marL="82296" indent="0">
              <a:buNone/>
            </a:pPr>
            <a:r>
              <a:rPr lang="en-IN" b="1" dirty="0"/>
              <a:t>Other Potential Threats</a:t>
            </a:r>
          </a:p>
          <a:p>
            <a:pPr algn="just"/>
            <a:r>
              <a:rPr lang="en-IN" dirty="0"/>
              <a:t>Alongside the potential security vulnerabilities relating directly to the cloud service, there are also a number of external threats which could cause an issue. Some of these are:</a:t>
            </a:r>
          </a:p>
          <a:p>
            <a:pPr algn="just"/>
            <a:r>
              <a:rPr lang="en-IN" b="1" dirty="0"/>
              <a:t>Man in the Middle attacks</a:t>
            </a:r>
            <a:r>
              <a:rPr lang="en-IN" dirty="0"/>
              <a:t> – where a third party manages to become a relay of data between a source and a destination. If this is achieved, the data being transmitted can be altered.</a:t>
            </a:r>
          </a:p>
          <a:p>
            <a:pPr algn="just"/>
            <a:r>
              <a:rPr lang="en-IN" b="1" dirty="0"/>
              <a:t>Distributed Denial of Service</a:t>
            </a:r>
            <a:r>
              <a:rPr lang="en-IN" dirty="0"/>
              <a:t> – a </a:t>
            </a:r>
            <a:r>
              <a:rPr lang="en-IN" dirty="0" err="1"/>
              <a:t>DDoS</a:t>
            </a:r>
            <a:r>
              <a:rPr lang="en-IN" dirty="0"/>
              <a:t> attack attempts to knock a resource offline by flooding it with too much traffic.</a:t>
            </a:r>
          </a:p>
          <a:p>
            <a:pPr algn="just"/>
            <a:r>
              <a:rPr lang="en-IN" b="1" dirty="0"/>
              <a:t>Account or Service Traffic Hijacking</a:t>
            </a:r>
            <a:r>
              <a:rPr lang="en-IN" dirty="0"/>
              <a:t> – a successful attack of this kind could provide an intruder with passwords or other access keys which allow them access to secure data.</a:t>
            </a:r>
          </a:p>
          <a:p>
            <a:endParaRPr lang="en-IN" dirty="0"/>
          </a:p>
        </p:txBody>
      </p:sp>
    </p:spTree>
    <p:extLst>
      <p:ext uri="{BB962C8B-B14F-4D97-AF65-F5344CB8AC3E}">
        <p14:creationId xmlns:p14="http://schemas.microsoft.com/office/powerpoint/2010/main" val="1511904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36912"/>
            <a:ext cx="7498080" cy="1143000"/>
          </a:xfrm>
        </p:spPr>
        <p:txBody>
          <a:bodyPr/>
          <a:lstStyle/>
          <a:p>
            <a:r>
              <a:rPr lang="en-IN" dirty="0"/>
              <a:t>Software-as-a-Service Security</a:t>
            </a:r>
          </a:p>
        </p:txBody>
      </p:sp>
    </p:spTree>
    <p:extLst>
      <p:ext uri="{BB962C8B-B14F-4D97-AF65-F5344CB8AC3E}">
        <p14:creationId xmlns:p14="http://schemas.microsoft.com/office/powerpoint/2010/main" val="1205592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20688"/>
            <a:ext cx="7498080" cy="5627712"/>
          </a:xfrm>
        </p:spPr>
        <p:txBody>
          <a:bodyPr>
            <a:normAutofit lnSpcReduction="10000"/>
          </a:bodyPr>
          <a:lstStyle/>
          <a:p>
            <a:pPr algn="just"/>
            <a:r>
              <a:rPr lang="en-IN" dirty="0"/>
              <a:t>Cloud computing models of the future will likely combine the use of </a:t>
            </a:r>
            <a:r>
              <a:rPr lang="en-IN" dirty="0" err="1"/>
              <a:t>SaaS</a:t>
            </a:r>
            <a:r>
              <a:rPr lang="en-IN" dirty="0"/>
              <a:t> (and other </a:t>
            </a:r>
            <a:r>
              <a:rPr lang="en-IN" dirty="0" err="1"/>
              <a:t>XaaS’s</a:t>
            </a:r>
            <a:r>
              <a:rPr lang="en-IN" dirty="0"/>
              <a:t> as appropriate), utility computing, and Web 2.0 collaboration technologies to leverage the Internet to satisfy their customers’ needs. </a:t>
            </a:r>
            <a:endParaRPr lang="en-IN" dirty="0" smtClean="0"/>
          </a:p>
          <a:p>
            <a:pPr algn="just"/>
            <a:r>
              <a:rPr lang="en-IN" dirty="0" smtClean="0"/>
              <a:t>New </a:t>
            </a:r>
            <a:r>
              <a:rPr lang="en-IN" dirty="0"/>
              <a:t>business models being developed as a result of the move to cloud computing are creating not only new technologies and business operational processes but also new security requirements and challenges as described previously. </a:t>
            </a:r>
          </a:p>
        </p:txBody>
      </p:sp>
    </p:spTree>
    <p:extLst>
      <p:ext uri="{BB962C8B-B14F-4D97-AF65-F5344CB8AC3E}">
        <p14:creationId xmlns:p14="http://schemas.microsoft.com/office/powerpoint/2010/main" val="469075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8640"/>
            <a:ext cx="7498080" cy="1368152"/>
          </a:xfrm>
        </p:spPr>
        <p:txBody>
          <a:bodyPr>
            <a:normAutofit/>
          </a:bodyPr>
          <a:lstStyle/>
          <a:p>
            <a:pPr algn="just"/>
            <a:r>
              <a:rPr lang="en-IN" sz="2000" dirty="0"/>
              <a:t>As the most recent evolutionary step in the cloud service model (see Figure 6.2), </a:t>
            </a:r>
            <a:r>
              <a:rPr lang="en-IN" sz="2000" dirty="0" err="1"/>
              <a:t>SaaS</a:t>
            </a:r>
            <a:r>
              <a:rPr lang="en-IN" sz="2000" dirty="0"/>
              <a:t> will likely remain the dominant cloud service model for the foreseeable future and the area where the most critical need for security practices and oversight will reside.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763905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792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404664"/>
            <a:ext cx="7498080" cy="6192688"/>
          </a:xfrm>
        </p:spPr>
        <p:txBody>
          <a:bodyPr>
            <a:normAutofit/>
          </a:bodyPr>
          <a:lstStyle/>
          <a:p>
            <a:pPr algn="just"/>
            <a:r>
              <a:rPr lang="en-IN" sz="2200" dirty="0"/>
              <a:t>Just as with an managed service provider, corporations or end users will need to research vendors’ policies on data security before using vendor services to avoid losing or not being able to access their data. </a:t>
            </a:r>
            <a:endParaRPr lang="en-IN" sz="2200" dirty="0" smtClean="0"/>
          </a:p>
          <a:p>
            <a:pPr algn="just"/>
            <a:r>
              <a:rPr lang="en-IN" sz="2200" dirty="0" smtClean="0"/>
              <a:t>The </a:t>
            </a:r>
            <a:r>
              <a:rPr lang="en-IN" sz="2200" dirty="0"/>
              <a:t>technology analyst and consulting firm Gartner lists seven security issues which one should discuss with a cloud-computing vendor</a:t>
            </a:r>
            <a:r>
              <a:rPr lang="en-IN" sz="2200" dirty="0" smtClean="0"/>
              <a:t>:</a:t>
            </a:r>
          </a:p>
          <a:p>
            <a:pPr marL="539496" indent="-457200" algn="just">
              <a:buAutoNum type="arabicPeriod"/>
            </a:pPr>
            <a:r>
              <a:rPr lang="en-IN" sz="2400" dirty="0" smtClean="0"/>
              <a:t>Privileged </a:t>
            </a:r>
            <a:r>
              <a:rPr lang="en-IN" sz="2400" dirty="0"/>
              <a:t>user access—Inquire about who has specialized access to data, and about the hiring and management of such administrators</a:t>
            </a:r>
            <a:r>
              <a:rPr lang="en-IN" sz="2400" dirty="0" smtClean="0"/>
              <a:t>.</a:t>
            </a:r>
          </a:p>
          <a:p>
            <a:pPr marL="539496" indent="-457200" algn="just">
              <a:buAutoNum type="arabicPeriod"/>
            </a:pPr>
            <a:r>
              <a:rPr lang="en-IN" sz="2400" dirty="0" smtClean="0"/>
              <a:t>Regulatory </a:t>
            </a:r>
            <a:r>
              <a:rPr lang="en-IN" sz="2400" dirty="0"/>
              <a:t>compliance—Make sure that the vendor is willing to undergo external audits and/or security certifications. </a:t>
            </a:r>
          </a:p>
          <a:p>
            <a:pPr marL="539496" indent="-457200" algn="just">
              <a:buAutoNum type="arabicPeriod"/>
            </a:pPr>
            <a:r>
              <a:rPr lang="en-IN" sz="2400" dirty="0" smtClean="0"/>
              <a:t>Data </a:t>
            </a:r>
            <a:r>
              <a:rPr lang="en-IN" sz="2400" dirty="0"/>
              <a:t>location—Does the provider allow for any control over the location of data? </a:t>
            </a:r>
            <a:endParaRPr lang="en-IN" sz="2200" dirty="0"/>
          </a:p>
        </p:txBody>
      </p:sp>
    </p:spTree>
    <p:extLst>
      <p:ext uri="{BB962C8B-B14F-4D97-AF65-F5344CB8AC3E}">
        <p14:creationId xmlns:p14="http://schemas.microsoft.com/office/powerpoint/2010/main" val="1815070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764704"/>
            <a:ext cx="7498080" cy="4800600"/>
          </a:xfrm>
        </p:spPr>
        <p:txBody>
          <a:bodyPr>
            <a:normAutofit lnSpcReduction="10000"/>
          </a:bodyPr>
          <a:lstStyle/>
          <a:p>
            <a:pPr marL="596646" indent="-514350" algn="just">
              <a:buFont typeface="+mj-lt"/>
              <a:buAutoNum type="arabicPeriod" startAt="4"/>
            </a:pPr>
            <a:r>
              <a:rPr lang="en-IN" sz="2400" dirty="0" smtClean="0"/>
              <a:t>Data </a:t>
            </a:r>
            <a:r>
              <a:rPr lang="en-IN" sz="2400" dirty="0"/>
              <a:t>segregation—Make sure that encryption is available at all stages, and that these encryption schemes were designed and tested by experienced professionals</a:t>
            </a:r>
            <a:r>
              <a:rPr lang="en-IN" sz="2400" dirty="0" smtClean="0"/>
              <a:t>.</a:t>
            </a:r>
          </a:p>
          <a:p>
            <a:pPr marL="596646" indent="-514350" algn="just">
              <a:buFont typeface="+mj-lt"/>
              <a:buAutoNum type="arabicPeriod" startAt="4"/>
            </a:pPr>
            <a:r>
              <a:rPr lang="en-IN" sz="2400" dirty="0"/>
              <a:t>Recovery—Find out what will happen to data in the case of a disaster. Do they offer complete restoration? If so, how long would that take? </a:t>
            </a:r>
          </a:p>
          <a:p>
            <a:pPr marL="596646" indent="-514350" algn="just">
              <a:buFont typeface="+mj-lt"/>
              <a:buAutoNum type="arabicPeriod" startAt="4"/>
            </a:pPr>
            <a:r>
              <a:rPr lang="en-IN" sz="2400" dirty="0" smtClean="0"/>
              <a:t>Investigative </a:t>
            </a:r>
            <a:r>
              <a:rPr lang="en-IN" sz="2400" dirty="0"/>
              <a:t>support—Does the vendor have the ability to investigate any inappropriate or illegal activity? </a:t>
            </a:r>
          </a:p>
          <a:p>
            <a:pPr marL="596646" indent="-514350" algn="just">
              <a:buFont typeface="+mj-lt"/>
              <a:buAutoNum type="arabicPeriod" startAt="4"/>
            </a:pPr>
            <a:r>
              <a:rPr lang="en-IN" sz="2400" dirty="0" smtClean="0"/>
              <a:t>Long-term </a:t>
            </a:r>
            <a:r>
              <a:rPr lang="en-IN" sz="2400" dirty="0"/>
              <a:t>viability—What will happen to data if the company goes out of business? How will data be returned, and in what format</a:t>
            </a:r>
            <a:r>
              <a:rPr lang="en-IN" sz="2400" dirty="0" smtClean="0"/>
              <a:t>?</a:t>
            </a:r>
            <a:endParaRPr lang="en-IN" sz="2400" dirty="0"/>
          </a:p>
          <a:p>
            <a:endParaRPr lang="en-IN" dirty="0"/>
          </a:p>
        </p:txBody>
      </p:sp>
    </p:spTree>
    <p:extLst>
      <p:ext uri="{BB962C8B-B14F-4D97-AF65-F5344CB8AC3E}">
        <p14:creationId xmlns:p14="http://schemas.microsoft.com/office/powerpoint/2010/main" val="3925023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260648"/>
            <a:ext cx="7498080" cy="6264696"/>
          </a:xfrm>
        </p:spPr>
        <p:txBody>
          <a:bodyPr>
            <a:noAutofit/>
          </a:bodyPr>
          <a:lstStyle/>
          <a:p>
            <a:pPr algn="just"/>
            <a:r>
              <a:rPr lang="en-IN" sz="2400" dirty="0"/>
              <a:t>Determining data security is harder today, so data security functions have become more critical than they have been in the past. </a:t>
            </a:r>
            <a:endParaRPr lang="en-IN" sz="2400" dirty="0" smtClean="0"/>
          </a:p>
          <a:p>
            <a:pPr algn="just"/>
            <a:r>
              <a:rPr lang="en-IN" sz="2400" dirty="0" smtClean="0"/>
              <a:t>A </a:t>
            </a:r>
            <a:r>
              <a:rPr lang="en-IN" sz="2400" dirty="0"/>
              <a:t>tactic not covered by Gartner is to encrypt the data yourself. If you encrypt the data using a trusted algorithm, then regardless of the service provider’s security and encryption policies, the data will only be accessible with the decryption keys. </a:t>
            </a:r>
            <a:endParaRPr lang="en-IN" sz="2400" dirty="0" smtClean="0"/>
          </a:p>
          <a:p>
            <a:pPr algn="just"/>
            <a:r>
              <a:rPr lang="en-IN" sz="2400" dirty="0" smtClean="0"/>
              <a:t>Of </a:t>
            </a:r>
            <a:r>
              <a:rPr lang="en-IN" sz="2400" dirty="0"/>
              <a:t>course, this leads to a follow-on problem: How do you manage private keys in a pay-on-demand computing </a:t>
            </a:r>
            <a:r>
              <a:rPr lang="en-IN" sz="2400" dirty="0" smtClean="0"/>
              <a:t>infrastructure?</a:t>
            </a:r>
          </a:p>
          <a:p>
            <a:pPr algn="just"/>
            <a:r>
              <a:rPr lang="en-IN" sz="2400" dirty="0" smtClean="0"/>
              <a:t>To </a:t>
            </a:r>
            <a:r>
              <a:rPr lang="en-IN" sz="2400" dirty="0"/>
              <a:t>address the security issues listed above along with others mentioned earlier in the chapter, </a:t>
            </a:r>
            <a:r>
              <a:rPr lang="en-IN" sz="2400" dirty="0" err="1"/>
              <a:t>SaaS</a:t>
            </a:r>
            <a:r>
              <a:rPr lang="en-IN" sz="2400" dirty="0"/>
              <a:t> providers will need to incorporate and enhance security practices used by the managed service providers and develop new ones as the cloud computing environment evolves</a:t>
            </a:r>
          </a:p>
        </p:txBody>
      </p:sp>
    </p:spTree>
    <p:extLst>
      <p:ext uri="{BB962C8B-B14F-4D97-AF65-F5344CB8AC3E}">
        <p14:creationId xmlns:p14="http://schemas.microsoft.com/office/powerpoint/2010/main" val="1394183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492896"/>
            <a:ext cx="7498080" cy="1143000"/>
          </a:xfrm>
        </p:spPr>
        <p:txBody>
          <a:bodyPr/>
          <a:lstStyle/>
          <a:p>
            <a:pPr algn="ctr"/>
            <a:r>
              <a:rPr lang="en-IN" dirty="0"/>
              <a:t>Security Governance</a:t>
            </a:r>
          </a:p>
        </p:txBody>
      </p:sp>
    </p:spTree>
    <p:extLst>
      <p:ext uri="{BB962C8B-B14F-4D97-AF65-F5344CB8AC3E}">
        <p14:creationId xmlns:p14="http://schemas.microsoft.com/office/powerpoint/2010/main" val="80128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60648"/>
            <a:ext cx="7498080" cy="5987752"/>
          </a:xfrm>
        </p:spPr>
        <p:txBody>
          <a:bodyPr>
            <a:normAutofit fontScale="92500" lnSpcReduction="20000"/>
          </a:bodyPr>
          <a:lstStyle/>
          <a:p>
            <a:pPr marL="82296" indent="0" algn="just">
              <a:buNone/>
            </a:pPr>
            <a:r>
              <a:rPr lang="en-IN" sz="2900" b="1" dirty="0" smtClean="0"/>
              <a:t>Real time Example</a:t>
            </a:r>
          </a:p>
          <a:p>
            <a:pPr algn="just"/>
            <a:r>
              <a:rPr lang="en-IN" sz="2900" dirty="0" smtClean="0"/>
              <a:t>IBM</a:t>
            </a:r>
            <a:r>
              <a:rPr lang="en-IN" sz="2900" dirty="0"/>
              <a:t> researchers are working on a solution that they claim can seamlessly store and move data across multiple cloud platforms in real time. The firm thinks that the technology will help enterprises with service reliability concerns. On top of this, they hope to “cloud-enable” almost any digital storage product.</a:t>
            </a:r>
          </a:p>
          <a:p>
            <a:pPr algn="just"/>
            <a:r>
              <a:rPr lang="en-IN" sz="2900" dirty="0"/>
              <a:t>Researchers at </a:t>
            </a:r>
            <a:r>
              <a:rPr lang="en-IN" sz="2900" dirty="0" smtClean="0"/>
              <a:t>IBM</a:t>
            </a:r>
            <a:r>
              <a:rPr lang="en-IN" sz="2900" dirty="0"/>
              <a:t> have developed a “drag-and-drop” toolkit that allows users to move file storage across almost any cloud platform. The company cloud would host identity authentication and encryption technologies as well as other security systems on an external cloud platform (the ‘</a:t>
            </a:r>
            <a:r>
              <a:rPr lang="en-IN" sz="2900" dirty="0" err="1"/>
              <a:t>InterCloud</a:t>
            </a:r>
            <a:r>
              <a:rPr lang="en-IN" sz="2900" dirty="0"/>
              <a:t> Store’) to keep each cloud autonomous, while also keeping them synced together.</a:t>
            </a:r>
          </a:p>
          <a:p>
            <a:endParaRPr lang="en-IN" dirty="0"/>
          </a:p>
        </p:txBody>
      </p:sp>
    </p:spTree>
    <p:extLst>
      <p:ext uri="{BB962C8B-B14F-4D97-AF65-F5344CB8AC3E}">
        <p14:creationId xmlns:p14="http://schemas.microsoft.com/office/powerpoint/2010/main" val="2565089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2656"/>
            <a:ext cx="7498080" cy="5915744"/>
          </a:xfrm>
        </p:spPr>
        <p:txBody>
          <a:bodyPr>
            <a:normAutofit fontScale="70000" lnSpcReduction="20000"/>
          </a:bodyPr>
          <a:lstStyle/>
          <a:p>
            <a:pPr marL="82296" indent="0" fontAlgn="base">
              <a:buNone/>
            </a:pPr>
            <a:r>
              <a:rPr lang="en-IN" b="1" dirty="0"/>
              <a:t>What Is Cloud Security Governance?</a:t>
            </a:r>
            <a:endParaRPr lang="en-IN" dirty="0"/>
          </a:p>
          <a:p>
            <a:pPr algn="just" fontAlgn="base"/>
            <a:r>
              <a:rPr lang="en-IN" dirty="0"/>
              <a:t>Cloud security governance refers to the management model that facilitates effective and efficient security management and operations in the cloud environment so that an enterprise’s business targets are achieved. This model incorporates a hierarchy of executive mandates, performance expectations, operational practices, structures, and metrics that, when implemented, result in the optimization of business value for an enterprise. </a:t>
            </a:r>
            <a:endParaRPr lang="en-IN" dirty="0" smtClean="0"/>
          </a:p>
          <a:p>
            <a:pPr algn="just" fontAlgn="base"/>
            <a:r>
              <a:rPr lang="en-IN" dirty="0" smtClean="0"/>
              <a:t>Cloud </a:t>
            </a:r>
            <a:r>
              <a:rPr lang="en-IN" dirty="0"/>
              <a:t>security governance helps answer leadership questions such as:</a:t>
            </a:r>
          </a:p>
          <a:p>
            <a:pPr marL="1262063" indent="-457200" algn="just" fontAlgn="base">
              <a:buFont typeface="Wingdings" pitchFamily="2" charset="2"/>
              <a:buChar char="Ø"/>
            </a:pPr>
            <a:r>
              <a:rPr lang="en-IN" dirty="0"/>
              <a:t>Are our security investments yielding the desired returns?</a:t>
            </a:r>
          </a:p>
          <a:p>
            <a:pPr marL="1262063" indent="-457200" algn="just" fontAlgn="base">
              <a:buFont typeface="Wingdings" pitchFamily="2" charset="2"/>
              <a:buChar char="Ø"/>
            </a:pPr>
            <a:r>
              <a:rPr lang="en-IN" dirty="0"/>
              <a:t>Do we know our security risks and their business </a:t>
            </a:r>
            <a:r>
              <a:rPr lang="en-IN" dirty="0" smtClean="0"/>
              <a:t>impact ?</a:t>
            </a:r>
            <a:endParaRPr lang="en-IN" dirty="0"/>
          </a:p>
          <a:p>
            <a:pPr marL="1262063" indent="-457200" algn="just" fontAlgn="base">
              <a:buFont typeface="Wingdings" pitchFamily="2" charset="2"/>
              <a:buChar char="Ø"/>
            </a:pPr>
            <a:r>
              <a:rPr lang="en-IN" dirty="0"/>
              <a:t>Are we progressively reducing security risks to acceptable levels?</a:t>
            </a:r>
          </a:p>
          <a:p>
            <a:pPr marL="1262063" indent="-457200" algn="just" fontAlgn="base">
              <a:buFont typeface="Wingdings" pitchFamily="2" charset="2"/>
              <a:buChar char="Ø"/>
            </a:pPr>
            <a:r>
              <a:rPr lang="en-IN" dirty="0"/>
              <a:t>Have we established a security-conscious culture within the enterprise?</a:t>
            </a:r>
          </a:p>
          <a:p>
            <a:endParaRPr lang="en-IN" dirty="0"/>
          </a:p>
        </p:txBody>
      </p:sp>
    </p:spTree>
    <p:extLst>
      <p:ext uri="{BB962C8B-B14F-4D97-AF65-F5344CB8AC3E}">
        <p14:creationId xmlns:p14="http://schemas.microsoft.com/office/powerpoint/2010/main" val="13102694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fontScale="77500" lnSpcReduction="20000"/>
          </a:bodyPr>
          <a:lstStyle/>
          <a:p>
            <a:pPr marL="82296" indent="0" fontAlgn="base">
              <a:buNone/>
            </a:pPr>
            <a:r>
              <a:rPr lang="en-IN" b="1" dirty="0"/>
              <a:t>Key Objectives for Cloud Security Governance</a:t>
            </a:r>
            <a:endParaRPr lang="en-IN" dirty="0"/>
          </a:p>
          <a:p>
            <a:pPr algn="just" fontAlgn="base"/>
            <a:r>
              <a:rPr lang="en-IN" sz="3100" dirty="0"/>
              <a:t>Building a cloud security governance model for an enterprise requires strategic-level security management competencies in combination with the use of appropriate security standards and frameworks (e.g., NIST, ISO, CSA) and the adoption of a governance framework (e.g., COBIT). </a:t>
            </a:r>
            <a:endParaRPr lang="en-IN" sz="3100" dirty="0" smtClean="0"/>
          </a:p>
          <a:p>
            <a:pPr algn="just" fontAlgn="base"/>
            <a:r>
              <a:rPr lang="en-IN" sz="3100" dirty="0" smtClean="0"/>
              <a:t>The </a:t>
            </a:r>
            <a:r>
              <a:rPr lang="en-IN" sz="3100" dirty="0"/>
              <a:t>first step is to visualize the overall governance structure, inherent components, and to direct its effective design and implementation. </a:t>
            </a:r>
            <a:endParaRPr lang="en-IN" sz="3100" dirty="0" smtClean="0"/>
          </a:p>
          <a:p>
            <a:pPr algn="just" fontAlgn="base"/>
            <a:r>
              <a:rPr lang="en-IN" sz="3100" dirty="0" smtClean="0"/>
              <a:t>The </a:t>
            </a:r>
            <a:r>
              <a:rPr lang="en-IN" sz="3100" dirty="0"/>
              <a:t>use of appropriate security standards and frameworks allow for a minimum standard of security controls to be implemented in the cloud, while </a:t>
            </a:r>
            <a:r>
              <a:rPr lang="en-IN" sz="3100" dirty="0" smtClean="0"/>
              <a:t>also </a:t>
            </a:r>
            <a:r>
              <a:rPr lang="en-IN" sz="3100" dirty="0"/>
              <a:t>meeting customer and </a:t>
            </a:r>
            <a:r>
              <a:rPr lang="en-IN" sz="3100" dirty="0" smtClean="0"/>
              <a:t>regulatory compliance</a:t>
            </a:r>
            <a:r>
              <a:rPr lang="en-IN" sz="3100" dirty="0"/>
              <a:t> </a:t>
            </a:r>
            <a:r>
              <a:rPr lang="en-IN" sz="3100" dirty="0" smtClean="0"/>
              <a:t> obligations </a:t>
            </a:r>
            <a:r>
              <a:rPr lang="en-IN" sz="3100" dirty="0"/>
              <a:t>where applicable. </a:t>
            </a:r>
            <a:endParaRPr lang="en-IN" sz="3100" dirty="0" smtClean="0"/>
          </a:p>
          <a:p>
            <a:pPr algn="just" fontAlgn="base"/>
            <a:r>
              <a:rPr lang="en-IN" sz="3100" dirty="0" smtClean="0"/>
              <a:t>A </a:t>
            </a:r>
            <a:r>
              <a:rPr lang="en-IN" sz="3100" dirty="0"/>
              <a:t>governance framework provides referential guidance and best practices for establishing the governance model for security in the cloud.</a:t>
            </a:r>
          </a:p>
          <a:p>
            <a:endParaRPr lang="en-IN" dirty="0"/>
          </a:p>
        </p:txBody>
      </p:sp>
    </p:spTree>
    <p:extLst>
      <p:ext uri="{BB962C8B-B14F-4D97-AF65-F5344CB8AC3E}">
        <p14:creationId xmlns:p14="http://schemas.microsoft.com/office/powerpoint/2010/main" val="413980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260648"/>
            <a:ext cx="7498080" cy="6192688"/>
          </a:xfrm>
        </p:spPr>
        <p:txBody>
          <a:bodyPr>
            <a:normAutofit fontScale="92500"/>
          </a:bodyPr>
          <a:lstStyle/>
          <a:p>
            <a:pPr marL="82296" indent="0" algn="just" fontAlgn="base">
              <a:buNone/>
            </a:pPr>
            <a:r>
              <a:rPr lang="en-IN" sz="2200" dirty="0"/>
              <a:t>The following represents key objectives to pursue in establishing a governance model for security in the cloud. These objectives assume that appropriate security standards and a governance framework have been chosen based on the enterprise’s business targets, customer profile, and obligations for protecting data and other information assets in the cloud environment.</a:t>
            </a:r>
          </a:p>
          <a:p>
            <a:pPr marL="82296" indent="0" algn="just" fontAlgn="base">
              <a:spcBef>
                <a:spcPts val="0"/>
              </a:spcBef>
              <a:buNone/>
            </a:pPr>
            <a:r>
              <a:rPr lang="en-IN" sz="2400" b="1" dirty="0"/>
              <a:t>Strategic Alignment</a:t>
            </a:r>
            <a:endParaRPr lang="en-IN" sz="2400" dirty="0" smtClean="0"/>
          </a:p>
          <a:p>
            <a:pPr marL="82296" indent="0" algn="just" fontAlgn="base">
              <a:spcBef>
                <a:spcPts val="0"/>
              </a:spcBef>
              <a:buNone/>
            </a:pPr>
            <a:r>
              <a:rPr lang="en-IN" sz="2400" dirty="0" smtClean="0"/>
              <a:t>Enterprises </a:t>
            </a:r>
            <a:r>
              <a:rPr lang="en-IN" sz="2400" dirty="0"/>
              <a:t>should mandate that security investments, services, and projects in the cloud are executed to achieve established business goals (e.g., market competitiveness, financial, or operational performance).</a:t>
            </a:r>
          </a:p>
          <a:p>
            <a:pPr marL="82296" indent="0" algn="just" fontAlgn="base">
              <a:spcBef>
                <a:spcPts val="0"/>
              </a:spcBef>
              <a:buNone/>
            </a:pPr>
            <a:r>
              <a:rPr lang="en-IN" sz="2400" b="1" dirty="0"/>
              <a:t>Value Delivery</a:t>
            </a:r>
          </a:p>
          <a:p>
            <a:pPr marL="82296" indent="0" algn="just">
              <a:buNone/>
            </a:pPr>
            <a:r>
              <a:rPr lang="en-IN" sz="2400" dirty="0"/>
              <a:t>Enterprises should define, operationalize, and maintain an appropriate security function/organization with appropriate strategic and tactical representation, and charged with the responsibility to maximize the business value (Key Goal Indicators, ROI) from the pursuit of security initiatives in the cloud.  </a:t>
            </a:r>
          </a:p>
        </p:txBody>
      </p:sp>
    </p:spTree>
    <p:extLst>
      <p:ext uri="{BB962C8B-B14F-4D97-AF65-F5344CB8AC3E}">
        <p14:creationId xmlns:p14="http://schemas.microsoft.com/office/powerpoint/2010/main" val="1027828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404664"/>
            <a:ext cx="7674056" cy="6048672"/>
          </a:xfrm>
        </p:spPr>
        <p:txBody>
          <a:bodyPr>
            <a:noAutofit/>
          </a:bodyPr>
          <a:lstStyle/>
          <a:p>
            <a:pPr marL="82296" indent="0">
              <a:buNone/>
            </a:pPr>
            <a:r>
              <a:rPr lang="en-IN" sz="2100" b="1" dirty="0" smtClean="0"/>
              <a:t>Risk Mitigation</a:t>
            </a:r>
          </a:p>
          <a:p>
            <a:pPr marL="82296" indent="0" algn="just">
              <a:buNone/>
            </a:pPr>
            <a:r>
              <a:rPr lang="en-IN" sz="2100" dirty="0" smtClean="0"/>
              <a:t>Security initiatives in the cloud should be subject to measurements that gauge effectiveness in mitigating risk to the enterprise (Key Risk Indicators). These initiatives should also yield results that progressively demonstrate a reduction in these risks over time.</a:t>
            </a:r>
            <a:endParaRPr lang="en-IN" sz="2100" b="1" dirty="0" smtClean="0"/>
          </a:p>
          <a:p>
            <a:pPr marL="82296" indent="0">
              <a:buNone/>
            </a:pPr>
            <a:r>
              <a:rPr lang="en-IN" sz="2100" b="1" dirty="0" smtClean="0"/>
              <a:t>Effective Use of Resources</a:t>
            </a:r>
          </a:p>
          <a:p>
            <a:pPr marL="82296" indent="0" algn="just">
              <a:buNone/>
            </a:pPr>
            <a:r>
              <a:rPr lang="en-IN" sz="2100" dirty="0" smtClean="0"/>
              <a:t>It is important for enterprises to establish a practical operating model for managing and performing security operations in the cloud, including the proper definition and operationalization of due processes, the institution of appropriate roles and responsibilities, and use of relevant tools for overall efficiency and effectiveness.</a:t>
            </a:r>
          </a:p>
          <a:p>
            <a:pPr marL="82296" indent="0">
              <a:buNone/>
            </a:pPr>
            <a:r>
              <a:rPr lang="en-IN" sz="2100" b="1" dirty="0" smtClean="0"/>
              <a:t>Sustained Performance</a:t>
            </a:r>
          </a:p>
          <a:p>
            <a:pPr marL="82296" indent="0" algn="just">
              <a:buNone/>
            </a:pPr>
            <a:r>
              <a:rPr lang="en-IN" sz="2100" dirty="0" smtClean="0"/>
              <a:t>Security initiatives in the cloud should be measurable in terms of performance, value and risk to the enterprise (Key Performance Indicators, Key Risk Indicators), and yield results that demonstrate attainment of desired targets (Key Goal Indicators) over time.</a:t>
            </a:r>
            <a:endParaRPr lang="en-IN" sz="2100" dirty="0"/>
          </a:p>
        </p:txBody>
      </p:sp>
    </p:spTree>
    <p:extLst>
      <p:ext uri="{BB962C8B-B14F-4D97-AF65-F5344CB8AC3E}">
        <p14:creationId xmlns:p14="http://schemas.microsoft.com/office/powerpoint/2010/main" val="3082898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08920"/>
            <a:ext cx="7498080" cy="1143000"/>
          </a:xfrm>
        </p:spPr>
        <p:txBody>
          <a:bodyPr/>
          <a:lstStyle/>
          <a:p>
            <a:pPr algn="ctr"/>
            <a:r>
              <a:rPr lang="en-IN" dirty="0">
                <a:effectLst/>
              </a:rPr>
              <a:t>Virtual Machine Security </a:t>
            </a:r>
            <a:endParaRPr lang="en-IN" dirty="0"/>
          </a:p>
        </p:txBody>
      </p:sp>
    </p:spTree>
    <p:extLst>
      <p:ext uri="{BB962C8B-B14F-4D97-AF65-F5344CB8AC3E}">
        <p14:creationId xmlns:p14="http://schemas.microsoft.com/office/powerpoint/2010/main" val="3889738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 dirty="0"/>
              <a:t>Virtual </a:t>
            </a:r>
            <a:r>
              <a:rPr spc="-5" dirty="0"/>
              <a:t>Environment Security  Mechanisms</a:t>
            </a:r>
          </a:p>
        </p:txBody>
      </p:sp>
      <p:sp>
        <p:nvSpPr>
          <p:cNvPr id="3" name="object 3"/>
          <p:cNvSpPr txBox="1"/>
          <p:nvPr/>
        </p:nvSpPr>
        <p:spPr>
          <a:xfrm>
            <a:off x="1447800" y="2133600"/>
            <a:ext cx="7391400" cy="982961"/>
          </a:xfrm>
          <a:prstGeom prst="rect">
            <a:avLst/>
          </a:prstGeom>
        </p:spPr>
        <p:txBody>
          <a:bodyPr vert="horz" wrap="square" lIns="0" tIns="13335" rIns="0" bIns="0" rtlCol="0">
            <a:spAutoFit/>
          </a:bodyPr>
          <a:lstStyle/>
          <a:p>
            <a:pPr marL="195580" marR="5080" indent="-182880" algn="just">
              <a:spcBef>
                <a:spcPts val="105"/>
              </a:spcBef>
              <a:buClr>
                <a:srgbClr val="FF8500"/>
              </a:buClr>
              <a:buFont typeface="Wingdings"/>
              <a:buChar char=""/>
              <a:tabLst>
                <a:tab pos="195580" algn="l"/>
              </a:tabLst>
            </a:pPr>
            <a:r>
              <a:rPr sz="2100" dirty="0"/>
              <a:t>The security of VM-based services rests on the assumption  that the underlying trusted computing base (TCB) is also  secure. If the TCB is compromised, then all bets are for the  VM-based</a:t>
            </a:r>
          </a:p>
        </p:txBody>
      </p:sp>
    </p:spTree>
    <p:extLst>
      <p:ext uri="{BB962C8B-B14F-4D97-AF65-F5344CB8AC3E}">
        <p14:creationId xmlns:p14="http://schemas.microsoft.com/office/powerpoint/2010/main" val="27108107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0842" y="304800"/>
            <a:ext cx="630745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Arial"/>
                <a:cs typeface="Arial"/>
              </a:rPr>
              <a:t>Security of </a:t>
            </a:r>
            <a:r>
              <a:rPr sz="4000" b="0" spc="-15" dirty="0">
                <a:latin typeface="Arial"/>
                <a:cs typeface="Arial"/>
              </a:rPr>
              <a:t>Virtual</a:t>
            </a:r>
            <a:r>
              <a:rPr sz="4000" b="0" spc="-25" dirty="0">
                <a:latin typeface="Arial"/>
                <a:cs typeface="Arial"/>
              </a:rPr>
              <a:t> </a:t>
            </a:r>
            <a:r>
              <a:rPr sz="4000" b="0" spc="-5" dirty="0">
                <a:latin typeface="Arial"/>
                <a:cs typeface="Arial"/>
              </a:rPr>
              <a:t>Machines</a:t>
            </a:r>
            <a:endParaRPr sz="4000" dirty="0">
              <a:latin typeface="Arial"/>
              <a:cs typeface="Arial"/>
            </a:endParaRPr>
          </a:p>
        </p:txBody>
      </p:sp>
      <p:sp>
        <p:nvSpPr>
          <p:cNvPr id="3" name="object 3"/>
          <p:cNvSpPr txBox="1"/>
          <p:nvPr/>
        </p:nvSpPr>
        <p:spPr>
          <a:xfrm>
            <a:off x="1295400" y="1219200"/>
            <a:ext cx="7543800" cy="2275623"/>
          </a:xfrm>
          <a:prstGeom prst="rect">
            <a:avLst/>
          </a:prstGeom>
        </p:spPr>
        <p:txBody>
          <a:bodyPr vert="horz" wrap="square" lIns="0" tIns="13335" rIns="0" bIns="0" rtlCol="0">
            <a:spAutoFit/>
          </a:bodyPr>
          <a:lstStyle/>
          <a:p>
            <a:pPr marL="195580" marR="5080" indent="-182880" algn="just">
              <a:spcBef>
                <a:spcPts val="105"/>
              </a:spcBef>
              <a:buClr>
                <a:srgbClr val="FF8500"/>
              </a:buClr>
              <a:buFont typeface="Wingdings"/>
              <a:buChar char=""/>
              <a:tabLst>
                <a:tab pos="195580" algn="l"/>
              </a:tabLst>
            </a:pPr>
            <a:r>
              <a:rPr sz="2100" dirty="0"/>
              <a:t>In a Type I virtual machine, the trusted computing base is the  virtual machine monitor. Some services also need to include  the dedicated secure VM as part of TCB. The TCB is  considered to be secure because “It is so simple that its  implementation can be reasonably expected to be correct”  Virtual machine monitors are only responsible for virtualizing  the physical machine’s hardware and partitioning it into  logically separate virtual machines</a:t>
            </a:r>
          </a:p>
        </p:txBody>
      </p:sp>
      <p:sp>
        <p:nvSpPr>
          <p:cNvPr id="4" name="object 3"/>
          <p:cNvSpPr txBox="1"/>
          <p:nvPr/>
        </p:nvSpPr>
        <p:spPr>
          <a:xfrm>
            <a:off x="1315278" y="3597965"/>
            <a:ext cx="7523922" cy="2611612"/>
          </a:xfrm>
          <a:prstGeom prst="rect">
            <a:avLst/>
          </a:prstGeom>
        </p:spPr>
        <p:txBody>
          <a:bodyPr vert="horz" wrap="square" lIns="0" tIns="13335" rIns="0" bIns="0" rtlCol="0">
            <a:spAutoFit/>
          </a:bodyPr>
          <a:lstStyle/>
          <a:p>
            <a:pPr marL="195580" marR="5080" indent="-182880" algn="just">
              <a:spcBef>
                <a:spcPts val="105"/>
              </a:spcBef>
              <a:buClr>
                <a:srgbClr val="FF8500"/>
              </a:buClr>
              <a:buFont typeface="Wingdings"/>
              <a:buChar char=""/>
              <a:tabLst>
                <a:tab pos="195580" algn="l"/>
              </a:tabLst>
            </a:pPr>
            <a:r>
              <a:rPr sz="2100" dirty="0"/>
              <a:t>Compared to a full operating system, which may have  several million lines of code, VMMs have around 30,000 lines  of code. Also, the secure VM typically has a reduced mini-OS  without any unneeded services or components.</a:t>
            </a:r>
          </a:p>
          <a:p>
            <a:pPr marL="195580" marR="5080" indent="-182880" algn="just">
              <a:spcBef>
                <a:spcPts val="105"/>
              </a:spcBef>
              <a:buClr>
                <a:srgbClr val="FF8500"/>
              </a:buClr>
              <a:buFont typeface="Wingdings"/>
              <a:buChar char=""/>
              <a:tabLst>
                <a:tab pos="195580" algn="l"/>
              </a:tabLst>
            </a:pPr>
            <a:r>
              <a:rPr sz="2100" dirty="0"/>
              <a:t>In addition to having a small code base, the interfaces to  VMM and the dedicated security VM are much simpler, more  constrained, and better specified than a standard operating  system. This helps reduce the risk of security vulnerabilities.</a:t>
            </a:r>
          </a:p>
        </p:txBody>
      </p:sp>
    </p:spTree>
    <p:extLst>
      <p:ext uri="{BB962C8B-B14F-4D97-AF65-F5344CB8AC3E}">
        <p14:creationId xmlns:p14="http://schemas.microsoft.com/office/powerpoint/2010/main" val="18258852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1447800"/>
            <a:ext cx="7772400" cy="1107354"/>
          </a:xfrm>
          <a:prstGeom prst="rect">
            <a:avLst/>
          </a:prstGeom>
        </p:spPr>
        <p:txBody>
          <a:bodyPr vert="horz" wrap="square" lIns="0" tIns="73025" rIns="0" bIns="0" rtlCol="0">
            <a:spAutoFit/>
          </a:bodyPr>
          <a:lstStyle/>
          <a:p>
            <a:pPr marL="12700">
              <a:spcBef>
                <a:spcPts val="575"/>
              </a:spcBef>
            </a:pPr>
            <a:r>
              <a:rPr sz="2000" dirty="0">
                <a:solidFill>
                  <a:prstClr val="black"/>
                </a:solidFill>
                <a:latin typeface="Arial"/>
                <a:cs typeface="Arial"/>
              </a:rPr>
              <a:t>a</a:t>
            </a:r>
            <a:r>
              <a:rPr sz="2100" dirty="0"/>
              <a:t>) Mandatory access control:</a:t>
            </a:r>
          </a:p>
          <a:p>
            <a:pPr marL="263525" indent="-251460" algn="just">
              <a:spcBef>
                <a:spcPts val="484"/>
              </a:spcBef>
              <a:buClr>
                <a:srgbClr val="FF8500"/>
              </a:buClr>
              <a:buFont typeface="Wingdings"/>
              <a:buChar char=""/>
              <a:tabLst>
                <a:tab pos="263525" algn="l"/>
                <a:tab pos="264160" algn="l"/>
              </a:tabLst>
            </a:pPr>
            <a:r>
              <a:rPr sz="2100" dirty="0"/>
              <a:t>MAC component runs in a separate VM and administrator</a:t>
            </a:r>
          </a:p>
          <a:p>
            <a:pPr marL="195580" algn="just"/>
            <a:r>
              <a:rPr sz="2100" dirty="0"/>
              <a:t>can modify the security policy</a:t>
            </a:r>
          </a:p>
        </p:txBody>
      </p:sp>
      <p:sp>
        <p:nvSpPr>
          <p:cNvPr id="4" name="Title 3"/>
          <p:cNvSpPr>
            <a:spLocks noGrp="1"/>
          </p:cNvSpPr>
          <p:nvPr>
            <p:ph type="title"/>
          </p:nvPr>
        </p:nvSpPr>
        <p:spPr>
          <a:xfrm>
            <a:off x="1252330" y="274638"/>
            <a:ext cx="7681358" cy="1143000"/>
          </a:xfrm>
        </p:spPr>
        <p:txBody>
          <a:bodyPr>
            <a:normAutofit fontScale="90000"/>
          </a:bodyPr>
          <a:lstStyle/>
          <a:p>
            <a:r>
              <a:rPr lang="en-IN" dirty="0" smtClean="0"/>
              <a:t>Consider the following to provide VM security</a:t>
            </a:r>
            <a:endParaRPr lang="en-IN" dirty="0"/>
          </a:p>
        </p:txBody>
      </p:sp>
      <p:sp>
        <p:nvSpPr>
          <p:cNvPr id="5" name="object 3"/>
          <p:cNvSpPr txBox="1"/>
          <p:nvPr/>
        </p:nvSpPr>
        <p:spPr>
          <a:xfrm>
            <a:off x="1252330" y="2735549"/>
            <a:ext cx="7663070" cy="1430520"/>
          </a:xfrm>
          <a:prstGeom prst="rect">
            <a:avLst/>
          </a:prstGeom>
        </p:spPr>
        <p:txBody>
          <a:bodyPr vert="horz" wrap="square" lIns="0" tIns="73025" rIns="0" bIns="0" rtlCol="0">
            <a:spAutoFit/>
          </a:bodyPr>
          <a:lstStyle/>
          <a:p>
            <a:pPr marL="12700" algn="just">
              <a:spcBef>
                <a:spcPts val="575"/>
              </a:spcBef>
            </a:pPr>
            <a:r>
              <a:rPr sz="2000" dirty="0" smtClean="0">
                <a:solidFill>
                  <a:prstClr val="black"/>
                </a:solidFill>
                <a:latin typeface="Arial"/>
                <a:cs typeface="Arial"/>
              </a:rPr>
              <a:t>b)</a:t>
            </a:r>
            <a:r>
              <a:rPr sz="2000" spc="-30" dirty="0" smtClean="0">
                <a:solidFill>
                  <a:prstClr val="black"/>
                </a:solidFill>
                <a:latin typeface="Arial"/>
                <a:cs typeface="Arial"/>
              </a:rPr>
              <a:t> </a:t>
            </a:r>
            <a:r>
              <a:rPr sz="2100" dirty="0"/>
              <a:t>Para-virtualization:.</a:t>
            </a:r>
          </a:p>
          <a:p>
            <a:pPr marL="195580" marR="5080" indent="-182880" algn="just">
              <a:spcBef>
                <a:spcPts val="484"/>
              </a:spcBef>
              <a:buClr>
                <a:srgbClr val="FF8500"/>
              </a:buClr>
              <a:buFont typeface="Wingdings"/>
              <a:buChar char=""/>
              <a:tabLst>
                <a:tab pos="195580" algn="l"/>
              </a:tabLst>
            </a:pPr>
            <a:r>
              <a:rPr sz="2100" dirty="0"/>
              <a:t>the interface executed by the guest OS consist of three  components: “memory management, CPU, and device I/O”  and the guest OS is responsible for managing these  resources.</a:t>
            </a:r>
          </a:p>
        </p:txBody>
      </p:sp>
      <p:sp>
        <p:nvSpPr>
          <p:cNvPr id="6" name="object 3"/>
          <p:cNvSpPr txBox="1"/>
          <p:nvPr/>
        </p:nvSpPr>
        <p:spPr>
          <a:xfrm>
            <a:off x="1252330" y="4343400"/>
            <a:ext cx="7510670" cy="1430520"/>
          </a:xfrm>
          <a:prstGeom prst="rect">
            <a:avLst/>
          </a:prstGeom>
        </p:spPr>
        <p:txBody>
          <a:bodyPr vert="horz" wrap="square" lIns="0" tIns="73025" rIns="0" bIns="0" rtlCol="0">
            <a:spAutoFit/>
          </a:bodyPr>
          <a:lstStyle/>
          <a:p>
            <a:pPr marL="12700" algn="just">
              <a:spcBef>
                <a:spcPts val="575"/>
              </a:spcBef>
            </a:pPr>
            <a:r>
              <a:rPr sz="2000" dirty="0">
                <a:solidFill>
                  <a:prstClr val="black"/>
                </a:solidFill>
                <a:latin typeface="Arial"/>
                <a:cs typeface="Arial"/>
              </a:rPr>
              <a:t>c</a:t>
            </a:r>
            <a:r>
              <a:rPr sz="2100" dirty="0"/>
              <a:t>) Policy considerations</a:t>
            </a:r>
          </a:p>
          <a:p>
            <a:pPr marL="195580" marR="5080" indent="-182880" algn="just">
              <a:spcBef>
                <a:spcPts val="484"/>
              </a:spcBef>
              <a:buClr>
                <a:srgbClr val="FF8500"/>
              </a:buClr>
              <a:buFont typeface="Wingdings"/>
              <a:buChar char=""/>
              <a:tabLst>
                <a:tab pos="263525" algn="l"/>
                <a:tab pos="264160" algn="l"/>
              </a:tabLst>
            </a:pPr>
            <a:r>
              <a:rPr sz="2100" dirty="0"/>
              <a:t>	it is better to have proper guidelines and security policies  which can be implemented dynamically in accordance with  the change in the virtual environment.</a:t>
            </a:r>
          </a:p>
        </p:txBody>
      </p:sp>
    </p:spTree>
    <p:extLst>
      <p:ext uri="{BB962C8B-B14F-4D97-AF65-F5344CB8AC3E}">
        <p14:creationId xmlns:p14="http://schemas.microsoft.com/office/powerpoint/2010/main" val="3190582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295400" y="1600200"/>
            <a:ext cx="7543800" cy="2989665"/>
          </a:xfrm>
          <a:prstGeom prst="rect">
            <a:avLst/>
          </a:prstGeom>
        </p:spPr>
        <p:txBody>
          <a:bodyPr vert="horz" wrap="square" lIns="0" tIns="13335" rIns="0" bIns="0" rtlCol="0">
            <a:spAutoFit/>
          </a:bodyPr>
          <a:lstStyle/>
          <a:p>
            <a:pPr marL="195580" indent="-182880" algn="just">
              <a:lnSpc>
                <a:spcPts val="2280"/>
              </a:lnSpc>
              <a:spcBef>
                <a:spcPts val="105"/>
              </a:spcBef>
              <a:buClr>
                <a:srgbClr val="FF8500"/>
              </a:buClr>
              <a:buFont typeface="Wingdings"/>
              <a:buChar char=""/>
              <a:tabLst>
                <a:tab pos="195580" algn="l"/>
              </a:tabLst>
            </a:pPr>
            <a:r>
              <a:rPr sz="2000" dirty="0">
                <a:solidFill>
                  <a:prstClr val="black"/>
                </a:solidFill>
                <a:latin typeface="Arial"/>
                <a:cs typeface="Arial"/>
              </a:rPr>
              <a:t>d) </a:t>
            </a:r>
            <a:r>
              <a:rPr sz="2100" dirty="0"/>
              <a:t>Virtual Layer Vulnerabilities: Here the author Michael Price</a:t>
            </a:r>
          </a:p>
          <a:p>
            <a:pPr marL="195580" algn="just">
              <a:lnSpc>
                <a:spcPts val="2160"/>
              </a:lnSpc>
            </a:pPr>
            <a:r>
              <a:rPr sz="2100" dirty="0"/>
              <a:t>[4] discusses about the layered architecture of a virtual</a:t>
            </a:r>
          </a:p>
          <a:p>
            <a:pPr marL="195580" algn="just">
              <a:lnSpc>
                <a:spcPts val="2280"/>
              </a:lnSpc>
            </a:pPr>
            <a:r>
              <a:rPr sz="2100" dirty="0"/>
              <a:t>environment and how it play a major role in security issues.</a:t>
            </a:r>
            <a:endParaRPr lang="en-IN" sz="2100" dirty="0"/>
          </a:p>
          <a:p>
            <a:pPr marL="195580" algn="just">
              <a:lnSpc>
                <a:spcPts val="2280"/>
              </a:lnSpc>
            </a:pPr>
            <a:endParaRPr sz="2100" dirty="0"/>
          </a:p>
          <a:p>
            <a:pPr marL="195580" marR="65405" indent="-182880" algn="just">
              <a:lnSpc>
                <a:spcPct val="90000"/>
              </a:lnSpc>
              <a:spcBef>
                <a:spcPts val="475"/>
              </a:spcBef>
              <a:buClr>
                <a:srgbClr val="FF8500"/>
              </a:buClr>
              <a:buFont typeface="Wingdings"/>
              <a:buChar char=""/>
              <a:tabLst>
                <a:tab pos="195580" algn="l"/>
              </a:tabLst>
            </a:pPr>
            <a:r>
              <a:rPr sz="2100" dirty="0"/>
              <a:t>The fact that lower level layers can have control over the  upper level layers if there is any malicious code or worm  infected in the upper layer of the VM environment then those  can be easily removed from the lower layers. But it becomes  difficult to remove the malicious code if it infects the lower  layer of the VM environment.</a:t>
            </a:r>
          </a:p>
        </p:txBody>
      </p:sp>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33469746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274638"/>
            <a:ext cx="7498080" cy="792162"/>
          </a:xfrm>
        </p:spPr>
        <p:txBody>
          <a:bodyPr/>
          <a:lstStyle/>
          <a:p>
            <a:r>
              <a:rPr lang="en-IN" dirty="0" smtClean="0"/>
              <a:t>Benefits</a:t>
            </a:r>
            <a:endParaRPr lang="en-IN" dirty="0"/>
          </a:p>
        </p:txBody>
      </p:sp>
      <p:sp>
        <p:nvSpPr>
          <p:cNvPr id="5" name="object 3"/>
          <p:cNvSpPr txBox="1"/>
          <p:nvPr/>
        </p:nvSpPr>
        <p:spPr>
          <a:xfrm>
            <a:off x="1219200" y="1295400"/>
            <a:ext cx="7391400" cy="982961"/>
          </a:xfrm>
          <a:prstGeom prst="rect">
            <a:avLst/>
          </a:prstGeom>
        </p:spPr>
        <p:txBody>
          <a:bodyPr vert="horz" wrap="square" lIns="0" tIns="13335" rIns="0" bIns="0" rtlCol="0">
            <a:spAutoFit/>
          </a:bodyPr>
          <a:lstStyle/>
          <a:p>
            <a:pPr marL="195580" marR="5080" indent="-182880" algn="just">
              <a:spcBef>
                <a:spcPts val="105"/>
              </a:spcBef>
              <a:buClr>
                <a:srgbClr val="FF8500"/>
              </a:buClr>
              <a:buFont typeface="Wingdings"/>
              <a:buChar char=""/>
              <a:tabLst>
                <a:tab pos="195580" algn="l"/>
              </a:tabLst>
            </a:pPr>
            <a:r>
              <a:rPr sz="2000" dirty="0" smtClean="0">
                <a:solidFill>
                  <a:prstClr val="black"/>
                </a:solidFill>
                <a:latin typeface="Arial"/>
                <a:cs typeface="Arial"/>
              </a:rPr>
              <a:t> </a:t>
            </a:r>
            <a:r>
              <a:rPr sz="2100" dirty="0"/>
              <a:t>Security: An important feature of virtualization is isolation.  That is software running in one VM will not interact with  another VM running is the same machine This gives a lot of  security benefits.</a:t>
            </a:r>
          </a:p>
        </p:txBody>
      </p:sp>
      <p:sp>
        <p:nvSpPr>
          <p:cNvPr id="6" name="object 2"/>
          <p:cNvSpPr txBox="1"/>
          <p:nvPr/>
        </p:nvSpPr>
        <p:spPr>
          <a:xfrm>
            <a:off x="1105949" y="2743200"/>
            <a:ext cx="7504651" cy="2921954"/>
          </a:xfrm>
          <a:prstGeom prst="rect">
            <a:avLst/>
          </a:prstGeom>
        </p:spPr>
        <p:txBody>
          <a:bodyPr vert="horz" wrap="square" lIns="0" tIns="13335" rIns="0" bIns="0" rtlCol="0">
            <a:spAutoFit/>
          </a:bodyPr>
          <a:lstStyle/>
          <a:p>
            <a:pPr marL="195580" marR="5080" indent="-182880" algn="just">
              <a:spcBef>
                <a:spcPts val="105"/>
              </a:spcBef>
              <a:buClr>
                <a:srgbClr val="FF8500"/>
              </a:buClr>
              <a:buFont typeface="Wingdings"/>
              <a:buChar char=""/>
              <a:tabLst>
                <a:tab pos="195580" algn="l"/>
              </a:tabLst>
            </a:pPr>
            <a:r>
              <a:rPr sz="2000" dirty="0">
                <a:solidFill>
                  <a:srgbClr val="FFFFFF"/>
                </a:solidFill>
                <a:latin typeface="Arial"/>
                <a:cs typeface="Arial"/>
              </a:rPr>
              <a:t>f) </a:t>
            </a:r>
            <a:r>
              <a:rPr sz="2100" dirty="0"/>
              <a:t>Intrusion protection: Here the author Michael Price [4]  brings the concept of clones. He talks about Signature based  intrusion detection. Here the state of a system is determined  by monitoring the system activity. Here he suggests that  instead of looking for the patterns on the original machines,  clones can be created and the events can be monitored [4].  Clones can be run in standby mode and then can be  synchronized with the real machine and then the pattern of  the clone activity can be monitored [4, 15].In this manner one  need not compromise the real system</a:t>
            </a:r>
          </a:p>
        </p:txBody>
      </p:sp>
    </p:spTree>
    <p:extLst>
      <p:ext uri="{BB962C8B-B14F-4D97-AF65-F5344CB8AC3E}">
        <p14:creationId xmlns:p14="http://schemas.microsoft.com/office/powerpoint/2010/main" val="1144861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748883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769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348880"/>
            <a:ext cx="7498080" cy="1143000"/>
          </a:xfrm>
        </p:spPr>
        <p:txBody>
          <a:bodyPr>
            <a:normAutofit fontScale="90000"/>
          </a:bodyPr>
          <a:lstStyle/>
          <a:p>
            <a:r>
              <a:rPr lang="en-IN" dirty="0"/>
              <a:t>Identity Access Management (IAM)</a:t>
            </a:r>
          </a:p>
        </p:txBody>
      </p:sp>
    </p:spTree>
    <p:extLst>
      <p:ext uri="{BB962C8B-B14F-4D97-AF65-F5344CB8AC3E}">
        <p14:creationId xmlns:p14="http://schemas.microsoft.com/office/powerpoint/2010/main" val="5877103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836712"/>
            <a:ext cx="7632848" cy="4968552"/>
          </a:xfrm>
        </p:spPr>
        <p:txBody>
          <a:bodyPr>
            <a:normAutofit fontScale="92500" lnSpcReduction="20000"/>
          </a:bodyPr>
          <a:lstStyle/>
          <a:p>
            <a:pPr marL="82296" indent="0">
              <a:buNone/>
            </a:pPr>
            <a:r>
              <a:rPr lang="en-IN" b="1" dirty="0"/>
              <a:t>What is Identity Access Management in Cloud Computing</a:t>
            </a:r>
            <a:endParaRPr lang="en-IN" dirty="0"/>
          </a:p>
          <a:p>
            <a:r>
              <a:rPr lang="en-IN" dirty="0"/>
              <a:t>The concept of identity in the cloud can refer to many things, but for the purpose of this discussion, we will focus on two main entities: </a:t>
            </a:r>
          </a:p>
          <a:p>
            <a:pPr marL="1430338" indent="-354013"/>
            <a:r>
              <a:rPr lang="en-IN" dirty="0"/>
              <a:t>users</a:t>
            </a:r>
          </a:p>
          <a:p>
            <a:pPr marL="1430338" indent="-354013"/>
            <a:r>
              <a:rPr lang="en-IN" dirty="0"/>
              <a:t>cloud resources.</a:t>
            </a:r>
          </a:p>
          <a:p>
            <a:r>
              <a:rPr lang="en-IN" dirty="0"/>
              <a:t>IAM policies are sets of permission policies that can be attached to either users or cloud resources to authorize what they access and what they can do with it.</a:t>
            </a:r>
          </a:p>
          <a:p>
            <a:endParaRPr lang="en-IN" dirty="0"/>
          </a:p>
        </p:txBody>
      </p:sp>
    </p:spTree>
    <p:extLst>
      <p:ext uri="{BB962C8B-B14F-4D97-AF65-F5344CB8AC3E}">
        <p14:creationId xmlns:p14="http://schemas.microsoft.com/office/powerpoint/2010/main" val="28261370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548680"/>
            <a:ext cx="7498080" cy="4800600"/>
          </a:xfrm>
        </p:spPr>
        <p:txBody>
          <a:bodyPr>
            <a:normAutofit fontScale="77500" lnSpcReduction="20000"/>
          </a:bodyPr>
          <a:lstStyle/>
          <a:p>
            <a:pPr marL="82296" indent="0">
              <a:buNone/>
            </a:pPr>
            <a:r>
              <a:rPr lang="en-IN" b="1" dirty="0"/>
              <a:t>Roles of Identity Access Management in Cloud Security</a:t>
            </a:r>
            <a:endParaRPr lang="en-IN" dirty="0"/>
          </a:p>
          <a:p>
            <a:pPr algn="just"/>
            <a:r>
              <a:rPr lang="en-IN" dirty="0"/>
              <a:t>IAM is crucial to protecting sensitive enterprise systems, assets, and information from unauthorized access or use. This represents the systematic management of any single identity and provides authentication, authorization, privileges, and roles of the enterprise boundaries. </a:t>
            </a:r>
          </a:p>
          <a:p>
            <a:pPr algn="just"/>
            <a:r>
              <a:rPr lang="en-IN" dirty="0"/>
              <a:t>The primary goal is to upgrade security and productivity by decreasing the total cost, repetitive tasks, and system downtime. Identity access management in cloud computing covers all types of users who can work with defined devices under unlike circumstances. </a:t>
            </a:r>
          </a:p>
          <a:p>
            <a:endParaRPr lang="en-IN" dirty="0"/>
          </a:p>
        </p:txBody>
      </p:sp>
    </p:spTree>
    <p:extLst>
      <p:ext uri="{BB962C8B-B14F-4D97-AF65-F5344CB8AC3E}">
        <p14:creationId xmlns:p14="http://schemas.microsoft.com/office/powerpoint/2010/main" val="41627162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377" y="476673"/>
            <a:ext cx="7678108" cy="511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2380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692696"/>
            <a:ext cx="7498080" cy="4800600"/>
          </a:xfrm>
        </p:spPr>
        <p:txBody>
          <a:bodyPr>
            <a:noAutofit/>
          </a:bodyPr>
          <a:lstStyle/>
          <a:p>
            <a:pPr algn="just"/>
            <a:r>
              <a:rPr lang="en-IN" sz="2400" dirty="0" smtClean="0"/>
              <a:t>In </a:t>
            </a:r>
            <a:r>
              <a:rPr lang="en-IN" sz="2400" dirty="0"/>
              <a:t>a cloud system, the storage and processing of data are performed by organizations or with the help of third-party vendors. The service provider has to ensure that data and applications stored in the cloud are protected as well as the infrastructure is an insecure environment. Further, users need to verify that their credentials for authentication are secure.</a:t>
            </a:r>
          </a:p>
          <a:p>
            <a:pPr algn="just"/>
            <a:r>
              <a:rPr lang="en-IN" sz="2400" dirty="0"/>
              <a:t>There are many security issues that compromise data in the process of data access and storage in the cloud environment, especially in the case of data storage with the help of third-party vendors who themselves may be a malicious attacker. Though standards and best practices are available for overcoming such security problems, cloud service providers are reluctant in securing their network with the updated set of security standards.</a:t>
            </a:r>
          </a:p>
          <a:p>
            <a:pPr algn="just"/>
            <a:endParaRPr lang="en-IN" sz="2000" dirty="0"/>
          </a:p>
          <a:p>
            <a:pPr algn="just"/>
            <a:endParaRPr lang="en-IN" sz="2000" dirty="0"/>
          </a:p>
        </p:txBody>
      </p:sp>
    </p:spTree>
    <p:extLst>
      <p:ext uri="{BB962C8B-B14F-4D97-AF65-F5344CB8AC3E}">
        <p14:creationId xmlns:p14="http://schemas.microsoft.com/office/powerpoint/2010/main" val="1708583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88640"/>
            <a:ext cx="7704856" cy="6336704"/>
          </a:xfrm>
        </p:spPr>
        <p:txBody>
          <a:bodyPr>
            <a:noAutofit/>
          </a:bodyPr>
          <a:lstStyle/>
          <a:p>
            <a:pPr algn="just"/>
            <a:r>
              <a:rPr lang="en-IN" sz="2400" dirty="0"/>
              <a:t>Identity and access management is one of the best practices to measure cloud services. Presently, Identity and Access Management (IAM) provides effective security for cloud systems. IAM systems perform different operations for providing security in the cloud environment that includes authentication, authorization, and provisioning of storage and verification. IAM system guarantees the security of identities and attributes of cloud users by ensuring that the right persons are allowed in the cloud systems. IAM systems also help to manage access rights by checking if the right person with the right privileges is accessing information that is stored in cloud systems. </a:t>
            </a:r>
          </a:p>
          <a:p>
            <a:pPr algn="just"/>
            <a:r>
              <a:rPr lang="en-IN" sz="2400" dirty="0"/>
              <a:t>Currently, many organizations use Identity and Access Management systems to provide more security for sensitive information that is stored in the cloud environment.</a:t>
            </a:r>
          </a:p>
        </p:txBody>
      </p:sp>
    </p:spTree>
    <p:extLst>
      <p:ext uri="{BB962C8B-B14F-4D97-AF65-F5344CB8AC3E}">
        <p14:creationId xmlns:p14="http://schemas.microsoft.com/office/powerpoint/2010/main" val="10189784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333137"/>
            <a:ext cx="7632848" cy="6232475"/>
          </a:xfrm>
          <a:prstGeom prst="rect">
            <a:avLst/>
          </a:prstGeom>
        </p:spPr>
        <p:txBody>
          <a:bodyPr wrap="square">
            <a:spAutoFit/>
          </a:bodyPr>
          <a:lstStyle/>
          <a:p>
            <a:pPr algn="just"/>
            <a:r>
              <a:rPr lang="en-IN" sz="2100" b="1" dirty="0"/>
              <a:t>How Identity Access Management can control Interactions with Data and Systems</a:t>
            </a:r>
            <a:endParaRPr lang="en-IN" sz="2100" dirty="0"/>
          </a:p>
          <a:p>
            <a:pPr algn="just"/>
            <a:r>
              <a:rPr lang="en-IN" sz="2100" dirty="0"/>
              <a:t>IAM can move beyond simply allowing or blocking access to data and systems. </a:t>
            </a:r>
          </a:p>
          <a:p>
            <a:pPr algn="just"/>
            <a:r>
              <a:rPr lang="en-IN" sz="2100" dirty="0"/>
              <a:t>For example, IAM can:</a:t>
            </a:r>
          </a:p>
          <a:p>
            <a:pPr algn="just"/>
            <a:r>
              <a:rPr lang="en-IN" sz="2100" b="1" dirty="0"/>
              <a:t>Restrict access to data</a:t>
            </a:r>
            <a:r>
              <a:rPr lang="en-IN" sz="2100" dirty="0"/>
              <a:t>: Specific roles can access only necessary parts of systems, databases, and information.</a:t>
            </a:r>
          </a:p>
          <a:p>
            <a:pPr algn="just"/>
            <a:r>
              <a:rPr lang="en-IN" sz="2100" b="1" dirty="0"/>
              <a:t>Only allow view access</a:t>
            </a:r>
            <a:r>
              <a:rPr lang="en-IN" sz="2100" dirty="0"/>
              <a:t>: Users with such roles can only view data, they cannot add, update, or amend it.</a:t>
            </a:r>
          </a:p>
          <a:p>
            <a:pPr algn="just"/>
            <a:r>
              <a:rPr lang="en-IN" sz="2100" b="1" dirty="0"/>
              <a:t>Only permit access on certain platforms</a:t>
            </a:r>
            <a:r>
              <a:rPr lang="en-IN" sz="2100" dirty="0"/>
              <a:t>: Users may have access to operational systems, but not on development, testing, or PROD platforms.</a:t>
            </a:r>
          </a:p>
          <a:p>
            <a:pPr algn="just"/>
            <a:r>
              <a:rPr lang="en-IN" sz="2100" b="1" dirty="0"/>
              <a:t>Only allow access to create, amend, or delete data, not to transmit it</a:t>
            </a:r>
            <a:r>
              <a:rPr lang="en-IN" sz="2100" dirty="0"/>
              <a:t>: Some roles may not be able to send or receive data outside the system, meaning it cannot be exposed to other third parties and applications.</a:t>
            </a:r>
          </a:p>
          <a:p>
            <a:pPr algn="just"/>
            <a:r>
              <a:rPr lang="en-IN" sz="2100" dirty="0"/>
              <a:t>Based on a company’s specific requirements, there are many ways to implement IAM policies to define and enforce exactly how individual roles can access systems and data.</a:t>
            </a:r>
          </a:p>
        </p:txBody>
      </p:sp>
    </p:spTree>
    <p:extLst>
      <p:ext uri="{BB962C8B-B14F-4D97-AF65-F5344CB8AC3E}">
        <p14:creationId xmlns:p14="http://schemas.microsoft.com/office/powerpoint/2010/main" val="40607270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332656"/>
            <a:ext cx="7498080" cy="5976664"/>
          </a:xfrm>
        </p:spPr>
        <p:txBody>
          <a:bodyPr>
            <a:normAutofit fontScale="70000" lnSpcReduction="20000"/>
          </a:bodyPr>
          <a:lstStyle/>
          <a:p>
            <a:pPr marL="82296" indent="0" algn="just">
              <a:buNone/>
            </a:pPr>
            <a:r>
              <a:rPr lang="en-IN" b="1" dirty="0"/>
              <a:t>Why Identity Access Management is a Vital IT Enablement &amp; Security Layer</a:t>
            </a:r>
            <a:endParaRPr lang="en-IN" dirty="0"/>
          </a:p>
          <a:p>
            <a:pPr marL="82296" indent="0" algn="just">
              <a:buNone/>
            </a:pPr>
            <a:r>
              <a:rPr lang="en-IN" dirty="0"/>
              <a:t>IAM offers several advantages over all other traditional products. Below is the list to understand the few benefits of identity management in cloud computing:</a:t>
            </a:r>
          </a:p>
          <a:p>
            <a:pPr algn="just"/>
            <a:r>
              <a:rPr lang="en-IN" b="1" dirty="0"/>
              <a:t>Enhanced Network Abilities</a:t>
            </a:r>
            <a:r>
              <a:rPr lang="en-IN" dirty="0"/>
              <a:t>: Identity access management (IAM) makes it simple in sharing the network capabilities with a complete grid of users who were connected with it.</a:t>
            </a:r>
          </a:p>
          <a:p>
            <a:pPr algn="just"/>
            <a:r>
              <a:rPr lang="en-IN" b="1" dirty="0"/>
              <a:t>Support On-demand improvement</a:t>
            </a:r>
            <a:r>
              <a:rPr lang="en-IN" dirty="0"/>
              <a:t>: 24*7 hours support and monitoring can be provided based on need.</a:t>
            </a:r>
          </a:p>
          <a:p>
            <a:pPr algn="just"/>
            <a:r>
              <a:rPr lang="en-IN" b="1" dirty="0"/>
              <a:t>Increase Overall Productivity</a:t>
            </a:r>
            <a:r>
              <a:rPr lang="en-IN" dirty="0"/>
              <a:t>: Cloud-based services are configured and hosted by service providers. As a result, many organizations can improve their overall productivity instead of worrying about the infrastructure.</a:t>
            </a:r>
          </a:p>
          <a:p>
            <a:pPr algn="just"/>
            <a:r>
              <a:rPr lang="en-IN" b="1" dirty="0"/>
              <a:t>Centralized Management System</a:t>
            </a:r>
            <a:r>
              <a:rPr lang="en-IN" dirty="0"/>
              <a:t>: Clients can be able to manage all their services and programs at one place with the cloud-based services. Identity access management can be done with one click on a single dashboard.</a:t>
            </a:r>
          </a:p>
          <a:p>
            <a:endParaRPr lang="en-IN" dirty="0"/>
          </a:p>
        </p:txBody>
      </p:sp>
    </p:spTree>
    <p:extLst>
      <p:ext uri="{BB962C8B-B14F-4D97-AF65-F5344CB8AC3E}">
        <p14:creationId xmlns:p14="http://schemas.microsoft.com/office/powerpoint/2010/main" val="8301718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62" y="2386150"/>
            <a:ext cx="7498080" cy="1143000"/>
          </a:xfrm>
        </p:spPr>
        <p:txBody>
          <a:bodyPr/>
          <a:lstStyle/>
          <a:p>
            <a:pPr algn="ctr"/>
            <a:r>
              <a:rPr lang="en-IN" dirty="0">
                <a:effectLst/>
              </a:rPr>
              <a:t>Security Standards.</a:t>
            </a:r>
            <a:endParaRPr lang="en-IN" dirty="0"/>
          </a:p>
        </p:txBody>
      </p:sp>
    </p:spTree>
    <p:extLst>
      <p:ext uri="{BB962C8B-B14F-4D97-AF65-F5344CB8AC3E}">
        <p14:creationId xmlns:p14="http://schemas.microsoft.com/office/powerpoint/2010/main" val="38701413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979931"/>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solidFill>
            <a:srgbClr val="9933FF"/>
          </a:solidFill>
        </p:spPr>
        <p:txBody>
          <a:bodyPr wrap="square" lIns="0" tIns="0" rIns="0" bIns="0" rtlCol="0"/>
          <a:lstStyle/>
          <a:p>
            <a:endParaRPr smtClean="0">
              <a:solidFill>
                <a:prstClr val="black"/>
              </a:solidFill>
            </a:endParaRPr>
          </a:p>
        </p:txBody>
      </p:sp>
      <p:sp>
        <p:nvSpPr>
          <p:cNvPr id="4" name="object 4"/>
          <p:cNvSpPr/>
          <p:nvPr/>
        </p:nvSpPr>
        <p:spPr>
          <a:xfrm>
            <a:off x="338772" y="-72589"/>
            <a:ext cx="8397875" cy="854075"/>
          </a:xfrm>
          <a:custGeom>
            <a:avLst/>
            <a:gdLst/>
            <a:ahLst/>
            <a:cxnLst/>
            <a:rect l="l" t="t" r="r" b="b"/>
            <a:pathLst>
              <a:path w="8397875" h="854075">
                <a:moveTo>
                  <a:pt x="0" y="0"/>
                </a:moveTo>
                <a:lnTo>
                  <a:pt x="8397417" y="0"/>
                </a:lnTo>
                <a:lnTo>
                  <a:pt x="8397417" y="853668"/>
                </a:lnTo>
                <a:lnTo>
                  <a:pt x="0" y="853668"/>
                </a:lnTo>
                <a:lnTo>
                  <a:pt x="0" y="0"/>
                </a:lnTo>
                <a:close/>
              </a:path>
            </a:pathLst>
          </a:custGeom>
          <a:solidFill>
            <a:srgbClr val="9933FF"/>
          </a:solidFill>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xfrm>
            <a:off x="421552" y="-734147"/>
            <a:ext cx="7274648" cy="1428596"/>
          </a:xfrm>
          <a:prstGeom prst="rect">
            <a:avLst/>
          </a:prstGeom>
        </p:spPr>
        <p:txBody>
          <a:bodyPr vert="horz" wrap="square" lIns="0" tIns="12700" rIns="0" bIns="0" rtlCol="0">
            <a:spAutoFit/>
          </a:bodyPr>
          <a:lstStyle/>
          <a:p>
            <a:pPr marL="12700">
              <a:lnSpc>
                <a:spcPct val="100000"/>
              </a:lnSpc>
              <a:spcBef>
                <a:spcPts val="100"/>
              </a:spcBef>
            </a:pPr>
            <a:r>
              <a:rPr lang="en-IN" sz="3200" b="1" spc="-5" dirty="0" smtClean="0"/>
              <a:t/>
            </a:r>
            <a:br>
              <a:rPr lang="en-IN" sz="3200" b="1" spc="-5" dirty="0" smtClean="0"/>
            </a:br>
            <a:r>
              <a:rPr lang="en-IN" b="1" spc="-5" dirty="0">
                <a:solidFill>
                  <a:srgbClr val="F0EC40"/>
                </a:solidFill>
              </a:rPr>
              <a:t/>
            </a:r>
            <a:br>
              <a:rPr lang="en-IN" b="1" spc="-5" dirty="0">
                <a:solidFill>
                  <a:srgbClr val="F0EC40"/>
                </a:solidFill>
              </a:rPr>
            </a:br>
            <a:r>
              <a:rPr sz="2800" b="1" spc="-5" dirty="0" smtClean="0">
                <a:solidFill>
                  <a:srgbClr val="F0EC40"/>
                </a:solidFill>
              </a:rPr>
              <a:t>Cloud </a:t>
            </a:r>
            <a:r>
              <a:rPr sz="2800" b="1" spc="-5" dirty="0">
                <a:solidFill>
                  <a:srgbClr val="F0EC40"/>
                </a:solidFill>
              </a:rPr>
              <a:t>Security </a:t>
            </a:r>
            <a:r>
              <a:rPr sz="2800" b="1" spc="-15" dirty="0">
                <a:solidFill>
                  <a:srgbClr val="F0EC40"/>
                </a:solidFill>
              </a:rPr>
              <a:t>Standards:</a:t>
            </a:r>
            <a:r>
              <a:rPr sz="2800" b="1" spc="80" dirty="0">
                <a:solidFill>
                  <a:srgbClr val="F0EC40"/>
                </a:solidFill>
              </a:rPr>
              <a:t> </a:t>
            </a:r>
            <a:r>
              <a:rPr sz="2800" b="1" spc="-10" dirty="0">
                <a:solidFill>
                  <a:srgbClr val="F0EC40"/>
                </a:solidFill>
              </a:rPr>
              <a:t>Benefits</a:t>
            </a:r>
            <a:endParaRPr sz="2800" b="1" dirty="0">
              <a:solidFill>
                <a:srgbClr val="F0EC40"/>
              </a:solidFill>
            </a:endParaRPr>
          </a:p>
        </p:txBody>
      </p:sp>
      <p:sp>
        <p:nvSpPr>
          <p:cNvPr id="7" name="object 7"/>
          <p:cNvSpPr txBox="1"/>
          <p:nvPr/>
        </p:nvSpPr>
        <p:spPr>
          <a:xfrm>
            <a:off x="8784018" y="6429736"/>
            <a:ext cx="121285" cy="167005"/>
          </a:xfrm>
          <a:prstGeom prst="rect">
            <a:avLst/>
          </a:prstGeom>
        </p:spPr>
        <p:txBody>
          <a:bodyPr vert="horz" wrap="square" lIns="0" tIns="0" rIns="0" bIns="0" rtlCol="0">
            <a:spAutoFit/>
          </a:bodyPr>
          <a:lstStyle/>
          <a:p>
            <a:pPr marL="25400"/>
            <a:fld id="{81D60167-4931-47E6-BA6A-407CBD079E47}" type="slidenum">
              <a:rPr sz="1000" b="1" spc="-5" dirty="0">
                <a:solidFill>
                  <a:prstClr val="black"/>
                </a:solidFill>
                <a:latin typeface="Arial"/>
                <a:cs typeface="Arial"/>
              </a:rPr>
              <a:pPr marL="25400"/>
              <a:t>79</a:t>
            </a:fld>
            <a:endParaRPr sz="1000">
              <a:solidFill>
                <a:prstClr val="black"/>
              </a:solidFill>
              <a:latin typeface="Arial"/>
              <a:cs typeface="Arial"/>
            </a:endParaRPr>
          </a:p>
        </p:txBody>
      </p:sp>
      <p:sp>
        <p:nvSpPr>
          <p:cNvPr id="6" name="object 6"/>
          <p:cNvSpPr txBox="1"/>
          <p:nvPr/>
        </p:nvSpPr>
        <p:spPr>
          <a:xfrm>
            <a:off x="261302" y="1228402"/>
            <a:ext cx="8475345" cy="4333875"/>
          </a:xfrm>
          <a:prstGeom prst="rect">
            <a:avLst/>
          </a:prstGeom>
        </p:spPr>
        <p:txBody>
          <a:bodyPr vert="horz" wrap="square" lIns="0" tIns="12700" rIns="0" bIns="0" rtlCol="0">
            <a:spAutoFit/>
          </a:bodyPr>
          <a:lstStyle/>
          <a:p>
            <a:pPr marL="184785" indent="-172720">
              <a:spcBef>
                <a:spcPts val="100"/>
              </a:spcBef>
              <a:buFont typeface="Arial"/>
              <a:buChar char="•"/>
              <a:tabLst>
                <a:tab pos="185420" algn="l"/>
              </a:tabLst>
            </a:pPr>
            <a:r>
              <a:rPr sz="2400" spc="-10" dirty="0">
                <a:solidFill>
                  <a:prstClr val="black"/>
                </a:solidFill>
                <a:latin typeface="Calibri"/>
                <a:cs typeface="Calibri"/>
              </a:rPr>
              <a:t>Standards </a:t>
            </a:r>
            <a:r>
              <a:rPr sz="2400" spc="-15" dirty="0">
                <a:solidFill>
                  <a:prstClr val="black"/>
                </a:solidFill>
                <a:latin typeface="Calibri"/>
                <a:cs typeface="Calibri"/>
              </a:rPr>
              <a:t>promote </a:t>
            </a:r>
            <a:r>
              <a:rPr sz="2400" spc="-20" dirty="0">
                <a:solidFill>
                  <a:prstClr val="black"/>
                </a:solidFill>
                <a:latin typeface="Calibri"/>
                <a:cs typeface="Calibri"/>
              </a:rPr>
              <a:t>interoperability, </a:t>
            </a:r>
            <a:r>
              <a:rPr sz="2400" spc="-5" dirty="0">
                <a:solidFill>
                  <a:prstClr val="black"/>
                </a:solidFill>
                <a:latin typeface="Calibri"/>
                <a:cs typeface="Calibri"/>
              </a:rPr>
              <a:t>reducing </a:t>
            </a:r>
            <a:r>
              <a:rPr sz="2400" spc="-10" dirty="0">
                <a:solidFill>
                  <a:prstClr val="black"/>
                </a:solidFill>
                <a:latin typeface="Calibri"/>
                <a:cs typeface="Calibri"/>
              </a:rPr>
              <a:t>vendor</a:t>
            </a:r>
            <a:r>
              <a:rPr sz="2400" spc="-20" dirty="0">
                <a:solidFill>
                  <a:prstClr val="black"/>
                </a:solidFill>
                <a:latin typeface="Calibri"/>
                <a:cs typeface="Calibri"/>
              </a:rPr>
              <a:t> </a:t>
            </a:r>
            <a:r>
              <a:rPr sz="2400" spc="-5" dirty="0">
                <a:solidFill>
                  <a:prstClr val="black"/>
                </a:solidFill>
                <a:latin typeface="Calibri"/>
                <a:cs typeface="Calibri"/>
              </a:rPr>
              <a:t>lock-in</a:t>
            </a:r>
            <a:endParaRPr sz="2400">
              <a:solidFill>
                <a:prstClr val="black"/>
              </a:solidFill>
              <a:latin typeface="Calibri"/>
              <a:cs typeface="Calibri"/>
            </a:endParaRPr>
          </a:p>
          <a:p>
            <a:pPr marL="184785" marR="204470" indent="-172720">
              <a:spcBef>
                <a:spcPts val="2005"/>
              </a:spcBef>
              <a:buFont typeface="Arial"/>
              <a:buChar char="•"/>
              <a:tabLst>
                <a:tab pos="185420" algn="l"/>
              </a:tabLst>
            </a:pPr>
            <a:r>
              <a:rPr sz="2400" spc="-10" dirty="0">
                <a:solidFill>
                  <a:prstClr val="black"/>
                </a:solidFill>
                <a:latin typeface="Calibri"/>
                <a:cs typeface="Calibri"/>
              </a:rPr>
              <a:t>Standards </a:t>
            </a:r>
            <a:r>
              <a:rPr sz="2400" spc="-15" dirty="0">
                <a:solidFill>
                  <a:prstClr val="black"/>
                </a:solidFill>
                <a:latin typeface="Calibri"/>
                <a:cs typeface="Calibri"/>
              </a:rPr>
              <a:t>facilitate </a:t>
            </a:r>
            <a:r>
              <a:rPr sz="2400" spc="-10" dirty="0">
                <a:solidFill>
                  <a:prstClr val="black"/>
                </a:solidFill>
                <a:latin typeface="Calibri"/>
                <a:cs typeface="Calibri"/>
              </a:rPr>
              <a:t>hybrid </a:t>
            </a:r>
            <a:r>
              <a:rPr sz="2400" spc="-5" dirty="0">
                <a:solidFill>
                  <a:prstClr val="black"/>
                </a:solidFill>
                <a:latin typeface="Calibri"/>
                <a:cs typeface="Calibri"/>
              </a:rPr>
              <a:t>cloud computing </a:t>
            </a:r>
            <a:r>
              <a:rPr sz="2400" spc="-10" dirty="0">
                <a:solidFill>
                  <a:prstClr val="black"/>
                </a:solidFill>
                <a:latin typeface="Calibri"/>
                <a:cs typeface="Calibri"/>
              </a:rPr>
              <a:t>by </a:t>
            </a:r>
            <a:r>
              <a:rPr sz="2400" spc="-5" dirty="0">
                <a:solidFill>
                  <a:prstClr val="black"/>
                </a:solidFill>
                <a:latin typeface="Calibri"/>
                <a:cs typeface="Calibri"/>
              </a:rPr>
              <a:t>making </a:t>
            </a:r>
            <a:r>
              <a:rPr sz="2400" dirty="0">
                <a:solidFill>
                  <a:prstClr val="black"/>
                </a:solidFill>
                <a:latin typeface="Calibri"/>
                <a:cs typeface="Calibri"/>
              </a:rPr>
              <a:t>it easier </a:t>
            </a:r>
            <a:r>
              <a:rPr sz="2400" spc="-15" dirty="0">
                <a:solidFill>
                  <a:prstClr val="black"/>
                </a:solidFill>
                <a:latin typeface="Calibri"/>
                <a:cs typeface="Calibri"/>
              </a:rPr>
              <a:t>to  </a:t>
            </a:r>
            <a:r>
              <a:rPr sz="2400" spc="-20" dirty="0">
                <a:solidFill>
                  <a:prstClr val="black"/>
                </a:solidFill>
                <a:latin typeface="Calibri"/>
                <a:cs typeface="Calibri"/>
              </a:rPr>
              <a:t>integrate </a:t>
            </a:r>
            <a:r>
              <a:rPr sz="2400" spc="-5" dirty="0">
                <a:solidFill>
                  <a:prstClr val="black"/>
                </a:solidFill>
                <a:latin typeface="Calibri"/>
                <a:cs typeface="Calibri"/>
              </a:rPr>
              <a:t>on-premises </a:t>
            </a:r>
            <a:r>
              <a:rPr sz="2400" dirty="0">
                <a:solidFill>
                  <a:prstClr val="black"/>
                </a:solidFill>
                <a:latin typeface="Calibri"/>
                <a:cs typeface="Calibri"/>
              </a:rPr>
              <a:t>security </a:t>
            </a:r>
            <a:r>
              <a:rPr sz="2400" spc="-5" dirty="0">
                <a:solidFill>
                  <a:prstClr val="black"/>
                </a:solidFill>
                <a:latin typeface="Calibri"/>
                <a:cs typeface="Calibri"/>
              </a:rPr>
              <a:t>technologies </a:t>
            </a:r>
            <a:r>
              <a:rPr sz="2400" dirty="0">
                <a:solidFill>
                  <a:prstClr val="black"/>
                </a:solidFill>
                <a:latin typeface="Calibri"/>
                <a:cs typeface="Calibri"/>
              </a:rPr>
              <a:t>with </a:t>
            </a:r>
            <a:r>
              <a:rPr sz="2400" spc="-5" dirty="0">
                <a:solidFill>
                  <a:prstClr val="black"/>
                </a:solidFill>
                <a:latin typeface="Calibri"/>
                <a:cs typeface="Calibri"/>
              </a:rPr>
              <a:t>those of cloud  </a:t>
            </a:r>
            <a:r>
              <a:rPr sz="2400" dirty="0">
                <a:solidFill>
                  <a:prstClr val="black"/>
                </a:solidFill>
                <a:latin typeface="Calibri"/>
                <a:cs typeface="Calibri"/>
              </a:rPr>
              <a:t>service </a:t>
            </a:r>
            <a:r>
              <a:rPr sz="2400" spc="-15" dirty="0">
                <a:solidFill>
                  <a:prstClr val="black"/>
                </a:solidFill>
                <a:latin typeface="Calibri"/>
                <a:cs typeface="Calibri"/>
              </a:rPr>
              <a:t>providers</a:t>
            </a:r>
            <a:r>
              <a:rPr sz="2400" spc="-10" dirty="0">
                <a:solidFill>
                  <a:prstClr val="black"/>
                </a:solidFill>
                <a:latin typeface="Calibri"/>
                <a:cs typeface="Calibri"/>
              </a:rPr>
              <a:t> (CSPs)</a:t>
            </a:r>
            <a:endParaRPr sz="2400">
              <a:solidFill>
                <a:prstClr val="black"/>
              </a:solidFill>
              <a:latin typeface="Calibri"/>
              <a:cs typeface="Calibri"/>
            </a:endParaRPr>
          </a:p>
          <a:p>
            <a:pPr marL="184785" marR="29209" indent="-172720">
              <a:spcBef>
                <a:spcPts val="2000"/>
              </a:spcBef>
              <a:buFont typeface="Arial"/>
              <a:buChar char="•"/>
              <a:tabLst>
                <a:tab pos="185420" algn="l"/>
              </a:tabLst>
            </a:pPr>
            <a:r>
              <a:rPr sz="2400" spc="-10" dirty="0">
                <a:solidFill>
                  <a:prstClr val="black"/>
                </a:solidFill>
                <a:latin typeface="Calibri"/>
                <a:cs typeface="Calibri"/>
              </a:rPr>
              <a:t>Standards provide assurance that best </a:t>
            </a:r>
            <a:r>
              <a:rPr sz="2400" spc="-5" dirty="0">
                <a:solidFill>
                  <a:prstClr val="black"/>
                </a:solidFill>
                <a:latin typeface="Calibri"/>
                <a:cs typeface="Calibri"/>
              </a:rPr>
              <a:t>practices </a:t>
            </a:r>
            <a:r>
              <a:rPr sz="2400" spc="-15" dirty="0">
                <a:solidFill>
                  <a:prstClr val="black"/>
                </a:solidFill>
                <a:latin typeface="Calibri"/>
                <a:cs typeface="Calibri"/>
              </a:rPr>
              <a:t>are </a:t>
            </a:r>
            <a:r>
              <a:rPr sz="2400" spc="-5" dirty="0">
                <a:solidFill>
                  <a:prstClr val="black"/>
                </a:solidFill>
                <a:latin typeface="Calibri"/>
                <a:cs typeface="Calibri"/>
              </a:rPr>
              <a:t>being </a:t>
            </a:r>
            <a:r>
              <a:rPr sz="2400" spc="-15" dirty="0">
                <a:solidFill>
                  <a:prstClr val="black"/>
                </a:solidFill>
                <a:latin typeface="Calibri"/>
                <a:cs typeface="Calibri"/>
              </a:rPr>
              <a:t>followed  </a:t>
            </a:r>
            <a:r>
              <a:rPr sz="2400" spc="-5" dirty="0">
                <a:solidFill>
                  <a:prstClr val="black"/>
                </a:solidFill>
                <a:latin typeface="Calibri"/>
                <a:cs typeface="Calibri"/>
              </a:rPr>
              <a:t>both internally within </a:t>
            </a:r>
            <a:r>
              <a:rPr sz="2400" dirty="0">
                <a:solidFill>
                  <a:prstClr val="black"/>
                </a:solidFill>
                <a:latin typeface="Calibri"/>
                <a:cs typeface="Calibri"/>
              </a:rPr>
              <a:t>an </a:t>
            </a:r>
            <a:r>
              <a:rPr sz="2400" spc="-5" dirty="0">
                <a:solidFill>
                  <a:prstClr val="black"/>
                </a:solidFill>
                <a:latin typeface="Calibri"/>
                <a:cs typeface="Calibri"/>
              </a:rPr>
              <a:t>enterprise </a:t>
            </a:r>
            <a:r>
              <a:rPr sz="2400" dirty="0">
                <a:solidFill>
                  <a:prstClr val="black"/>
                </a:solidFill>
                <a:latin typeface="Calibri"/>
                <a:cs typeface="Calibri"/>
              </a:rPr>
              <a:t>and </a:t>
            </a:r>
            <a:r>
              <a:rPr sz="2400" spc="-10" dirty="0">
                <a:solidFill>
                  <a:prstClr val="black"/>
                </a:solidFill>
                <a:latin typeface="Calibri"/>
                <a:cs typeface="Calibri"/>
              </a:rPr>
              <a:t>by</a:t>
            </a:r>
            <a:r>
              <a:rPr sz="2400" spc="-45" dirty="0">
                <a:solidFill>
                  <a:prstClr val="black"/>
                </a:solidFill>
                <a:latin typeface="Calibri"/>
                <a:cs typeface="Calibri"/>
              </a:rPr>
              <a:t> </a:t>
            </a:r>
            <a:r>
              <a:rPr sz="2400" spc="-15" dirty="0">
                <a:solidFill>
                  <a:prstClr val="black"/>
                </a:solidFill>
                <a:latin typeface="Calibri"/>
                <a:cs typeface="Calibri"/>
              </a:rPr>
              <a:t>CSPs</a:t>
            </a:r>
            <a:endParaRPr sz="2400">
              <a:solidFill>
                <a:prstClr val="black"/>
              </a:solidFill>
              <a:latin typeface="Calibri"/>
              <a:cs typeface="Calibri"/>
            </a:endParaRPr>
          </a:p>
          <a:p>
            <a:pPr marL="184785" marR="568325" indent="-172720">
              <a:spcBef>
                <a:spcPts val="1995"/>
              </a:spcBef>
              <a:buFont typeface="Arial"/>
              <a:buChar char="•"/>
              <a:tabLst>
                <a:tab pos="185420" algn="l"/>
              </a:tabLst>
            </a:pPr>
            <a:r>
              <a:rPr sz="2400" spc="-10" dirty="0">
                <a:solidFill>
                  <a:prstClr val="black"/>
                </a:solidFill>
                <a:latin typeface="Calibri"/>
                <a:cs typeface="Calibri"/>
              </a:rPr>
              <a:t>Standards </a:t>
            </a:r>
            <a:r>
              <a:rPr sz="2400" spc="-5" dirty="0">
                <a:solidFill>
                  <a:prstClr val="black"/>
                </a:solidFill>
                <a:latin typeface="Calibri"/>
                <a:cs typeface="Calibri"/>
              </a:rPr>
              <a:t>support </a:t>
            </a:r>
            <a:r>
              <a:rPr sz="2400" spc="-10" dirty="0">
                <a:solidFill>
                  <a:prstClr val="black"/>
                </a:solidFill>
                <a:latin typeface="Calibri"/>
                <a:cs typeface="Calibri"/>
              </a:rPr>
              <a:t>provides </a:t>
            </a:r>
            <a:r>
              <a:rPr sz="2400" dirty="0">
                <a:solidFill>
                  <a:prstClr val="black"/>
                </a:solidFill>
                <a:latin typeface="Calibri"/>
                <a:cs typeface="Calibri"/>
              </a:rPr>
              <a:t>an </a:t>
            </a:r>
            <a:r>
              <a:rPr sz="2400" spc="-15" dirty="0">
                <a:solidFill>
                  <a:prstClr val="black"/>
                </a:solidFill>
                <a:latin typeface="Calibri"/>
                <a:cs typeface="Calibri"/>
              </a:rPr>
              <a:t>effective </a:t>
            </a:r>
            <a:r>
              <a:rPr sz="2400" dirty="0">
                <a:solidFill>
                  <a:prstClr val="black"/>
                </a:solidFill>
                <a:latin typeface="Calibri"/>
                <a:cs typeface="Calibri"/>
              </a:rPr>
              <a:t>means </a:t>
            </a:r>
            <a:r>
              <a:rPr sz="2400" spc="-10" dirty="0">
                <a:solidFill>
                  <a:prstClr val="black"/>
                </a:solidFill>
                <a:latin typeface="Calibri"/>
                <a:cs typeface="Calibri"/>
              </a:rPr>
              <a:t>by </a:t>
            </a:r>
            <a:r>
              <a:rPr sz="2400" dirty="0">
                <a:solidFill>
                  <a:prstClr val="black"/>
                </a:solidFill>
                <a:latin typeface="Calibri"/>
                <a:cs typeface="Calibri"/>
              </a:rPr>
              <a:t>which </a:t>
            </a:r>
            <a:r>
              <a:rPr sz="2400" spc="-5" dirty="0">
                <a:solidFill>
                  <a:prstClr val="black"/>
                </a:solidFill>
                <a:latin typeface="Calibri"/>
                <a:cs typeface="Calibri"/>
              </a:rPr>
              <a:t>cloud  </a:t>
            </a:r>
            <a:r>
              <a:rPr sz="2400" dirty="0">
                <a:solidFill>
                  <a:prstClr val="black"/>
                </a:solidFill>
                <a:latin typeface="Calibri"/>
                <a:cs typeface="Calibri"/>
              </a:rPr>
              <a:t>service </a:t>
            </a:r>
            <a:r>
              <a:rPr sz="2400" spc="-15" dirty="0">
                <a:solidFill>
                  <a:prstClr val="black"/>
                </a:solidFill>
                <a:latin typeface="Calibri"/>
                <a:cs typeface="Calibri"/>
              </a:rPr>
              <a:t>customers </a:t>
            </a:r>
            <a:r>
              <a:rPr sz="2400" spc="-10" dirty="0">
                <a:solidFill>
                  <a:prstClr val="black"/>
                </a:solidFill>
                <a:latin typeface="Calibri"/>
                <a:cs typeface="Calibri"/>
              </a:rPr>
              <a:t>can compare </a:t>
            </a:r>
            <a:r>
              <a:rPr sz="2400" dirty="0">
                <a:solidFill>
                  <a:prstClr val="black"/>
                </a:solidFill>
                <a:latin typeface="Calibri"/>
                <a:cs typeface="Calibri"/>
              </a:rPr>
              <a:t>and </a:t>
            </a:r>
            <a:r>
              <a:rPr sz="2400" spc="-20" dirty="0">
                <a:solidFill>
                  <a:prstClr val="black"/>
                </a:solidFill>
                <a:latin typeface="Calibri"/>
                <a:cs typeface="Calibri"/>
              </a:rPr>
              <a:t>contrast</a:t>
            </a:r>
            <a:r>
              <a:rPr sz="2400" spc="-40" dirty="0">
                <a:solidFill>
                  <a:prstClr val="black"/>
                </a:solidFill>
                <a:latin typeface="Calibri"/>
                <a:cs typeface="Calibri"/>
              </a:rPr>
              <a:t> </a:t>
            </a:r>
            <a:r>
              <a:rPr sz="2400" spc="-15" dirty="0">
                <a:solidFill>
                  <a:prstClr val="black"/>
                </a:solidFill>
                <a:latin typeface="Calibri"/>
                <a:cs typeface="Calibri"/>
              </a:rPr>
              <a:t>CSPs</a:t>
            </a:r>
            <a:endParaRPr sz="2400">
              <a:solidFill>
                <a:prstClr val="black"/>
              </a:solidFill>
              <a:latin typeface="Calibri"/>
              <a:cs typeface="Calibri"/>
            </a:endParaRPr>
          </a:p>
          <a:p>
            <a:pPr marL="184785" indent="-172720">
              <a:spcBef>
                <a:spcPts val="2000"/>
              </a:spcBef>
              <a:buFont typeface="Arial"/>
              <a:buChar char="•"/>
              <a:tabLst>
                <a:tab pos="185420" algn="l"/>
              </a:tabLst>
            </a:pPr>
            <a:r>
              <a:rPr sz="2400" spc="-10" dirty="0">
                <a:solidFill>
                  <a:prstClr val="black"/>
                </a:solidFill>
                <a:latin typeface="Calibri"/>
                <a:cs typeface="Calibri"/>
              </a:rPr>
              <a:t>Standards </a:t>
            </a:r>
            <a:r>
              <a:rPr sz="2400" spc="-5" dirty="0">
                <a:solidFill>
                  <a:prstClr val="black"/>
                </a:solidFill>
                <a:latin typeface="Calibri"/>
                <a:cs typeface="Calibri"/>
              </a:rPr>
              <a:t>support </a:t>
            </a:r>
            <a:r>
              <a:rPr sz="2400" dirty="0">
                <a:solidFill>
                  <a:prstClr val="black"/>
                </a:solidFill>
                <a:latin typeface="Calibri"/>
                <a:cs typeface="Calibri"/>
              </a:rPr>
              <a:t>enables an easier </a:t>
            </a:r>
            <a:r>
              <a:rPr sz="2400" spc="-10" dirty="0">
                <a:solidFill>
                  <a:prstClr val="black"/>
                </a:solidFill>
                <a:latin typeface="Calibri"/>
                <a:cs typeface="Calibri"/>
              </a:rPr>
              <a:t>path </a:t>
            </a:r>
            <a:r>
              <a:rPr sz="2400" spc="-15" dirty="0">
                <a:solidFill>
                  <a:prstClr val="black"/>
                </a:solidFill>
                <a:latin typeface="Calibri"/>
                <a:cs typeface="Calibri"/>
              </a:rPr>
              <a:t>to </a:t>
            </a:r>
            <a:r>
              <a:rPr sz="2400" spc="-10" dirty="0">
                <a:solidFill>
                  <a:prstClr val="black"/>
                </a:solidFill>
                <a:latin typeface="Calibri"/>
                <a:cs typeface="Calibri"/>
              </a:rPr>
              <a:t>regulatory</a:t>
            </a:r>
            <a:r>
              <a:rPr sz="2400" spc="-70" dirty="0">
                <a:solidFill>
                  <a:prstClr val="black"/>
                </a:solidFill>
                <a:latin typeface="Calibri"/>
                <a:cs typeface="Calibri"/>
              </a:rPr>
              <a:t> </a:t>
            </a:r>
            <a:r>
              <a:rPr sz="2400" spc="-5" dirty="0">
                <a:solidFill>
                  <a:prstClr val="black"/>
                </a:solidFill>
                <a:latin typeface="Calibri"/>
                <a:cs typeface="Calibri"/>
              </a:rPr>
              <a:t>compliance</a:t>
            </a:r>
            <a:endParaRPr sz="2400">
              <a:solidFill>
                <a:prstClr val="black"/>
              </a:solidFill>
              <a:latin typeface="Calibri"/>
              <a:cs typeface="Calibri"/>
            </a:endParaRPr>
          </a:p>
        </p:txBody>
      </p:sp>
    </p:spTree>
    <p:extLst>
      <p:ext uri="{BB962C8B-B14F-4D97-AF65-F5344CB8AC3E}">
        <p14:creationId xmlns:p14="http://schemas.microsoft.com/office/powerpoint/2010/main" val="213979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normAutofit fontScale="70000" lnSpcReduction="20000"/>
          </a:bodyPr>
          <a:lstStyle/>
          <a:p>
            <a:pPr algn="just"/>
            <a:r>
              <a:rPr lang="en-IN" sz="3400" b="1" dirty="0" smtClean="0"/>
              <a:t>cloud-of-clouds</a:t>
            </a:r>
            <a:r>
              <a:rPr lang="en-IN" sz="3400" dirty="0"/>
              <a:t> invention can help avoid service outrages due to the fact it can tolerate crashes of any number of clients. It would do this using the independence of multiple clouds linked together to increase overall reliability.</a:t>
            </a:r>
          </a:p>
          <a:p>
            <a:pPr algn="just"/>
            <a:r>
              <a:rPr lang="en-IN" sz="3400" dirty="0"/>
              <a:t>Storage services don’t communicate directly with each other but instead go through the larger cloud for authentication. </a:t>
            </a:r>
            <a:r>
              <a:rPr lang="en-IN" sz="3400" b="1" dirty="0"/>
              <a:t>Data is encrypted as it leaves one station and decrypted before it reaches the next.</a:t>
            </a:r>
            <a:r>
              <a:rPr lang="en-IN" sz="3400" dirty="0"/>
              <a:t> If one cloud happens to fail, a back-up cloud responds immediately.</a:t>
            </a:r>
          </a:p>
          <a:p>
            <a:pPr algn="just"/>
            <a:r>
              <a:rPr lang="en-IN" sz="3400" b="1" dirty="0"/>
              <a:t>The cloud-of-clouds is also intrinsically more secure:</a:t>
            </a:r>
            <a:r>
              <a:rPr lang="en-IN" sz="3400" dirty="0"/>
              <a:t> “If one provider gets hacked there is little chance they will penetrate other systems at the same time using the same vulnerability.” Alessandro </a:t>
            </a:r>
            <a:r>
              <a:rPr lang="en-IN" sz="3400" dirty="0" err="1"/>
              <a:t>Sorniotti</a:t>
            </a:r>
            <a:r>
              <a:rPr lang="en-IN" sz="3400" dirty="0"/>
              <a:t>, cloud storage scientist at IBM and one of the researchers, says. “From the client perspective, we will have the most available and secure storage system.”</a:t>
            </a:r>
          </a:p>
          <a:p>
            <a:endParaRPr lang="en-IN" dirty="0"/>
          </a:p>
        </p:txBody>
      </p:sp>
    </p:spTree>
    <p:extLst>
      <p:ext uri="{BB962C8B-B14F-4D97-AF65-F5344CB8AC3E}">
        <p14:creationId xmlns:p14="http://schemas.microsoft.com/office/powerpoint/2010/main" val="29445973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09418" y="6442436"/>
            <a:ext cx="70485" cy="141605"/>
          </a:xfrm>
          <a:prstGeom prst="rect">
            <a:avLst/>
          </a:prstGeom>
        </p:spPr>
        <p:txBody>
          <a:bodyPr vert="horz" wrap="square" lIns="0" tIns="0" rIns="0" bIns="0" rtlCol="0">
            <a:spAutoFit/>
          </a:bodyPr>
          <a:lstStyle/>
          <a:p>
            <a:pPr>
              <a:lnSpc>
                <a:spcPts val="1100"/>
              </a:lnSpc>
            </a:pPr>
            <a:r>
              <a:rPr sz="1000" b="1" spc="-5" dirty="0">
                <a:solidFill>
                  <a:prstClr val="black"/>
                </a:solidFill>
                <a:latin typeface="Arial"/>
                <a:cs typeface="Arial"/>
              </a:rPr>
              <a:t>6</a:t>
            </a:r>
            <a:endParaRPr sz="1000">
              <a:solidFill>
                <a:prstClr val="black"/>
              </a:solidFill>
              <a:latin typeface="Arial"/>
              <a:cs typeface="Arial"/>
            </a:endParaRPr>
          </a:p>
        </p:txBody>
      </p:sp>
      <p:graphicFrame>
        <p:nvGraphicFramePr>
          <p:cNvPr id="3" name="object 3"/>
          <p:cNvGraphicFramePr>
            <a:graphicFrameLocks noGrp="1"/>
          </p:cNvGraphicFramePr>
          <p:nvPr/>
        </p:nvGraphicFramePr>
        <p:xfrm>
          <a:off x="6196011" y="3919905"/>
          <a:ext cx="2713355" cy="2779340"/>
        </p:xfrm>
        <a:graphic>
          <a:graphicData uri="http://schemas.openxmlformats.org/drawingml/2006/table">
            <a:tbl>
              <a:tblPr firstRow="1" bandRow="1">
                <a:tableStyleId>{2D5ABB26-0587-4C30-8999-92F81FD0307C}</a:tableStyleId>
              </a:tblPr>
              <a:tblGrid>
                <a:gridCol w="2713355"/>
              </a:tblGrid>
              <a:tr h="304805">
                <a:tc>
                  <a:txBody>
                    <a:bodyPr/>
                    <a:lstStyle/>
                    <a:p>
                      <a:pPr marL="377825">
                        <a:lnSpc>
                          <a:spcPct val="100000"/>
                        </a:lnSpc>
                        <a:spcBef>
                          <a:spcPts val="315"/>
                        </a:spcBef>
                      </a:pPr>
                      <a:r>
                        <a:rPr sz="1400" spc="-5" dirty="0">
                          <a:latin typeface="Arial"/>
                          <a:cs typeface="Arial"/>
                        </a:rPr>
                        <a:t>Standards</a:t>
                      </a:r>
                      <a:r>
                        <a:rPr sz="1400" spc="-60" dirty="0">
                          <a:latin typeface="Arial"/>
                          <a:cs typeface="Arial"/>
                        </a:rPr>
                        <a:t> </a:t>
                      </a:r>
                      <a:r>
                        <a:rPr sz="1400" dirty="0">
                          <a:latin typeface="Arial"/>
                          <a:cs typeface="Arial"/>
                        </a:rPr>
                        <a:t>Specifications</a:t>
                      </a:r>
                      <a:endParaRPr sz="14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DCDCD"/>
                    </a:solidFill>
                  </a:tcPr>
                </a:tc>
              </a:tr>
              <a:tr h="1596664">
                <a:tc>
                  <a:txBody>
                    <a:bodyPr/>
                    <a:lstStyle/>
                    <a:p>
                      <a:pPr marL="274320" indent="-183515" algn="just">
                        <a:lnSpc>
                          <a:spcPct val="100000"/>
                        </a:lnSpc>
                        <a:spcBef>
                          <a:spcPts val="325"/>
                        </a:spcBef>
                        <a:buFont typeface="Wingdings"/>
                        <a:buChar char=""/>
                        <a:tabLst>
                          <a:tab pos="274955" algn="l"/>
                        </a:tabLst>
                      </a:pPr>
                      <a:r>
                        <a:rPr sz="1200" spc="-5" dirty="0">
                          <a:latin typeface="Arial"/>
                          <a:cs typeface="Arial"/>
                        </a:rPr>
                        <a:t>Define </a:t>
                      </a:r>
                      <a:r>
                        <a:rPr sz="1200" dirty="0">
                          <a:latin typeface="Arial"/>
                          <a:cs typeface="Arial"/>
                        </a:rPr>
                        <a:t>APIs </a:t>
                      </a:r>
                      <a:r>
                        <a:rPr sz="1200" spc="-5" dirty="0">
                          <a:latin typeface="Arial"/>
                          <a:cs typeface="Arial"/>
                        </a:rPr>
                        <a:t>and</a:t>
                      </a:r>
                      <a:r>
                        <a:rPr sz="1200" spc="-135" dirty="0">
                          <a:latin typeface="Arial"/>
                          <a:cs typeface="Arial"/>
                        </a:rPr>
                        <a:t> </a:t>
                      </a:r>
                      <a:r>
                        <a:rPr sz="1200" spc="-5" dirty="0">
                          <a:latin typeface="Arial"/>
                          <a:cs typeface="Arial"/>
                        </a:rPr>
                        <a:t>protocols</a:t>
                      </a:r>
                      <a:endParaRPr sz="1200">
                        <a:latin typeface="Arial"/>
                        <a:cs typeface="Arial"/>
                      </a:endParaRPr>
                    </a:p>
                    <a:p>
                      <a:pPr marL="274320" marR="305435" indent="-182880" algn="just">
                        <a:lnSpc>
                          <a:spcPct val="100000"/>
                        </a:lnSpc>
                        <a:spcBef>
                          <a:spcPts val="405"/>
                        </a:spcBef>
                        <a:buFont typeface="Wingdings"/>
                        <a:buChar char=""/>
                        <a:tabLst>
                          <a:tab pos="274955" algn="l"/>
                        </a:tabLst>
                      </a:pPr>
                      <a:r>
                        <a:rPr sz="1200" spc="-5" dirty="0">
                          <a:latin typeface="Arial"/>
                          <a:cs typeface="Arial"/>
                        </a:rPr>
                        <a:t>Extensibility </a:t>
                      </a:r>
                      <a:r>
                        <a:rPr sz="1200" dirty="0">
                          <a:latin typeface="Arial"/>
                          <a:cs typeface="Arial"/>
                        </a:rPr>
                        <a:t>- </a:t>
                      </a:r>
                      <a:r>
                        <a:rPr sz="1200" spc="-5" dirty="0">
                          <a:latin typeface="Arial"/>
                          <a:cs typeface="Arial"/>
                        </a:rPr>
                        <a:t>optional functions  </a:t>
                      </a:r>
                      <a:r>
                        <a:rPr sz="1200" dirty="0">
                          <a:latin typeface="Arial"/>
                          <a:cs typeface="Arial"/>
                        </a:rPr>
                        <a:t>that </a:t>
                      </a:r>
                      <a:r>
                        <a:rPr sz="1200" spc="-10" dirty="0">
                          <a:latin typeface="Arial"/>
                          <a:cs typeface="Arial"/>
                        </a:rPr>
                        <a:t>go </a:t>
                      </a:r>
                      <a:r>
                        <a:rPr sz="1200" spc="-5" dirty="0">
                          <a:latin typeface="Arial"/>
                          <a:cs typeface="Arial"/>
                        </a:rPr>
                        <a:t>beyond those defined in  standard</a:t>
                      </a:r>
                      <a:endParaRPr sz="1200">
                        <a:latin typeface="Arial"/>
                        <a:cs typeface="Arial"/>
                      </a:endParaRPr>
                    </a:p>
                    <a:p>
                      <a:pPr marL="274320" marR="98425" indent="-182880">
                        <a:lnSpc>
                          <a:spcPct val="100000"/>
                        </a:lnSpc>
                        <a:spcBef>
                          <a:spcPts val="395"/>
                        </a:spcBef>
                        <a:buFont typeface="Wingdings"/>
                        <a:buChar char=""/>
                        <a:tabLst>
                          <a:tab pos="274955" algn="l"/>
                        </a:tabLst>
                      </a:pPr>
                      <a:r>
                        <a:rPr sz="1200" spc="-5" dirty="0">
                          <a:latin typeface="Arial"/>
                          <a:cs typeface="Arial"/>
                        </a:rPr>
                        <a:t>Formal certifications </a:t>
                      </a:r>
                      <a:r>
                        <a:rPr sz="1200" dirty="0">
                          <a:latin typeface="Arial"/>
                          <a:cs typeface="Arial"/>
                        </a:rPr>
                        <a:t>not </a:t>
                      </a:r>
                      <a:r>
                        <a:rPr sz="1200" spc="-5" dirty="0">
                          <a:latin typeface="Arial"/>
                          <a:cs typeface="Arial"/>
                        </a:rPr>
                        <a:t>provided </a:t>
                      </a:r>
                      <a:r>
                        <a:rPr sz="1200" dirty="0">
                          <a:latin typeface="Arial"/>
                          <a:cs typeface="Arial"/>
                        </a:rPr>
                        <a:t>-  </a:t>
                      </a:r>
                      <a:r>
                        <a:rPr sz="1200" spc="-5" dirty="0">
                          <a:latin typeface="Arial"/>
                          <a:cs typeface="Arial"/>
                        </a:rPr>
                        <a:t>compliance and interoperability  </a:t>
                      </a:r>
                      <a:r>
                        <a:rPr sz="1200" dirty="0">
                          <a:latin typeface="Arial"/>
                          <a:cs typeface="Arial"/>
                        </a:rPr>
                        <a:t>test </a:t>
                      </a:r>
                      <a:r>
                        <a:rPr sz="1200" spc="-5" dirty="0">
                          <a:latin typeface="Arial"/>
                          <a:cs typeface="Arial"/>
                        </a:rPr>
                        <a:t>suites </a:t>
                      </a:r>
                      <a:r>
                        <a:rPr sz="1200" dirty="0">
                          <a:latin typeface="Arial"/>
                          <a:cs typeface="Arial"/>
                        </a:rPr>
                        <a:t>may </a:t>
                      </a:r>
                      <a:r>
                        <a:rPr sz="1200" spc="-5" dirty="0">
                          <a:latin typeface="Arial"/>
                          <a:cs typeface="Arial"/>
                        </a:rPr>
                        <a:t>be</a:t>
                      </a:r>
                      <a:r>
                        <a:rPr sz="1200" spc="-60" dirty="0">
                          <a:latin typeface="Arial"/>
                          <a:cs typeface="Arial"/>
                        </a:rPr>
                        <a:t> </a:t>
                      </a:r>
                      <a:r>
                        <a:rPr sz="1200" spc="-5" dirty="0">
                          <a:latin typeface="Arial"/>
                          <a:cs typeface="Arial"/>
                        </a:rPr>
                        <a:t>available</a:t>
                      </a:r>
                      <a:endParaRPr sz="12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98611">
                <a:tc>
                  <a:txBody>
                    <a:bodyPr/>
                    <a:lstStyle/>
                    <a:p>
                      <a:pPr marL="91440">
                        <a:lnSpc>
                          <a:spcPct val="100000"/>
                        </a:lnSpc>
                        <a:spcBef>
                          <a:spcPts val="420"/>
                        </a:spcBef>
                      </a:pPr>
                      <a:r>
                        <a:rPr sz="1200" b="1" spc="-5" dirty="0">
                          <a:latin typeface="Arial"/>
                          <a:cs typeface="Arial"/>
                        </a:rPr>
                        <a:t>Examples</a:t>
                      </a:r>
                      <a:endParaRPr sz="1200">
                        <a:latin typeface="Arial"/>
                        <a:cs typeface="Arial"/>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AFF"/>
                    </a:solidFill>
                  </a:tcPr>
                </a:tc>
              </a:tr>
              <a:tr h="579260">
                <a:tc>
                  <a:txBody>
                    <a:bodyPr/>
                    <a:lstStyle/>
                    <a:p>
                      <a:pPr marL="91440" marR="437515">
                        <a:lnSpc>
                          <a:spcPct val="100000"/>
                        </a:lnSpc>
                        <a:spcBef>
                          <a:spcPts val="320"/>
                        </a:spcBef>
                      </a:pPr>
                      <a:r>
                        <a:rPr sz="1200" dirty="0">
                          <a:latin typeface="Arial"/>
                          <a:cs typeface="Arial"/>
                        </a:rPr>
                        <a:t>OAuth 2.0, </a:t>
                      </a:r>
                      <a:r>
                        <a:rPr sz="1200" spc="-5" dirty="0">
                          <a:latin typeface="Arial"/>
                          <a:cs typeface="Arial"/>
                        </a:rPr>
                        <a:t>SAML </a:t>
                      </a:r>
                      <a:r>
                        <a:rPr sz="1200" dirty="0">
                          <a:latin typeface="Arial"/>
                          <a:cs typeface="Arial"/>
                        </a:rPr>
                        <a:t>2.0,</a:t>
                      </a:r>
                      <a:r>
                        <a:rPr sz="1200" spc="-160" dirty="0">
                          <a:latin typeface="Arial"/>
                          <a:cs typeface="Arial"/>
                        </a:rPr>
                        <a:t> </a:t>
                      </a:r>
                      <a:r>
                        <a:rPr sz="1200" dirty="0">
                          <a:latin typeface="Arial"/>
                          <a:cs typeface="Arial"/>
                        </a:rPr>
                        <a:t>SSL/TLS,  </a:t>
                      </a:r>
                      <a:r>
                        <a:rPr sz="1200" spc="-5" dirty="0">
                          <a:latin typeface="Arial"/>
                          <a:cs typeface="Arial"/>
                        </a:rPr>
                        <a:t>X.509</a:t>
                      </a:r>
                      <a:endParaRPr sz="1200">
                        <a:latin typeface="Arial"/>
                        <a:cs typeface="Arial"/>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F5FF"/>
                    </a:solidFill>
                  </a:tcPr>
                </a:tc>
              </a:tr>
            </a:tbl>
          </a:graphicData>
        </a:graphic>
      </p:graphicFrame>
      <p:sp>
        <p:nvSpPr>
          <p:cNvPr id="4" name="object 4"/>
          <p:cNvSpPr/>
          <p:nvPr/>
        </p:nvSpPr>
        <p:spPr>
          <a:xfrm>
            <a:off x="0" y="22859"/>
            <a:ext cx="9143999" cy="687323"/>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5" name="object 5"/>
          <p:cNvSpPr/>
          <p:nvPr/>
        </p:nvSpPr>
        <p:spPr>
          <a:xfrm>
            <a:off x="0" y="1587"/>
            <a:ext cx="9144000" cy="684212"/>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6" name="object 6"/>
          <p:cNvSpPr txBox="1">
            <a:spLocks noGrp="1"/>
          </p:cNvSpPr>
          <p:nvPr>
            <p:ph type="title"/>
          </p:nvPr>
        </p:nvSpPr>
        <p:spPr>
          <a:xfrm>
            <a:off x="415292" y="103204"/>
            <a:ext cx="8394126" cy="428322"/>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FFFF00"/>
                </a:solidFill>
              </a:rPr>
              <a:t>Cloud Security </a:t>
            </a:r>
            <a:r>
              <a:rPr sz="2700" b="1" spc="-15" dirty="0">
                <a:solidFill>
                  <a:srgbClr val="FFFF00"/>
                </a:solidFill>
              </a:rPr>
              <a:t>Standards: Current</a:t>
            </a:r>
            <a:r>
              <a:rPr sz="2700" b="1" spc="95" dirty="0">
                <a:solidFill>
                  <a:srgbClr val="FFFF00"/>
                </a:solidFill>
              </a:rPr>
              <a:t> </a:t>
            </a:r>
            <a:r>
              <a:rPr sz="2700" b="1" spc="-5" dirty="0">
                <a:solidFill>
                  <a:srgbClr val="FFFF00"/>
                </a:solidFill>
              </a:rPr>
              <a:t>Landscape</a:t>
            </a:r>
            <a:endParaRPr sz="2700" b="1" dirty="0">
              <a:solidFill>
                <a:srgbClr val="FFFF00"/>
              </a:solidFill>
            </a:endParaRPr>
          </a:p>
        </p:txBody>
      </p:sp>
      <p:sp>
        <p:nvSpPr>
          <p:cNvPr id="7" name="object 7"/>
          <p:cNvSpPr/>
          <p:nvPr/>
        </p:nvSpPr>
        <p:spPr>
          <a:xfrm>
            <a:off x="952500" y="797005"/>
            <a:ext cx="7054850" cy="2816225"/>
          </a:xfrm>
          <a:custGeom>
            <a:avLst/>
            <a:gdLst/>
            <a:ahLst/>
            <a:cxnLst/>
            <a:rect l="l" t="t" r="r" b="b"/>
            <a:pathLst>
              <a:path w="7054850" h="2816225">
                <a:moveTo>
                  <a:pt x="6585470" y="0"/>
                </a:moveTo>
                <a:lnTo>
                  <a:pt x="469379" y="0"/>
                </a:lnTo>
                <a:lnTo>
                  <a:pt x="421387" y="2423"/>
                </a:lnTo>
                <a:lnTo>
                  <a:pt x="374782" y="9536"/>
                </a:lnTo>
                <a:lnTo>
                  <a:pt x="329799" y="21102"/>
                </a:lnTo>
                <a:lnTo>
                  <a:pt x="286675" y="36885"/>
                </a:lnTo>
                <a:lnTo>
                  <a:pt x="245644" y="56651"/>
                </a:lnTo>
                <a:lnTo>
                  <a:pt x="206944" y="80162"/>
                </a:lnTo>
                <a:lnTo>
                  <a:pt x="170809" y="107182"/>
                </a:lnTo>
                <a:lnTo>
                  <a:pt x="137477" y="137477"/>
                </a:lnTo>
                <a:lnTo>
                  <a:pt x="107182" y="170809"/>
                </a:lnTo>
                <a:lnTo>
                  <a:pt x="80162" y="206944"/>
                </a:lnTo>
                <a:lnTo>
                  <a:pt x="56651" y="245644"/>
                </a:lnTo>
                <a:lnTo>
                  <a:pt x="36885" y="286675"/>
                </a:lnTo>
                <a:lnTo>
                  <a:pt x="21102" y="329799"/>
                </a:lnTo>
                <a:lnTo>
                  <a:pt x="9536" y="374782"/>
                </a:lnTo>
                <a:lnTo>
                  <a:pt x="2423" y="421387"/>
                </a:lnTo>
                <a:lnTo>
                  <a:pt x="0" y="469379"/>
                </a:lnTo>
                <a:lnTo>
                  <a:pt x="0" y="2346845"/>
                </a:lnTo>
                <a:lnTo>
                  <a:pt x="2423" y="2394837"/>
                </a:lnTo>
                <a:lnTo>
                  <a:pt x="9536" y="2441442"/>
                </a:lnTo>
                <a:lnTo>
                  <a:pt x="21102" y="2486425"/>
                </a:lnTo>
                <a:lnTo>
                  <a:pt x="36885" y="2529549"/>
                </a:lnTo>
                <a:lnTo>
                  <a:pt x="56651" y="2570580"/>
                </a:lnTo>
                <a:lnTo>
                  <a:pt x="80162" y="2609280"/>
                </a:lnTo>
                <a:lnTo>
                  <a:pt x="107182" y="2645415"/>
                </a:lnTo>
                <a:lnTo>
                  <a:pt x="137477" y="2678747"/>
                </a:lnTo>
                <a:lnTo>
                  <a:pt x="170809" y="2709042"/>
                </a:lnTo>
                <a:lnTo>
                  <a:pt x="206944" y="2736062"/>
                </a:lnTo>
                <a:lnTo>
                  <a:pt x="245644" y="2759573"/>
                </a:lnTo>
                <a:lnTo>
                  <a:pt x="286675" y="2779339"/>
                </a:lnTo>
                <a:lnTo>
                  <a:pt x="329799" y="2795122"/>
                </a:lnTo>
                <a:lnTo>
                  <a:pt x="374782" y="2806688"/>
                </a:lnTo>
                <a:lnTo>
                  <a:pt x="421387" y="2813801"/>
                </a:lnTo>
                <a:lnTo>
                  <a:pt x="469379" y="2816225"/>
                </a:lnTo>
                <a:lnTo>
                  <a:pt x="6585470" y="2816225"/>
                </a:lnTo>
                <a:lnTo>
                  <a:pt x="6633462" y="2813801"/>
                </a:lnTo>
                <a:lnTo>
                  <a:pt x="6680067" y="2806688"/>
                </a:lnTo>
                <a:lnTo>
                  <a:pt x="6725050" y="2795122"/>
                </a:lnTo>
                <a:lnTo>
                  <a:pt x="6768174" y="2779339"/>
                </a:lnTo>
                <a:lnTo>
                  <a:pt x="6809205" y="2759573"/>
                </a:lnTo>
                <a:lnTo>
                  <a:pt x="6847905" y="2736062"/>
                </a:lnTo>
                <a:lnTo>
                  <a:pt x="6884040" y="2709042"/>
                </a:lnTo>
                <a:lnTo>
                  <a:pt x="6917372" y="2678747"/>
                </a:lnTo>
                <a:lnTo>
                  <a:pt x="6947667" y="2645415"/>
                </a:lnTo>
                <a:lnTo>
                  <a:pt x="6974687" y="2609280"/>
                </a:lnTo>
                <a:lnTo>
                  <a:pt x="6998198" y="2570580"/>
                </a:lnTo>
                <a:lnTo>
                  <a:pt x="7017964" y="2529549"/>
                </a:lnTo>
                <a:lnTo>
                  <a:pt x="7033747" y="2486425"/>
                </a:lnTo>
                <a:lnTo>
                  <a:pt x="7045313" y="2441442"/>
                </a:lnTo>
                <a:lnTo>
                  <a:pt x="7052426" y="2394837"/>
                </a:lnTo>
                <a:lnTo>
                  <a:pt x="7054850" y="2346845"/>
                </a:lnTo>
                <a:lnTo>
                  <a:pt x="7054850" y="469379"/>
                </a:lnTo>
                <a:lnTo>
                  <a:pt x="7052426" y="421387"/>
                </a:lnTo>
                <a:lnTo>
                  <a:pt x="7045313" y="374782"/>
                </a:lnTo>
                <a:lnTo>
                  <a:pt x="7033747" y="329799"/>
                </a:lnTo>
                <a:lnTo>
                  <a:pt x="7017964" y="286675"/>
                </a:lnTo>
                <a:lnTo>
                  <a:pt x="6998198" y="245644"/>
                </a:lnTo>
                <a:lnTo>
                  <a:pt x="6974687" y="206944"/>
                </a:lnTo>
                <a:lnTo>
                  <a:pt x="6947667" y="170809"/>
                </a:lnTo>
                <a:lnTo>
                  <a:pt x="6917372" y="137477"/>
                </a:lnTo>
                <a:lnTo>
                  <a:pt x="6884040" y="107182"/>
                </a:lnTo>
                <a:lnTo>
                  <a:pt x="6847905" y="80162"/>
                </a:lnTo>
                <a:lnTo>
                  <a:pt x="6809205" y="56651"/>
                </a:lnTo>
                <a:lnTo>
                  <a:pt x="6768174" y="36885"/>
                </a:lnTo>
                <a:lnTo>
                  <a:pt x="6725050" y="21102"/>
                </a:lnTo>
                <a:lnTo>
                  <a:pt x="6680067" y="9536"/>
                </a:lnTo>
                <a:lnTo>
                  <a:pt x="6633462" y="2423"/>
                </a:lnTo>
                <a:lnTo>
                  <a:pt x="6585470" y="0"/>
                </a:lnTo>
                <a:close/>
              </a:path>
            </a:pathLst>
          </a:custGeom>
          <a:solidFill>
            <a:srgbClr val="EEEEEE"/>
          </a:solidFill>
        </p:spPr>
        <p:txBody>
          <a:bodyPr wrap="square" lIns="0" tIns="0" rIns="0" bIns="0" rtlCol="0"/>
          <a:lstStyle/>
          <a:p>
            <a:endParaRPr smtClean="0">
              <a:solidFill>
                <a:prstClr val="black"/>
              </a:solidFill>
            </a:endParaRPr>
          </a:p>
        </p:txBody>
      </p:sp>
      <p:sp>
        <p:nvSpPr>
          <p:cNvPr id="8" name="object 8"/>
          <p:cNvSpPr/>
          <p:nvPr/>
        </p:nvSpPr>
        <p:spPr>
          <a:xfrm>
            <a:off x="952500" y="797005"/>
            <a:ext cx="7054850" cy="2816225"/>
          </a:xfrm>
          <a:custGeom>
            <a:avLst/>
            <a:gdLst/>
            <a:ahLst/>
            <a:cxnLst/>
            <a:rect l="l" t="t" r="r" b="b"/>
            <a:pathLst>
              <a:path w="7054850" h="2816225">
                <a:moveTo>
                  <a:pt x="0" y="469379"/>
                </a:moveTo>
                <a:lnTo>
                  <a:pt x="2423" y="421387"/>
                </a:lnTo>
                <a:lnTo>
                  <a:pt x="9536" y="374782"/>
                </a:lnTo>
                <a:lnTo>
                  <a:pt x="21102" y="329799"/>
                </a:lnTo>
                <a:lnTo>
                  <a:pt x="36885" y="286675"/>
                </a:lnTo>
                <a:lnTo>
                  <a:pt x="56651" y="245644"/>
                </a:lnTo>
                <a:lnTo>
                  <a:pt x="80162" y="206944"/>
                </a:lnTo>
                <a:lnTo>
                  <a:pt x="107182" y="170809"/>
                </a:lnTo>
                <a:lnTo>
                  <a:pt x="137477" y="137477"/>
                </a:lnTo>
                <a:lnTo>
                  <a:pt x="170809" y="107182"/>
                </a:lnTo>
                <a:lnTo>
                  <a:pt x="206944" y="80162"/>
                </a:lnTo>
                <a:lnTo>
                  <a:pt x="245644" y="56651"/>
                </a:lnTo>
                <a:lnTo>
                  <a:pt x="286675" y="36885"/>
                </a:lnTo>
                <a:lnTo>
                  <a:pt x="329799" y="21102"/>
                </a:lnTo>
                <a:lnTo>
                  <a:pt x="374782" y="9536"/>
                </a:lnTo>
                <a:lnTo>
                  <a:pt x="421387" y="2423"/>
                </a:lnTo>
                <a:lnTo>
                  <a:pt x="469379" y="0"/>
                </a:lnTo>
                <a:lnTo>
                  <a:pt x="6585470" y="0"/>
                </a:lnTo>
                <a:lnTo>
                  <a:pt x="6633462" y="2423"/>
                </a:lnTo>
                <a:lnTo>
                  <a:pt x="6680067" y="9536"/>
                </a:lnTo>
                <a:lnTo>
                  <a:pt x="6725050" y="21102"/>
                </a:lnTo>
                <a:lnTo>
                  <a:pt x="6768174" y="36885"/>
                </a:lnTo>
                <a:lnTo>
                  <a:pt x="6809205" y="56651"/>
                </a:lnTo>
                <a:lnTo>
                  <a:pt x="6847905" y="80162"/>
                </a:lnTo>
                <a:lnTo>
                  <a:pt x="6884040" y="107182"/>
                </a:lnTo>
                <a:lnTo>
                  <a:pt x="6917372" y="137477"/>
                </a:lnTo>
                <a:lnTo>
                  <a:pt x="6947667" y="170809"/>
                </a:lnTo>
                <a:lnTo>
                  <a:pt x="6974687" y="206944"/>
                </a:lnTo>
                <a:lnTo>
                  <a:pt x="6998198" y="245644"/>
                </a:lnTo>
                <a:lnTo>
                  <a:pt x="7017964" y="286675"/>
                </a:lnTo>
                <a:lnTo>
                  <a:pt x="7033747" y="329799"/>
                </a:lnTo>
                <a:lnTo>
                  <a:pt x="7045313" y="374782"/>
                </a:lnTo>
                <a:lnTo>
                  <a:pt x="7052426" y="421387"/>
                </a:lnTo>
                <a:lnTo>
                  <a:pt x="7054850" y="469379"/>
                </a:lnTo>
                <a:lnTo>
                  <a:pt x="7054850" y="2346845"/>
                </a:lnTo>
                <a:lnTo>
                  <a:pt x="7052426" y="2394837"/>
                </a:lnTo>
                <a:lnTo>
                  <a:pt x="7045313" y="2441442"/>
                </a:lnTo>
                <a:lnTo>
                  <a:pt x="7033747" y="2486425"/>
                </a:lnTo>
                <a:lnTo>
                  <a:pt x="7017964" y="2529549"/>
                </a:lnTo>
                <a:lnTo>
                  <a:pt x="6998198" y="2570580"/>
                </a:lnTo>
                <a:lnTo>
                  <a:pt x="6974687" y="2609280"/>
                </a:lnTo>
                <a:lnTo>
                  <a:pt x="6947667" y="2645415"/>
                </a:lnTo>
                <a:lnTo>
                  <a:pt x="6917372" y="2678747"/>
                </a:lnTo>
                <a:lnTo>
                  <a:pt x="6884040" y="2709042"/>
                </a:lnTo>
                <a:lnTo>
                  <a:pt x="6847905" y="2736062"/>
                </a:lnTo>
                <a:lnTo>
                  <a:pt x="6809205" y="2759573"/>
                </a:lnTo>
                <a:lnTo>
                  <a:pt x="6768174" y="2779339"/>
                </a:lnTo>
                <a:lnTo>
                  <a:pt x="6725050" y="2795122"/>
                </a:lnTo>
                <a:lnTo>
                  <a:pt x="6680067" y="2806688"/>
                </a:lnTo>
                <a:lnTo>
                  <a:pt x="6633462" y="2813801"/>
                </a:lnTo>
                <a:lnTo>
                  <a:pt x="6585470" y="2816225"/>
                </a:lnTo>
                <a:lnTo>
                  <a:pt x="469379" y="2816225"/>
                </a:lnTo>
                <a:lnTo>
                  <a:pt x="421387" y="2813801"/>
                </a:lnTo>
                <a:lnTo>
                  <a:pt x="374782" y="2806688"/>
                </a:lnTo>
                <a:lnTo>
                  <a:pt x="329799" y="2795122"/>
                </a:lnTo>
                <a:lnTo>
                  <a:pt x="286675" y="2779339"/>
                </a:lnTo>
                <a:lnTo>
                  <a:pt x="245644" y="2759573"/>
                </a:lnTo>
                <a:lnTo>
                  <a:pt x="206944" y="2736062"/>
                </a:lnTo>
                <a:lnTo>
                  <a:pt x="170809" y="2709042"/>
                </a:lnTo>
                <a:lnTo>
                  <a:pt x="137477" y="2678747"/>
                </a:lnTo>
                <a:lnTo>
                  <a:pt x="107182" y="2645415"/>
                </a:lnTo>
                <a:lnTo>
                  <a:pt x="80162" y="2609280"/>
                </a:lnTo>
                <a:lnTo>
                  <a:pt x="56651" y="2570580"/>
                </a:lnTo>
                <a:lnTo>
                  <a:pt x="36885" y="2529549"/>
                </a:lnTo>
                <a:lnTo>
                  <a:pt x="21102" y="2486425"/>
                </a:lnTo>
                <a:lnTo>
                  <a:pt x="9536" y="2441442"/>
                </a:lnTo>
                <a:lnTo>
                  <a:pt x="2423" y="2394837"/>
                </a:lnTo>
                <a:lnTo>
                  <a:pt x="0" y="2346845"/>
                </a:lnTo>
                <a:lnTo>
                  <a:pt x="0" y="469379"/>
                </a:lnTo>
                <a:close/>
              </a:path>
            </a:pathLst>
          </a:custGeom>
          <a:ln w="25400">
            <a:solidFill>
              <a:srgbClr val="0341BD"/>
            </a:solidFill>
          </a:ln>
        </p:spPr>
        <p:txBody>
          <a:bodyPr wrap="square" lIns="0" tIns="0" rIns="0" bIns="0" rtlCol="0"/>
          <a:lstStyle/>
          <a:p>
            <a:endParaRPr smtClean="0">
              <a:solidFill>
                <a:prstClr val="black"/>
              </a:solidFill>
            </a:endParaRPr>
          </a:p>
        </p:txBody>
      </p:sp>
      <p:graphicFrame>
        <p:nvGraphicFramePr>
          <p:cNvPr id="9" name="object 9"/>
          <p:cNvGraphicFramePr>
            <a:graphicFrameLocks noGrp="1"/>
          </p:cNvGraphicFramePr>
          <p:nvPr/>
        </p:nvGraphicFramePr>
        <p:xfrm>
          <a:off x="263525" y="3908503"/>
          <a:ext cx="2778125" cy="2788954"/>
        </p:xfrm>
        <a:graphic>
          <a:graphicData uri="http://schemas.openxmlformats.org/drawingml/2006/table">
            <a:tbl>
              <a:tblPr firstRow="1" bandRow="1">
                <a:tableStyleId>{2D5ABB26-0587-4C30-8999-92F81FD0307C}</a:tableStyleId>
              </a:tblPr>
              <a:tblGrid>
                <a:gridCol w="2778125"/>
              </a:tblGrid>
              <a:tr h="304817">
                <a:tc>
                  <a:txBody>
                    <a:bodyPr/>
                    <a:lstStyle/>
                    <a:p>
                      <a:pPr marL="617220">
                        <a:lnSpc>
                          <a:spcPct val="100000"/>
                        </a:lnSpc>
                        <a:spcBef>
                          <a:spcPts val="315"/>
                        </a:spcBef>
                      </a:pPr>
                      <a:r>
                        <a:rPr sz="1400" spc="-5" dirty="0">
                          <a:latin typeface="Arial"/>
                          <a:cs typeface="Arial"/>
                        </a:rPr>
                        <a:t>Advisory</a:t>
                      </a:r>
                      <a:r>
                        <a:rPr sz="1400" spc="-20" dirty="0">
                          <a:latin typeface="Arial"/>
                          <a:cs typeface="Arial"/>
                        </a:rPr>
                        <a:t> </a:t>
                      </a:r>
                      <a:r>
                        <a:rPr sz="1400" spc="-5" dirty="0">
                          <a:latin typeface="Arial"/>
                          <a:cs typeface="Arial"/>
                        </a:rPr>
                        <a:t>Standards</a:t>
                      </a:r>
                      <a:endParaRPr sz="14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DCDCD"/>
                    </a:solidFill>
                  </a:tcPr>
                </a:tc>
              </a:tr>
              <a:tr h="1565275">
                <a:tc>
                  <a:txBody>
                    <a:bodyPr/>
                    <a:lstStyle/>
                    <a:p>
                      <a:pPr marL="273685" marR="163830" indent="-182880">
                        <a:lnSpc>
                          <a:spcPct val="100000"/>
                        </a:lnSpc>
                        <a:spcBef>
                          <a:spcPts val="325"/>
                        </a:spcBef>
                        <a:buFont typeface="Wingdings"/>
                        <a:buChar char=""/>
                        <a:tabLst>
                          <a:tab pos="274320" algn="l"/>
                        </a:tabLst>
                      </a:pPr>
                      <a:r>
                        <a:rPr sz="1200" spc="-5" dirty="0">
                          <a:latin typeface="Arial"/>
                          <a:cs typeface="Arial"/>
                        </a:rPr>
                        <a:t>Interpreted and applied </a:t>
                      </a:r>
                      <a:r>
                        <a:rPr sz="1200" dirty="0">
                          <a:latin typeface="Arial"/>
                          <a:cs typeface="Arial"/>
                        </a:rPr>
                        <a:t>to </a:t>
                      </a:r>
                      <a:r>
                        <a:rPr sz="1200" spc="-5" dirty="0">
                          <a:latin typeface="Arial"/>
                          <a:cs typeface="Arial"/>
                        </a:rPr>
                        <a:t>all types  and sizes </a:t>
                      </a:r>
                      <a:r>
                        <a:rPr sz="1200" dirty="0">
                          <a:latin typeface="Arial"/>
                          <a:cs typeface="Arial"/>
                        </a:rPr>
                        <a:t>of</a:t>
                      </a:r>
                      <a:r>
                        <a:rPr sz="1200" spc="-30" dirty="0">
                          <a:latin typeface="Arial"/>
                          <a:cs typeface="Arial"/>
                        </a:rPr>
                        <a:t> </a:t>
                      </a:r>
                      <a:r>
                        <a:rPr sz="1200" spc="-5" dirty="0">
                          <a:latin typeface="Arial"/>
                          <a:cs typeface="Arial"/>
                        </a:rPr>
                        <a:t>organizations</a:t>
                      </a:r>
                      <a:endParaRPr sz="1200">
                        <a:latin typeface="Arial"/>
                        <a:cs typeface="Arial"/>
                      </a:endParaRPr>
                    </a:p>
                    <a:p>
                      <a:pPr marL="273685" marR="304165" indent="-182880">
                        <a:lnSpc>
                          <a:spcPct val="100000"/>
                        </a:lnSpc>
                        <a:spcBef>
                          <a:spcPts val="405"/>
                        </a:spcBef>
                        <a:buFont typeface="Wingdings"/>
                        <a:buChar char=""/>
                        <a:tabLst>
                          <a:tab pos="274320" algn="l"/>
                        </a:tabLst>
                      </a:pPr>
                      <a:r>
                        <a:rPr sz="1200" spc="-10" dirty="0">
                          <a:latin typeface="Arial"/>
                          <a:cs typeface="Arial"/>
                        </a:rPr>
                        <a:t>Flexibility: </a:t>
                      </a:r>
                      <a:r>
                        <a:rPr sz="1200" spc="-5" dirty="0">
                          <a:latin typeface="Arial"/>
                          <a:cs typeface="Arial"/>
                        </a:rPr>
                        <a:t>latitude </a:t>
                      </a:r>
                      <a:r>
                        <a:rPr sz="1200" dirty="0">
                          <a:latin typeface="Arial"/>
                          <a:cs typeface="Arial"/>
                        </a:rPr>
                        <a:t>to </a:t>
                      </a:r>
                      <a:r>
                        <a:rPr sz="1200" spc="-5" dirty="0">
                          <a:latin typeface="Arial"/>
                          <a:cs typeface="Arial"/>
                        </a:rPr>
                        <a:t>adopt  information security controls </a:t>
                      </a:r>
                      <a:r>
                        <a:rPr sz="1200" dirty="0">
                          <a:latin typeface="Arial"/>
                          <a:cs typeface="Arial"/>
                        </a:rPr>
                        <a:t>that  make </a:t>
                      </a:r>
                      <a:r>
                        <a:rPr sz="1200" spc="-5" dirty="0">
                          <a:latin typeface="Arial"/>
                          <a:cs typeface="Arial"/>
                        </a:rPr>
                        <a:t>sense </a:t>
                      </a:r>
                      <a:r>
                        <a:rPr sz="1200" dirty="0">
                          <a:latin typeface="Arial"/>
                          <a:cs typeface="Arial"/>
                        </a:rPr>
                        <a:t>to</a:t>
                      </a:r>
                      <a:r>
                        <a:rPr sz="1200" spc="-50" dirty="0">
                          <a:latin typeface="Arial"/>
                          <a:cs typeface="Arial"/>
                        </a:rPr>
                        <a:t> </a:t>
                      </a:r>
                      <a:r>
                        <a:rPr sz="1200" spc="-5" dirty="0">
                          <a:latin typeface="Arial"/>
                          <a:cs typeface="Arial"/>
                        </a:rPr>
                        <a:t>users</a:t>
                      </a:r>
                      <a:endParaRPr sz="1200">
                        <a:latin typeface="Arial"/>
                        <a:cs typeface="Arial"/>
                      </a:endParaRPr>
                    </a:p>
                    <a:p>
                      <a:pPr marL="273685" indent="-183515">
                        <a:lnSpc>
                          <a:spcPct val="100000"/>
                        </a:lnSpc>
                        <a:spcBef>
                          <a:spcPts val="395"/>
                        </a:spcBef>
                        <a:buFont typeface="Wingdings"/>
                        <a:buChar char=""/>
                        <a:tabLst>
                          <a:tab pos="274320" algn="l"/>
                        </a:tabLst>
                      </a:pPr>
                      <a:r>
                        <a:rPr sz="1200" spc="-5" dirty="0">
                          <a:latin typeface="Arial"/>
                          <a:cs typeface="Arial"/>
                        </a:rPr>
                        <a:t>Unsuitable </a:t>
                      </a:r>
                      <a:r>
                        <a:rPr sz="1200" dirty="0">
                          <a:latin typeface="Arial"/>
                          <a:cs typeface="Arial"/>
                        </a:rPr>
                        <a:t>for </a:t>
                      </a:r>
                      <a:r>
                        <a:rPr sz="1200" spc="-5" dirty="0">
                          <a:latin typeface="Arial"/>
                          <a:cs typeface="Arial"/>
                        </a:rPr>
                        <a:t>compliance</a:t>
                      </a:r>
                      <a:r>
                        <a:rPr sz="1200" spc="-100" dirty="0">
                          <a:latin typeface="Arial"/>
                          <a:cs typeface="Arial"/>
                        </a:rPr>
                        <a:t> </a:t>
                      </a:r>
                      <a:r>
                        <a:rPr sz="1200" spc="-5" dirty="0">
                          <a:latin typeface="Arial"/>
                          <a:cs typeface="Arial"/>
                        </a:rPr>
                        <a:t>testing</a:t>
                      </a:r>
                      <a:endParaRPr sz="12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74337">
                <a:tc>
                  <a:txBody>
                    <a:bodyPr/>
                    <a:lstStyle/>
                    <a:p>
                      <a:pPr marL="90805">
                        <a:lnSpc>
                          <a:spcPct val="100000"/>
                        </a:lnSpc>
                        <a:spcBef>
                          <a:spcPts val="325"/>
                        </a:spcBef>
                      </a:pPr>
                      <a:r>
                        <a:rPr sz="1200" b="1" spc="-5" dirty="0">
                          <a:latin typeface="Arial"/>
                          <a:cs typeface="Arial"/>
                        </a:rPr>
                        <a:t>Examples</a:t>
                      </a:r>
                      <a:endParaRPr sz="12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AFF"/>
                    </a:solidFill>
                  </a:tcPr>
                </a:tc>
              </a:tr>
              <a:tr h="644525">
                <a:tc>
                  <a:txBody>
                    <a:bodyPr/>
                    <a:lstStyle/>
                    <a:p>
                      <a:pPr marL="90805">
                        <a:lnSpc>
                          <a:spcPct val="100000"/>
                        </a:lnSpc>
                        <a:spcBef>
                          <a:spcPts val="325"/>
                        </a:spcBef>
                      </a:pPr>
                      <a:r>
                        <a:rPr sz="1200" dirty="0">
                          <a:latin typeface="Arial"/>
                          <a:cs typeface="Arial"/>
                        </a:rPr>
                        <a:t>ISO </a:t>
                      </a:r>
                      <a:r>
                        <a:rPr sz="1200" spc="-5" dirty="0">
                          <a:latin typeface="Arial"/>
                          <a:cs typeface="Arial"/>
                        </a:rPr>
                        <a:t>27002, </a:t>
                      </a:r>
                      <a:r>
                        <a:rPr sz="1200" dirty="0">
                          <a:latin typeface="Arial"/>
                          <a:cs typeface="Arial"/>
                        </a:rPr>
                        <a:t>ISO </a:t>
                      </a:r>
                      <a:r>
                        <a:rPr sz="1200" spc="-5" dirty="0">
                          <a:latin typeface="Arial"/>
                          <a:cs typeface="Arial"/>
                        </a:rPr>
                        <a:t>38500,</a:t>
                      </a:r>
                      <a:r>
                        <a:rPr sz="1200" spc="-50" dirty="0">
                          <a:latin typeface="Arial"/>
                          <a:cs typeface="Arial"/>
                        </a:rPr>
                        <a:t> </a:t>
                      </a:r>
                      <a:r>
                        <a:rPr sz="1200" spc="-5" dirty="0">
                          <a:latin typeface="Arial"/>
                          <a:cs typeface="Arial"/>
                        </a:rPr>
                        <a:t>COBIT</a:t>
                      </a:r>
                      <a:endParaRPr sz="12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F5FF"/>
                    </a:solidFill>
                  </a:tcPr>
                </a:tc>
              </a:tr>
            </a:tbl>
          </a:graphicData>
        </a:graphic>
      </p:graphicFrame>
      <p:graphicFrame>
        <p:nvGraphicFramePr>
          <p:cNvPr id="10" name="object 10"/>
          <p:cNvGraphicFramePr>
            <a:graphicFrameLocks noGrp="1"/>
          </p:cNvGraphicFramePr>
          <p:nvPr/>
        </p:nvGraphicFramePr>
        <p:xfrm>
          <a:off x="3270250" y="3922054"/>
          <a:ext cx="2713355" cy="2777193"/>
        </p:xfrm>
        <a:graphic>
          <a:graphicData uri="http://schemas.openxmlformats.org/drawingml/2006/table">
            <a:tbl>
              <a:tblPr firstRow="1" bandRow="1">
                <a:tableStyleId>{2D5ABB26-0587-4C30-8999-92F81FD0307C}</a:tableStyleId>
              </a:tblPr>
              <a:tblGrid>
                <a:gridCol w="2713355"/>
              </a:tblGrid>
              <a:tr h="304817">
                <a:tc>
                  <a:txBody>
                    <a:bodyPr/>
                    <a:lstStyle/>
                    <a:p>
                      <a:pPr marL="521334">
                        <a:lnSpc>
                          <a:spcPct val="100000"/>
                        </a:lnSpc>
                        <a:spcBef>
                          <a:spcPts val="315"/>
                        </a:spcBef>
                      </a:pPr>
                      <a:r>
                        <a:rPr sz="1400" dirty="0">
                          <a:latin typeface="Arial"/>
                          <a:cs typeface="Arial"/>
                        </a:rPr>
                        <a:t>Security</a:t>
                      </a:r>
                      <a:r>
                        <a:rPr sz="1400" spc="-45" dirty="0">
                          <a:latin typeface="Arial"/>
                          <a:cs typeface="Arial"/>
                        </a:rPr>
                        <a:t> </a:t>
                      </a:r>
                      <a:r>
                        <a:rPr sz="1400" spc="-5" dirty="0">
                          <a:latin typeface="Arial"/>
                          <a:cs typeface="Arial"/>
                        </a:rPr>
                        <a:t>Frameworks</a:t>
                      </a:r>
                      <a:endParaRPr sz="1400">
                        <a:latin typeface="Arial"/>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DCDCD"/>
                    </a:solidFill>
                  </a:tcPr>
                </a:tc>
              </a:tr>
              <a:tr h="1668462">
                <a:tc>
                  <a:txBody>
                    <a:bodyPr/>
                    <a:lstStyle/>
                    <a:p>
                      <a:pPr marL="274320" marR="231775" indent="-182880">
                        <a:lnSpc>
                          <a:spcPct val="100000"/>
                        </a:lnSpc>
                        <a:spcBef>
                          <a:spcPts val="325"/>
                        </a:spcBef>
                        <a:buFont typeface="Wingdings"/>
                        <a:buChar char=""/>
                        <a:tabLst>
                          <a:tab pos="274955" algn="l"/>
                        </a:tabLst>
                      </a:pPr>
                      <a:r>
                        <a:rPr sz="1200" spc="-5" dirty="0">
                          <a:latin typeface="Arial"/>
                          <a:cs typeface="Arial"/>
                        </a:rPr>
                        <a:t>Define specific policies, controls,  checklists,</a:t>
                      </a:r>
                      <a:r>
                        <a:rPr sz="1200" spc="-15" dirty="0">
                          <a:latin typeface="Arial"/>
                          <a:cs typeface="Arial"/>
                        </a:rPr>
                        <a:t> </a:t>
                      </a:r>
                      <a:r>
                        <a:rPr sz="1200" spc="-5" dirty="0">
                          <a:latin typeface="Arial"/>
                          <a:cs typeface="Arial"/>
                        </a:rPr>
                        <a:t>procedures</a:t>
                      </a:r>
                      <a:endParaRPr sz="1200">
                        <a:latin typeface="Arial"/>
                        <a:cs typeface="Arial"/>
                      </a:endParaRPr>
                    </a:p>
                    <a:p>
                      <a:pPr marL="274320" marR="130175" indent="-182880">
                        <a:lnSpc>
                          <a:spcPct val="100000"/>
                        </a:lnSpc>
                        <a:spcBef>
                          <a:spcPts val="405"/>
                        </a:spcBef>
                        <a:buFont typeface="Wingdings"/>
                        <a:buChar char=""/>
                        <a:tabLst>
                          <a:tab pos="274955" algn="l"/>
                        </a:tabLst>
                      </a:pPr>
                      <a:r>
                        <a:rPr sz="1200" spc="-5" dirty="0">
                          <a:latin typeface="Arial"/>
                          <a:cs typeface="Arial"/>
                        </a:rPr>
                        <a:t>Define processes </a:t>
                      </a:r>
                      <a:r>
                        <a:rPr sz="1200" dirty="0">
                          <a:latin typeface="Arial"/>
                          <a:cs typeface="Arial"/>
                        </a:rPr>
                        <a:t>for </a:t>
                      </a:r>
                      <a:r>
                        <a:rPr sz="1200" spc="-5" dirty="0">
                          <a:latin typeface="Arial"/>
                          <a:cs typeface="Arial"/>
                        </a:rPr>
                        <a:t>examining  support </a:t>
                      </a:r>
                      <a:r>
                        <a:rPr sz="1200" dirty="0">
                          <a:latin typeface="Arial"/>
                          <a:cs typeface="Arial"/>
                        </a:rPr>
                        <a:t>- </a:t>
                      </a:r>
                      <a:r>
                        <a:rPr sz="1200" spc="-5" dirty="0">
                          <a:latin typeface="Arial"/>
                          <a:cs typeface="Arial"/>
                        </a:rPr>
                        <a:t>auditors use </a:t>
                      </a:r>
                      <a:r>
                        <a:rPr sz="1200" dirty="0">
                          <a:latin typeface="Arial"/>
                          <a:cs typeface="Arial"/>
                        </a:rPr>
                        <a:t>to </a:t>
                      </a:r>
                      <a:r>
                        <a:rPr sz="1200" spc="-5" dirty="0">
                          <a:latin typeface="Arial"/>
                          <a:cs typeface="Arial"/>
                        </a:rPr>
                        <a:t>assess </a:t>
                      </a:r>
                      <a:r>
                        <a:rPr sz="1200" dirty="0">
                          <a:latin typeface="Arial"/>
                          <a:cs typeface="Arial"/>
                        </a:rPr>
                        <a:t>&amp;  </a:t>
                      </a:r>
                      <a:r>
                        <a:rPr sz="1200" spc="-5" dirty="0">
                          <a:latin typeface="Arial"/>
                          <a:cs typeface="Arial"/>
                        </a:rPr>
                        <a:t>measure CSP</a:t>
                      </a:r>
                      <a:r>
                        <a:rPr sz="1200" spc="-60" dirty="0">
                          <a:latin typeface="Arial"/>
                          <a:cs typeface="Arial"/>
                        </a:rPr>
                        <a:t> </a:t>
                      </a:r>
                      <a:r>
                        <a:rPr sz="1200" spc="-5" dirty="0">
                          <a:latin typeface="Arial"/>
                          <a:cs typeface="Arial"/>
                        </a:rPr>
                        <a:t>conformance</a:t>
                      </a:r>
                      <a:endParaRPr sz="1200">
                        <a:latin typeface="Arial"/>
                        <a:cs typeface="Arial"/>
                      </a:endParaRPr>
                    </a:p>
                    <a:p>
                      <a:pPr marL="274320" indent="-183515">
                        <a:lnSpc>
                          <a:spcPct val="100000"/>
                        </a:lnSpc>
                        <a:spcBef>
                          <a:spcPts val="395"/>
                        </a:spcBef>
                        <a:buFont typeface="Wingdings"/>
                        <a:buChar char=""/>
                        <a:tabLst>
                          <a:tab pos="274955" algn="l"/>
                        </a:tabLst>
                      </a:pPr>
                      <a:r>
                        <a:rPr sz="1200" spc="-5" dirty="0">
                          <a:latin typeface="Arial"/>
                          <a:cs typeface="Arial"/>
                        </a:rPr>
                        <a:t>Suitable </a:t>
                      </a:r>
                      <a:r>
                        <a:rPr sz="1200" dirty="0">
                          <a:latin typeface="Arial"/>
                          <a:cs typeface="Arial"/>
                        </a:rPr>
                        <a:t>for </a:t>
                      </a:r>
                      <a:r>
                        <a:rPr sz="1200" spc="-5" dirty="0">
                          <a:latin typeface="Arial"/>
                          <a:cs typeface="Arial"/>
                        </a:rPr>
                        <a:t>compliance</a:t>
                      </a:r>
                      <a:r>
                        <a:rPr sz="1200" spc="-65" dirty="0">
                          <a:latin typeface="Arial"/>
                          <a:cs typeface="Arial"/>
                        </a:rPr>
                        <a:t> </a:t>
                      </a:r>
                      <a:r>
                        <a:rPr sz="1200" spc="-5" dirty="0">
                          <a:latin typeface="Arial"/>
                          <a:cs typeface="Arial"/>
                        </a:rPr>
                        <a:t>testing</a:t>
                      </a:r>
                      <a:endParaRPr sz="12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96862">
                <a:tc>
                  <a:txBody>
                    <a:bodyPr/>
                    <a:lstStyle/>
                    <a:p>
                      <a:pPr marL="91440">
                        <a:lnSpc>
                          <a:spcPct val="100000"/>
                        </a:lnSpc>
                        <a:spcBef>
                          <a:spcPts val="409"/>
                        </a:spcBef>
                      </a:pPr>
                      <a:r>
                        <a:rPr sz="1200" b="1" spc="-5" dirty="0">
                          <a:latin typeface="Arial"/>
                          <a:cs typeface="Arial"/>
                        </a:rPr>
                        <a:t>Examples</a:t>
                      </a:r>
                      <a:endParaRPr sz="1200">
                        <a:latin typeface="Arial"/>
                        <a:cs typeface="Arial"/>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AFF"/>
                    </a:solidFill>
                  </a:tcPr>
                </a:tc>
              </a:tr>
              <a:tr h="507052">
                <a:tc>
                  <a:txBody>
                    <a:bodyPr/>
                    <a:lstStyle/>
                    <a:p>
                      <a:pPr marL="91440">
                        <a:lnSpc>
                          <a:spcPct val="100000"/>
                        </a:lnSpc>
                        <a:spcBef>
                          <a:spcPts val="325"/>
                        </a:spcBef>
                      </a:pPr>
                      <a:r>
                        <a:rPr sz="1200" dirty="0">
                          <a:latin typeface="Arial"/>
                          <a:cs typeface="Arial"/>
                        </a:rPr>
                        <a:t>ISO/IEC </a:t>
                      </a:r>
                      <a:r>
                        <a:rPr sz="1200" spc="-5" dirty="0">
                          <a:latin typeface="Arial"/>
                          <a:cs typeface="Arial"/>
                        </a:rPr>
                        <a:t>27001, </a:t>
                      </a:r>
                      <a:r>
                        <a:rPr sz="1200" dirty="0">
                          <a:latin typeface="Arial"/>
                          <a:cs typeface="Arial"/>
                        </a:rPr>
                        <a:t>ISO/IEC</a:t>
                      </a:r>
                      <a:r>
                        <a:rPr sz="1200" spc="-45" dirty="0">
                          <a:latin typeface="Arial"/>
                          <a:cs typeface="Arial"/>
                        </a:rPr>
                        <a:t> </a:t>
                      </a:r>
                      <a:r>
                        <a:rPr sz="1200" spc="-5" dirty="0">
                          <a:latin typeface="Arial"/>
                          <a:cs typeface="Arial"/>
                        </a:rPr>
                        <a:t>27017,</a:t>
                      </a:r>
                      <a:endParaRPr sz="1200">
                        <a:latin typeface="Arial"/>
                        <a:cs typeface="Arial"/>
                      </a:endParaRPr>
                    </a:p>
                    <a:p>
                      <a:pPr marL="91440">
                        <a:lnSpc>
                          <a:spcPct val="100000"/>
                        </a:lnSpc>
                      </a:pPr>
                      <a:r>
                        <a:rPr sz="1200" dirty="0">
                          <a:latin typeface="Arial"/>
                          <a:cs typeface="Arial"/>
                        </a:rPr>
                        <a:t>ISO/IEC</a:t>
                      </a:r>
                      <a:r>
                        <a:rPr sz="1200" spc="-5" dirty="0">
                          <a:latin typeface="Arial"/>
                          <a:cs typeface="Arial"/>
                        </a:rPr>
                        <a:t> 27018</a:t>
                      </a:r>
                      <a:endParaRPr sz="12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F5FF"/>
                    </a:solidFill>
                  </a:tcPr>
                </a:tc>
              </a:tr>
            </a:tbl>
          </a:graphicData>
        </a:graphic>
      </p:graphicFrame>
      <p:sp>
        <p:nvSpPr>
          <p:cNvPr id="11" name="object 11"/>
          <p:cNvSpPr txBox="1"/>
          <p:nvPr/>
        </p:nvSpPr>
        <p:spPr>
          <a:xfrm>
            <a:off x="1224914" y="745669"/>
            <a:ext cx="6014085" cy="2756535"/>
          </a:xfrm>
          <a:prstGeom prst="rect">
            <a:avLst/>
          </a:prstGeom>
        </p:spPr>
        <p:txBody>
          <a:bodyPr vert="horz" wrap="square" lIns="0" tIns="92075" rIns="0" bIns="0" rtlCol="0">
            <a:spAutoFit/>
          </a:bodyPr>
          <a:lstStyle/>
          <a:p>
            <a:pPr marL="12700">
              <a:spcBef>
                <a:spcPts val="725"/>
              </a:spcBef>
            </a:pPr>
            <a:r>
              <a:rPr sz="1500" dirty="0">
                <a:solidFill>
                  <a:prstClr val="black"/>
                </a:solidFill>
                <a:latin typeface="Arial"/>
                <a:cs typeface="Arial"/>
              </a:rPr>
              <a:t>Cloud security standards -</a:t>
            </a:r>
            <a:r>
              <a:rPr sz="1500" spc="-75" dirty="0">
                <a:solidFill>
                  <a:prstClr val="black"/>
                </a:solidFill>
                <a:latin typeface="Arial"/>
                <a:cs typeface="Arial"/>
              </a:rPr>
              <a:t> </a:t>
            </a:r>
            <a:r>
              <a:rPr sz="1500" dirty="0">
                <a:solidFill>
                  <a:prstClr val="black"/>
                </a:solidFill>
                <a:latin typeface="Arial"/>
                <a:cs typeface="Arial"/>
              </a:rPr>
              <a:t>maturing</a:t>
            </a:r>
            <a:endParaRPr sz="1500">
              <a:solidFill>
                <a:prstClr val="black"/>
              </a:solidFill>
              <a:latin typeface="Arial"/>
              <a:cs typeface="Arial"/>
            </a:endParaRPr>
          </a:p>
          <a:p>
            <a:pPr marL="142240" indent="-130175">
              <a:spcBef>
                <a:spcPts val="595"/>
              </a:spcBef>
              <a:buFont typeface="Wingdings"/>
              <a:buChar char=""/>
              <a:tabLst>
                <a:tab pos="142875" algn="l"/>
              </a:tabLst>
            </a:pPr>
            <a:r>
              <a:rPr sz="1400" spc="-5" dirty="0">
                <a:solidFill>
                  <a:prstClr val="black"/>
                </a:solidFill>
                <a:latin typeface="Arial"/>
                <a:cs typeface="Arial"/>
              </a:rPr>
              <a:t>Different </a:t>
            </a:r>
            <a:r>
              <a:rPr sz="1400" i="1" dirty="0">
                <a:solidFill>
                  <a:prstClr val="black"/>
                </a:solidFill>
                <a:latin typeface="Arial"/>
                <a:cs typeface="Arial"/>
              </a:rPr>
              <a:t>types </a:t>
            </a:r>
            <a:r>
              <a:rPr sz="1400" spc="-5" dirty="0">
                <a:solidFill>
                  <a:prstClr val="black"/>
                </a:solidFill>
                <a:latin typeface="Arial"/>
                <a:cs typeface="Arial"/>
              </a:rPr>
              <a:t>of standards need </a:t>
            </a:r>
            <a:r>
              <a:rPr sz="1400" dirty="0">
                <a:solidFill>
                  <a:prstClr val="black"/>
                </a:solidFill>
                <a:latin typeface="Arial"/>
                <a:cs typeface="Arial"/>
              </a:rPr>
              <a:t>to </a:t>
            </a:r>
            <a:r>
              <a:rPr sz="1400" spc="-5" dirty="0">
                <a:solidFill>
                  <a:prstClr val="black"/>
                </a:solidFill>
                <a:latin typeface="Arial"/>
                <a:cs typeface="Arial"/>
              </a:rPr>
              <a:t>be</a:t>
            </a:r>
            <a:r>
              <a:rPr sz="1400" spc="-145" dirty="0">
                <a:solidFill>
                  <a:prstClr val="black"/>
                </a:solidFill>
                <a:latin typeface="Arial"/>
                <a:cs typeface="Arial"/>
              </a:rPr>
              <a:t> </a:t>
            </a:r>
            <a:r>
              <a:rPr sz="1400" spc="-5" dirty="0">
                <a:solidFill>
                  <a:prstClr val="black"/>
                </a:solidFill>
                <a:latin typeface="Arial"/>
                <a:cs typeface="Arial"/>
              </a:rPr>
              <a:t>considered</a:t>
            </a:r>
            <a:endParaRPr sz="1400">
              <a:solidFill>
                <a:prstClr val="black"/>
              </a:solidFill>
              <a:latin typeface="Arial"/>
              <a:cs typeface="Arial"/>
            </a:endParaRPr>
          </a:p>
          <a:p>
            <a:pPr marL="142240" indent="-130175">
              <a:spcBef>
                <a:spcPts val="600"/>
              </a:spcBef>
              <a:buFont typeface="Wingdings"/>
              <a:buChar char=""/>
              <a:tabLst>
                <a:tab pos="142875" algn="l"/>
              </a:tabLst>
            </a:pPr>
            <a:r>
              <a:rPr sz="1400" spc="-5" dirty="0">
                <a:solidFill>
                  <a:prstClr val="black"/>
                </a:solidFill>
                <a:latin typeface="Arial"/>
                <a:cs typeface="Arial"/>
              </a:rPr>
              <a:t>Formal standards </a:t>
            </a:r>
            <a:r>
              <a:rPr sz="1400" dirty="0">
                <a:solidFill>
                  <a:prstClr val="black"/>
                </a:solidFill>
                <a:latin typeface="Arial"/>
                <a:cs typeface="Arial"/>
              </a:rPr>
              <a:t>specific to cloud security </a:t>
            </a:r>
            <a:r>
              <a:rPr sz="1400" spc="-5" dirty="0">
                <a:solidFill>
                  <a:prstClr val="black"/>
                </a:solidFill>
                <a:latin typeface="Arial"/>
                <a:cs typeface="Arial"/>
              </a:rPr>
              <a:t>already</a:t>
            </a:r>
            <a:r>
              <a:rPr sz="1400" spc="-140" dirty="0">
                <a:solidFill>
                  <a:prstClr val="black"/>
                </a:solidFill>
                <a:latin typeface="Arial"/>
                <a:cs typeface="Arial"/>
              </a:rPr>
              <a:t> </a:t>
            </a:r>
            <a:r>
              <a:rPr sz="1400" spc="-5" dirty="0">
                <a:solidFill>
                  <a:prstClr val="black"/>
                </a:solidFill>
                <a:latin typeface="Arial"/>
                <a:cs typeface="Arial"/>
              </a:rPr>
              <a:t>published</a:t>
            </a:r>
            <a:endParaRPr sz="1400">
              <a:solidFill>
                <a:prstClr val="black"/>
              </a:solidFill>
              <a:latin typeface="Arial"/>
              <a:cs typeface="Arial"/>
            </a:endParaRPr>
          </a:p>
          <a:p>
            <a:pPr>
              <a:spcBef>
                <a:spcPts val="35"/>
              </a:spcBef>
              <a:buFont typeface="Wingdings"/>
              <a:buChar char=""/>
            </a:pPr>
            <a:endParaRPr sz="1750">
              <a:solidFill>
                <a:prstClr val="black"/>
              </a:solidFill>
              <a:latin typeface="Times New Roman"/>
              <a:cs typeface="Times New Roman"/>
            </a:endParaRPr>
          </a:p>
          <a:p>
            <a:pPr marL="12700"/>
            <a:r>
              <a:rPr sz="1500" dirty="0">
                <a:solidFill>
                  <a:prstClr val="black"/>
                </a:solidFill>
                <a:latin typeface="Arial"/>
                <a:cs typeface="Arial"/>
              </a:rPr>
              <a:t>General IT security standards applicable to cloud</a:t>
            </a:r>
            <a:r>
              <a:rPr sz="1500" spc="-140" dirty="0">
                <a:solidFill>
                  <a:prstClr val="black"/>
                </a:solidFill>
                <a:latin typeface="Arial"/>
                <a:cs typeface="Arial"/>
              </a:rPr>
              <a:t> </a:t>
            </a:r>
            <a:r>
              <a:rPr sz="1500" dirty="0">
                <a:solidFill>
                  <a:prstClr val="black"/>
                </a:solidFill>
                <a:latin typeface="Arial"/>
                <a:cs typeface="Arial"/>
              </a:rPr>
              <a:t>computing</a:t>
            </a:r>
            <a:endParaRPr sz="1500">
              <a:solidFill>
                <a:prstClr val="black"/>
              </a:solidFill>
              <a:latin typeface="Arial"/>
              <a:cs typeface="Arial"/>
            </a:endParaRPr>
          </a:p>
          <a:p>
            <a:pPr marL="142240" indent="-130175">
              <a:spcBef>
                <a:spcPts val="590"/>
              </a:spcBef>
              <a:buFont typeface="Wingdings"/>
              <a:buChar char=""/>
              <a:tabLst>
                <a:tab pos="142875" algn="l"/>
              </a:tabLst>
            </a:pPr>
            <a:r>
              <a:rPr sz="1400" dirty="0">
                <a:solidFill>
                  <a:prstClr val="black"/>
                </a:solidFill>
                <a:latin typeface="Arial"/>
                <a:cs typeface="Arial"/>
              </a:rPr>
              <a:t>Insist that cloud </a:t>
            </a:r>
            <a:r>
              <a:rPr sz="1400" spc="-5" dirty="0">
                <a:solidFill>
                  <a:prstClr val="black"/>
                </a:solidFill>
                <a:latin typeface="Arial"/>
                <a:cs typeface="Arial"/>
              </a:rPr>
              <a:t>service providers support</a:t>
            </a:r>
            <a:r>
              <a:rPr sz="1400" spc="-150" dirty="0">
                <a:solidFill>
                  <a:prstClr val="black"/>
                </a:solidFill>
                <a:latin typeface="Arial"/>
                <a:cs typeface="Arial"/>
              </a:rPr>
              <a:t> </a:t>
            </a:r>
            <a:r>
              <a:rPr sz="1400" dirty="0">
                <a:solidFill>
                  <a:prstClr val="black"/>
                </a:solidFill>
                <a:latin typeface="Arial"/>
                <a:cs typeface="Arial"/>
              </a:rPr>
              <a:t>these</a:t>
            </a:r>
            <a:endParaRPr sz="1400">
              <a:solidFill>
                <a:prstClr val="black"/>
              </a:solidFill>
              <a:latin typeface="Arial"/>
              <a:cs typeface="Arial"/>
            </a:endParaRPr>
          </a:p>
          <a:p>
            <a:pPr>
              <a:spcBef>
                <a:spcPts val="35"/>
              </a:spcBef>
              <a:buFont typeface="Wingdings"/>
              <a:buChar char=""/>
            </a:pPr>
            <a:endParaRPr sz="1750">
              <a:solidFill>
                <a:prstClr val="black"/>
              </a:solidFill>
              <a:latin typeface="Times New Roman"/>
              <a:cs typeface="Times New Roman"/>
            </a:endParaRPr>
          </a:p>
          <a:p>
            <a:pPr marL="12700"/>
            <a:r>
              <a:rPr sz="1500" dirty="0">
                <a:solidFill>
                  <a:prstClr val="black"/>
                </a:solidFill>
                <a:latin typeface="Arial"/>
                <a:cs typeface="Arial"/>
              </a:rPr>
              <a:t>Cloud </a:t>
            </a:r>
            <a:r>
              <a:rPr sz="1500" spc="-5" dirty="0">
                <a:solidFill>
                  <a:prstClr val="black"/>
                </a:solidFill>
                <a:latin typeface="Arial"/>
                <a:cs typeface="Arial"/>
              </a:rPr>
              <a:t>service </a:t>
            </a:r>
            <a:r>
              <a:rPr sz="1500" dirty="0">
                <a:solidFill>
                  <a:prstClr val="black"/>
                </a:solidFill>
                <a:latin typeface="Arial"/>
                <a:cs typeface="Arial"/>
              </a:rPr>
              <a:t>customers: insist on security certifications from</a:t>
            </a:r>
            <a:r>
              <a:rPr sz="1500" spc="-105" dirty="0">
                <a:solidFill>
                  <a:prstClr val="black"/>
                </a:solidFill>
                <a:latin typeface="Arial"/>
                <a:cs typeface="Arial"/>
              </a:rPr>
              <a:t> </a:t>
            </a:r>
            <a:r>
              <a:rPr sz="1500" spc="-5" dirty="0">
                <a:solidFill>
                  <a:prstClr val="black"/>
                </a:solidFill>
                <a:latin typeface="Arial"/>
                <a:cs typeface="Arial"/>
              </a:rPr>
              <a:t>providers</a:t>
            </a:r>
            <a:endParaRPr sz="1500">
              <a:solidFill>
                <a:prstClr val="black"/>
              </a:solidFill>
              <a:latin typeface="Arial"/>
              <a:cs typeface="Arial"/>
            </a:endParaRPr>
          </a:p>
          <a:p>
            <a:pPr marL="142240" indent="-130175">
              <a:spcBef>
                <a:spcPts val="595"/>
              </a:spcBef>
              <a:buFont typeface="Wingdings"/>
              <a:buChar char=""/>
              <a:tabLst>
                <a:tab pos="142875" algn="l"/>
              </a:tabLst>
            </a:pPr>
            <a:r>
              <a:rPr sz="1400" spc="-5" dirty="0">
                <a:solidFill>
                  <a:prstClr val="black"/>
                </a:solidFill>
                <a:latin typeface="Arial"/>
                <a:cs typeface="Arial"/>
              </a:rPr>
              <a:t>Cloud </a:t>
            </a:r>
            <a:r>
              <a:rPr sz="1400" dirty="0">
                <a:solidFill>
                  <a:prstClr val="black"/>
                </a:solidFill>
                <a:latin typeface="Arial"/>
                <a:cs typeface="Arial"/>
              </a:rPr>
              <a:t>specific security </a:t>
            </a:r>
            <a:r>
              <a:rPr sz="1400" spc="-5" dirty="0">
                <a:solidFill>
                  <a:prstClr val="black"/>
                </a:solidFill>
                <a:latin typeface="Arial"/>
                <a:cs typeface="Arial"/>
              </a:rPr>
              <a:t>certifications available today</a:t>
            </a:r>
            <a:r>
              <a:rPr sz="1400" spc="-135" dirty="0">
                <a:solidFill>
                  <a:prstClr val="black"/>
                </a:solidFill>
                <a:latin typeface="Arial"/>
                <a:cs typeface="Arial"/>
              </a:rPr>
              <a:t> </a:t>
            </a:r>
            <a:r>
              <a:rPr sz="1400" spc="-5" dirty="0">
                <a:solidFill>
                  <a:prstClr val="black"/>
                </a:solidFill>
                <a:latin typeface="Arial"/>
                <a:cs typeface="Arial"/>
              </a:rPr>
              <a:t>(emerging)</a:t>
            </a:r>
            <a:endParaRPr sz="1400">
              <a:solidFill>
                <a:prstClr val="black"/>
              </a:solidFill>
              <a:latin typeface="Arial"/>
              <a:cs typeface="Arial"/>
            </a:endParaRPr>
          </a:p>
          <a:p>
            <a:pPr marL="142240" indent="-130175">
              <a:spcBef>
                <a:spcPts val="600"/>
              </a:spcBef>
              <a:buFont typeface="Wingdings"/>
              <a:buChar char=""/>
              <a:tabLst>
                <a:tab pos="142875" algn="l"/>
              </a:tabLst>
            </a:pPr>
            <a:r>
              <a:rPr sz="1400" spc="-5" dirty="0">
                <a:solidFill>
                  <a:prstClr val="black"/>
                </a:solidFill>
                <a:latin typeface="Arial"/>
                <a:cs typeface="Arial"/>
              </a:rPr>
              <a:t>Existing general </a:t>
            </a:r>
            <a:r>
              <a:rPr sz="1400" dirty="0">
                <a:solidFill>
                  <a:prstClr val="black"/>
                </a:solidFill>
                <a:latin typeface="Arial"/>
                <a:cs typeface="Arial"/>
              </a:rPr>
              <a:t>security certifications are</a:t>
            </a:r>
            <a:r>
              <a:rPr sz="1400" spc="-135" dirty="0">
                <a:solidFill>
                  <a:prstClr val="black"/>
                </a:solidFill>
                <a:latin typeface="Arial"/>
                <a:cs typeface="Arial"/>
              </a:rPr>
              <a:t> </a:t>
            </a:r>
            <a:r>
              <a:rPr sz="1400" spc="-5" dirty="0">
                <a:solidFill>
                  <a:prstClr val="black"/>
                </a:solidFill>
                <a:latin typeface="Arial"/>
                <a:cs typeface="Arial"/>
              </a:rPr>
              <a:t>applicable</a:t>
            </a:r>
            <a:endParaRPr sz="1400">
              <a:solidFill>
                <a:prstClr val="black"/>
              </a:solidFill>
              <a:latin typeface="Arial"/>
              <a:cs typeface="Arial"/>
            </a:endParaRPr>
          </a:p>
        </p:txBody>
      </p:sp>
    </p:spTree>
    <p:extLst>
      <p:ext uri="{BB962C8B-B14F-4D97-AF65-F5344CB8AC3E}">
        <p14:creationId xmlns:p14="http://schemas.microsoft.com/office/powerpoint/2010/main" val="21044940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348"/>
            <a:ext cx="9143999" cy="899147"/>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0"/>
            <a:ext cx="9144000" cy="896619"/>
          </a:xfrm>
          <a:custGeom>
            <a:avLst/>
            <a:gdLst/>
            <a:ahLst/>
            <a:cxnLst/>
            <a:rect l="l" t="t" r="r" b="b"/>
            <a:pathLst>
              <a:path w="9144000" h="896619">
                <a:moveTo>
                  <a:pt x="0" y="896467"/>
                </a:moveTo>
                <a:lnTo>
                  <a:pt x="9144000" y="896467"/>
                </a:lnTo>
                <a:lnTo>
                  <a:pt x="9144000" y="0"/>
                </a:lnTo>
                <a:lnTo>
                  <a:pt x="0" y="0"/>
                </a:lnTo>
                <a:lnTo>
                  <a:pt x="0" y="896467"/>
                </a:lnTo>
                <a:close/>
              </a:path>
            </a:pathLst>
          </a:custGeom>
          <a:solidFill>
            <a:srgbClr val="2006BA">
              <a:alpha val="79998"/>
            </a:srgbClr>
          </a:solidFill>
        </p:spPr>
        <p:txBody>
          <a:bodyPr wrap="square" lIns="0" tIns="0" rIns="0" bIns="0" rtlCol="0"/>
          <a:lstStyle/>
          <a:p>
            <a:endParaRPr smtClean="0">
              <a:solidFill>
                <a:prstClr val="black"/>
              </a:solidFill>
            </a:endParaRPr>
          </a:p>
        </p:txBody>
      </p:sp>
      <p:sp>
        <p:nvSpPr>
          <p:cNvPr id="4" name="object 4"/>
          <p:cNvSpPr txBox="1">
            <a:spLocks noGrp="1"/>
          </p:cNvSpPr>
          <p:nvPr>
            <p:ph type="title"/>
          </p:nvPr>
        </p:nvSpPr>
        <p:spPr>
          <a:xfrm>
            <a:off x="307340" y="221187"/>
            <a:ext cx="7265415" cy="474489"/>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FFFF00"/>
                </a:solidFill>
              </a:rPr>
              <a:t>10 Steps to Evaluate Cloud</a:t>
            </a:r>
            <a:r>
              <a:rPr sz="3000" b="1" spc="60" dirty="0">
                <a:solidFill>
                  <a:srgbClr val="FFFF00"/>
                </a:solidFill>
              </a:rPr>
              <a:t> </a:t>
            </a:r>
            <a:r>
              <a:rPr sz="3000" b="1" spc="-5" dirty="0">
                <a:solidFill>
                  <a:srgbClr val="FFFF00"/>
                </a:solidFill>
              </a:rPr>
              <a:t>Security</a:t>
            </a:r>
            <a:endParaRPr sz="3000" b="1" dirty="0">
              <a:solidFill>
                <a:srgbClr val="FFFF00"/>
              </a:solidFill>
            </a:endParaRPr>
          </a:p>
        </p:txBody>
      </p:sp>
      <p:sp>
        <p:nvSpPr>
          <p:cNvPr id="5" name="object 5"/>
          <p:cNvSpPr/>
          <p:nvPr/>
        </p:nvSpPr>
        <p:spPr>
          <a:xfrm>
            <a:off x="1473188" y="1236593"/>
            <a:ext cx="5663565" cy="3872229"/>
          </a:xfrm>
          <a:custGeom>
            <a:avLst/>
            <a:gdLst/>
            <a:ahLst/>
            <a:cxnLst/>
            <a:rect l="l" t="t" r="r" b="b"/>
            <a:pathLst>
              <a:path w="5663565" h="3872229">
                <a:moveTo>
                  <a:pt x="5017846" y="0"/>
                </a:moveTo>
                <a:lnTo>
                  <a:pt x="645287" y="0"/>
                </a:lnTo>
                <a:lnTo>
                  <a:pt x="597129" y="1769"/>
                </a:lnTo>
                <a:lnTo>
                  <a:pt x="549932" y="6996"/>
                </a:lnTo>
                <a:lnTo>
                  <a:pt x="503822" y="15554"/>
                </a:lnTo>
                <a:lnTo>
                  <a:pt x="458922" y="27320"/>
                </a:lnTo>
                <a:lnTo>
                  <a:pt x="415357" y="42168"/>
                </a:lnTo>
                <a:lnTo>
                  <a:pt x="373253" y="59973"/>
                </a:lnTo>
                <a:lnTo>
                  <a:pt x="332734" y="80612"/>
                </a:lnTo>
                <a:lnTo>
                  <a:pt x="293924" y="103958"/>
                </a:lnTo>
                <a:lnTo>
                  <a:pt x="256949" y="129888"/>
                </a:lnTo>
                <a:lnTo>
                  <a:pt x="221934" y="158276"/>
                </a:lnTo>
                <a:lnTo>
                  <a:pt x="189002" y="188998"/>
                </a:lnTo>
                <a:lnTo>
                  <a:pt x="158280" y="221929"/>
                </a:lnTo>
                <a:lnTo>
                  <a:pt x="129891" y="256944"/>
                </a:lnTo>
                <a:lnTo>
                  <a:pt x="103961" y="293919"/>
                </a:lnTo>
                <a:lnTo>
                  <a:pt x="80614" y="332728"/>
                </a:lnTo>
                <a:lnTo>
                  <a:pt x="59975" y="373248"/>
                </a:lnTo>
                <a:lnTo>
                  <a:pt x="42169" y="415352"/>
                </a:lnTo>
                <a:lnTo>
                  <a:pt x="27321" y="458917"/>
                </a:lnTo>
                <a:lnTo>
                  <a:pt x="15555" y="503818"/>
                </a:lnTo>
                <a:lnTo>
                  <a:pt x="6996" y="549930"/>
                </a:lnTo>
                <a:lnTo>
                  <a:pt x="1769" y="597127"/>
                </a:lnTo>
                <a:lnTo>
                  <a:pt x="0" y="645287"/>
                </a:lnTo>
                <a:lnTo>
                  <a:pt x="0" y="3226371"/>
                </a:lnTo>
                <a:lnTo>
                  <a:pt x="1769" y="3274530"/>
                </a:lnTo>
                <a:lnTo>
                  <a:pt x="6996" y="3321728"/>
                </a:lnTo>
                <a:lnTo>
                  <a:pt x="15555" y="3367840"/>
                </a:lnTo>
                <a:lnTo>
                  <a:pt x="27321" y="3412740"/>
                </a:lnTo>
                <a:lnTo>
                  <a:pt x="42169" y="3456305"/>
                </a:lnTo>
                <a:lnTo>
                  <a:pt x="59975" y="3498410"/>
                </a:lnTo>
                <a:lnTo>
                  <a:pt x="80614" y="3538929"/>
                </a:lnTo>
                <a:lnTo>
                  <a:pt x="103961" y="3577739"/>
                </a:lnTo>
                <a:lnTo>
                  <a:pt x="129891" y="3614714"/>
                </a:lnTo>
                <a:lnTo>
                  <a:pt x="158280" y="3649729"/>
                </a:lnTo>
                <a:lnTo>
                  <a:pt x="189002" y="3682660"/>
                </a:lnTo>
                <a:lnTo>
                  <a:pt x="221934" y="3713382"/>
                </a:lnTo>
                <a:lnTo>
                  <a:pt x="256949" y="3741770"/>
                </a:lnTo>
                <a:lnTo>
                  <a:pt x="293924" y="3767700"/>
                </a:lnTo>
                <a:lnTo>
                  <a:pt x="332734" y="3791046"/>
                </a:lnTo>
                <a:lnTo>
                  <a:pt x="373253" y="3811684"/>
                </a:lnTo>
                <a:lnTo>
                  <a:pt x="415357" y="3829490"/>
                </a:lnTo>
                <a:lnTo>
                  <a:pt x="458922" y="3844338"/>
                </a:lnTo>
                <a:lnTo>
                  <a:pt x="503822" y="3856103"/>
                </a:lnTo>
                <a:lnTo>
                  <a:pt x="549932" y="3864662"/>
                </a:lnTo>
                <a:lnTo>
                  <a:pt x="597129" y="3869888"/>
                </a:lnTo>
                <a:lnTo>
                  <a:pt x="645287" y="3871658"/>
                </a:lnTo>
                <a:lnTo>
                  <a:pt x="5017846" y="3871658"/>
                </a:lnTo>
                <a:lnTo>
                  <a:pt x="5066005" y="3869888"/>
                </a:lnTo>
                <a:lnTo>
                  <a:pt x="5113203" y="3864662"/>
                </a:lnTo>
                <a:lnTo>
                  <a:pt x="5159314" y="3856103"/>
                </a:lnTo>
                <a:lnTo>
                  <a:pt x="5204215" y="3844338"/>
                </a:lnTo>
                <a:lnTo>
                  <a:pt x="5247780" y="3829490"/>
                </a:lnTo>
                <a:lnTo>
                  <a:pt x="5289885" y="3811684"/>
                </a:lnTo>
                <a:lnTo>
                  <a:pt x="5330404" y="3791046"/>
                </a:lnTo>
                <a:lnTo>
                  <a:pt x="5369214" y="3767700"/>
                </a:lnTo>
                <a:lnTo>
                  <a:pt x="5406188" y="3741770"/>
                </a:lnTo>
                <a:lnTo>
                  <a:pt x="5441203" y="3713382"/>
                </a:lnTo>
                <a:lnTo>
                  <a:pt x="5474134" y="3682660"/>
                </a:lnTo>
                <a:lnTo>
                  <a:pt x="5504856" y="3649729"/>
                </a:lnTo>
                <a:lnTo>
                  <a:pt x="5533245" y="3614714"/>
                </a:lnTo>
                <a:lnTo>
                  <a:pt x="5559174" y="3577739"/>
                </a:lnTo>
                <a:lnTo>
                  <a:pt x="5582521" y="3538929"/>
                </a:lnTo>
                <a:lnTo>
                  <a:pt x="5603159" y="3498410"/>
                </a:lnTo>
                <a:lnTo>
                  <a:pt x="5620964" y="3456305"/>
                </a:lnTo>
                <a:lnTo>
                  <a:pt x="5635812" y="3412740"/>
                </a:lnTo>
                <a:lnTo>
                  <a:pt x="5647578" y="3367840"/>
                </a:lnTo>
                <a:lnTo>
                  <a:pt x="5656136" y="3321728"/>
                </a:lnTo>
                <a:lnTo>
                  <a:pt x="5661363" y="3274530"/>
                </a:lnTo>
                <a:lnTo>
                  <a:pt x="5663133" y="3226371"/>
                </a:lnTo>
                <a:lnTo>
                  <a:pt x="5663133" y="645287"/>
                </a:lnTo>
                <a:lnTo>
                  <a:pt x="5661363" y="597127"/>
                </a:lnTo>
                <a:lnTo>
                  <a:pt x="5656136" y="549930"/>
                </a:lnTo>
                <a:lnTo>
                  <a:pt x="5647578" y="503818"/>
                </a:lnTo>
                <a:lnTo>
                  <a:pt x="5635812" y="458917"/>
                </a:lnTo>
                <a:lnTo>
                  <a:pt x="5620964" y="415352"/>
                </a:lnTo>
                <a:lnTo>
                  <a:pt x="5603159" y="373248"/>
                </a:lnTo>
                <a:lnTo>
                  <a:pt x="5582521" y="332728"/>
                </a:lnTo>
                <a:lnTo>
                  <a:pt x="5559174" y="293919"/>
                </a:lnTo>
                <a:lnTo>
                  <a:pt x="5533245" y="256944"/>
                </a:lnTo>
                <a:lnTo>
                  <a:pt x="5504856" y="221929"/>
                </a:lnTo>
                <a:lnTo>
                  <a:pt x="5474134" y="188998"/>
                </a:lnTo>
                <a:lnTo>
                  <a:pt x="5441203" y="158276"/>
                </a:lnTo>
                <a:lnTo>
                  <a:pt x="5406188" y="129888"/>
                </a:lnTo>
                <a:lnTo>
                  <a:pt x="5369214" y="103958"/>
                </a:lnTo>
                <a:lnTo>
                  <a:pt x="5330404" y="80612"/>
                </a:lnTo>
                <a:lnTo>
                  <a:pt x="5289885" y="59973"/>
                </a:lnTo>
                <a:lnTo>
                  <a:pt x="5247780" y="42168"/>
                </a:lnTo>
                <a:lnTo>
                  <a:pt x="5204215" y="27320"/>
                </a:lnTo>
                <a:lnTo>
                  <a:pt x="5159314" y="15554"/>
                </a:lnTo>
                <a:lnTo>
                  <a:pt x="5113203" y="6996"/>
                </a:lnTo>
                <a:lnTo>
                  <a:pt x="5066005" y="1769"/>
                </a:lnTo>
                <a:lnTo>
                  <a:pt x="5017846" y="0"/>
                </a:lnTo>
                <a:close/>
              </a:path>
            </a:pathLst>
          </a:custGeom>
          <a:solidFill>
            <a:srgbClr val="EEEEEE"/>
          </a:solidFill>
        </p:spPr>
        <p:txBody>
          <a:bodyPr wrap="square" lIns="0" tIns="0" rIns="0" bIns="0" rtlCol="0"/>
          <a:lstStyle/>
          <a:p>
            <a:endParaRPr smtClean="0">
              <a:solidFill>
                <a:prstClr val="black"/>
              </a:solidFill>
            </a:endParaRPr>
          </a:p>
        </p:txBody>
      </p:sp>
      <p:sp>
        <p:nvSpPr>
          <p:cNvPr id="6" name="object 6"/>
          <p:cNvSpPr/>
          <p:nvPr/>
        </p:nvSpPr>
        <p:spPr>
          <a:xfrm>
            <a:off x="1473188" y="1236593"/>
            <a:ext cx="5663565" cy="3872229"/>
          </a:xfrm>
          <a:custGeom>
            <a:avLst/>
            <a:gdLst/>
            <a:ahLst/>
            <a:cxnLst/>
            <a:rect l="l" t="t" r="r" b="b"/>
            <a:pathLst>
              <a:path w="5663565" h="3872229">
                <a:moveTo>
                  <a:pt x="0" y="645287"/>
                </a:moveTo>
                <a:lnTo>
                  <a:pt x="1769" y="597127"/>
                </a:lnTo>
                <a:lnTo>
                  <a:pt x="6996" y="549930"/>
                </a:lnTo>
                <a:lnTo>
                  <a:pt x="15555" y="503818"/>
                </a:lnTo>
                <a:lnTo>
                  <a:pt x="27321" y="458917"/>
                </a:lnTo>
                <a:lnTo>
                  <a:pt x="42169" y="415352"/>
                </a:lnTo>
                <a:lnTo>
                  <a:pt x="59975" y="373248"/>
                </a:lnTo>
                <a:lnTo>
                  <a:pt x="80614" y="332728"/>
                </a:lnTo>
                <a:lnTo>
                  <a:pt x="103961" y="293919"/>
                </a:lnTo>
                <a:lnTo>
                  <a:pt x="129891" y="256944"/>
                </a:lnTo>
                <a:lnTo>
                  <a:pt x="158280" y="221929"/>
                </a:lnTo>
                <a:lnTo>
                  <a:pt x="189002" y="188998"/>
                </a:lnTo>
                <a:lnTo>
                  <a:pt x="221934" y="158276"/>
                </a:lnTo>
                <a:lnTo>
                  <a:pt x="256949" y="129888"/>
                </a:lnTo>
                <a:lnTo>
                  <a:pt x="293924" y="103958"/>
                </a:lnTo>
                <a:lnTo>
                  <a:pt x="332734" y="80612"/>
                </a:lnTo>
                <a:lnTo>
                  <a:pt x="373253" y="59973"/>
                </a:lnTo>
                <a:lnTo>
                  <a:pt x="415357" y="42168"/>
                </a:lnTo>
                <a:lnTo>
                  <a:pt x="458922" y="27320"/>
                </a:lnTo>
                <a:lnTo>
                  <a:pt x="503822" y="15554"/>
                </a:lnTo>
                <a:lnTo>
                  <a:pt x="549932" y="6996"/>
                </a:lnTo>
                <a:lnTo>
                  <a:pt x="597129" y="1769"/>
                </a:lnTo>
                <a:lnTo>
                  <a:pt x="645287" y="0"/>
                </a:lnTo>
                <a:lnTo>
                  <a:pt x="5017846" y="0"/>
                </a:lnTo>
                <a:lnTo>
                  <a:pt x="5066005" y="1769"/>
                </a:lnTo>
                <a:lnTo>
                  <a:pt x="5113203" y="6996"/>
                </a:lnTo>
                <a:lnTo>
                  <a:pt x="5159314" y="15554"/>
                </a:lnTo>
                <a:lnTo>
                  <a:pt x="5204215" y="27320"/>
                </a:lnTo>
                <a:lnTo>
                  <a:pt x="5247780" y="42168"/>
                </a:lnTo>
                <a:lnTo>
                  <a:pt x="5289885" y="59973"/>
                </a:lnTo>
                <a:lnTo>
                  <a:pt x="5330404" y="80612"/>
                </a:lnTo>
                <a:lnTo>
                  <a:pt x="5369214" y="103958"/>
                </a:lnTo>
                <a:lnTo>
                  <a:pt x="5406188" y="129888"/>
                </a:lnTo>
                <a:lnTo>
                  <a:pt x="5441203" y="158276"/>
                </a:lnTo>
                <a:lnTo>
                  <a:pt x="5474134" y="188998"/>
                </a:lnTo>
                <a:lnTo>
                  <a:pt x="5504856" y="221929"/>
                </a:lnTo>
                <a:lnTo>
                  <a:pt x="5533245" y="256944"/>
                </a:lnTo>
                <a:lnTo>
                  <a:pt x="5559174" y="293919"/>
                </a:lnTo>
                <a:lnTo>
                  <a:pt x="5582521" y="332728"/>
                </a:lnTo>
                <a:lnTo>
                  <a:pt x="5603159" y="373248"/>
                </a:lnTo>
                <a:lnTo>
                  <a:pt x="5620964" y="415352"/>
                </a:lnTo>
                <a:lnTo>
                  <a:pt x="5635812" y="458917"/>
                </a:lnTo>
                <a:lnTo>
                  <a:pt x="5647578" y="503818"/>
                </a:lnTo>
                <a:lnTo>
                  <a:pt x="5656136" y="549930"/>
                </a:lnTo>
                <a:lnTo>
                  <a:pt x="5661363" y="597127"/>
                </a:lnTo>
                <a:lnTo>
                  <a:pt x="5663133" y="645287"/>
                </a:lnTo>
                <a:lnTo>
                  <a:pt x="5663133" y="3226371"/>
                </a:lnTo>
                <a:lnTo>
                  <a:pt x="5661363" y="3274530"/>
                </a:lnTo>
                <a:lnTo>
                  <a:pt x="5656136" y="3321728"/>
                </a:lnTo>
                <a:lnTo>
                  <a:pt x="5647578" y="3367840"/>
                </a:lnTo>
                <a:lnTo>
                  <a:pt x="5635812" y="3412740"/>
                </a:lnTo>
                <a:lnTo>
                  <a:pt x="5620964" y="3456305"/>
                </a:lnTo>
                <a:lnTo>
                  <a:pt x="5603159" y="3498410"/>
                </a:lnTo>
                <a:lnTo>
                  <a:pt x="5582521" y="3538929"/>
                </a:lnTo>
                <a:lnTo>
                  <a:pt x="5559174" y="3577739"/>
                </a:lnTo>
                <a:lnTo>
                  <a:pt x="5533245" y="3614714"/>
                </a:lnTo>
                <a:lnTo>
                  <a:pt x="5504856" y="3649729"/>
                </a:lnTo>
                <a:lnTo>
                  <a:pt x="5474134" y="3682660"/>
                </a:lnTo>
                <a:lnTo>
                  <a:pt x="5441203" y="3713382"/>
                </a:lnTo>
                <a:lnTo>
                  <a:pt x="5406188" y="3741770"/>
                </a:lnTo>
                <a:lnTo>
                  <a:pt x="5369214" y="3767700"/>
                </a:lnTo>
                <a:lnTo>
                  <a:pt x="5330404" y="3791046"/>
                </a:lnTo>
                <a:lnTo>
                  <a:pt x="5289885" y="3811684"/>
                </a:lnTo>
                <a:lnTo>
                  <a:pt x="5247780" y="3829490"/>
                </a:lnTo>
                <a:lnTo>
                  <a:pt x="5204215" y="3844338"/>
                </a:lnTo>
                <a:lnTo>
                  <a:pt x="5159314" y="3856103"/>
                </a:lnTo>
                <a:lnTo>
                  <a:pt x="5113203" y="3864662"/>
                </a:lnTo>
                <a:lnTo>
                  <a:pt x="5066005" y="3869888"/>
                </a:lnTo>
                <a:lnTo>
                  <a:pt x="5017846" y="3871658"/>
                </a:lnTo>
                <a:lnTo>
                  <a:pt x="645287" y="3871658"/>
                </a:lnTo>
                <a:lnTo>
                  <a:pt x="597129" y="3869888"/>
                </a:lnTo>
                <a:lnTo>
                  <a:pt x="549932" y="3864662"/>
                </a:lnTo>
                <a:lnTo>
                  <a:pt x="503822" y="3856103"/>
                </a:lnTo>
                <a:lnTo>
                  <a:pt x="458922" y="3844338"/>
                </a:lnTo>
                <a:lnTo>
                  <a:pt x="415357" y="3829490"/>
                </a:lnTo>
                <a:lnTo>
                  <a:pt x="373253" y="3811684"/>
                </a:lnTo>
                <a:lnTo>
                  <a:pt x="332734" y="3791046"/>
                </a:lnTo>
                <a:lnTo>
                  <a:pt x="293924" y="3767700"/>
                </a:lnTo>
                <a:lnTo>
                  <a:pt x="256949" y="3741770"/>
                </a:lnTo>
                <a:lnTo>
                  <a:pt x="221934" y="3713382"/>
                </a:lnTo>
                <a:lnTo>
                  <a:pt x="189002" y="3682660"/>
                </a:lnTo>
                <a:lnTo>
                  <a:pt x="158280" y="3649729"/>
                </a:lnTo>
                <a:lnTo>
                  <a:pt x="129891" y="3614714"/>
                </a:lnTo>
                <a:lnTo>
                  <a:pt x="103961" y="3577739"/>
                </a:lnTo>
                <a:lnTo>
                  <a:pt x="80614" y="3538929"/>
                </a:lnTo>
                <a:lnTo>
                  <a:pt x="59975" y="3498410"/>
                </a:lnTo>
                <a:lnTo>
                  <a:pt x="42169" y="3456305"/>
                </a:lnTo>
                <a:lnTo>
                  <a:pt x="27321" y="3412740"/>
                </a:lnTo>
                <a:lnTo>
                  <a:pt x="15555" y="3367840"/>
                </a:lnTo>
                <a:lnTo>
                  <a:pt x="6996" y="3321728"/>
                </a:lnTo>
                <a:lnTo>
                  <a:pt x="1769" y="3274530"/>
                </a:lnTo>
                <a:lnTo>
                  <a:pt x="0" y="3226371"/>
                </a:lnTo>
                <a:lnTo>
                  <a:pt x="0" y="645287"/>
                </a:lnTo>
                <a:close/>
              </a:path>
            </a:pathLst>
          </a:custGeom>
          <a:ln w="25400">
            <a:solidFill>
              <a:srgbClr val="00956F"/>
            </a:solidFill>
          </a:ln>
        </p:spPr>
        <p:txBody>
          <a:bodyPr wrap="square" lIns="0" tIns="0" rIns="0" bIns="0" rtlCol="0"/>
          <a:lstStyle/>
          <a:p>
            <a:endParaRPr smtClean="0">
              <a:solidFill>
                <a:prstClr val="black"/>
              </a:solidFill>
            </a:endParaRPr>
          </a:p>
        </p:txBody>
      </p:sp>
      <p:sp>
        <p:nvSpPr>
          <p:cNvPr id="7" name="object 7"/>
          <p:cNvSpPr/>
          <p:nvPr/>
        </p:nvSpPr>
        <p:spPr>
          <a:xfrm>
            <a:off x="1653540" y="1255775"/>
            <a:ext cx="5893306" cy="755903"/>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8" name="object 8"/>
          <p:cNvSpPr/>
          <p:nvPr/>
        </p:nvSpPr>
        <p:spPr>
          <a:xfrm>
            <a:off x="1677924" y="1281683"/>
            <a:ext cx="5894831" cy="755903"/>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9" name="object 9"/>
          <p:cNvSpPr/>
          <p:nvPr/>
        </p:nvSpPr>
        <p:spPr>
          <a:xfrm>
            <a:off x="2098165" y="2335390"/>
            <a:ext cx="5041888" cy="287337"/>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10" name="object 10"/>
          <p:cNvSpPr/>
          <p:nvPr/>
        </p:nvSpPr>
        <p:spPr>
          <a:xfrm>
            <a:off x="2110865" y="2043290"/>
            <a:ext cx="5016489" cy="249237"/>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1" name="object 11"/>
          <p:cNvSpPr/>
          <p:nvPr/>
        </p:nvSpPr>
        <p:spPr>
          <a:xfrm>
            <a:off x="2110864" y="1700390"/>
            <a:ext cx="5016489" cy="236537"/>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2" name="object 12"/>
          <p:cNvSpPr/>
          <p:nvPr/>
        </p:nvSpPr>
        <p:spPr>
          <a:xfrm>
            <a:off x="2108200" y="3046590"/>
            <a:ext cx="4978398" cy="261937"/>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3" name="object 13"/>
          <p:cNvSpPr/>
          <p:nvPr/>
        </p:nvSpPr>
        <p:spPr>
          <a:xfrm>
            <a:off x="2110865" y="3351390"/>
            <a:ext cx="5016488" cy="287337"/>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14" name="object 14"/>
          <p:cNvSpPr/>
          <p:nvPr/>
        </p:nvSpPr>
        <p:spPr>
          <a:xfrm>
            <a:off x="2098165" y="2716390"/>
            <a:ext cx="5029189" cy="249237"/>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15" name="object 15"/>
          <p:cNvSpPr/>
          <p:nvPr/>
        </p:nvSpPr>
        <p:spPr>
          <a:xfrm>
            <a:off x="2133600" y="3668890"/>
            <a:ext cx="5092699" cy="274637"/>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16" name="object 16"/>
          <p:cNvSpPr/>
          <p:nvPr/>
        </p:nvSpPr>
        <p:spPr>
          <a:xfrm>
            <a:off x="2148964" y="4024490"/>
            <a:ext cx="4991089" cy="274637"/>
          </a:xfrm>
          <a:prstGeom prst="rect">
            <a:avLst/>
          </a:prstGeom>
          <a:blipFill>
            <a:blip r:embed="rId12" cstate="print"/>
            <a:stretch>
              <a:fillRect/>
            </a:stretch>
          </a:blipFill>
        </p:spPr>
        <p:txBody>
          <a:bodyPr wrap="square" lIns="0" tIns="0" rIns="0" bIns="0" rtlCol="0"/>
          <a:lstStyle/>
          <a:p>
            <a:endParaRPr smtClean="0">
              <a:solidFill>
                <a:prstClr val="black"/>
              </a:solidFill>
            </a:endParaRPr>
          </a:p>
        </p:txBody>
      </p:sp>
      <p:sp>
        <p:nvSpPr>
          <p:cNvPr id="17" name="object 17"/>
          <p:cNvSpPr/>
          <p:nvPr/>
        </p:nvSpPr>
        <p:spPr>
          <a:xfrm>
            <a:off x="2161664" y="4329290"/>
            <a:ext cx="4965689" cy="287337"/>
          </a:xfrm>
          <a:prstGeom prst="rect">
            <a:avLst/>
          </a:prstGeom>
          <a:blipFill>
            <a:blip r:embed="rId13" cstate="print"/>
            <a:stretch>
              <a:fillRect/>
            </a:stretch>
          </a:blipFill>
        </p:spPr>
        <p:txBody>
          <a:bodyPr wrap="square" lIns="0" tIns="0" rIns="0" bIns="0" rtlCol="0"/>
          <a:lstStyle/>
          <a:p>
            <a:endParaRPr smtClean="0">
              <a:solidFill>
                <a:prstClr val="black"/>
              </a:solidFill>
            </a:endParaRPr>
          </a:p>
        </p:txBody>
      </p:sp>
      <p:sp>
        <p:nvSpPr>
          <p:cNvPr id="18" name="object 18"/>
          <p:cNvSpPr/>
          <p:nvPr/>
        </p:nvSpPr>
        <p:spPr>
          <a:xfrm>
            <a:off x="1658111" y="1972055"/>
            <a:ext cx="371855" cy="359663"/>
          </a:xfrm>
          <a:prstGeom prst="rect">
            <a:avLst/>
          </a:prstGeom>
          <a:blipFill>
            <a:blip r:embed="rId14" cstate="print"/>
            <a:stretch>
              <a:fillRect/>
            </a:stretch>
          </a:blipFill>
        </p:spPr>
        <p:txBody>
          <a:bodyPr wrap="square" lIns="0" tIns="0" rIns="0" bIns="0" rtlCol="0"/>
          <a:lstStyle/>
          <a:p>
            <a:endParaRPr smtClean="0">
              <a:solidFill>
                <a:prstClr val="black"/>
              </a:solidFill>
            </a:endParaRPr>
          </a:p>
        </p:txBody>
      </p:sp>
      <p:sp>
        <p:nvSpPr>
          <p:cNvPr id="19" name="object 19"/>
          <p:cNvSpPr/>
          <p:nvPr/>
        </p:nvSpPr>
        <p:spPr>
          <a:xfrm>
            <a:off x="1678406" y="199337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20" name="object 20"/>
          <p:cNvSpPr/>
          <p:nvPr/>
        </p:nvSpPr>
        <p:spPr>
          <a:xfrm>
            <a:off x="1678406" y="199337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21" name="object 21"/>
          <p:cNvSpPr/>
          <p:nvPr/>
        </p:nvSpPr>
        <p:spPr>
          <a:xfrm>
            <a:off x="1658111" y="2645676"/>
            <a:ext cx="371855" cy="359651"/>
          </a:xfrm>
          <a:prstGeom prst="rect">
            <a:avLst/>
          </a:prstGeom>
          <a:blipFill>
            <a:blip r:embed="rId15" cstate="print"/>
            <a:stretch>
              <a:fillRect/>
            </a:stretch>
          </a:blipFill>
        </p:spPr>
        <p:txBody>
          <a:bodyPr wrap="square" lIns="0" tIns="0" rIns="0" bIns="0" rtlCol="0"/>
          <a:lstStyle/>
          <a:p>
            <a:endParaRPr smtClean="0">
              <a:solidFill>
                <a:prstClr val="black"/>
              </a:solidFill>
            </a:endParaRPr>
          </a:p>
        </p:txBody>
      </p:sp>
      <p:sp>
        <p:nvSpPr>
          <p:cNvPr id="22" name="object 22"/>
          <p:cNvSpPr/>
          <p:nvPr/>
        </p:nvSpPr>
        <p:spPr>
          <a:xfrm>
            <a:off x="1678406" y="266647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23" name="object 23"/>
          <p:cNvSpPr/>
          <p:nvPr/>
        </p:nvSpPr>
        <p:spPr>
          <a:xfrm>
            <a:off x="1678406" y="266647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24" name="object 24"/>
          <p:cNvSpPr/>
          <p:nvPr/>
        </p:nvSpPr>
        <p:spPr>
          <a:xfrm>
            <a:off x="1642872" y="2976372"/>
            <a:ext cx="371855" cy="358139"/>
          </a:xfrm>
          <a:prstGeom prst="rect">
            <a:avLst/>
          </a:prstGeom>
          <a:blipFill>
            <a:blip r:embed="rId16" cstate="print"/>
            <a:stretch>
              <a:fillRect/>
            </a:stretch>
          </a:blipFill>
        </p:spPr>
        <p:txBody>
          <a:bodyPr wrap="square" lIns="0" tIns="0" rIns="0" bIns="0" rtlCol="0"/>
          <a:lstStyle/>
          <a:p>
            <a:endParaRPr smtClean="0">
              <a:solidFill>
                <a:prstClr val="black"/>
              </a:solidFill>
            </a:endParaRPr>
          </a:p>
        </p:txBody>
      </p:sp>
      <p:sp>
        <p:nvSpPr>
          <p:cNvPr id="25" name="object 25"/>
          <p:cNvSpPr/>
          <p:nvPr/>
        </p:nvSpPr>
        <p:spPr>
          <a:xfrm>
            <a:off x="1663416" y="299667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26" name="object 26"/>
          <p:cNvSpPr/>
          <p:nvPr/>
        </p:nvSpPr>
        <p:spPr>
          <a:xfrm>
            <a:off x="1663416" y="299667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27" name="object 27"/>
          <p:cNvSpPr/>
          <p:nvPr/>
        </p:nvSpPr>
        <p:spPr>
          <a:xfrm>
            <a:off x="1639823" y="3319271"/>
            <a:ext cx="371855" cy="358139"/>
          </a:xfrm>
          <a:prstGeom prst="rect">
            <a:avLst/>
          </a:prstGeom>
          <a:blipFill>
            <a:blip r:embed="rId17" cstate="print"/>
            <a:stretch>
              <a:fillRect/>
            </a:stretch>
          </a:blipFill>
        </p:spPr>
        <p:txBody>
          <a:bodyPr wrap="square" lIns="0" tIns="0" rIns="0" bIns="0" rtlCol="0"/>
          <a:lstStyle/>
          <a:p>
            <a:endParaRPr smtClean="0">
              <a:solidFill>
                <a:prstClr val="black"/>
              </a:solidFill>
            </a:endParaRPr>
          </a:p>
        </p:txBody>
      </p:sp>
      <p:sp>
        <p:nvSpPr>
          <p:cNvPr id="28" name="object 28"/>
          <p:cNvSpPr/>
          <p:nvPr/>
        </p:nvSpPr>
        <p:spPr>
          <a:xfrm>
            <a:off x="1661126" y="333957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29" name="object 29"/>
          <p:cNvSpPr/>
          <p:nvPr/>
        </p:nvSpPr>
        <p:spPr>
          <a:xfrm>
            <a:off x="1661126" y="333957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30" name="object 30"/>
          <p:cNvSpPr/>
          <p:nvPr/>
        </p:nvSpPr>
        <p:spPr>
          <a:xfrm>
            <a:off x="1639823" y="3651516"/>
            <a:ext cx="371855" cy="359651"/>
          </a:xfrm>
          <a:prstGeom prst="rect">
            <a:avLst/>
          </a:prstGeom>
          <a:blipFill>
            <a:blip r:embed="rId18" cstate="print"/>
            <a:stretch>
              <a:fillRect/>
            </a:stretch>
          </a:blipFill>
        </p:spPr>
        <p:txBody>
          <a:bodyPr wrap="square" lIns="0" tIns="0" rIns="0" bIns="0" rtlCol="0"/>
          <a:lstStyle/>
          <a:p>
            <a:endParaRPr smtClean="0">
              <a:solidFill>
                <a:prstClr val="black"/>
              </a:solidFill>
            </a:endParaRPr>
          </a:p>
        </p:txBody>
      </p:sp>
      <p:sp>
        <p:nvSpPr>
          <p:cNvPr id="31" name="object 31"/>
          <p:cNvSpPr/>
          <p:nvPr/>
        </p:nvSpPr>
        <p:spPr>
          <a:xfrm>
            <a:off x="1661126" y="3672066"/>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32" name="object 32"/>
          <p:cNvSpPr/>
          <p:nvPr/>
        </p:nvSpPr>
        <p:spPr>
          <a:xfrm>
            <a:off x="1661126" y="3672066"/>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33" name="object 33"/>
          <p:cNvSpPr/>
          <p:nvPr/>
        </p:nvSpPr>
        <p:spPr>
          <a:xfrm>
            <a:off x="1653539" y="3980700"/>
            <a:ext cx="371855" cy="359651"/>
          </a:xfrm>
          <a:prstGeom prst="rect">
            <a:avLst/>
          </a:prstGeom>
          <a:blipFill>
            <a:blip r:embed="rId19" cstate="print"/>
            <a:stretch>
              <a:fillRect/>
            </a:stretch>
          </a:blipFill>
        </p:spPr>
        <p:txBody>
          <a:bodyPr wrap="square" lIns="0" tIns="0" rIns="0" bIns="0" rtlCol="0"/>
          <a:lstStyle/>
          <a:p>
            <a:endParaRPr smtClean="0">
              <a:solidFill>
                <a:prstClr val="black"/>
              </a:solidFill>
            </a:endParaRPr>
          </a:p>
        </p:txBody>
      </p:sp>
      <p:sp>
        <p:nvSpPr>
          <p:cNvPr id="34" name="object 34"/>
          <p:cNvSpPr/>
          <p:nvPr/>
        </p:nvSpPr>
        <p:spPr>
          <a:xfrm>
            <a:off x="1673826" y="400226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35" name="object 35"/>
          <p:cNvSpPr/>
          <p:nvPr/>
        </p:nvSpPr>
        <p:spPr>
          <a:xfrm>
            <a:off x="1673826" y="400226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36" name="object 36"/>
          <p:cNvSpPr/>
          <p:nvPr/>
        </p:nvSpPr>
        <p:spPr>
          <a:xfrm>
            <a:off x="1653539" y="4311396"/>
            <a:ext cx="371855" cy="359663"/>
          </a:xfrm>
          <a:prstGeom prst="rect">
            <a:avLst/>
          </a:prstGeom>
          <a:blipFill>
            <a:blip r:embed="rId20" cstate="print"/>
            <a:stretch>
              <a:fillRect/>
            </a:stretch>
          </a:blipFill>
        </p:spPr>
        <p:txBody>
          <a:bodyPr wrap="square" lIns="0" tIns="0" rIns="0" bIns="0" rtlCol="0"/>
          <a:lstStyle/>
          <a:p>
            <a:endParaRPr smtClean="0">
              <a:solidFill>
                <a:prstClr val="black"/>
              </a:solidFill>
            </a:endParaRPr>
          </a:p>
        </p:txBody>
      </p:sp>
      <p:sp>
        <p:nvSpPr>
          <p:cNvPr id="37" name="object 37"/>
          <p:cNvSpPr/>
          <p:nvPr/>
        </p:nvSpPr>
        <p:spPr>
          <a:xfrm>
            <a:off x="1673826" y="433246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38" name="object 38"/>
          <p:cNvSpPr/>
          <p:nvPr/>
        </p:nvSpPr>
        <p:spPr>
          <a:xfrm>
            <a:off x="1673826" y="433246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39" name="object 39"/>
          <p:cNvSpPr/>
          <p:nvPr/>
        </p:nvSpPr>
        <p:spPr>
          <a:xfrm>
            <a:off x="1668779" y="4654296"/>
            <a:ext cx="451103" cy="371855"/>
          </a:xfrm>
          <a:prstGeom prst="rect">
            <a:avLst/>
          </a:prstGeom>
          <a:blipFill>
            <a:blip r:embed="rId21" cstate="print"/>
            <a:stretch>
              <a:fillRect/>
            </a:stretch>
          </a:blipFill>
        </p:spPr>
        <p:txBody>
          <a:bodyPr wrap="square" lIns="0" tIns="0" rIns="0" bIns="0" rtlCol="0"/>
          <a:lstStyle/>
          <a:p>
            <a:endParaRPr smtClean="0">
              <a:solidFill>
                <a:prstClr val="black"/>
              </a:solidFill>
            </a:endParaRPr>
          </a:p>
        </p:txBody>
      </p:sp>
      <p:sp>
        <p:nvSpPr>
          <p:cNvPr id="40" name="object 40"/>
          <p:cNvSpPr/>
          <p:nvPr/>
        </p:nvSpPr>
        <p:spPr>
          <a:xfrm>
            <a:off x="1691106" y="4675365"/>
            <a:ext cx="406400" cy="330200"/>
          </a:xfrm>
          <a:custGeom>
            <a:avLst/>
            <a:gdLst/>
            <a:ahLst/>
            <a:cxnLst/>
            <a:rect l="l" t="t" r="r" b="b"/>
            <a:pathLst>
              <a:path w="406400" h="330200">
                <a:moveTo>
                  <a:pt x="203200" y="0"/>
                </a:moveTo>
                <a:lnTo>
                  <a:pt x="149179" y="5897"/>
                </a:lnTo>
                <a:lnTo>
                  <a:pt x="100638" y="22540"/>
                </a:lnTo>
                <a:lnTo>
                  <a:pt x="59513" y="48355"/>
                </a:lnTo>
                <a:lnTo>
                  <a:pt x="27741" y="81769"/>
                </a:lnTo>
                <a:lnTo>
                  <a:pt x="7258" y="121208"/>
                </a:lnTo>
                <a:lnTo>
                  <a:pt x="0" y="165100"/>
                </a:lnTo>
                <a:lnTo>
                  <a:pt x="7258" y="208991"/>
                </a:lnTo>
                <a:lnTo>
                  <a:pt x="27741" y="248430"/>
                </a:lnTo>
                <a:lnTo>
                  <a:pt x="59513" y="281844"/>
                </a:lnTo>
                <a:lnTo>
                  <a:pt x="100638" y="307659"/>
                </a:lnTo>
                <a:lnTo>
                  <a:pt x="149179" y="324302"/>
                </a:lnTo>
                <a:lnTo>
                  <a:pt x="203200" y="330200"/>
                </a:lnTo>
                <a:lnTo>
                  <a:pt x="257220" y="324302"/>
                </a:lnTo>
                <a:lnTo>
                  <a:pt x="305761" y="307659"/>
                </a:lnTo>
                <a:lnTo>
                  <a:pt x="346886" y="281844"/>
                </a:lnTo>
                <a:lnTo>
                  <a:pt x="378658" y="248430"/>
                </a:lnTo>
                <a:lnTo>
                  <a:pt x="399141" y="208991"/>
                </a:lnTo>
                <a:lnTo>
                  <a:pt x="406400" y="165100"/>
                </a:lnTo>
                <a:lnTo>
                  <a:pt x="399141" y="121208"/>
                </a:lnTo>
                <a:lnTo>
                  <a:pt x="378658" y="81769"/>
                </a:lnTo>
                <a:lnTo>
                  <a:pt x="346886" y="48355"/>
                </a:lnTo>
                <a:lnTo>
                  <a:pt x="305761" y="22540"/>
                </a:lnTo>
                <a:lnTo>
                  <a:pt x="257220" y="5897"/>
                </a:lnTo>
                <a:lnTo>
                  <a:pt x="203200" y="0"/>
                </a:lnTo>
                <a:close/>
              </a:path>
            </a:pathLst>
          </a:custGeom>
          <a:solidFill>
            <a:srgbClr val="0070C0"/>
          </a:solidFill>
        </p:spPr>
        <p:txBody>
          <a:bodyPr wrap="square" lIns="0" tIns="0" rIns="0" bIns="0" rtlCol="0"/>
          <a:lstStyle/>
          <a:p>
            <a:endParaRPr smtClean="0">
              <a:solidFill>
                <a:prstClr val="black"/>
              </a:solidFill>
            </a:endParaRPr>
          </a:p>
        </p:txBody>
      </p:sp>
      <p:sp>
        <p:nvSpPr>
          <p:cNvPr id="41" name="object 41"/>
          <p:cNvSpPr/>
          <p:nvPr/>
        </p:nvSpPr>
        <p:spPr>
          <a:xfrm>
            <a:off x="1691106" y="4675365"/>
            <a:ext cx="406400" cy="330200"/>
          </a:xfrm>
          <a:custGeom>
            <a:avLst/>
            <a:gdLst/>
            <a:ahLst/>
            <a:cxnLst/>
            <a:rect l="l" t="t" r="r" b="b"/>
            <a:pathLst>
              <a:path w="406400" h="330200">
                <a:moveTo>
                  <a:pt x="0" y="165100"/>
                </a:moveTo>
                <a:lnTo>
                  <a:pt x="7258" y="121208"/>
                </a:lnTo>
                <a:lnTo>
                  <a:pt x="27741" y="81769"/>
                </a:lnTo>
                <a:lnTo>
                  <a:pt x="59513" y="48355"/>
                </a:lnTo>
                <a:lnTo>
                  <a:pt x="100638" y="22540"/>
                </a:lnTo>
                <a:lnTo>
                  <a:pt x="149179" y="5897"/>
                </a:lnTo>
                <a:lnTo>
                  <a:pt x="203200" y="0"/>
                </a:lnTo>
                <a:lnTo>
                  <a:pt x="257220" y="5897"/>
                </a:lnTo>
                <a:lnTo>
                  <a:pt x="305761" y="22540"/>
                </a:lnTo>
                <a:lnTo>
                  <a:pt x="346886" y="48355"/>
                </a:lnTo>
                <a:lnTo>
                  <a:pt x="378658" y="81769"/>
                </a:lnTo>
                <a:lnTo>
                  <a:pt x="399141" y="121208"/>
                </a:lnTo>
                <a:lnTo>
                  <a:pt x="406400" y="165100"/>
                </a:lnTo>
                <a:lnTo>
                  <a:pt x="399141" y="208991"/>
                </a:lnTo>
                <a:lnTo>
                  <a:pt x="378658" y="248430"/>
                </a:lnTo>
                <a:lnTo>
                  <a:pt x="346886" y="281844"/>
                </a:lnTo>
                <a:lnTo>
                  <a:pt x="305761" y="307659"/>
                </a:lnTo>
                <a:lnTo>
                  <a:pt x="257220" y="324302"/>
                </a:lnTo>
                <a:lnTo>
                  <a:pt x="203200" y="330200"/>
                </a:lnTo>
                <a:lnTo>
                  <a:pt x="149179" y="324302"/>
                </a:lnTo>
                <a:lnTo>
                  <a:pt x="100638" y="307659"/>
                </a:lnTo>
                <a:lnTo>
                  <a:pt x="59513" y="281844"/>
                </a:lnTo>
                <a:lnTo>
                  <a:pt x="27741" y="248430"/>
                </a:lnTo>
                <a:lnTo>
                  <a:pt x="7258" y="208991"/>
                </a:lnTo>
                <a:lnTo>
                  <a:pt x="0" y="16510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42" name="object 42"/>
          <p:cNvSpPr/>
          <p:nvPr/>
        </p:nvSpPr>
        <p:spPr>
          <a:xfrm>
            <a:off x="1658111" y="2314955"/>
            <a:ext cx="371855" cy="359663"/>
          </a:xfrm>
          <a:prstGeom prst="rect">
            <a:avLst/>
          </a:prstGeom>
          <a:blipFill>
            <a:blip r:embed="rId22" cstate="print"/>
            <a:stretch>
              <a:fillRect/>
            </a:stretch>
          </a:blipFill>
        </p:spPr>
        <p:txBody>
          <a:bodyPr wrap="square" lIns="0" tIns="0" rIns="0" bIns="0" rtlCol="0"/>
          <a:lstStyle/>
          <a:p>
            <a:endParaRPr smtClean="0">
              <a:solidFill>
                <a:prstClr val="black"/>
              </a:solidFill>
            </a:endParaRPr>
          </a:p>
        </p:txBody>
      </p:sp>
      <p:sp>
        <p:nvSpPr>
          <p:cNvPr id="43" name="object 43"/>
          <p:cNvSpPr/>
          <p:nvPr/>
        </p:nvSpPr>
        <p:spPr>
          <a:xfrm>
            <a:off x="1678406" y="233627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44" name="object 44"/>
          <p:cNvSpPr/>
          <p:nvPr/>
        </p:nvSpPr>
        <p:spPr>
          <a:xfrm>
            <a:off x="1678406" y="233627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sp>
        <p:nvSpPr>
          <p:cNvPr id="45" name="object 45"/>
          <p:cNvSpPr/>
          <p:nvPr/>
        </p:nvSpPr>
        <p:spPr>
          <a:xfrm>
            <a:off x="2116557" y="4684890"/>
            <a:ext cx="4876786" cy="274637"/>
          </a:xfrm>
          <a:prstGeom prst="rect">
            <a:avLst/>
          </a:prstGeom>
          <a:blipFill>
            <a:blip r:embed="rId23" cstate="print"/>
            <a:stretch>
              <a:fillRect/>
            </a:stretch>
          </a:blipFill>
        </p:spPr>
        <p:txBody>
          <a:bodyPr wrap="square" lIns="0" tIns="0" rIns="0" bIns="0" rtlCol="0"/>
          <a:lstStyle/>
          <a:p>
            <a:endParaRPr smtClean="0">
              <a:solidFill>
                <a:prstClr val="black"/>
              </a:solidFill>
            </a:endParaRPr>
          </a:p>
        </p:txBody>
      </p:sp>
      <p:sp>
        <p:nvSpPr>
          <p:cNvPr id="46" name="object 46"/>
          <p:cNvSpPr/>
          <p:nvPr/>
        </p:nvSpPr>
        <p:spPr>
          <a:xfrm>
            <a:off x="1658111" y="1656588"/>
            <a:ext cx="371855" cy="359663"/>
          </a:xfrm>
          <a:prstGeom prst="rect">
            <a:avLst/>
          </a:prstGeom>
          <a:blipFill>
            <a:blip r:embed="rId24" cstate="print"/>
            <a:stretch>
              <a:fillRect/>
            </a:stretch>
          </a:blipFill>
        </p:spPr>
        <p:txBody>
          <a:bodyPr wrap="square" lIns="0" tIns="0" rIns="0" bIns="0" rtlCol="0"/>
          <a:lstStyle/>
          <a:p>
            <a:endParaRPr smtClean="0">
              <a:solidFill>
                <a:prstClr val="black"/>
              </a:solidFill>
            </a:endParaRPr>
          </a:p>
        </p:txBody>
      </p:sp>
      <p:sp>
        <p:nvSpPr>
          <p:cNvPr id="47" name="object 47"/>
          <p:cNvSpPr/>
          <p:nvPr/>
        </p:nvSpPr>
        <p:spPr>
          <a:xfrm>
            <a:off x="1678406" y="1678165"/>
            <a:ext cx="330200" cy="317500"/>
          </a:xfrm>
          <a:custGeom>
            <a:avLst/>
            <a:gdLst/>
            <a:ahLst/>
            <a:cxnLst/>
            <a:rect l="l" t="t" r="r" b="b"/>
            <a:pathLst>
              <a:path w="330200" h="317500">
                <a:moveTo>
                  <a:pt x="165100" y="0"/>
                </a:moveTo>
                <a:lnTo>
                  <a:pt x="121208" y="5670"/>
                </a:lnTo>
                <a:lnTo>
                  <a:pt x="81769" y="21672"/>
                </a:lnTo>
                <a:lnTo>
                  <a:pt x="48355" y="46494"/>
                </a:lnTo>
                <a:lnTo>
                  <a:pt x="22540" y="78623"/>
                </a:lnTo>
                <a:lnTo>
                  <a:pt x="5897" y="116546"/>
                </a:lnTo>
                <a:lnTo>
                  <a:pt x="0" y="158750"/>
                </a:lnTo>
                <a:lnTo>
                  <a:pt x="5897" y="200953"/>
                </a:lnTo>
                <a:lnTo>
                  <a:pt x="22540" y="238876"/>
                </a:lnTo>
                <a:lnTo>
                  <a:pt x="48355" y="271005"/>
                </a:lnTo>
                <a:lnTo>
                  <a:pt x="81769" y="295827"/>
                </a:lnTo>
                <a:lnTo>
                  <a:pt x="121208" y="311829"/>
                </a:lnTo>
                <a:lnTo>
                  <a:pt x="165100" y="317500"/>
                </a:lnTo>
                <a:lnTo>
                  <a:pt x="208991" y="311829"/>
                </a:lnTo>
                <a:lnTo>
                  <a:pt x="248430" y="295827"/>
                </a:lnTo>
                <a:lnTo>
                  <a:pt x="281844" y="271005"/>
                </a:lnTo>
                <a:lnTo>
                  <a:pt x="307659" y="238876"/>
                </a:lnTo>
                <a:lnTo>
                  <a:pt x="324302" y="200953"/>
                </a:lnTo>
                <a:lnTo>
                  <a:pt x="330200" y="158750"/>
                </a:lnTo>
                <a:lnTo>
                  <a:pt x="324302" y="116546"/>
                </a:lnTo>
                <a:lnTo>
                  <a:pt x="307659" y="78623"/>
                </a:lnTo>
                <a:lnTo>
                  <a:pt x="281844" y="46494"/>
                </a:lnTo>
                <a:lnTo>
                  <a:pt x="248430" y="21672"/>
                </a:lnTo>
                <a:lnTo>
                  <a:pt x="208991" y="5670"/>
                </a:lnTo>
                <a:lnTo>
                  <a:pt x="165100" y="0"/>
                </a:lnTo>
                <a:close/>
              </a:path>
            </a:pathLst>
          </a:custGeom>
          <a:solidFill>
            <a:srgbClr val="0070C0"/>
          </a:solidFill>
        </p:spPr>
        <p:txBody>
          <a:bodyPr wrap="square" lIns="0" tIns="0" rIns="0" bIns="0" rtlCol="0"/>
          <a:lstStyle/>
          <a:p>
            <a:endParaRPr smtClean="0">
              <a:solidFill>
                <a:prstClr val="black"/>
              </a:solidFill>
            </a:endParaRPr>
          </a:p>
        </p:txBody>
      </p:sp>
      <p:sp>
        <p:nvSpPr>
          <p:cNvPr id="48" name="object 48"/>
          <p:cNvSpPr/>
          <p:nvPr/>
        </p:nvSpPr>
        <p:spPr>
          <a:xfrm>
            <a:off x="1678406" y="1678165"/>
            <a:ext cx="330200" cy="317500"/>
          </a:xfrm>
          <a:custGeom>
            <a:avLst/>
            <a:gdLst/>
            <a:ahLst/>
            <a:cxnLst/>
            <a:rect l="l" t="t" r="r" b="b"/>
            <a:pathLst>
              <a:path w="330200" h="317500">
                <a:moveTo>
                  <a:pt x="0" y="158750"/>
                </a:moveTo>
                <a:lnTo>
                  <a:pt x="5897" y="116546"/>
                </a:lnTo>
                <a:lnTo>
                  <a:pt x="22540" y="78623"/>
                </a:lnTo>
                <a:lnTo>
                  <a:pt x="48355" y="46494"/>
                </a:lnTo>
                <a:lnTo>
                  <a:pt x="81769" y="21672"/>
                </a:lnTo>
                <a:lnTo>
                  <a:pt x="121208" y="5670"/>
                </a:lnTo>
                <a:lnTo>
                  <a:pt x="165100" y="0"/>
                </a:lnTo>
                <a:lnTo>
                  <a:pt x="208991" y="5670"/>
                </a:lnTo>
                <a:lnTo>
                  <a:pt x="248430" y="21672"/>
                </a:lnTo>
                <a:lnTo>
                  <a:pt x="281844" y="46494"/>
                </a:lnTo>
                <a:lnTo>
                  <a:pt x="307659" y="78623"/>
                </a:lnTo>
                <a:lnTo>
                  <a:pt x="324302" y="116546"/>
                </a:lnTo>
                <a:lnTo>
                  <a:pt x="330200" y="158750"/>
                </a:lnTo>
                <a:lnTo>
                  <a:pt x="324302" y="200953"/>
                </a:lnTo>
                <a:lnTo>
                  <a:pt x="307659" y="238876"/>
                </a:lnTo>
                <a:lnTo>
                  <a:pt x="281844" y="271005"/>
                </a:lnTo>
                <a:lnTo>
                  <a:pt x="248430" y="295827"/>
                </a:lnTo>
                <a:lnTo>
                  <a:pt x="208991" y="311829"/>
                </a:lnTo>
                <a:lnTo>
                  <a:pt x="165100" y="317500"/>
                </a:lnTo>
                <a:lnTo>
                  <a:pt x="121208" y="311829"/>
                </a:lnTo>
                <a:lnTo>
                  <a:pt x="81769" y="295827"/>
                </a:lnTo>
                <a:lnTo>
                  <a:pt x="48355" y="271005"/>
                </a:lnTo>
                <a:lnTo>
                  <a:pt x="22540" y="238876"/>
                </a:lnTo>
                <a:lnTo>
                  <a:pt x="5897" y="200953"/>
                </a:lnTo>
                <a:lnTo>
                  <a:pt x="0" y="158750"/>
                </a:lnTo>
                <a:close/>
              </a:path>
            </a:pathLst>
          </a:custGeom>
          <a:ln w="31750">
            <a:solidFill>
              <a:srgbClr val="FFFFFF"/>
            </a:solidFill>
          </a:ln>
        </p:spPr>
        <p:txBody>
          <a:bodyPr wrap="square" lIns="0" tIns="0" rIns="0" bIns="0" rtlCol="0"/>
          <a:lstStyle/>
          <a:p>
            <a:endParaRPr smtClean="0">
              <a:solidFill>
                <a:prstClr val="black"/>
              </a:solidFill>
            </a:endParaRPr>
          </a:p>
        </p:txBody>
      </p:sp>
      <p:graphicFrame>
        <p:nvGraphicFramePr>
          <p:cNvPr id="49" name="object 49"/>
          <p:cNvGraphicFramePr>
            <a:graphicFrameLocks noGrp="1"/>
          </p:cNvGraphicFramePr>
          <p:nvPr/>
        </p:nvGraphicFramePr>
        <p:xfrm>
          <a:off x="2116557" y="2716390"/>
          <a:ext cx="5109845" cy="2243136"/>
        </p:xfrm>
        <a:graphic>
          <a:graphicData uri="http://schemas.openxmlformats.org/drawingml/2006/table">
            <a:tbl>
              <a:tblPr firstRow="1" bandRow="1">
                <a:tableStyleId>{2D5ABB26-0587-4C30-8999-92F81FD0307C}</a:tableStyleId>
              </a:tblPr>
              <a:tblGrid>
                <a:gridCol w="4876800"/>
                <a:gridCol w="133985"/>
                <a:gridCol w="99060"/>
              </a:tblGrid>
              <a:tr h="289718">
                <a:tc gridSpan="2">
                  <a:txBody>
                    <a:bodyPr/>
                    <a:lstStyle/>
                    <a:p>
                      <a:pPr marL="31115">
                        <a:lnSpc>
                          <a:spcPts val="1680"/>
                        </a:lnSpc>
                      </a:pPr>
                      <a:r>
                        <a:rPr sz="1400" dirty="0">
                          <a:latin typeface="Arial"/>
                          <a:cs typeface="Arial"/>
                        </a:rPr>
                        <a:t>Ensure </a:t>
                      </a:r>
                      <a:r>
                        <a:rPr sz="1400" spc="-5" dirty="0">
                          <a:latin typeface="Arial"/>
                          <a:cs typeface="Arial"/>
                        </a:rPr>
                        <a:t>proper protection of </a:t>
                      </a:r>
                      <a:r>
                        <a:rPr sz="1400" dirty="0">
                          <a:latin typeface="Arial"/>
                          <a:cs typeface="Arial"/>
                        </a:rPr>
                        <a:t>data &amp;</a:t>
                      </a:r>
                      <a:r>
                        <a:rPr sz="1400" spc="-145" dirty="0">
                          <a:latin typeface="Arial"/>
                          <a:cs typeface="Arial"/>
                        </a:rPr>
                        <a:t> </a:t>
                      </a:r>
                      <a:r>
                        <a:rPr sz="1400" spc="-5" dirty="0">
                          <a:latin typeface="Arial"/>
                          <a:cs typeface="Arial"/>
                        </a:rPr>
                        <a:t>information</a:t>
                      </a:r>
                      <a:endParaRPr sz="1400">
                        <a:latin typeface="Arial"/>
                        <a:cs typeface="Arial"/>
                      </a:endParaRPr>
                    </a:p>
                  </a:txBody>
                  <a:tcPr marL="0" marR="0" marT="0" marB="0">
                    <a:lnB w="80962">
                      <a:solidFill>
                        <a:srgbClr val="FFFFFF"/>
                      </a:solidFill>
                      <a:prstDash val="solid"/>
                    </a:lnB>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B w="80962">
                      <a:solidFill>
                        <a:srgbClr val="FFFFFF"/>
                      </a:solidFill>
                      <a:prstDash val="solid"/>
                    </a:lnB>
                  </a:tcPr>
                </a:tc>
              </a:tr>
              <a:tr h="323850">
                <a:tc gridSpan="2">
                  <a:txBody>
                    <a:bodyPr/>
                    <a:lstStyle/>
                    <a:p>
                      <a:pPr marL="31115">
                        <a:lnSpc>
                          <a:spcPct val="100000"/>
                        </a:lnSpc>
                        <a:spcBef>
                          <a:spcPts val="355"/>
                        </a:spcBef>
                      </a:pPr>
                      <a:r>
                        <a:rPr sz="1400" dirty="0">
                          <a:latin typeface="Arial"/>
                          <a:cs typeface="Arial"/>
                        </a:rPr>
                        <a:t>Enforce </a:t>
                      </a:r>
                      <a:r>
                        <a:rPr sz="1400" spc="-5" dirty="0">
                          <a:latin typeface="Arial"/>
                          <a:cs typeface="Arial"/>
                        </a:rPr>
                        <a:t>privacy</a:t>
                      </a:r>
                      <a:r>
                        <a:rPr sz="1400" spc="-60" dirty="0">
                          <a:latin typeface="Arial"/>
                          <a:cs typeface="Arial"/>
                        </a:rPr>
                        <a:t> </a:t>
                      </a:r>
                      <a:r>
                        <a:rPr sz="1400" dirty="0">
                          <a:latin typeface="Arial"/>
                          <a:cs typeface="Arial"/>
                        </a:rPr>
                        <a:t>policies</a:t>
                      </a:r>
                      <a:endParaRPr sz="1400">
                        <a:latin typeface="Arial"/>
                        <a:cs typeface="Arial"/>
                      </a:endParaRPr>
                    </a:p>
                  </a:txBody>
                  <a:tcPr marL="0" marR="0" marT="45085" marB="0">
                    <a:lnT w="80962">
                      <a:solidFill>
                        <a:srgbClr val="FFFFFF"/>
                      </a:solidFill>
                      <a:prstDash val="solid"/>
                    </a:lnT>
                    <a:lnB w="53975">
                      <a:solidFill>
                        <a:srgbClr val="FFFFFF"/>
                      </a:solidFill>
                      <a:prstDash val="solid"/>
                    </a:lnB>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T w="80962">
                      <a:solidFill>
                        <a:srgbClr val="FFFFFF"/>
                      </a:solidFill>
                      <a:prstDash val="solid"/>
                    </a:lnT>
                    <a:lnB w="53975">
                      <a:solidFill>
                        <a:srgbClr val="FFFFFF"/>
                      </a:solidFill>
                      <a:prstDash val="solid"/>
                    </a:lnB>
                  </a:tcPr>
                </a:tc>
              </a:tr>
              <a:tr h="323850">
                <a:tc gridSpan="2">
                  <a:txBody>
                    <a:bodyPr/>
                    <a:lstStyle/>
                    <a:p>
                      <a:pPr marL="69215">
                        <a:lnSpc>
                          <a:spcPct val="100000"/>
                        </a:lnSpc>
                        <a:spcBef>
                          <a:spcPts val="445"/>
                        </a:spcBef>
                      </a:pPr>
                      <a:r>
                        <a:rPr sz="1400" dirty="0">
                          <a:latin typeface="Arial"/>
                          <a:cs typeface="Arial"/>
                        </a:rPr>
                        <a:t>Assess the security </a:t>
                      </a:r>
                      <a:r>
                        <a:rPr sz="1400" spc="-5" dirty="0">
                          <a:latin typeface="Arial"/>
                          <a:cs typeface="Arial"/>
                        </a:rPr>
                        <a:t>provisions </a:t>
                      </a:r>
                      <a:r>
                        <a:rPr sz="1400" dirty="0">
                          <a:latin typeface="Arial"/>
                          <a:cs typeface="Arial"/>
                        </a:rPr>
                        <a:t>for cloud</a:t>
                      </a:r>
                      <a:r>
                        <a:rPr sz="1400" spc="-160" dirty="0">
                          <a:latin typeface="Arial"/>
                          <a:cs typeface="Arial"/>
                        </a:rPr>
                        <a:t> </a:t>
                      </a:r>
                      <a:r>
                        <a:rPr sz="1400" spc="-5" dirty="0">
                          <a:latin typeface="Arial"/>
                          <a:cs typeface="Arial"/>
                        </a:rPr>
                        <a:t>applications</a:t>
                      </a:r>
                      <a:endParaRPr sz="1400">
                        <a:latin typeface="Arial"/>
                        <a:cs typeface="Arial"/>
                      </a:endParaRPr>
                    </a:p>
                  </a:txBody>
                  <a:tcPr marL="0" marR="0" marT="56515" marB="0">
                    <a:lnT w="53975">
                      <a:solidFill>
                        <a:srgbClr val="FFFFFF"/>
                      </a:solidFill>
                      <a:prstDash val="solid"/>
                    </a:lnT>
                    <a:lnB w="38100">
                      <a:solidFill>
                        <a:srgbClr val="FFFFFF"/>
                      </a:solidFill>
                      <a:prstDash val="solid"/>
                    </a:lnB>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T w="53975">
                      <a:solidFill>
                        <a:srgbClr val="FFFFFF"/>
                      </a:solidFill>
                      <a:prstDash val="solid"/>
                    </a:lnT>
                    <a:lnB w="38100">
                      <a:solidFill>
                        <a:srgbClr val="FFFFFF"/>
                      </a:solidFill>
                      <a:prstDash val="solid"/>
                    </a:lnB>
                  </a:tcPr>
                </a:tc>
              </a:tr>
              <a:tr h="330200">
                <a:tc gridSpan="3">
                  <a:txBody>
                    <a:bodyPr/>
                    <a:lstStyle/>
                    <a:p>
                      <a:pPr marL="31115">
                        <a:lnSpc>
                          <a:spcPct val="100000"/>
                        </a:lnSpc>
                        <a:spcBef>
                          <a:spcPts val="535"/>
                        </a:spcBef>
                      </a:pPr>
                      <a:r>
                        <a:rPr sz="1400" dirty="0">
                          <a:latin typeface="Arial"/>
                          <a:cs typeface="Arial"/>
                        </a:rPr>
                        <a:t>Ensure cloud </a:t>
                      </a:r>
                      <a:r>
                        <a:rPr sz="1400" spc="-5" dirty="0">
                          <a:latin typeface="Arial"/>
                          <a:cs typeface="Arial"/>
                        </a:rPr>
                        <a:t>networks </a:t>
                      </a:r>
                      <a:r>
                        <a:rPr sz="1400" dirty="0">
                          <a:latin typeface="Arial"/>
                          <a:cs typeface="Arial"/>
                        </a:rPr>
                        <a:t>&amp; </a:t>
                      </a:r>
                      <a:r>
                        <a:rPr sz="1400" spc="-5" dirty="0">
                          <a:latin typeface="Arial"/>
                          <a:cs typeface="Arial"/>
                        </a:rPr>
                        <a:t>connections </a:t>
                      </a:r>
                      <a:r>
                        <a:rPr sz="1400" dirty="0">
                          <a:latin typeface="Arial"/>
                          <a:cs typeface="Arial"/>
                        </a:rPr>
                        <a:t>are</a:t>
                      </a:r>
                      <a:r>
                        <a:rPr sz="1400" spc="-150" dirty="0">
                          <a:latin typeface="Arial"/>
                          <a:cs typeface="Arial"/>
                        </a:rPr>
                        <a:t> </a:t>
                      </a:r>
                      <a:r>
                        <a:rPr sz="1400" dirty="0">
                          <a:latin typeface="Arial"/>
                          <a:cs typeface="Arial"/>
                        </a:rPr>
                        <a:t>secure</a:t>
                      </a:r>
                      <a:endParaRPr sz="1400">
                        <a:latin typeface="Arial"/>
                        <a:cs typeface="Arial"/>
                      </a:endParaRPr>
                    </a:p>
                  </a:txBody>
                  <a:tcPr marL="0" marR="0" marT="67945" marB="0">
                    <a:lnT w="38100">
                      <a:solidFill>
                        <a:srgbClr val="FFFFFF"/>
                      </a:solidFill>
                      <a:prstDash val="solid"/>
                    </a:lnT>
                    <a:lnB w="80962">
                      <a:solidFill>
                        <a:srgbClr val="FFFFFF"/>
                      </a:solidFill>
                      <a:prstDash val="solid"/>
                    </a:lnB>
                  </a:tcPr>
                </a:tc>
                <a:tc hMerge="1">
                  <a:txBody>
                    <a:bodyPr/>
                    <a:lstStyle/>
                    <a:p>
                      <a:endParaRPr/>
                    </a:p>
                  </a:txBody>
                  <a:tcPr marL="0" marR="0" marT="0" marB="0"/>
                </a:tc>
                <a:tc hMerge="1">
                  <a:txBody>
                    <a:bodyPr/>
                    <a:lstStyle/>
                    <a:p>
                      <a:endParaRPr/>
                    </a:p>
                  </a:txBody>
                  <a:tcPr marL="0" marR="0" marT="0" marB="0"/>
                </a:tc>
              </a:tr>
              <a:tr h="330200">
                <a:tc gridSpan="2">
                  <a:txBody>
                    <a:bodyPr/>
                    <a:lstStyle/>
                    <a:p>
                      <a:pPr marL="31115">
                        <a:lnSpc>
                          <a:spcPct val="100000"/>
                        </a:lnSpc>
                        <a:spcBef>
                          <a:spcPts val="575"/>
                        </a:spcBef>
                      </a:pPr>
                      <a:r>
                        <a:rPr sz="1400" spc="-5" dirty="0">
                          <a:latin typeface="Arial"/>
                          <a:cs typeface="Arial"/>
                        </a:rPr>
                        <a:t>Evaluate </a:t>
                      </a:r>
                      <a:r>
                        <a:rPr sz="1400" dirty="0">
                          <a:latin typeface="Arial"/>
                          <a:cs typeface="Arial"/>
                        </a:rPr>
                        <a:t>security controls </a:t>
                      </a:r>
                      <a:r>
                        <a:rPr sz="1400" spc="-5" dirty="0">
                          <a:latin typeface="Arial"/>
                          <a:cs typeface="Arial"/>
                        </a:rPr>
                        <a:t>on physical infrastructure </a:t>
                      </a:r>
                      <a:r>
                        <a:rPr sz="1400" dirty="0">
                          <a:latin typeface="Arial"/>
                          <a:cs typeface="Arial"/>
                        </a:rPr>
                        <a:t>&amp;</a:t>
                      </a:r>
                      <a:r>
                        <a:rPr sz="1400" spc="-130" dirty="0">
                          <a:latin typeface="Arial"/>
                          <a:cs typeface="Arial"/>
                        </a:rPr>
                        <a:t> </a:t>
                      </a:r>
                      <a:r>
                        <a:rPr sz="1400" dirty="0">
                          <a:latin typeface="Arial"/>
                          <a:cs typeface="Arial"/>
                        </a:rPr>
                        <a:t>facilities</a:t>
                      </a:r>
                      <a:endParaRPr sz="1400">
                        <a:latin typeface="Arial"/>
                        <a:cs typeface="Arial"/>
                      </a:endParaRPr>
                    </a:p>
                  </a:txBody>
                  <a:tcPr marL="0" marR="0" marT="73025" marB="0">
                    <a:lnT w="80962">
                      <a:solidFill>
                        <a:srgbClr val="FFFFFF"/>
                      </a:solidFill>
                      <a:prstDash val="solid"/>
                    </a:lnT>
                    <a:lnB w="38100">
                      <a:solidFill>
                        <a:srgbClr val="FFFFFF"/>
                      </a:solidFill>
                      <a:prstDash val="solid"/>
                    </a:lnB>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T w="80962">
                      <a:solidFill>
                        <a:srgbClr val="FFFFFF"/>
                      </a:solidFill>
                      <a:prstDash val="solid"/>
                    </a:lnT>
                    <a:lnB w="38100">
                      <a:solidFill>
                        <a:srgbClr val="FFFFFF"/>
                      </a:solidFill>
                      <a:prstDash val="solid"/>
                    </a:lnB>
                  </a:tcPr>
                </a:tc>
              </a:tr>
              <a:tr h="336550">
                <a:tc gridSpan="2">
                  <a:txBody>
                    <a:bodyPr/>
                    <a:lstStyle/>
                    <a:p>
                      <a:pPr marL="31115">
                        <a:lnSpc>
                          <a:spcPct val="100000"/>
                        </a:lnSpc>
                        <a:spcBef>
                          <a:spcPts val="615"/>
                        </a:spcBef>
                      </a:pPr>
                      <a:r>
                        <a:rPr sz="1400" spc="-5" dirty="0">
                          <a:latin typeface="Arial"/>
                          <a:cs typeface="Arial"/>
                        </a:rPr>
                        <a:t>Manage </a:t>
                      </a:r>
                      <a:r>
                        <a:rPr sz="1400" dirty="0">
                          <a:latin typeface="Arial"/>
                          <a:cs typeface="Arial"/>
                        </a:rPr>
                        <a:t>security terms in the cloud </a:t>
                      </a:r>
                      <a:r>
                        <a:rPr sz="1400" spc="-5" dirty="0">
                          <a:latin typeface="Arial"/>
                          <a:cs typeface="Arial"/>
                        </a:rPr>
                        <a:t>service</a:t>
                      </a:r>
                      <a:r>
                        <a:rPr sz="1400" spc="-185" dirty="0">
                          <a:latin typeface="Arial"/>
                          <a:cs typeface="Arial"/>
                        </a:rPr>
                        <a:t> </a:t>
                      </a:r>
                      <a:r>
                        <a:rPr sz="1400" spc="-5" dirty="0">
                          <a:latin typeface="Arial"/>
                          <a:cs typeface="Arial"/>
                        </a:rPr>
                        <a:t>agreement</a:t>
                      </a:r>
                      <a:endParaRPr sz="1400">
                        <a:latin typeface="Arial"/>
                        <a:cs typeface="Arial"/>
                      </a:endParaRPr>
                    </a:p>
                  </a:txBody>
                  <a:tcPr marL="0" marR="0" marT="78105" marB="0">
                    <a:lnT w="38100">
                      <a:solidFill>
                        <a:srgbClr val="FFFFFF"/>
                      </a:solidFill>
                      <a:prstDash val="solid"/>
                    </a:lnT>
                    <a:lnB w="76200">
                      <a:solidFill>
                        <a:srgbClr val="FFFFFF"/>
                      </a:solidFill>
                      <a:prstDash val="solid"/>
                    </a:lnB>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T w="38100">
                      <a:solidFill>
                        <a:srgbClr val="FFFFFF"/>
                      </a:solidFill>
                      <a:prstDash val="solid"/>
                    </a:lnT>
                    <a:lnB w="76200">
                      <a:solidFill>
                        <a:srgbClr val="FFFFFF"/>
                      </a:solidFill>
                      <a:prstDash val="solid"/>
                    </a:lnB>
                  </a:tcPr>
                </a:tc>
              </a:tr>
              <a:tr h="308768">
                <a:tc>
                  <a:txBody>
                    <a:bodyPr/>
                    <a:lstStyle/>
                    <a:p>
                      <a:pPr marL="635">
                        <a:lnSpc>
                          <a:spcPct val="100000"/>
                        </a:lnSpc>
                        <a:spcBef>
                          <a:spcPts val="605"/>
                        </a:spcBef>
                      </a:pPr>
                      <a:r>
                        <a:rPr sz="1400" spc="-5" dirty="0">
                          <a:latin typeface="Arial"/>
                          <a:cs typeface="Arial"/>
                        </a:rPr>
                        <a:t>Understand </a:t>
                      </a:r>
                      <a:r>
                        <a:rPr sz="1400" dirty="0">
                          <a:latin typeface="Arial"/>
                          <a:cs typeface="Arial"/>
                        </a:rPr>
                        <a:t>the security </a:t>
                      </a:r>
                      <a:r>
                        <a:rPr sz="1400" spc="-5" dirty="0">
                          <a:latin typeface="Arial"/>
                          <a:cs typeface="Arial"/>
                        </a:rPr>
                        <a:t>requirements of </a:t>
                      </a:r>
                      <a:r>
                        <a:rPr sz="1400" dirty="0">
                          <a:latin typeface="Arial"/>
                          <a:cs typeface="Arial"/>
                        </a:rPr>
                        <a:t>the </a:t>
                      </a:r>
                      <a:r>
                        <a:rPr sz="1400" spc="-5" dirty="0">
                          <a:latin typeface="Arial"/>
                          <a:cs typeface="Arial"/>
                        </a:rPr>
                        <a:t>exit</a:t>
                      </a:r>
                      <a:r>
                        <a:rPr sz="1400" spc="-155" dirty="0">
                          <a:latin typeface="Arial"/>
                          <a:cs typeface="Arial"/>
                        </a:rPr>
                        <a:t> </a:t>
                      </a:r>
                      <a:r>
                        <a:rPr sz="1400" dirty="0">
                          <a:latin typeface="Arial"/>
                          <a:cs typeface="Arial"/>
                        </a:rPr>
                        <a:t>process</a:t>
                      </a:r>
                      <a:endParaRPr sz="1400">
                        <a:latin typeface="Arial"/>
                        <a:cs typeface="Arial"/>
                      </a:endParaRPr>
                    </a:p>
                  </a:txBody>
                  <a:tcPr marL="0" marR="0" marT="76835" marB="0">
                    <a:lnT w="76200">
                      <a:solidFill>
                        <a:srgbClr val="FFFFFF"/>
                      </a:solidFill>
                      <a:prstDash val="solid"/>
                    </a:lnT>
                  </a:tcPr>
                </a:tc>
                <a:tc gridSpan="2">
                  <a:txBody>
                    <a:bodyPr/>
                    <a:lstStyle/>
                    <a:p>
                      <a:pPr>
                        <a:lnSpc>
                          <a:spcPct val="100000"/>
                        </a:lnSpc>
                      </a:pPr>
                      <a:endParaRPr sz="1500">
                        <a:latin typeface="Times New Roman"/>
                        <a:cs typeface="Times New Roman"/>
                      </a:endParaRPr>
                    </a:p>
                  </a:txBody>
                  <a:tcPr marL="0" marR="0" marT="0" marB="0">
                    <a:lnT w="76200">
                      <a:solidFill>
                        <a:srgbClr val="FFFFFF"/>
                      </a:solidFill>
                      <a:prstDash val="solid"/>
                    </a:lnT>
                  </a:tcPr>
                </a:tc>
                <a:tc hMerge="1">
                  <a:txBody>
                    <a:bodyPr/>
                    <a:lstStyle/>
                    <a:p>
                      <a:endParaRPr/>
                    </a:p>
                  </a:txBody>
                  <a:tcPr marL="0" marR="0" marT="0" marB="0"/>
                </a:tc>
              </a:tr>
            </a:tbl>
          </a:graphicData>
        </a:graphic>
      </p:graphicFrame>
      <p:sp>
        <p:nvSpPr>
          <p:cNvPr id="50" name="object 50"/>
          <p:cNvSpPr txBox="1"/>
          <p:nvPr/>
        </p:nvSpPr>
        <p:spPr>
          <a:xfrm>
            <a:off x="800154" y="1253614"/>
            <a:ext cx="7574915" cy="4373633"/>
          </a:xfrm>
          <a:prstGeom prst="rect">
            <a:avLst/>
          </a:prstGeom>
        </p:spPr>
        <p:txBody>
          <a:bodyPr vert="horz" wrap="square" lIns="0" tIns="81915" rIns="0" bIns="0" rtlCol="0">
            <a:spAutoFit/>
          </a:bodyPr>
          <a:lstStyle/>
          <a:p>
            <a:pPr marL="958215">
              <a:spcBef>
                <a:spcPts val="645"/>
              </a:spcBef>
            </a:pPr>
            <a:r>
              <a:rPr b="1" i="1" spc="-10" dirty="0">
                <a:solidFill>
                  <a:srgbClr val="0070C0"/>
                </a:solidFill>
                <a:latin typeface="Arial"/>
                <a:cs typeface="Arial"/>
              </a:rPr>
              <a:t>10 </a:t>
            </a:r>
            <a:r>
              <a:rPr b="1" i="1" spc="-5" dirty="0">
                <a:solidFill>
                  <a:srgbClr val="0070C0"/>
                </a:solidFill>
                <a:latin typeface="Arial"/>
                <a:cs typeface="Arial"/>
              </a:rPr>
              <a:t>Steps </a:t>
            </a:r>
            <a:r>
              <a:rPr b="1" i="1" dirty="0">
                <a:solidFill>
                  <a:srgbClr val="0070C0"/>
                </a:solidFill>
                <a:latin typeface="Arial"/>
                <a:cs typeface="Arial"/>
              </a:rPr>
              <a:t>to </a:t>
            </a:r>
            <a:r>
              <a:rPr b="1" i="1" spc="-5" dirty="0">
                <a:solidFill>
                  <a:srgbClr val="0070C0"/>
                </a:solidFill>
                <a:latin typeface="Arial"/>
                <a:cs typeface="Arial"/>
              </a:rPr>
              <a:t>Evaluate Cloud</a:t>
            </a:r>
            <a:r>
              <a:rPr b="1" i="1" dirty="0">
                <a:solidFill>
                  <a:srgbClr val="0070C0"/>
                </a:solidFill>
                <a:latin typeface="Arial"/>
                <a:cs typeface="Arial"/>
              </a:rPr>
              <a:t> </a:t>
            </a:r>
            <a:r>
              <a:rPr b="1" i="1" spc="-5" dirty="0">
                <a:solidFill>
                  <a:srgbClr val="0070C0"/>
                </a:solidFill>
                <a:latin typeface="Arial"/>
                <a:cs typeface="Arial"/>
              </a:rPr>
              <a:t>Security</a:t>
            </a:r>
            <a:endParaRPr dirty="0">
              <a:solidFill>
                <a:prstClr val="black"/>
              </a:solidFill>
              <a:latin typeface="Arial"/>
              <a:cs typeface="Arial"/>
            </a:endParaRPr>
          </a:p>
          <a:p>
            <a:pPr marL="1347470" indent="-377190">
              <a:spcBef>
                <a:spcPts val="540"/>
              </a:spcBef>
              <a:buClr>
                <a:srgbClr val="FFFFFF"/>
              </a:buClr>
              <a:buSzPct val="117857"/>
              <a:buFontTx/>
              <a:buAutoNum type="arabicPeriod"/>
              <a:tabLst>
                <a:tab pos="1347470" algn="l"/>
                <a:tab pos="1348105" algn="l"/>
              </a:tabLst>
            </a:pPr>
            <a:r>
              <a:rPr sz="1400" dirty="0">
                <a:solidFill>
                  <a:prstClr val="black"/>
                </a:solidFill>
                <a:latin typeface="Arial"/>
                <a:cs typeface="Arial"/>
              </a:rPr>
              <a:t>Ensure </a:t>
            </a:r>
            <a:r>
              <a:rPr sz="1400" spc="-5" dirty="0">
                <a:solidFill>
                  <a:prstClr val="black"/>
                </a:solidFill>
                <a:latin typeface="Arial"/>
                <a:cs typeface="Arial"/>
              </a:rPr>
              <a:t>effective governance, </a:t>
            </a:r>
            <a:r>
              <a:rPr sz="1400" dirty="0">
                <a:solidFill>
                  <a:prstClr val="black"/>
                </a:solidFill>
                <a:latin typeface="Arial"/>
                <a:cs typeface="Arial"/>
              </a:rPr>
              <a:t>risk &amp;</a:t>
            </a:r>
            <a:r>
              <a:rPr sz="1400" spc="-114" dirty="0">
                <a:solidFill>
                  <a:prstClr val="black"/>
                </a:solidFill>
                <a:latin typeface="Arial"/>
                <a:cs typeface="Arial"/>
              </a:rPr>
              <a:t> </a:t>
            </a:r>
            <a:r>
              <a:rPr sz="1400" spc="-5" dirty="0">
                <a:solidFill>
                  <a:prstClr val="black"/>
                </a:solidFill>
                <a:latin typeface="Arial"/>
                <a:cs typeface="Arial"/>
              </a:rPr>
              <a:t>compliance</a:t>
            </a:r>
            <a:endParaRPr sz="1400" dirty="0">
              <a:solidFill>
                <a:prstClr val="black"/>
              </a:solidFill>
              <a:latin typeface="Arial"/>
              <a:cs typeface="Arial"/>
            </a:endParaRPr>
          </a:p>
          <a:p>
            <a:pPr marL="1385570" indent="-415290">
              <a:spcBef>
                <a:spcPts val="660"/>
              </a:spcBef>
              <a:buClr>
                <a:srgbClr val="FFFFFF"/>
              </a:buClr>
              <a:buSzPct val="117857"/>
              <a:buFontTx/>
              <a:buAutoNum type="arabicPeriod"/>
              <a:tabLst>
                <a:tab pos="1385570" algn="l"/>
                <a:tab pos="1386205" algn="l"/>
              </a:tabLst>
            </a:pPr>
            <a:r>
              <a:rPr sz="1400" spc="-5" dirty="0">
                <a:solidFill>
                  <a:prstClr val="black"/>
                </a:solidFill>
                <a:latin typeface="Arial"/>
                <a:cs typeface="Arial"/>
              </a:rPr>
              <a:t>Audit operational </a:t>
            </a:r>
            <a:r>
              <a:rPr sz="1400" dirty="0">
                <a:solidFill>
                  <a:prstClr val="black"/>
                </a:solidFill>
                <a:latin typeface="Arial"/>
                <a:cs typeface="Arial"/>
              </a:rPr>
              <a:t>&amp; business</a:t>
            </a:r>
            <a:r>
              <a:rPr sz="1400" spc="-100" dirty="0">
                <a:solidFill>
                  <a:prstClr val="black"/>
                </a:solidFill>
                <a:latin typeface="Arial"/>
                <a:cs typeface="Arial"/>
              </a:rPr>
              <a:t> </a:t>
            </a:r>
            <a:r>
              <a:rPr sz="1400" dirty="0">
                <a:solidFill>
                  <a:prstClr val="black"/>
                </a:solidFill>
                <a:latin typeface="Arial"/>
                <a:cs typeface="Arial"/>
              </a:rPr>
              <a:t>processes</a:t>
            </a:r>
          </a:p>
          <a:p>
            <a:pPr marL="1347470" indent="-377190">
              <a:spcBef>
                <a:spcPts val="660"/>
              </a:spcBef>
              <a:buClr>
                <a:srgbClr val="FFFFFF"/>
              </a:buClr>
              <a:buSzPct val="117857"/>
              <a:buFontTx/>
              <a:buAutoNum type="arabicPeriod"/>
              <a:tabLst>
                <a:tab pos="1347470" algn="l"/>
                <a:tab pos="1348105" algn="l"/>
              </a:tabLst>
            </a:pPr>
            <a:r>
              <a:rPr sz="1400" spc="-5" dirty="0">
                <a:solidFill>
                  <a:prstClr val="black"/>
                </a:solidFill>
                <a:latin typeface="Arial"/>
                <a:cs typeface="Arial"/>
              </a:rPr>
              <a:t>Manage people, roles </a:t>
            </a:r>
            <a:r>
              <a:rPr sz="1400" dirty="0">
                <a:solidFill>
                  <a:prstClr val="black"/>
                </a:solidFill>
                <a:latin typeface="Arial"/>
                <a:cs typeface="Arial"/>
              </a:rPr>
              <a:t>&amp;</a:t>
            </a:r>
            <a:r>
              <a:rPr sz="1400" spc="-80" dirty="0">
                <a:solidFill>
                  <a:prstClr val="black"/>
                </a:solidFill>
                <a:latin typeface="Arial"/>
                <a:cs typeface="Arial"/>
              </a:rPr>
              <a:t> </a:t>
            </a:r>
            <a:r>
              <a:rPr sz="1400" dirty="0">
                <a:solidFill>
                  <a:prstClr val="black"/>
                </a:solidFill>
                <a:latin typeface="Arial"/>
                <a:cs typeface="Arial"/>
              </a:rPr>
              <a:t>identities</a:t>
            </a:r>
          </a:p>
          <a:p>
            <a:pPr marL="970915">
              <a:spcBef>
                <a:spcPts val="660"/>
              </a:spcBef>
            </a:pPr>
            <a:r>
              <a:rPr sz="1650" spc="10" dirty="0">
                <a:solidFill>
                  <a:srgbClr val="FFFFFF"/>
                </a:solidFill>
                <a:latin typeface="Arial"/>
                <a:cs typeface="Arial"/>
              </a:rPr>
              <a:t>4.</a:t>
            </a:r>
            <a:endParaRPr sz="1650" dirty="0">
              <a:solidFill>
                <a:prstClr val="black"/>
              </a:solidFill>
              <a:latin typeface="Arial"/>
              <a:cs typeface="Arial"/>
            </a:endParaRPr>
          </a:p>
          <a:p>
            <a:pPr marL="970915">
              <a:spcBef>
                <a:spcPts val="660"/>
              </a:spcBef>
            </a:pPr>
            <a:r>
              <a:rPr sz="1650" spc="10" dirty="0">
                <a:solidFill>
                  <a:srgbClr val="FFFFFF"/>
                </a:solidFill>
                <a:latin typeface="Arial"/>
                <a:cs typeface="Arial"/>
              </a:rPr>
              <a:t>5.</a:t>
            </a:r>
            <a:endParaRPr sz="1650" dirty="0">
              <a:solidFill>
                <a:prstClr val="black"/>
              </a:solidFill>
              <a:latin typeface="Arial"/>
              <a:cs typeface="Arial"/>
            </a:endParaRPr>
          </a:p>
          <a:p>
            <a:pPr marL="970915">
              <a:spcBef>
                <a:spcPts val="660"/>
              </a:spcBef>
            </a:pPr>
            <a:r>
              <a:rPr sz="1650" spc="10" dirty="0">
                <a:solidFill>
                  <a:srgbClr val="FFFFFF"/>
                </a:solidFill>
                <a:latin typeface="Arial"/>
                <a:cs typeface="Arial"/>
              </a:rPr>
              <a:t>6.</a:t>
            </a:r>
            <a:endParaRPr sz="1650" dirty="0">
              <a:solidFill>
                <a:prstClr val="black"/>
              </a:solidFill>
              <a:latin typeface="Arial"/>
              <a:cs typeface="Arial"/>
            </a:endParaRPr>
          </a:p>
          <a:p>
            <a:pPr marL="970915">
              <a:spcBef>
                <a:spcPts val="660"/>
              </a:spcBef>
            </a:pPr>
            <a:r>
              <a:rPr sz="1650" spc="10" dirty="0">
                <a:solidFill>
                  <a:srgbClr val="FFFFFF"/>
                </a:solidFill>
                <a:latin typeface="Arial"/>
                <a:cs typeface="Arial"/>
              </a:rPr>
              <a:t>7.</a:t>
            </a:r>
            <a:endParaRPr sz="1650" dirty="0">
              <a:solidFill>
                <a:prstClr val="black"/>
              </a:solidFill>
              <a:latin typeface="Arial"/>
              <a:cs typeface="Arial"/>
            </a:endParaRPr>
          </a:p>
          <a:p>
            <a:pPr marL="970915">
              <a:spcBef>
                <a:spcPts val="660"/>
              </a:spcBef>
            </a:pPr>
            <a:r>
              <a:rPr sz="1650" spc="10" dirty="0">
                <a:solidFill>
                  <a:srgbClr val="FFFFFF"/>
                </a:solidFill>
                <a:latin typeface="Arial"/>
                <a:cs typeface="Arial"/>
              </a:rPr>
              <a:t>8.</a:t>
            </a:r>
            <a:endParaRPr sz="1650" dirty="0">
              <a:solidFill>
                <a:prstClr val="black"/>
              </a:solidFill>
              <a:latin typeface="Arial"/>
              <a:cs typeface="Arial"/>
            </a:endParaRPr>
          </a:p>
          <a:p>
            <a:pPr marL="970915">
              <a:spcBef>
                <a:spcPts val="660"/>
              </a:spcBef>
            </a:pPr>
            <a:r>
              <a:rPr sz="1650" spc="10" dirty="0">
                <a:solidFill>
                  <a:srgbClr val="FFFFFF"/>
                </a:solidFill>
                <a:latin typeface="Arial"/>
                <a:cs typeface="Arial"/>
              </a:rPr>
              <a:t>9.</a:t>
            </a:r>
            <a:endParaRPr sz="1650" dirty="0">
              <a:solidFill>
                <a:prstClr val="black"/>
              </a:solidFill>
              <a:latin typeface="Arial"/>
              <a:cs typeface="Arial"/>
            </a:endParaRPr>
          </a:p>
          <a:p>
            <a:pPr marL="970915">
              <a:spcBef>
                <a:spcPts val="660"/>
              </a:spcBef>
            </a:pPr>
            <a:r>
              <a:rPr sz="1650" spc="10" dirty="0">
                <a:solidFill>
                  <a:srgbClr val="FFFFFF"/>
                </a:solidFill>
                <a:latin typeface="Arial"/>
                <a:cs typeface="Arial"/>
              </a:rPr>
              <a:t>10.</a:t>
            </a:r>
            <a:endParaRPr sz="1650" dirty="0">
              <a:solidFill>
                <a:prstClr val="black"/>
              </a:solidFill>
              <a:latin typeface="Arial"/>
              <a:cs typeface="Arial"/>
            </a:endParaRPr>
          </a:p>
          <a:p>
            <a:endParaRPr sz="1900" dirty="0">
              <a:solidFill>
                <a:prstClr val="black"/>
              </a:solidFill>
              <a:latin typeface="Times New Roman"/>
              <a:cs typeface="Times New Roman"/>
            </a:endParaRPr>
          </a:p>
          <a:p>
            <a:pPr marL="12700">
              <a:spcBef>
                <a:spcPts val="1430"/>
              </a:spcBef>
            </a:pPr>
            <a:endParaRPr sz="1600" dirty="0">
              <a:solidFill>
                <a:prstClr val="black"/>
              </a:solidFill>
              <a:latin typeface="Calibri"/>
              <a:cs typeface="Calibri"/>
            </a:endParaRPr>
          </a:p>
        </p:txBody>
      </p:sp>
    </p:spTree>
    <p:extLst>
      <p:ext uri="{BB962C8B-B14F-4D97-AF65-F5344CB8AC3E}">
        <p14:creationId xmlns:p14="http://schemas.microsoft.com/office/powerpoint/2010/main" val="36590904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59"/>
            <a:ext cx="9143999" cy="687323"/>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1587"/>
            <a:ext cx="9144000" cy="684212"/>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4" name="object 4"/>
          <p:cNvSpPr txBox="1">
            <a:spLocks noGrp="1"/>
          </p:cNvSpPr>
          <p:nvPr>
            <p:ph type="title"/>
          </p:nvPr>
        </p:nvSpPr>
        <p:spPr>
          <a:xfrm>
            <a:off x="415292" y="155770"/>
            <a:ext cx="8557562" cy="350737"/>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00"/>
                </a:solidFill>
              </a:rPr>
              <a:t>Step </a:t>
            </a:r>
            <a:r>
              <a:rPr sz="2200" b="1" spc="-5" dirty="0">
                <a:solidFill>
                  <a:srgbClr val="FFFF00"/>
                </a:solidFill>
              </a:rPr>
              <a:t>1: </a:t>
            </a:r>
            <a:r>
              <a:rPr sz="2200" b="1" spc="-15" dirty="0">
                <a:solidFill>
                  <a:srgbClr val="FFFF00"/>
                </a:solidFill>
              </a:rPr>
              <a:t>Ensure </a:t>
            </a:r>
            <a:r>
              <a:rPr sz="2200" b="1" spc="-25" dirty="0">
                <a:solidFill>
                  <a:srgbClr val="FFFF00"/>
                </a:solidFill>
              </a:rPr>
              <a:t>effective </a:t>
            </a:r>
            <a:r>
              <a:rPr sz="2200" b="1" spc="-10" dirty="0">
                <a:solidFill>
                  <a:srgbClr val="FFFF00"/>
                </a:solidFill>
              </a:rPr>
              <a:t>governance, risk </a:t>
            </a:r>
            <a:r>
              <a:rPr sz="2200" b="1" spc="-5" dirty="0">
                <a:solidFill>
                  <a:srgbClr val="FFFF00"/>
                </a:solidFill>
              </a:rPr>
              <a:t>and</a:t>
            </a:r>
            <a:r>
              <a:rPr sz="2200" b="1" spc="170" dirty="0">
                <a:solidFill>
                  <a:srgbClr val="FFFF00"/>
                </a:solidFill>
              </a:rPr>
              <a:t> </a:t>
            </a:r>
            <a:r>
              <a:rPr sz="2200" b="1" spc="-10" dirty="0">
                <a:solidFill>
                  <a:srgbClr val="FFFF00"/>
                </a:solidFill>
              </a:rPr>
              <a:t>compliance</a:t>
            </a:r>
            <a:endParaRPr sz="2200" b="1" dirty="0">
              <a:solidFill>
                <a:srgbClr val="FFFF00"/>
              </a:solidFill>
            </a:endParaRPr>
          </a:p>
        </p:txBody>
      </p:sp>
      <p:sp>
        <p:nvSpPr>
          <p:cNvPr id="33" name="object 33"/>
          <p:cNvSpPr txBox="1">
            <a:spLocks noGrp="1"/>
          </p:cNvSpPr>
          <p:nvPr>
            <p:ph type="sldNum" sz="quarter" idx="12"/>
          </p:nvPr>
        </p:nvSpPr>
        <p:spPr>
          <a:prstGeom prst="rect">
            <a:avLst/>
          </a:prstGeom>
        </p:spPr>
        <p:txBody>
          <a:bodyPr vert="horz" wrap="square" lIns="0" tIns="0" rIns="0" bIns="0" rtlCol="0">
            <a:spAutoFit/>
          </a:bodyPr>
          <a:lstStyle/>
          <a:p>
            <a:pPr marL="25400"/>
            <a:fld id="{81D60167-4931-47E6-BA6A-407CBD079E47}" type="slidenum">
              <a:rPr spc="-5" dirty="0">
                <a:solidFill>
                  <a:srgbClr val="464653"/>
                </a:solidFill>
              </a:rPr>
              <a:pPr marL="25400"/>
              <a:t>82</a:t>
            </a:fld>
            <a:endParaRPr spc="-5" dirty="0">
              <a:solidFill>
                <a:srgbClr val="464653"/>
              </a:solidFill>
            </a:endParaRPr>
          </a:p>
        </p:txBody>
      </p:sp>
      <p:sp>
        <p:nvSpPr>
          <p:cNvPr id="5" name="object 5"/>
          <p:cNvSpPr/>
          <p:nvPr/>
        </p:nvSpPr>
        <p:spPr>
          <a:xfrm>
            <a:off x="396240" y="873252"/>
            <a:ext cx="2331719" cy="656843"/>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6" name="object 6"/>
          <p:cNvSpPr/>
          <p:nvPr/>
        </p:nvSpPr>
        <p:spPr>
          <a:xfrm>
            <a:off x="496823" y="964691"/>
            <a:ext cx="2183891"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457202" y="914400"/>
            <a:ext cx="2209800" cy="533400"/>
          </a:xfrm>
          <a:custGeom>
            <a:avLst/>
            <a:gdLst/>
            <a:ahLst/>
            <a:cxnLst/>
            <a:rect l="l" t="t" r="r" b="b"/>
            <a:pathLst>
              <a:path w="2209800" h="533400">
                <a:moveTo>
                  <a:pt x="2120900" y="0"/>
                </a:moveTo>
                <a:lnTo>
                  <a:pt x="88900" y="0"/>
                </a:lnTo>
                <a:lnTo>
                  <a:pt x="54296" y="6986"/>
                </a:lnTo>
                <a:lnTo>
                  <a:pt x="26038" y="26038"/>
                </a:lnTo>
                <a:lnTo>
                  <a:pt x="6986" y="54296"/>
                </a:lnTo>
                <a:lnTo>
                  <a:pt x="0" y="88900"/>
                </a:lnTo>
                <a:lnTo>
                  <a:pt x="0" y="533400"/>
                </a:lnTo>
                <a:lnTo>
                  <a:pt x="2209800" y="533400"/>
                </a:lnTo>
                <a:lnTo>
                  <a:pt x="2209800" y="88900"/>
                </a:lnTo>
                <a:lnTo>
                  <a:pt x="2202813" y="54296"/>
                </a:lnTo>
                <a:lnTo>
                  <a:pt x="2183761" y="26038"/>
                </a:lnTo>
                <a:lnTo>
                  <a:pt x="2155503" y="6986"/>
                </a:lnTo>
                <a:lnTo>
                  <a:pt x="2120900" y="0"/>
                </a:lnTo>
                <a:close/>
              </a:path>
            </a:pathLst>
          </a:custGeom>
          <a:solidFill>
            <a:srgbClr val="008000"/>
          </a:solidFill>
        </p:spPr>
        <p:txBody>
          <a:bodyPr wrap="square" lIns="0" tIns="0" rIns="0" bIns="0" rtlCol="0"/>
          <a:lstStyle/>
          <a:p>
            <a:endParaRPr smtClean="0">
              <a:solidFill>
                <a:prstClr val="black"/>
              </a:solidFill>
            </a:endParaRPr>
          </a:p>
        </p:txBody>
      </p:sp>
      <p:sp>
        <p:nvSpPr>
          <p:cNvPr id="8" name="object 8"/>
          <p:cNvSpPr/>
          <p:nvPr/>
        </p:nvSpPr>
        <p:spPr>
          <a:xfrm>
            <a:off x="457202" y="914400"/>
            <a:ext cx="2209800" cy="533400"/>
          </a:xfrm>
          <a:custGeom>
            <a:avLst/>
            <a:gdLst/>
            <a:ahLst/>
            <a:cxnLst/>
            <a:rect l="l" t="t" r="r" b="b"/>
            <a:pathLst>
              <a:path w="2209800" h="533400">
                <a:moveTo>
                  <a:pt x="88900" y="0"/>
                </a:moveTo>
                <a:lnTo>
                  <a:pt x="2120900" y="0"/>
                </a:lnTo>
                <a:lnTo>
                  <a:pt x="2155503" y="6986"/>
                </a:lnTo>
                <a:lnTo>
                  <a:pt x="2183761" y="26038"/>
                </a:lnTo>
                <a:lnTo>
                  <a:pt x="2202813" y="54296"/>
                </a:lnTo>
                <a:lnTo>
                  <a:pt x="2209800" y="88900"/>
                </a:lnTo>
                <a:lnTo>
                  <a:pt x="2209800" y="533400"/>
                </a:lnTo>
                <a:lnTo>
                  <a:pt x="0" y="533400"/>
                </a:lnTo>
                <a:lnTo>
                  <a:pt x="0" y="88900"/>
                </a:lnTo>
                <a:lnTo>
                  <a:pt x="6986" y="54296"/>
                </a:lnTo>
                <a:lnTo>
                  <a:pt x="26038" y="26038"/>
                </a:lnTo>
                <a:lnTo>
                  <a:pt x="54296" y="6986"/>
                </a:lnTo>
                <a:lnTo>
                  <a:pt x="8890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9" name="object 9"/>
          <p:cNvSpPr txBox="1"/>
          <p:nvPr/>
        </p:nvSpPr>
        <p:spPr>
          <a:xfrm>
            <a:off x="663194" y="1029018"/>
            <a:ext cx="1798955" cy="299720"/>
          </a:xfrm>
          <a:prstGeom prst="rect">
            <a:avLst/>
          </a:prstGeom>
        </p:spPr>
        <p:txBody>
          <a:bodyPr vert="horz" wrap="square" lIns="0" tIns="12700" rIns="0" bIns="0" rtlCol="0">
            <a:spAutoFit/>
          </a:bodyPr>
          <a:lstStyle/>
          <a:p>
            <a:pPr marL="12700">
              <a:spcBef>
                <a:spcPts val="100"/>
              </a:spcBef>
            </a:pPr>
            <a:r>
              <a:rPr b="1" spc="-5" dirty="0">
                <a:solidFill>
                  <a:srgbClr val="FFFFFF"/>
                </a:solidFill>
                <a:latin typeface="Calibri"/>
                <a:cs typeface="Calibri"/>
              </a:rPr>
              <a:t>GRC</a:t>
            </a:r>
            <a:r>
              <a:rPr b="1" spc="-55" dirty="0">
                <a:solidFill>
                  <a:srgbClr val="FFFFFF"/>
                </a:solidFill>
                <a:latin typeface="Calibri"/>
                <a:cs typeface="Calibri"/>
              </a:rPr>
              <a:t> </a:t>
            </a:r>
            <a:r>
              <a:rPr b="1" spc="-10" dirty="0">
                <a:solidFill>
                  <a:srgbClr val="FFFFFF"/>
                </a:solidFill>
                <a:latin typeface="Calibri"/>
                <a:cs typeface="Calibri"/>
              </a:rPr>
              <a:t>Requirements</a:t>
            </a:r>
            <a:endParaRPr>
              <a:solidFill>
                <a:prstClr val="black"/>
              </a:solidFill>
              <a:latin typeface="Calibri"/>
              <a:cs typeface="Calibri"/>
            </a:endParaRPr>
          </a:p>
        </p:txBody>
      </p:sp>
      <p:sp>
        <p:nvSpPr>
          <p:cNvPr id="10" name="object 10"/>
          <p:cNvSpPr/>
          <p:nvPr/>
        </p:nvSpPr>
        <p:spPr>
          <a:xfrm>
            <a:off x="396240" y="1406664"/>
            <a:ext cx="5303519" cy="5233402"/>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1" name="object 11"/>
          <p:cNvSpPr/>
          <p:nvPr/>
        </p:nvSpPr>
        <p:spPr>
          <a:xfrm>
            <a:off x="391668" y="1431036"/>
            <a:ext cx="5309615" cy="5199887"/>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2" name="object 12"/>
          <p:cNvSpPr/>
          <p:nvPr/>
        </p:nvSpPr>
        <p:spPr>
          <a:xfrm>
            <a:off x="457200" y="1447800"/>
            <a:ext cx="5181600" cy="5111750"/>
          </a:xfrm>
          <a:custGeom>
            <a:avLst/>
            <a:gdLst/>
            <a:ahLst/>
            <a:cxnLst/>
            <a:rect l="l" t="t" r="r" b="b"/>
            <a:pathLst>
              <a:path w="5181600" h="5111750">
                <a:moveTo>
                  <a:pt x="0" y="0"/>
                </a:moveTo>
                <a:lnTo>
                  <a:pt x="5181600" y="0"/>
                </a:lnTo>
                <a:lnTo>
                  <a:pt x="5181600" y="5111267"/>
                </a:lnTo>
                <a:lnTo>
                  <a:pt x="0" y="5111267"/>
                </a:lnTo>
                <a:lnTo>
                  <a:pt x="0" y="0"/>
                </a:lnTo>
                <a:close/>
              </a:path>
            </a:pathLst>
          </a:custGeom>
          <a:solidFill>
            <a:srgbClr val="FFCC33"/>
          </a:solidFill>
        </p:spPr>
        <p:txBody>
          <a:bodyPr wrap="square" lIns="0" tIns="0" rIns="0" bIns="0" rtlCol="0"/>
          <a:lstStyle/>
          <a:p>
            <a:endParaRPr smtClean="0">
              <a:solidFill>
                <a:prstClr val="black"/>
              </a:solidFill>
            </a:endParaRPr>
          </a:p>
        </p:txBody>
      </p:sp>
      <p:sp>
        <p:nvSpPr>
          <p:cNvPr id="13" name="object 13"/>
          <p:cNvSpPr/>
          <p:nvPr/>
        </p:nvSpPr>
        <p:spPr>
          <a:xfrm>
            <a:off x="457200" y="1447800"/>
            <a:ext cx="5181600" cy="5111750"/>
          </a:xfrm>
          <a:custGeom>
            <a:avLst/>
            <a:gdLst/>
            <a:ahLst/>
            <a:cxnLst/>
            <a:rect l="l" t="t" r="r" b="b"/>
            <a:pathLst>
              <a:path w="5181600" h="5111750">
                <a:moveTo>
                  <a:pt x="0" y="0"/>
                </a:moveTo>
                <a:lnTo>
                  <a:pt x="5181600" y="0"/>
                </a:lnTo>
                <a:lnTo>
                  <a:pt x="5181600" y="5111267"/>
                </a:lnTo>
                <a:lnTo>
                  <a:pt x="0" y="5111267"/>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4" name="object 14"/>
          <p:cNvSpPr txBox="1"/>
          <p:nvPr/>
        </p:nvSpPr>
        <p:spPr>
          <a:xfrm>
            <a:off x="534499" y="1452426"/>
            <a:ext cx="4970780" cy="2523490"/>
          </a:xfrm>
          <a:prstGeom prst="rect">
            <a:avLst/>
          </a:prstGeom>
        </p:spPr>
        <p:txBody>
          <a:bodyPr vert="horz" wrap="square" lIns="0" tIns="12700" rIns="0" bIns="0" rtlCol="0">
            <a:spAutoFit/>
          </a:bodyPr>
          <a:lstStyle/>
          <a:p>
            <a:pPr marL="299085" marR="5080" indent="-287020">
              <a:lnSpc>
                <a:spcPct val="114999"/>
              </a:lnSpc>
              <a:spcBef>
                <a:spcPts val="100"/>
              </a:spcBef>
              <a:buFont typeface="Wingdings"/>
              <a:buChar char=""/>
              <a:tabLst>
                <a:tab pos="299085" algn="l"/>
                <a:tab pos="299720" algn="l"/>
              </a:tabLst>
            </a:pPr>
            <a:r>
              <a:rPr sz="1600" spc="-5" dirty="0">
                <a:solidFill>
                  <a:prstClr val="black"/>
                </a:solidFill>
                <a:latin typeface="Calibri"/>
                <a:cs typeface="Calibri"/>
              </a:rPr>
              <a:t>Cloud computing </a:t>
            </a:r>
            <a:r>
              <a:rPr sz="1600" spc="-10" dirty="0">
                <a:solidFill>
                  <a:prstClr val="black"/>
                </a:solidFill>
                <a:latin typeface="Calibri"/>
                <a:cs typeface="Calibri"/>
              </a:rPr>
              <a:t>presents </a:t>
            </a:r>
            <a:r>
              <a:rPr sz="1600" spc="-15" dirty="0">
                <a:solidFill>
                  <a:prstClr val="black"/>
                </a:solidFill>
                <a:latin typeface="Calibri"/>
                <a:cs typeface="Calibri"/>
              </a:rPr>
              <a:t>different </a:t>
            </a:r>
            <a:r>
              <a:rPr sz="1600" spc="-10" dirty="0">
                <a:solidFill>
                  <a:prstClr val="black"/>
                </a:solidFill>
                <a:latin typeface="Calibri"/>
                <a:cs typeface="Calibri"/>
              </a:rPr>
              <a:t>risks </a:t>
            </a:r>
            <a:r>
              <a:rPr sz="1600" spc="-5" dirty="0">
                <a:solidFill>
                  <a:prstClr val="black"/>
                </a:solidFill>
                <a:latin typeface="Calibri"/>
                <a:cs typeface="Calibri"/>
              </a:rPr>
              <a:t>than traditional  </a:t>
            </a:r>
            <a:r>
              <a:rPr sz="1600" dirty="0">
                <a:solidFill>
                  <a:prstClr val="black"/>
                </a:solidFill>
                <a:latin typeface="Calibri"/>
                <a:cs typeface="Calibri"/>
              </a:rPr>
              <a:t>IT</a:t>
            </a:r>
            <a:r>
              <a:rPr sz="1600" spc="-20" dirty="0">
                <a:solidFill>
                  <a:prstClr val="black"/>
                </a:solidFill>
                <a:latin typeface="Calibri"/>
                <a:cs typeface="Calibri"/>
              </a:rPr>
              <a:t> </a:t>
            </a:r>
            <a:r>
              <a:rPr sz="1600" spc="-5" dirty="0">
                <a:solidFill>
                  <a:prstClr val="black"/>
                </a:solidFill>
                <a:latin typeface="Calibri"/>
                <a:cs typeface="Calibri"/>
              </a:rPr>
              <a:t>solutions</a:t>
            </a:r>
            <a:endParaRPr sz="1600">
              <a:solidFill>
                <a:prstClr val="black"/>
              </a:solidFill>
              <a:latin typeface="Calibri"/>
              <a:cs typeface="Calibri"/>
            </a:endParaRPr>
          </a:p>
          <a:p>
            <a:pPr marL="299085" marR="157480" indent="-287020">
              <a:lnSpc>
                <a:spcPct val="114999"/>
              </a:lnSpc>
              <a:spcBef>
                <a:spcPts val="994"/>
              </a:spcBef>
              <a:buFont typeface="Wingdings"/>
              <a:buChar char=""/>
              <a:tabLst>
                <a:tab pos="299085" algn="l"/>
                <a:tab pos="299720" algn="l"/>
              </a:tabLst>
            </a:pPr>
            <a:r>
              <a:rPr sz="1600" spc="-10" dirty="0">
                <a:solidFill>
                  <a:prstClr val="black"/>
                </a:solidFill>
                <a:latin typeface="Calibri"/>
                <a:cs typeface="Calibri"/>
              </a:rPr>
              <a:t>Customers must understand </a:t>
            </a:r>
            <a:r>
              <a:rPr sz="1600" spc="-5" dirty="0">
                <a:solidFill>
                  <a:prstClr val="black"/>
                </a:solidFill>
                <a:latin typeface="Calibri"/>
                <a:cs typeface="Calibri"/>
              </a:rPr>
              <a:t>their risk </a:t>
            </a:r>
            <a:r>
              <a:rPr sz="1600" spc="-10" dirty="0">
                <a:solidFill>
                  <a:prstClr val="black"/>
                </a:solidFill>
                <a:latin typeface="Calibri"/>
                <a:cs typeface="Calibri"/>
              </a:rPr>
              <a:t>tolerance </a:t>
            </a:r>
            <a:r>
              <a:rPr sz="1600" spc="-5" dirty="0">
                <a:solidFill>
                  <a:prstClr val="black"/>
                </a:solidFill>
                <a:latin typeface="Calibri"/>
                <a:cs typeface="Calibri"/>
              </a:rPr>
              <a:t>and  </a:t>
            </a:r>
            <a:r>
              <a:rPr sz="1600" spc="-10" dirty="0">
                <a:solidFill>
                  <a:prstClr val="black"/>
                </a:solidFill>
                <a:latin typeface="Calibri"/>
                <a:cs typeface="Calibri"/>
              </a:rPr>
              <a:t>must </a:t>
            </a:r>
            <a:r>
              <a:rPr sz="1600" spc="-15" dirty="0">
                <a:solidFill>
                  <a:prstClr val="black"/>
                </a:solidFill>
                <a:latin typeface="Calibri"/>
                <a:cs typeface="Calibri"/>
              </a:rPr>
              <a:t>focus </a:t>
            </a:r>
            <a:r>
              <a:rPr sz="1600" spc="-5" dirty="0">
                <a:solidFill>
                  <a:prstClr val="black"/>
                </a:solidFill>
                <a:latin typeface="Calibri"/>
                <a:cs typeface="Calibri"/>
              </a:rPr>
              <a:t>on </a:t>
            </a:r>
            <a:r>
              <a:rPr sz="1600" spc="-10" dirty="0">
                <a:solidFill>
                  <a:prstClr val="black"/>
                </a:solidFill>
                <a:latin typeface="Calibri"/>
                <a:cs typeface="Calibri"/>
              </a:rPr>
              <a:t>mitigating </a:t>
            </a:r>
            <a:r>
              <a:rPr sz="1600" spc="-5" dirty="0">
                <a:solidFill>
                  <a:prstClr val="black"/>
                </a:solidFill>
                <a:latin typeface="Calibri"/>
                <a:cs typeface="Calibri"/>
              </a:rPr>
              <a:t>the </a:t>
            </a:r>
            <a:r>
              <a:rPr sz="1600" spc="-10" dirty="0">
                <a:solidFill>
                  <a:prstClr val="black"/>
                </a:solidFill>
                <a:latin typeface="Calibri"/>
                <a:cs typeface="Calibri"/>
              </a:rPr>
              <a:t>risks </a:t>
            </a:r>
            <a:r>
              <a:rPr sz="1600" spc="-5" dirty="0">
                <a:solidFill>
                  <a:prstClr val="black"/>
                </a:solidFill>
                <a:latin typeface="Calibri"/>
                <a:cs typeface="Calibri"/>
              </a:rPr>
              <a:t>that </a:t>
            </a:r>
            <a:r>
              <a:rPr sz="1600" spc="-15" dirty="0">
                <a:solidFill>
                  <a:prstClr val="black"/>
                </a:solidFill>
                <a:latin typeface="Calibri"/>
                <a:cs typeface="Calibri"/>
              </a:rPr>
              <a:t>are </a:t>
            </a:r>
            <a:r>
              <a:rPr sz="1600" spc="-10" dirty="0">
                <a:solidFill>
                  <a:prstClr val="black"/>
                </a:solidFill>
                <a:latin typeface="Calibri"/>
                <a:cs typeface="Calibri"/>
              </a:rPr>
              <a:t>most </a:t>
            </a:r>
            <a:r>
              <a:rPr sz="1600" spc="-5" dirty="0">
                <a:solidFill>
                  <a:prstClr val="black"/>
                </a:solidFill>
                <a:latin typeface="Calibri"/>
                <a:cs typeface="Calibri"/>
              </a:rPr>
              <a:t>crucial  </a:t>
            </a:r>
            <a:r>
              <a:rPr sz="1600" spc="-10" dirty="0">
                <a:solidFill>
                  <a:prstClr val="black"/>
                </a:solidFill>
                <a:latin typeface="Calibri"/>
                <a:cs typeface="Calibri"/>
              </a:rPr>
              <a:t>to </a:t>
            </a:r>
            <a:r>
              <a:rPr sz="1600" spc="-5" dirty="0">
                <a:solidFill>
                  <a:prstClr val="black"/>
                </a:solidFill>
                <a:latin typeface="Calibri"/>
                <a:cs typeface="Calibri"/>
              </a:rPr>
              <a:t>the</a:t>
            </a:r>
            <a:r>
              <a:rPr sz="1600" spc="5" dirty="0">
                <a:solidFill>
                  <a:prstClr val="black"/>
                </a:solidFill>
                <a:latin typeface="Calibri"/>
                <a:cs typeface="Calibri"/>
              </a:rPr>
              <a:t> </a:t>
            </a:r>
            <a:r>
              <a:rPr sz="1600" spc="-10" dirty="0">
                <a:solidFill>
                  <a:prstClr val="black"/>
                </a:solidFill>
                <a:latin typeface="Calibri"/>
                <a:cs typeface="Calibri"/>
              </a:rPr>
              <a:t>organization</a:t>
            </a:r>
            <a:endParaRPr sz="1600">
              <a:solidFill>
                <a:prstClr val="black"/>
              </a:solidFill>
              <a:latin typeface="Calibri"/>
              <a:cs typeface="Calibri"/>
            </a:endParaRPr>
          </a:p>
          <a:p>
            <a:pPr marL="299085" marR="280035" indent="-287020">
              <a:lnSpc>
                <a:spcPct val="114999"/>
              </a:lnSpc>
              <a:spcBef>
                <a:spcPts val="1010"/>
              </a:spcBef>
              <a:buFont typeface="Wingdings"/>
              <a:buChar char=""/>
              <a:tabLst>
                <a:tab pos="299085" algn="l"/>
                <a:tab pos="299720" algn="l"/>
              </a:tabLst>
            </a:pPr>
            <a:r>
              <a:rPr sz="1600" spc="-10" dirty="0">
                <a:solidFill>
                  <a:prstClr val="black"/>
                </a:solidFill>
                <a:latin typeface="Calibri"/>
                <a:cs typeface="Calibri"/>
              </a:rPr>
              <a:t>Customers must </a:t>
            </a:r>
            <a:r>
              <a:rPr sz="1600" dirty="0">
                <a:solidFill>
                  <a:prstClr val="black"/>
                </a:solidFill>
                <a:latin typeface="Calibri"/>
                <a:cs typeface="Calibri"/>
              </a:rPr>
              <a:t>fully </a:t>
            </a:r>
            <a:r>
              <a:rPr sz="1600" spc="-10" dirty="0">
                <a:solidFill>
                  <a:prstClr val="black"/>
                </a:solidFill>
                <a:latin typeface="Calibri"/>
                <a:cs typeface="Calibri"/>
              </a:rPr>
              <a:t>understand </a:t>
            </a:r>
            <a:r>
              <a:rPr sz="1600" spc="-5" dirty="0">
                <a:solidFill>
                  <a:prstClr val="black"/>
                </a:solidFill>
                <a:latin typeface="Calibri"/>
                <a:cs typeface="Calibri"/>
              </a:rPr>
              <a:t>specific </a:t>
            </a:r>
            <a:r>
              <a:rPr sz="1600" spc="-10" dirty="0">
                <a:solidFill>
                  <a:prstClr val="black"/>
                </a:solidFill>
                <a:latin typeface="Calibri"/>
                <a:cs typeface="Calibri"/>
              </a:rPr>
              <a:t>laws </a:t>
            </a:r>
            <a:r>
              <a:rPr sz="1600" spc="-5" dirty="0">
                <a:solidFill>
                  <a:prstClr val="black"/>
                </a:solidFill>
                <a:latin typeface="Calibri"/>
                <a:cs typeface="Calibri"/>
              </a:rPr>
              <a:t>or  regulations that apply </a:t>
            </a:r>
            <a:r>
              <a:rPr sz="1600" spc="-10" dirty="0">
                <a:solidFill>
                  <a:prstClr val="black"/>
                </a:solidFill>
                <a:latin typeface="Calibri"/>
                <a:cs typeface="Calibri"/>
              </a:rPr>
              <a:t>to </a:t>
            </a:r>
            <a:r>
              <a:rPr sz="1600" spc="-5" dirty="0">
                <a:solidFill>
                  <a:prstClr val="black"/>
                </a:solidFill>
                <a:latin typeface="Calibri"/>
                <a:cs typeface="Calibri"/>
              </a:rPr>
              <a:t>the services </a:t>
            </a:r>
            <a:r>
              <a:rPr sz="1600" spc="-10" dirty="0">
                <a:solidFill>
                  <a:prstClr val="black"/>
                </a:solidFill>
                <a:latin typeface="Calibri"/>
                <a:cs typeface="Calibri"/>
              </a:rPr>
              <a:t>(data retention,  privacy requirements,</a:t>
            </a:r>
            <a:r>
              <a:rPr sz="1600" spc="40" dirty="0">
                <a:solidFill>
                  <a:prstClr val="black"/>
                </a:solidFill>
                <a:latin typeface="Calibri"/>
                <a:cs typeface="Calibri"/>
              </a:rPr>
              <a:t> </a:t>
            </a:r>
            <a:r>
              <a:rPr sz="1600" spc="-10" dirty="0">
                <a:solidFill>
                  <a:prstClr val="black"/>
                </a:solidFill>
                <a:latin typeface="Calibri"/>
                <a:cs typeface="Calibri"/>
              </a:rPr>
              <a:t>etc.)</a:t>
            </a:r>
            <a:endParaRPr sz="1600">
              <a:solidFill>
                <a:prstClr val="black"/>
              </a:solidFill>
              <a:latin typeface="Calibri"/>
              <a:cs typeface="Calibri"/>
            </a:endParaRPr>
          </a:p>
        </p:txBody>
      </p:sp>
      <p:sp>
        <p:nvSpPr>
          <p:cNvPr id="15" name="object 15"/>
          <p:cNvSpPr txBox="1"/>
          <p:nvPr/>
        </p:nvSpPr>
        <p:spPr>
          <a:xfrm>
            <a:off x="534499" y="4076754"/>
            <a:ext cx="4410710" cy="586105"/>
          </a:xfrm>
          <a:prstGeom prst="rect">
            <a:avLst/>
          </a:prstGeom>
        </p:spPr>
        <p:txBody>
          <a:bodyPr vert="horz" wrap="square" lIns="0" tIns="12700" rIns="0" bIns="0" rtlCol="0">
            <a:spAutoFit/>
          </a:bodyPr>
          <a:lstStyle/>
          <a:p>
            <a:pPr marL="299085" marR="5080" indent="-287020">
              <a:lnSpc>
                <a:spcPct val="114999"/>
              </a:lnSpc>
              <a:spcBef>
                <a:spcPts val="100"/>
              </a:spcBef>
              <a:buFont typeface="Wingdings"/>
              <a:buChar char=""/>
              <a:tabLst>
                <a:tab pos="299085" algn="l"/>
                <a:tab pos="299720" algn="l"/>
              </a:tabLst>
            </a:pPr>
            <a:r>
              <a:rPr sz="1600" spc="-10" dirty="0">
                <a:solidFill>
                  <a:prstClr val="black"/>
                </a:solidFill>
                <a:latin typeface="Calibri"/>
                <a:cs typeface="Calibri"/>
              </a:rPr>
              <a:t>Customers </a:t>
            </a:r>
            <a:r>
              <a:rPr sz="1600" spc="-5" dirty="0">
                <a:solidFill>
                  <a:prstClr val="black"/>
                </a:solidFill>
                <a:latin typeface="Calibri"/>
                <a:cs typeface="Calibri"/>
              </a:rPr>
              <a:t>should be notified </a:t>
            </a:r>
            <a:r>
              <a:rPr sz="1600" dirty="0">
                <a:solidFill>
                  <a:prstClr val="black"/>
                </a:solidFill>
                <a:latin typeface="Calibri"/>
                <a:cs typeface="Calibri"/>
              </a:rPr>
              <a:t>if </a:t>
            </a:r>
            <a:r>
              <a:rPr sz="1600" spc="-15" dirty="0">
                <a:solidFill>
                  <a:prstClr val="black"/>
                </a:solidFill>
                <a:latin typeface="Calibri"/>
                <a:cs typeface="Calibri"/>
              </a:rPr>
              <a:t>any </a:t>
            </a:r>
            <a:r>
              <a:rPr sz="1600" spc="-10" dirty="0">
                <a:solidFill>
                  <a:prstClr val="black"/>
                </a:solidFill>
                <a:latin typeface="Calibri"/>
                <a:cs typeface="Calibri"/>
              </a:rPr>
              <a:t>breach occurs  </a:t>
            </a:r>
            <a:r>
              <a:rPr sz="1600" spc="-15" dirty="0">
                <a:solidFill>
                  <a:prstClr val="black"/>
                </a:solidFill>
                <a:latin typeface="Calibri"/>
                <a:cs typeface="Calibri"/>
              </a:rPr>
              <a:t>regardless </a:t>
            </a:r>
            <a:r>
              <a:rPr sz="1600" dirty="0">
                <a:solidFill>
                  <a:prstClr val="black"/>
                </a:solidFill>
                <a:latin typeface="Calibri"/>
                <a:cs typeface="Calibri"/>
              </a:rPr>
              <a:t>if </a:t>
            </a:r>
            <a:r>
              <a:rPr sz="1600" spc="-5" dirty="0">
                <a:solidFill>
                  <a:prstClr val="black"/>
                </a:solidFill>
                <a:latin typeface="Calibri"/>
                <a:cs typeface="Calibri"/>
              </a:rPr>
              <a:t>the </a:t>
            </a:r>
            <a:r>
              <a:rPr sz="1600" spc="-10" dirty="0">
                <a:solidFill>
                  <a:prstClr val="black"/>
                </a:solidFill>
                <a:latin typeface="Calibri"/>
                <a:cs typeface="Calibri"/>
              </a:rPr>
              <a:t>customer </a:t>
            </a:r>
            <a:r>
              <a:rPr sz="1600" dirty="0">
                <a:solidFill>
                  <a:prstClr val="black"/>
                </a:solidFill>
                <a:latin typeface="Calibri"/>
                <a:cs typeface="Calibri"/>
              </a:rPr>
              <a:t>is </a:t>
            </a:r>
            <a:r>
              <a:rPr sz="1600" spc="-5" dirty="0">
                <a:solidFill>
                  <a:prstClr val="black"/>
                </a:solidFill>
                <a:latin typeface="Calibri"/>
                <a:cs typeface="Calibri"/>
              </a:rPr>
              <a:t>directly</a:t>
            </a:r>
            <a:r>
              <a:rPr sz="1600" spc="35" dirty="0">
                <a:solidFill>
                  <a:prstClr val="black"/>
                </a:solidFill>
                <a:latin typeface="Calibri"/>
                <a:cs typeface="Calibri"/>
              </a:rPr>
              <a:t> </a:t>
            </a:r>
            <a:r>
              <a:rPr sz="1600" spc="-5" dirty="0">
                <a:solidFill>
                  <a:prstClr val="black"/>
                </a:solidFill>
                <a:latin typeface="Calibri"/>
                <a:cs typeface="Calibri"/>
              </a:rPr>
              <a:t>impacted</a:t>
            </a:r>
            <a:endParaRPr sz="1600">
              <a:solidFill>
                <a:prstClr val="black"/>
              </a:solidFill>
              <a:latin typeface="Calibri"/>
              <a:cs typeface="Calibri"/>
            </a:endParaRPr>
          </a:p>
        </p:txBody>
      </p:sp>
      <p:sp>
        <p:nvSpPr>
          <p:cNvPr id="16" name="object 16"/>
          <p:cNvSpPr txBox="1"/>
          <p:nvPr/>
        </p:nvSpPr>
        <p:spPr>
          <a:xfrm>
            <a:off x="534499" y="4764078"/>
            <a:ext cx="4969510" cy="586105"/>
          </a:xfrm>
          <a:prstGeom prst="rect">
            <a:avLst/>
          </a:prstGeom>
        </p:spPr>
        <p:txBody>
          <a:bodyPr vert="horz" wrap="square" lIns="0" tIns="12700" rIns="0" bIns="0" rtlCol="0">
            <a:spAutoFit/>
          </a:bodyPr>
          <a:lstStyle/>
          <a:p>
            <a:pPr marL="299085" marR="5080" indent="-287020">
              <a:lnSpc>
                <a:spcPct val="114999"/>
              </a:lnSpc>
              <a:spcBef>
                <a:spcPts val="100"/>
              </a:spcBef>
              <a:buFont typeface="Wingdings"/>
              <a:buChar char=""/>
              <a:tabLst>
                <a:tab pos="299085" algn="l"/>
                <a:tab pos="299720" algn="l"/>
              </a:tabLst>
            </a:pPr>
            <a:r>
              <a:rPr sz="1600" spc="-5" dirty="0">
                <a:solidFill>
                  <a:prstClr val="black"/>
                </a:solidFill>
                <a:latin typeface="Calibri"/>
                <a:cs typeface="Calibri"/>
              </a:rPr>
              <a:t>Primary means </a:t>
            </a:r>
            <a:r>
              <a:rPr sz="1600" spc="-10" dirty="0">
                <a:solidFill>
                  <a:prstClr val="black"/>
                </a:solidFill>
                <a:latin typeface="Calibri"/>
                <a:cs typeface="Calibri"/>
              </a:rPr>
              <a:t>to ensure </a:t>
            </a:r>
            <a:r>
              <a:rPr sz="1600" spc="-5" dirty="0">
                <a:solidFill>
                  <a:prstClr val="black"/>
                </a:solidFill>
                <a:latin typeface="Calibri"/>
                <a:cs typeface="Calibri"/>
              </a:rPr>
              <a:t>application and </a:t>
            </a:r>
            <a:r>
              <a:rPr sz="1600" spc="-10" dirty="0">
                <a:solidFill>
                  <a:prstClr val="black"/>
                </a:solidFill>
                <a:latin typeface="Calibri"/>
                <a:cs typeface="Calibri"/>
              </a:rPr>
              <a:t>data </a:t>
            </a:r>
            <a:r>
              <a:rPr sz="1600" spc="-5" dirty="0">
                <a:solidFill>
                  <a:prstClr val="black"/>
                </a:solidFill>
                <a:latin typeface="Calibri"/>
                <a:cs typeface="Calibri"/>
              </a:rPr>
              <a:t>security </a:t>
            </a:r>
            <a:r>
              <a:rPr sz="1600" dirty="0">
                <a:solidFill>
                  <a:prstClr val="black"/>
                </a:solidFill>
                <a:latin typeface="Calibri"/>
                <a:cs typeface="Calibri"/>
              </a:rPr>
              <a:t>is  </a:t>
            </a:r>
            <a:r>
              <a:rPr sz="1600" spc="-10" dirty="0">
                <a:solidFill>
                  <a:prstClr val="black"/>
                </a:solidFill>
                <a:latin typeface="Calibri"/>
                <a:cs typeface="Calibri"/>
              </a:rPr>
              <a:t>through </a:t>
            </a:r>
            <a:r>
              <a:rPr sz="1600" spc="-5" dirty="0">
                <a:solidFill>
                  <a:prstClr val="black"/>
                </a:solidFill>
                <a:latin typeface="Calibri"/>
                <a:cs typeface="Calibri"/>
              </a:rPr>
              <a:t>Cloud Service</a:t>
            </a:r>
            <a:r>
              <a:rPr sz="1600" spc="35" dirty="0">
                <a:solidFill>
                  <a:prstClr val="black"/>
                </a:solidFill>
                <a:latin typeface="Calibri"/>
                <a:cs typeface="Calibri"/>
              </a:rPr>
              <a:t> </a:t>
            </a:r>
            <a:r>
              <a:rPr sz="1600" spc="-10" dirty="0">
                <a:solidFill>
                  <a:prstClr val="black"/>
                </a:solidFill>
                <a:latin typeface="Calibri"/>
                <a:cs typeface="Calibri"/>
              </a:rPr>
              <a:t>Agreement</a:t>
            </a:r>
            <a:endParaRPr sz="1600">
              <a:solidFill>
                <a:prstClr val="black"/>
              </a:solidFill>
              <a:latin typeface="Calibri"/>
              <a:cs typeface="Calibri"/>
            </a:endParaRPr>
          </a:p>
        </p:txBody>
      </p:sp>
      <p:sp>
        <p:nvSpPr>
          <p:cNvPr id="17" name="object 17"/>
          <p:cNvSpPr txBox="1"/>
          <p:nvPr/>
        </p:nvSpPr>
        <p:spPr>
          <a:xfrm>
            <a:off x="534499" y="5490019"/>
            <a:ext cx="4878070" cy="956310"/>
          </a:xfrm>
          <a:prstGeom prst="rect">
            <a:avLst/>
          </a:prstGeom>
        </p:spPr>
        <p:txBody>
          <a:bodyPr vert="horz" wrap="square" lIns="0" tIns="12065" rIns="0" bIns="0" rtlCol="0">
            <a:spAutoFit/>
          </a:bodyPr>
          <a:lstStyle/>
          <a:p>
            <a:pPr marL="299085" indent="-287020">
              <a:spcBef>
                <a:spcPts val="95"/>
              </a:spcBef>
              <a:buFont typeface="Wingdings"/>
              <a:buChar char=""/>
              <a:tabLst>
                <a:tab pos="299085" algn="l"/>
                <a:tab pos="299720" algn="l"/>
              </a:tabLst>
            </a:pPr>
            <a:r>
              <a:rPr sz="1600" b="1" spc="-10" dirty="0">
                <a:solidFill>
                  <a:prstClr val="black"/>
                </a:solidFill>
                <a:latin typeface="Calibri"/>
                <a:cs typeface="Calibri"/>
              </a:rPr>
              <a:t>General IT governance </a:t>
            </a:r>
            <a:r>
              <a:rPr sz="1600" b="1" spc="-15" dirty="0">
                <a:solidFill>
                  <a:prstClr val="black"/>
                </a:solidFill>
                <a:latin typeface="Calibri"/>
                <a:cs typeface="Calibri"/>
              </a:rPr>
              <a:t>standards </a:t>
            </a:r>
            <a:r>
              <a:rPr sz="1600" b="1" spc="-5" dirty="0">
                <a:solidFill>
                  <a:prstClr val="black"/>
                </a:solidFill>
                <a:latin typeface="Calibri"/>
                <a:cs typeface="Calibri"/>
              </a:rPr>
              <a:t>apply </a:t>
            </a:r>
            <a:r>
              <a:rPr sz="1600" b="1" spc="-10" dirty="0">
                <a:solidFill>
                  <a:prstClr val="black"/>
                </a:solidFill>
                <a:latin typeface="Calibri"/>
                <a:cs typeface="Calibri"/>
              </a:rPr>
              <a:t>to</a:t>
            </a:r>
            <a:r>
              <a:rPr sz="1600" b="1" spc="125" dirty="0">
                <a:solidFill>
                  <a:prstClr val="black"/>
                </a:solidFill>
                <a:latin typeface="Calibri"/>
                <a:cs typeface="Calibri"/>
              </a:rPr>
              <a:t> </a:t>
            </a:r>
            <a:r>
              <a:rPr sz="1600" b="1" spc="-5" dirty="0">
                <a:solidFill>
                  <a:prstClr val="black"/>
                </a:solidFill>
                <a:latin typeface="Calibri"/>
                <a:cs typeface="Calibri"/>
              </a:rPr>
              <a:t>cloud</a:t>
            </a:r>
            <a:endParaRPr sz="1600">
              <a:solidFill>
                <a:prstClr val="black"/>
              </a:solidFill>
              <a:latin typeface="Calibri"/>
              <a:cs typeface="Calibri"/>
            </a:endParaRPr>
          </a:p>
          <a:p>
            <a:pPr marL="299085" marR="5080" indent="-287020">
              <a:lnSpc>
                <a:spcPct val="114999"/>
              </a:lnSpc>
              <a:spcBef>
                <a:spcPts val="994"/>
              </a:spcBef>
              <a:buFont typeface="Wingdings"/>
              <a:buChar char=""/>
              <a:tabLst>
                <a:tab pos="299085" algn="l"/>
                <a:tab pos="299720" algn="l"/>
              </a:tabLst>
            </a:pPr>
            <a:r>
              <a:rPr sz="1600" b="1" spc="-10" dirty="0">
                <a:solidFill>
                  <a:prstClr val="black"/>
                </a:solidFill>
                <a:latin typeface="Calibri"/>
                <a:cs typeface="Calibri"/>
              </a:rPr>
              <a:t>Country </a:t>
            </a:r>
            <a:r>
              <a:rPr sz="1600" b="1" spc="-5" dirty="0">
                <a:solidFill>
                  <a:prstClr val="black"/>
                </a:solidFill>
                <a:latin typeface="Calibri"/>
                <a:cs typeface="Calibri"/>
              </a:rPr>
              <a:t>&amp; </a:t>
            </a:r>
            <a:r>
              <a:rPr sz="1600" b="1" spc="-10" dirty="0">
                <a:solidFill>
                  <a:prstClr val="black"/>
                </a:solidFill>
                <a:latin typeface="Calibri"/>
                <a:cs typeface="Calibri"/>
              </a:rPr>
              <a:t>industry </a:t>
            </a:r>
            <a:r>
              <a:rPr sz="1600" b="1" spc="-5" dirty="0">
                <a:solidFill>
                  <a:prstClr val="black"/>
                </a:solidFill>
                <a:latin typeface="Calibri"/>
                <a:cs typeface="Calibri"/>
              </a:rPr>
              <a:t>specific </a:t>
            </a:r>
            <a:r>
              <a:rPr sz="1600" b="1" spc="-10" dirty="0">
                <a:solidFill>
                  <a:prstClr val="black"/>
                </a:solidFill>
                <a:latin typeface="Calibri"/>
                <a:cs typeface="Calibri"/>
              </a:rPr>
              <a:t>governance </a:t>
            </a:r>
            <a:r>
              <a:rPr sz="1600" b="1" spc="-15" dirty="0">
                <a:solidFill>
                  <a:prstClr val="black"/>
                </a:solidFill>
                <a:latin typeface="Calibri"/>
                <a:cs typeface="Calibri"/>
              </a:rPr>
              <a:t>standards </a:t>
            </a:r>
            <a:r>
              <a:rPr sz="1600" b="1" spc="-5" dirty="0">
                <a:solidFill>
                  <a:prstClr val="black"/>
                </a:solidFill>
                <a:latin typeface="Calibri"/>
                <a:cs typeface="Calibri"/>
              </a:rPr>
              <a:t>also  apply</a:t>
            </a:r>
            <a:endParaRPr sz="1600">
              <a:solidFill>
                <a:prstClr val="black"/>
              </a:solidFill>
              <a:latin typeface="Calibri"/>
              <a:cs typeface="Calibri"/>
            </a:endParaRPr>
          </a:p>
        </p:txBody>
      </p:sp>
      <p:sp>
        <p:nvSpPr>
          <p:cNvPr id="18" name="object 18"/>
          <p:cNvSpPr/>
          <p:nvPr/>
        </p:nvSpPr>
        <p:spPr>
          <a:xfrm>
            <a:off x="6019800" y="2255520"/>
            <a:ext cx="881418" cy="1097279"/>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9" name="object 19"/>
          <p:cNvSpPr/>
          <p:nvPr/>
        </p:nvSpPr>
        <p:spPr>
          <a:xfrm>
            <a:off x="7239000" y="2204801"/>
            <a:ext cx="1426463" cy="998524"/>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20" name="object 20"/>
          <p:cNvSpPr/>
          <p:nvPr/>
        </p:nvSpPr>
        <p:spPr>
          <a:xfrm>
            <a:off x="5880709" y="3489959"/>
            <a:ext cx="1254239" cy="914399"/>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21" name="object 21"/>
          <p:cNvSpPr/>
          <p:nvPr/>
        </p:nvSpPr>
        <p:spPr>
          <a:xfrm>
            <a:off x="7239000" y="3352800"/>
            <a:ext cx="1360311" cy="451555"/>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22" name="object 22"/>
          <p:cNvSpPr/>
          <p:nvPr/>
        </p:nvSpPr>
        <p:spPr>
          <a:xfrm>
            <a:off x="7967017" y="4052433"/>
            <a:ext cx="1005837" cy="505498"/>
          </a:xfrm>
          <a:prstGeom prst="rect">
            <a:avLst/>
          </a:prstGeom>
          <a:blipFill>
            <a:blip r:embed="rId12" cstate="print"/>
            <a:stretch>
              <a:fillRect/>
            </a:stretch>
          </a:blipFill>
        </p:spPr>
        <p:txBody>
          <a:bodyPr wrap="square" lIns="0" tIns="0" rIns="0" bIns="0" rtlCol="0"/>
          <a:lstStyle/>
          <a:p>
            <a:endParaRPr smtClean="0">
              <a:solidFill>
                <a:prstClr val="black"/>
              </a:solidFill>
            </a:endParaRPr>
          </a:p>
        </p:txBody>
      </p:sp>
      <p:sp>
        <p:nvSpPr>
          <p:cNvPr id="23" name="object 23"/>
          <p:cNvSpPr/>
          <p:nvPr/>
        </p:nvSpPr>
        <p:spPr>
          <a:xfrm>
            <a:off x="7122848" y="4219435"/>
            <a:ext cx="696681" cy="182876"/>
          </a:xfrm>
          <a:prstGeom prst="rect">
            <a:avLst/>
          </a:prstGeom>
          <a:blipFill>
            <a:blip r:embed="rId13" cstate="print"/>
            <a:stretch>
              <a:fillRect/>
            </a:stretch>
          </a:blipFill>
        </p:spPr>
        <p:txBody>
          <a:bodyPr wrap="square" lIns="0" tIns="0" rIns="0" bIns="0" rtlCol="0"/>
          <a:lstStyle/>
          <a:p>
            <a:endParaRPr smtClean="0">
              <a:solidFill>
                <a:prstClr val="black"/>
              </a:solidFill>
            </a:endParaRPr>
          </a:p>
        </p:txBody>
      </p:sp>
      <p:sp>
        <p:nvSpPr>
          <p:cNvPr id="24" name="object 24"/>
          <p:cNvSpPr txBox="1"/>
          <p:nvPr/>
        </p:nvSpPr>
        <p:spPr>
          <a:xfrm>
            <a:off x="7281009" y="4381991"/>
            <a:ext cx="482600" cy="299720"/>
          </a:xfrm>
          <a:prstGeom prst="rect">
            <a:avLst/>
          </a:prstGeom>
        </p:spPr>
        <p:txBody>
          <a:bodyPr vert="horz" wrap="square" lIns="0" tIns="12700" rIns="0" bIns="0" rtlCol="0">
            <a:spAutoFit/>
          </a:bodyPr>
          <a:lstStyle/>
          <a:p>
            <a:pPr marL="12700">
              <a:spcBef>
                <a:spcPts val="100"/>
              </a:spcBef>
            </a:pPr>
            <a:r>
              <a:rPr b="1" spc="-10" dirty="0">
                <a:solidFill>
                  <a:prstClr val="black"/>
                </a:solidFill>
                <a:latin typeface="Arial"/>
                <a:cs typeface="Arial"/>
              </a:rPr>
              <a:t>CS</a:t>
            </a:r>
            <a:r>
              <a:rPr b="1" dirty="0">
                <a:solidFill>
                  <a:prstClr val="black"/>
                </a:solidFill>
                <a:latin typeface="Arial"/>
                <a:cs typeface="Arial"/>
              </a:rPr>
              <a:t>F</a:t>
            </a:r>
            <a:endParaRPr>
              <a:solidFill>
                <a:prstClr val="black"/>
              </a:solidFill>
              <a:latin typeface="Arial"/>
              <a:cs typeface="Arial"/>
            </a:endParaRPr>
          </a:p>
        </p:txBody>
      </p:sp>
      <p:sp>
        <p:nvSpPr>
          <p:cNvPr id="25" name="object 25"/>
          <p:cNvSpPr/>
          <p:nvPr/>
        </p:nvSpPr>
        <p:spPr>
          <a:xfrm>
            <a:off x="7335951" y="1295400"/>
            <a:ext cx="1463040" cy="716889"/>
          </a:xfrm>
          <a:prstGeom prst="rect">
            <a:avLst/>
          </a:prstGeom>
          <a:blipFill>
            <a:blip r:embed="rId14" cstate="print"/>
            <a:stretch>
              <a:fillRect/>
            </a:stretch>
          </a:blipFill>
        </p:spPr>
        <p:txBody>
          <a:bodyPr wrap="square" lIns="0" tIns="0" rIns="0" bIns="0" rtlCol="0"/>
          <a:lstStyle/>
          <a:p>
            <a:endParaRPr smtClean="0">
              <a:solidFill>
                <a:prstClr val="black"/>
              </a:solidFill>
            </a:endParaRPr>
          </a:p>
        </p:txBody>
      </p:sp>
      <p:sp>
        <p:nvSpPr>
          <p:cNvPr id="26" name="object 26"/>
          <p:cNvSpPr/>
          <p:nvPr/>
        </p:nvSpPr>
        <p:spPr>
          <a:xfrm>
            <a:off x="5978818" y="1264920"/>
            <a:ext cx="910753" cy="914399"/>
          </a:xfrm>
          <a:prstGeom prst="rect">
            <a:avLst/>
          </a:prstGeom>
          <a:blipFill>
            <a:blip r:embed="rId15" cstate="print"/>
            <a:stretch>
              <a:fillRect/>
            </a:stretch>
          </a:blipFill>
        </p:spPr>
        <p:txBody>
          <a:bodyPr wrap="square" lIns="0" tIns="0" rIns="0" bIns="0" rtlCol="0"/>
          <a:lstStyle/>
          <a:p>
            <a:endParaRPr smtClean="0">
              <a:solidFill>
                <a:prstClr val="black"/>
              </a:solidFill>
            </a:endParaRPr>
          </a:p>
        </p:txBody>
      </p:sp>
      <p:sp>
        <p:nvSpPr>
          <p:cNvPr id="27" name="object 27"/>
          <p:cNvSpPr txBox="1"/>
          <p:nvPr/>
        </p:nvSpPr>
        <p:spPr>
          <a:xfrm>
            <a:off x="5869940" y="918010"/>
            <a:ext cx="2832735" cy="269240"/>
          </a:xfrm>
          <a:prstGeom prst="rect">
            <a:avLst/>
          </a:prstGeom>
        </p:spPr>
        <p:txBody>
          <a:bodyPr vert="horz" wrap="square" lIns="0" tIns="12065" rIns="0" bIns="0" rtlCol="0">
            <a:spAutoFit/>
          </a:bodyPr>
          <a:lstStyle/>
          <a:p>
            <a:pPr marL="12700">
              <a:spcBef>
                <a:spcPts val="95"/>
              </a:spcBef>
            </a:pPr>
            <a:r>
              <a:rPr sz="1600" b="1" u="sng" spc="-10" dirty="0">
                <a:solidFill>
                  <a:prstClr val="black"/>
                </a:solidFill>
                <a:uFill>
                  <a:solidFill>
                    <a:srgbClr val="000000"/>
                  </a:solidFill>
                </a:uFill>
                <a:latin typeface="Calibri"/>
                <a:cs typeface="Calibri"/>
              </a:rPr>
              <a:t>General IT </a:t>
            </a:r>
            <a:r>
              <a:rPr sz="1600" b="1" u="sng" spc="-5" dirty="0">
                <a:solidFill>
                  <a:prstClr val="black"/>
                </a:solidFill>
                <a:uFill>
                  <a:solidFill>
                    <a:srgbClr val="000000"/>
                  </a:solidFill>
                </a:uFill>
                <a:latin typeface="Calibri"/>
                <a:cs typeface="Calibri"/>
              </a:rPr>
              <a:t>Governance</a:t>
            </a:r>
            <a:r>
              <a:rPr sz="1600" b="1" u="sng" spc="-10" dirty="0">
                <a:solidFill>
                  <a:prstClr val="black"/>
                </a:solidFill>
                <a:uFill>
                  <a:solidFill>
                    <a:srgbClr val="000000"/>
                  </a:solidFill>
                </a:uFill>
                <a:latin typeface="Calibri"/>
                <a:cs typeface="Calibri"/>
              </a:rPr>
              <a:t> Standards</a:t>
            </a:r>
            <a:endParaRPr sz="1600">
              <a:solidFill>
                <a:prstClr val="black"/>
              </a:solidFill>
              <a:latin typeface="Calibri"/>
              <a:cs typeface="Calibri"/>
            </a:endParaRPr>
          </a:p>
        </p:txBody>
      </p:sp>
      <p:sp>
        <p:nvSpPr>
          <p:cNvPr id="28" name="object 28"/>
          <p:cNvSpPr txBox="1"/>
          <p:nvPr/>
        </p:nvSpPr>
        <p:spPr>
          <a:xfrm>
            <a:off x="6185757" y="4863874"/>
            <a:ext cx="2468245" cy="269240"/>
          </a:xfrm>
          <a:prstGeom prst="rect">
            <a:avLst/>
          </a:prstGeom>
        </p:spPr>
        <p:txBody>
          <a:bodyPr vert="horz" wrap="square" lIns="0" tIns="12065" rIns="0" bIns="0" rtlCol="0">
            <a:spAutoFit/>
          </a:bodyPr>
          <a:lstStyle/>
          <a:p>
            <a:pPr marL="12700">
              <a:spcBef>
                <a:spcPts val="95"/>
              </a:spcBef>
            </a:pPr>
            <a:r>
              <a:rPr sz="1600" b="1" u="sng" spc="-10" dirty="0">
                <a:solidFill>
                  <a:prstClr val="black"/>
                </a:solidFill>
                <a:uFill>
                  <a:solidFill>
                    <a:srgbClr val="000000"/>
                  </a:solidFill>
                </a:uFill>
                <a:latin typeface="Calibri"/>
                <a:cs typeface="Calibri"/>
              </a:rPr>
              <a:t>Country </a:t>
            </a:r>
            <a:r>
              <a:rPr sz="1600" b="1" u="sng" spc="-5" dirty="0">
                <a:solidFill>
                  <a:prstClr val="black"/>
                </a:solidFill>
                <a:uFill>
                  <a:solidFill>
                    <a:srgbClr val="000000"/>
                  </a:solidFill>
                </a:uFill>
                <a:latin typeface="Calibri"/>
                <a:cs typeface="Calibri"/>
              </a:rPr>
              <a:t>/ </a:t>
            </a:r>
            <a:r>
              <a:rPr sz="1600" b="1" u="sng" spc="-10" dirty="0">
                <a:solidFill>
                  <a:prstClr val="black"/>
                </a:solidFill>
                <a:uFill>
                  <a:solidFill>
                    <a:srgbClr val="000000"/>
                  </a:solidFill>
                </a:uFill>
                <a:latin typeface="Calibri"/>
                <a:cs typeface="Calibri"/>
              </a:rPr>
              <a:t>Industry</a:t>
            </a:r>
            <a:r>
              <a:rPr sz="1600" b="1" u="sng" spc="60" dirty="0">
                <a:solidFill>
                  <a:prstClr val="black"/>
                </a:solidFill>
                <a:uFill>
                  <a:solidFill>
                    <a:srgbClr val="000000"/>
                  </a:solidFill>
                </a:uFill>
                <a:latin typeface="Calibri"/>
                <a:cs typeface="Calibri"/>
              </a:rPr>
              <a:t> </a:t>
            </a:r>
            <a:r>
              <a:rPr sz="1600" b="1" u="sng" spc="-10" dirty="0">
                <a:solidFill>
                  <a:prstClr val="black"/>
                </a:solidFill>
                <a:uFill>
                  <a:solidFill>
                    <a:srgbClr val="000000"/>
                  </a:solidFill>
                </a:uFill>
                <a:latin typeface="Calibri"/>
                <a:cs typeface="Calibri"/>
              </a:rPr>
              <a:t>Standards</a:t>
            </a:r>
            <a:endParaRPr sz="1600">
              <a:solidFill>
                <a:prstClr val="black"/>
              </a:solidFill>
              <a:latin typeface="Calibri"/>
              <a:cs typeface="Calibri"/>
            </a:endParaRPr>
          </a:p>
        </p:txBody>
      </p:sp>
      <p:sp>
        <p:nvSpPr>
          <p:cNvPr id="29" name="object 29"/>
          <p:cNvSpPr/>
          <p:nvPr/>
        </p:nvSpPr>
        <p:spPr>
          <a:xfrm>
            <a:off x="7647240" y="5339910"/>
            <a:ext cx="955804" cy="556363"/>
          </a:xfrm>
          <a:prstGeom prst="rect">
            <a:avLst/>
          </a:prstGeom>
          <a:blipFill>
            <a:blip r:embed="rId16" cstate="print"/>
            <a:stretch>
              <a:fillRect/>
            </a:stretch>
          </a:blipFill>
        </p:spPr>
        <p:txBody>
          <a:bodyPr wrap="square" lIns="0" tIns="0" rIns="0" bIns="0" rtlCol="0"/>
          <a:lstStyle/>
          <a:p>
            <a:endParaRPr smtClean="0">
              <a:solidFill>
                <a:prstClr val="black"/>
              </a:solidFill>
            </a:endParaRPr>
          </a:p>
        </p:txBody>
      </p:sp>
      <p:sp>
        <p:nvSpPr>
          <p:cNvPr id="30" name="object 30"/>
          <p:cNvSpPr/>
          <p:nvPr/>
        </p:nvSpPr>
        <p:spPr>
          <a:xfrm>
            <a:off x="5964704" y="5212403"/>
            <a:ext cx="1350495" cy="640073"/>
          </a:xfrm>
          <a:prstGeom prst="rect">
            <a:avLst/>
          </a:prstGeom>
          <a:blipFill>
            <a:blip r:embed="rId17" cstate="print"/>
            <a:stretch>
              <a:fillRect/>
            </a:stretch>
          </a:blipFill>
        </p:spPr>
        <p:txBody>
          <a:bodyPr wrap="square" lIns="0" tIns="0" rIns="0" bIns="0" rtlCol="0"/>
          <a:lstStyle/>
          <a:p>
            <a:endParaRPr smtClean="0">
              <a:solidFill>
                <a:prstClr val="black"/>
              </a:solidFill>
            </a:endParaRPr>
          </a:p>
        </p:txBody>
      </p:sp>
      <p:sp>
        <p:nvSpPr>
          <p:cNvPr id="31" name="object 31"/>
          <p:cNvSpPr/>
          <p:nvPr/>
        </p:nvSpPr>
        <p:spPr>
          <a:xfrm>
            <a:off x="6400800" y="5919280"/>
            <a:ext cx="731518" cy="731518"/>
          </a:xfrm>
          <a:prstGeom prst="rect">
            <a:avLst/>
          </a:prstGeom>
          <a:blipFill>
            <a:blip r:embed="rId18" cstate="print"/>
            <a:stretch>
              <a:fillRect/>
            </a:stretch>
          </a:blipFill>
        </p:spPr>
        <p:txBody>
          <a:bodyPr wrap="square" lIns="0" tIns="0" rIns="0" bIns="0" rtlCol="0"/>
          <a:lstStyle/>
          <a:p>
            <a:endParaRPr smtClean="0">
              <a:solidFill>
                <a:prstClr val="black"/>
              </a:solidFill>
            </a:endParaRPr>
          </a:p>
        </p:txBody>
      </p:sp>
      <p:sp>
        <p:nvSpPr>
          <p:cNvPr id="32" name="object 32"/>
          <p:cNvSpPr/>
          <p:nvPr/>
        </p:nvSpPr>
        <p:spPr>
          <a:xfrm>
            <a:off x="7572269" y="5919280"/>
            <a:ext cx="602007" cy="822958"/>
          </a:xfrm>
          <a:prstGeom prst="rect">
            <a:avLst/>
          </a:prstGeom>
          <a:blipFill>
            <a:blip r:embed="rId19" cstate="print"/>
            <a:stretch>
              <a:fillRect/>
            </a:stretch>
          </a:blipFill>
        </p:spPr>
        <p:txBody>
          <a:bodyPr wrap="square" lIns="0" tIns="0" rIns="0" bIns="0" rtlCol="0"/>
          <a:lstStyle/>
          <a:p>
            <a:endParaRPr smtClean="0">
              <a:solidFill>
                <a:prstClr val="black"/>
              </a:solidFill>
            </a:endParaRPr>
          </a:p>
        </p:txBody>
      </p:sp>
    </p:spTree>
    <p:extLst>
      <p:ext uri="{BB962C8B-B14F-4D97-AF65-F5344CB8AC3E}">
        <p14:creationId xmlns:p14="http://schemas.microsoft.com/office/powerpoint/2010/main" val="6524263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348"/>
            <a:ext cx="9143999" cy="688835"/>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0"/>
            <a:ext cx="9143998" cy="685800"/>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4" name="object 4"/>
          <p:cNvSpPr txBox="1">
            <a:spLocks noGrp="1"/>
          </p:cNvSpPr>
          <p:nvPr>
            <p:ph type="title"/>
          </p:nvPr>
        </p:nvSpPr>
        <p:spPr>
          <a:xfrm>
            <a:off x="413382" y="143250"/>
            <a:ext cx="8502018" cy="381515"/>
          </a:xfrm>
          <a:prstGeom prst="rect">
            <a:avLst/>
          </a:prstGeom>
        </p:spPr>
        <p:txBody>
          <a:bodyPr vert="horz" wrap="square" lIns="0" tIns="12065" rIns="0" bIns="0" rtlCol="0">
            <a:spAutoFit/>
          </a:bodyPr>
          <a:lstStyle/>
          <a:p>
            <a:pPr marL="12700">
              <a:lnSpc>
                <a:spcPct val="100000"/>
              </a:lnSpc>
              <a:spcBef>
                <a:spcPts val="95"/>
              </a:spcBef>
            </a:pPr>
            <a:r>
              <a:rPr sz="2400" b="1" spc="-10" dirty="0">
                <a:solidFill>
                  <a:srgbClr val="FFFF00"/>
                </a:solidFill>
              </a:rPr>
              <a:t>Step </a:t>
            </a:r>
            <a:r>
              <a:rPr sz="2400" b="1" spc="-5" dirty="0">
                <a:solidFill>
                  <a:srgbClr val="FFFF00"/>
                </a:solidFill>
              </a:rPr>
              <a:t>2: </a:t>
            </a:r>
            <a:r>
              <a:rPr sz="2400" b="1" spc="-10" dirty="0">
                <a:solidFill>
                  <a:srgbClr val="FFFF00"/>
                </a:solidFill>
              </a:rPr>
              <a:t>Audit </a:t>
            </a:r>
            <a:r>
              <a:rPr sz="2400" b="1" spc="-15" dirty="0">
                <a:solidFill>
                  <a:srgbClr val="FFFF00"/>
                </a:solidFill>
              </a:rPr>
              <a:t>operational </a:t>
            </a:r>
            <a:r>
              <a:rPr sz="2400" b="1" spc="-5" dirty="0">
                <a:solidFill>
                  <a:srgbClr val="FFFF00"/>
                </a:solidFill>
              </a:rPr>
              <a:t>&amp; </a:t>
            </a:r>
            <a:r>
              <a:rPr sz="2400" b="1" spc="-10" dirty="0">
                <a:solidFill>
                  <a:srgbClr val="FFFF00"/>
                </a:solidFill>
              </a:rPr>
              <a:t>business</a:t>
            </a:r>
            <a:r>
              <a:rPr sz="2400" b="1" spc="160" dirty="0">
                <a:solidFill>
                  <a:srgbClr val="FFFF00"/>
                </a:solidFill>
              </a:rPr>
              <a:t> </a:t>
            </a:r>
            <a:r>
              <a:rPr sz="2400" b="1" spc="-10" dirty="0">
                <a:solidFill>
                  <a:srgbClr val="FFFF00"/>
                </a:solidFill>
              </a:rPr>
              <a:t>processes</a:t>
            </a:r>
            <a:endParaRPr sz="2400" b="1" dirty="0">
              <a:solidFill>
                <a:srgbClr val="FFFF00"/>
              </a:solidFill>
            </a:endParaRPr>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25400"/>
            <a:fld id="{81D60167-4931-47E6-BA6A-407CBD079E47}" type="slidenum">
              <a:rPr spc="-5" dirty="0">
                <a:solidFill>
                  <a:srgbClr val="464653"/>
                </a:solidFill>
              </a:rPr>
              <a:pPr marL="25400"/>
              <a:t>83</a:t>
            </a:fld>
            <a:endParaRPr spc="-5" dirty="0">
              <a:solidFill>
                <a:srgbClr val="464653"/>
              </a:solidFill>
            </a:endParaRPr>
          </a:p>
        </p:txBody>
      </p:sp>
      <p:sp>
        <p:nvSpPr>
          <p:cNvPr id="5" name="object 5"/>
          <p:cNvSpPr/>
          <p:nvPr/>
        </p:nvSpPr>
        <p:spPr>
          <a:xfrm>
            <a:off x="336804" y="1025652"/>
            <a:ext cx="2305811" cy="694943"/>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6" name="object 6"/>
          <p:cNvSpPr/>
          <p:nvPr/>
        </p:nvSpPr>
        <p:spPr>
          <a:xfrm>
            <a:off x="359663" y="1136903"/>
            <a:ext cx="2308859"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398918" y="1066800"/>
            <a:ext cx="2181225" cy="571500"/>
          </a:xfrm>
          <a:custGeom>
            <a:avLst/>
            <a:gdLst/>
            <a:ahLst/>
            <a:cxnLst/>
            <a:rect l="l" t="t" r="r" b="b"/>
            <a:pathLst>
              <a:path w="2181225" h="571500">
                <a:moveTo>
                  <a:pt x="2085975" y="0"/>
                </a:moveTo>
                <a:lnTo>
                  <a:pt x="95250" y="0"/>
                </a:lnTo>
                <a:lnTo>
                  <a:pt x="58175" y="7485"/>
                </a:lnTo>
                <a:lnTo>
                  <a:pt x="27898" y="27898"/>
                </a:lnTo>
                <a:lnTo>
                  <a:pt x="7485" y="58175"/>
                </a:lnTo>
                <a:lnTo>
                  <a:pt x="0" y="95250"/>
                </a:lnTo>
                <a:lnTo>
                  <a:pt x="0" y="571500"/>
                </a:lnTo>
                <a:lnTo>
                  <a:pt x="2181225" y="571500"/>
                </a:lnTo>
                <a:lnTo>
                  <a:pt x="2181225" y="95250"/>
                </a:lnTo>
                <a:lnTo>
                  <a:pt x="2173739" y="58175"/>
                </a:lnTo>
                <a:lnTo>
                  <a:pt x="2153326" y="27898"/>
                </a:lnTo>
                <a:lnTo>
                  <a:pt x="2123049" y="7485"/>
                </a:lnTo>
                <a:lnTo>
                  <a:pt x="2085975" y="0"/>
                </a:lnTo>
                <a:close/>
              </a:path>
            </a:pathLst>
          </a:custGeom>
          <a:solidFill>
            <a:srgbClr val="3333CC"/>
          </a:solidFill>
        </p:spPr>
        <p:txBody>
          <a:bodyPr wrap="square" lIns="0" tIns="0" rIns="0" bIns="0" rtlCol="0"/>
          <a:lstStyle/>
          <a:p>
            <a:endParaRPr smtClean="0">
              <a:solidFill>
                <a:prstClr val="black"/>
              </a:solidFill>
            </a:endParaRPr>
          </a:p>
        </p:txBody>
      </p:sp>
      <p:sp>
        <p:nvSpPr>
          <p:cNvPr id="8" name="object 8"/>
          <p:cNvSpPr/>
          <p:nvPr/>
        </p:nvSpPr>
        <p:spPr>
          <a:xfrm>
            <a:off x="398918" y="1066800"/>
            <a:ext cx="2181225" cy="571500"/>
          </a:xfrm>
          <a:custGeom>
            <a:avLst/>
            <a:gdLst/>
            <a:ahLst/>
            <a:cxnLst/>
            <a:rect l="l" t="t" r="r" b="b"/>
            <a:pathLst>
              <a:path w="2181225" h="571500">
                <a:moveTo>
                  <a:pt x="95250" y="0"/>
                </a:moveTo>
                <a:lnTo>
                  <a:pt x="2085975" y="0"/>
                </a:lnTo>
                <a:lnTo>
                  <a:pt x="2123049" y="7485"/>
                </a:lnTo>
                <a:lnTo>
                  <a:pt x="2153326" y="27898"/>
                </a:lnTo>
                <a:lnTo>
                  <a:pt x="2173739" y="58175"/>
                </a:lnTo>
                <a:lnTo>
                  <a:pt x="2181225" y="95250"/>
                </a:lnTo>
                <a:lnTo>
                  <a:pt x="2181225" y="571500"/>
                </a:lnTo>
                <a:lnTo>
                  <a:pt x="0" y="571500"/>
                </a:lnTo>
                <a:lnTo>
                  <a:pt x="0" y="95250"/>
                </a:lnTo>
                <a:lnTo>
                  <a:pt x="7485" y="58175"/>
                </a:lnTo>
                <a:lnTo>
                  <a:pt x="27898" y="27898"/>
                </a:lnTo>
                <a:lnTo>
                  <a:pt x="58175" y="7485"/>
                </a:lnTo>
                <a:lnTo>
                  <a:pt x="9525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9" name="object 9"/>
          <p:cNvSpPr/>
          <p:nvPr/>
        </p:nvSpPr>
        <p:spPr>
          <a:xfrm>
            <a:off x="330708" y="1597152"/>
            <a:ext cx="4226050" cy="4840223"/>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0" name="object 10"/>
          <p:cNvSpPr/>
          <p:nvPr/>
        </p:nvSpPr>
        <p:spPr>
          <a:xfrm>
            <a:off x="392112" y="1638300"/>
            <a:ext cx="4104004" cy="4718050"/>
          </a:xfrm>
          <a:custGeom>
            <a:avLst/>
            <a:gdLst/>
            <a:ahLst/>
            <a:cxnLst/>
            <a:rect l="l" t="t" r="r" b="b"/>
            <a:pathLst>
              <a:path w="4104004" h="4718050">
                <a:moveTo>
                  <a:pt x="0" y="0"/>
                </a:moveTo>
                <a:lnTo>
                  <a:pt x="4103687" y="0"/>
                </a:lnTo>
                <a:lnTo>
                  <a:pt x="4103687" y="4717872"/>
                </a:lnTo>
                <a:lnTo>
                  <a:pt x="0" y="4717872"/>
                </a:lnTo>
                <a:lnTo>
                  <a:pt x="0" y="0"/>
                </a:lnTo>
                <a:close/>
              </a:path>
            </a:pathLst>
          </a:custGeom>
          <a:solidFill>
            <a:srgbClr val="FFFFC2"/>
          </a:solidFill>
        </p:spPr>
        <p:txBody>
          <a:bodyPr wrap="square" lIns="0" tIns="0" rIns="0" bIns="0" rtlCol="0"/>
          <a:lstStyle/>
          <a:p>
            <a:endParaRPr smtClean="0">
              <a:solidFill>
                <a:prstClr val="black"/>
              </a:solidFill>
            </a:endParaRPr>
          </a:p>
        </p:txBody>
      </p:sp>
      <p:sp>
        <p:nvSpPr>
          <p:cNvPr id="11" name="object 11"/>
          <p:cNvSpPr/>
          <p:nvPr/>
        </p:nvSpPr>
        <p:spPr>
          <a:xfrm>
            <a:off x="392112" y="1638300"/>
            <a:ext cx="4104004" cy="4718050"/>
          </a:xfrm>
          <a:custGeom>
            <a:avLst/>
            <a:gdLst/>
            <a:ahLst/>
            <a:cxnLst/>
            <a:rect l="l" t="t" r="r" b="b"/>
            <a:pathLst>
              <a:path w="4104004" h="4718050">
                <a:moveTo>
                  <a:pt x="0" y="0"/>
                </a:moveTo>
                <a:lnTo>
                  <a:pt x="4103687" y="0"/>
                </a:lnTo>
                <a:lnTo>
                  <a:pt x="4103687" y="4717872"/>
                </a:lnTo>
                <a:lnTo>
                  <a:pt x="0" y="4717872"/>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2" name="object 12"/>
          <p:cNvSpPr txBox="1"/>
          <p:nvPr/>
        </p:nvSpPr>
        <p:spPr>
          <a:xfrm>
            <a:off x="497772" y="1201398"/>
            <a:ext cx="3919220" cy="5003800"/>
          </a:xfrm>
          <a:prstGeom prst="rect">
            <a:avLst/>
          </a:prstGeom>
        </p:spPr>
        <p:txBody>
          <a:bodyPr vert="horz" wrap="square" lIns="0" tIns="12700" rIns="0" bIns="0" rtlCol="0">
            <a:spAutoFit/>
          </a:bodyPr>
          <a:lstStyle/>
          <a:p>
            <a:pPr marL="41910">
              <a:spcBef>
                <a:spcPts val="100"/>
              </a:spcBef>
            </a:pPr>
            <a:r>
              <a:rPr b="1" dirty="0">
                <a:solidFill>
                  <a:srgbClr val="FFFFFF"/>
                </a:solidFill>
                <a:latin typeface="Calibri"/>
                <a:cs typeface="Calibri"/>
              </a:rPr>
              <a:t>Audit</a:t>
            </a:r>
            <a:r>
              <a:rPr b="1" spc="-30" dirty="0">
                <a:solidFill>
                  <a:srgbClr val="FFFFFF"/>
                </a:solidFill>
                <a:latin typeface="Calibri"/>
                <a:cs typeface="Calibri"/>
              </a:rPr>
              <a:t> </a:t>
            </a:r>
            <a:r>
              <a:rPr b="1" spc="-10" dirty="0">
                <a:solidFill>
                  <a:srgbClr val="FFFFFF"/>
                </a:solidFill>
                <a:latin typeface="Calibri"/>
                <a:cs typeface="Calibri"/>
              </a:rPr>
              <a:t>Requirements</a:t>
            </a:r>
            <a:endParaRPr>
              <a:solidFill>
                <a:prstClr val="black"/>
              </a:solidFill>
              <a:latin typeface="Calibri"/>
              <a:cs typeface="Calibri"/>
            </a:endParaRPr>
          </a:p>
          <a:p>
            <a:pPr marL="299085" marR="109220" indent="-287020">
              <a:lnSpc>
                <a:spcPct val="114700"/>
              </a:lnSpc>
              <a:spcBef>
                <a:spcPts val="1550"/>
              </a:spcBef>
              <a:buFont typeface="Wingdings"/>
              <a:buChar char=""/>
              <a:tabLst>
                <a:tab pos="299085" algn="l"/>
                <a:tab pos="299720" algn="l"/>
              </a:tabLst>
            </a:pPr>
            <a:r>
              <a:rPr sz="1700" dirty="0">
                <a:solidFill>
                  <a:prstClr val="black"/>
                </a:solidFill>
                <a:latin typeface="Calibri"/>
                <a:cs typeface="Calibri"/>
              </a:rPr>
              <a:t>Security audit of cloud service</a:t>
            </a:r>
            <a:r>
              <a:rPr sz="1700" spc="-165" dirty="0">
                <a:solidFill>
                  <a:prstClr val="black"/>
                </a:solidFill>
                <a:latin typeface="Calibri"/>
                <a:cs typeface="Calibri"/>
              </a:rPr>
              <a:t> </a:t>
            </a:r>
            <a:r>
              <a:rPr sz="1700" spc="-10" dirty="0">
                <a:solidFill>
                  <a:prstClr val="black"/>
                </a:solidFill>
                <a:latin typeface="Calibri"/>
                <a:cs typeface="Calibri"/>
              </a:rPr>
              <a:t>providers  </a:t>
            </a:r>
            <a:r>
              <a:rPr sz="1700" dirty="0">
                <a:solidFill>
                  <a:prstClr val="black"/>
                </a:solidFill>
                <a:latin typeface="Calibri"/>
                <a:cs typeface="Calibri"/>
              </a:rPr>
              <a:t>is</a:t>
            </a:r>
            <a:r>
              <a:rPr sz="1700" spc="-15" dirty="0">
                <a:solidFill>
                  <a:prstClr val="black"/>
                </a:solidFill>
                <a:latin typeface="Calibri"/>
                <a:cs typeface="Calibri"/>
              </a:rPr>
              <a:t> </a:t>
            </a:r>
            <a:r>
              <a:rPr sz="1700" spc="-5" dirty="0">
                <a:solidFill>
                  <a:prstClr val="black"/>
                </a:solidFill>
                <a:latin typeface="Calibri"/>
                <a:cs typeface="Calibri"/>
              </a:rPr>
              <a:t>essential</a:t>
            </a:r>
            <a:endParaRPr sz="1700">
              <a:solidFill>
                <a:prstClr val="black"/>
              </a:solidFill>
              <a:latin typeface="Calibri"/>
              <a:cs typeface="Calibri"/>
            </a:endParaRPr>
          </a:p>
          <a:p>
            <a:pPr marL="299085" marR="147320" indent="-287020">
              <a:lnSpc>
                <a:spcPct val="114700"/>
              </a:lnSpc>
              <a:spcBef>
                <a:spcPts val="1010"/>
              </a:spcBef>
              <a:buFont typeface="Wingdings"/>
              <a:buChar char=""/>
              <a:tabLst>
                <a:tab pos="299085" algn="l"/>
                <a:tab pos="299720" algn="l"/>
              </a:tabLst>
            </a:pPr>
            <a:r>
              <a:rPr sz="1700" dirty="0">
                <a:solidFill>
                  <a:prstClr val="black"/>
                </a:solidFill>
                <a:latin typeface="Calibri"/>
                <a:cs typeface="Calibri"/>
              </a:rPr>
              <a:t>Security audits should be carried out</a:t>
            </a:r>
            <a:r>
              <a:rPr sz="1700" spc="-245" dirty="0">
                <a:solidFill>
                  <a:prstClr val="black"/>
                </a:solidFill>
                <a:latin typeface="Calibri"/>
                <a:cs typeface="Calibri"/>
              </a:rPr>
              <a:t> </a:t>
            </a:r>
            <a:r>
              <a:rPr sz="1700" spc="-5" dirty="0">
                <a:solidFill>
                  <a:prstClr val="black"/>
                </a:solidFill>
                <a:latin typeface="Calibri"/>
                <a:cs typeface="Calibri"/>
              </a:rPr>
              <a:t>by  </a:t>
            </a:r>
            <a:r>
              <a:rPr sz="1700" spc="-10" dirty="0">
                <a:solidFill>
                  <a:prstClr val="black"/>
                </a:solidFill>
                <a:latin typeface="Calibri"/>
                <a:cs typeface="Calibri"/>
              </a:rPr>
              <a:t>appropriately </a:t>
            </a:r>
            <a:r>
              <a:rPr sz="1700" dirty="0">
                <a:solidFill>
                  <a:prstClr val="black"/>
                </a:solidFill>
                <a:latin typeface="Calibri"/>
                <a:cs typeface="Calibri"/>
              </a:rPr>
              <a:t>skilled</a:t>
            </a:r>
            <a:r>
              <a:rPr sz="1700" spc="-70" dirty="0">
                <a:solidFill>
                  <a:prstClr val="black"/>
                </a:solidFill>
                <a:latin typeface="Calibri"/>
                <a:cs typeface="Calibri"/>
              </a:rPr>
              <a:t> </a:t>
            </a:r>
            <a:r>
              <a:rPr sz="1700" spc="-15" dirty="0">
                <a:solidFill>
                  <a:prstClr val="black"/>
                </a:solidFill>
                <a:latin typeface="Calibri"/>
                <a:cs typeface="Calibri"/>
              </a:rPr>
              <a:t>staff</a:t>
            </a:r>
            <a:endParaRPr sz="1700">
              <a:solidFill>
                <a:prstClr val="black"/>
              </a:solidFill>
              <a:latin typeface="Calibri"/>
              <a:cs typeface="Calibri"/>
            </a:endParaRPr>
          </a:p>
          <a:p>
            <a:pPr marL="299085" marR="5080" indent="-287020">
              <a:lnSpc>
                <a:spcPct val="115300"/>
              </a:lnSpc>
              <a:spcBef>
                <a:spcPts val="994"/>
              </a:spcBef>
              <a:buFont typeface="Wingdings"/>
              <a:buChar char=""/>
              <a:tabLst>
                <a:tab pos="299085" algn="l"/>
                <a:tab pos="299720" algn="l"/>
              </a:tabLst>
            </a:pPr>
            <a:r>
              <a:rPr sz="1700" dirty="0">
                <a:solidFill>
                  <a:prstClr val="black"/>
                </a:solidFill>
                <a:latin typeface="Calibri"/>
                <a:cs typeface="Calibri"/>
              </a:rPr>
              <a:t>Security audits should </a:t>
            </a:r>
            <a:r>
              <a:rPr sz="1700" spc="-10" dirty="0">
                <a:solidFill>
                  <a:prstClr val="black"/>
                </a:solidFill>
                <a:latin typeface="Calibri"/>
                <a:cs typeface="Calibri"/>
              </a:rPr>
              <a:t>leverage </a:t>
            </a:r>
            <a:r>
              <a:rPr sz="1700" spc="-5" dirty="0">
                <a:solidFill>
                  <a:prstClr val="black"/>
                </a:solidFill>
                <a:latin typeface="Calibri"/>
                <a:cs typeface="Calibri"/>
              </a:rPr>
              <a:t>an  established </a:t>
            </a:r>
            <a:r>
              <a:rPr sz="1700" spc="-10" dirty="0">
                <a:solidFill>
                  <a:prstClr val="black"/>
                </a:solidFill>
                <a:latin typeface="Calibri"/>
                <a:cs typeface="Calibri"/>
              </a:rPr>
              <a:t>standard </a:t>
            </a:r>
            <a:r>
              <a:rPr sz="1700" spc="-15" dirty="0">
                <a:solidFill>
                  <a:prstClr val="black"/>
                </a:solidFill>
                <a:latin typeface="Calibri"/>
                <a:cs typeface="Calibri"/>
              </a:rPr>
              <a:t>for </a:t>
            </a:r>
            <a:r>
              <a:rPr sz="1700" dirty="0">
                <a:solidFill>
                  <a:prstClr val="black"/>
                </a:solidFill>
                <a:latin typeface="Calibri"/>
                <a:cs typeface="Calibri"/>
              </a:rPr>
              <a:t>security</a:t>
            </a:r>
            <a:r>
              <a:rPr sz="1700" spc="-130" dirty="0">
                <a:solidFill>
                  <a:prstClr val="black"/>
                </a:solidFill>
                <a:latin typeface="Calibri"/>
                <a:cs typeface="Calibri"/>
              </a:rPr>
              <a:t> </a:t>
            </a:r>
            <a:r>
              <a:rPr sz="1700" spc="-10" dirty="0">
                <a:solidFill>
                  <a:prstClr val="black"/>
                </a:solidFill>
                <a:latin typeface="Calibri"/>
                <a:cs typeface="Calibri"/>
              </a:rPr>
              <a:t>controls</a:t>
            </a:r>
            <a:endParaRPr sz="1700">
              <a:solidFill>
                <a:prstClr val="black"/>
              </a:solidFill>
              <a:latin typeface="Calibri"/>
              <a:cs typeface="Calibri"/>
            </a:endParaRPr>
          </a:p>
          <a:p>
            <a:pPr marL="299085" marR="711835" indent="-287020">
              <a:lnSpc>
                <a:spcPct val="114700"/>
              </a:lnSpc>
              <a:spcBef>
                <a:spcPts val="1010"/>
              </a:spcBef>
              <a:buFont typeface="Wingdings"/>
              <a:buChar char=""/>
              <a:tabLst>
                <a:tab pos="299085" algn="l"/>
                <a:tab pos="299720" algn="l"/>
              </a:tabLst>
            </a:pPr>
            <a:r>
              <a:rPr sz="1700" spc="-10" dirty="0">
                <a:solidFill>
                  <a:prstClr val="black"/>
                </a:solidFill>
                <a:latin typeface="Calibri"/>
                <a:cs typeface="Calibri"/>
              </a:rPr>
              <a:t>Typically </a:t>
            </a:r>
            <a:r>
              <a:rPr sz="1700" dirty="0">
                <a:solidFill>
                  <a:prstClr val="black"/>
                </a:solidFill>
                <a:latin typeface="Calibri"/>
                <a:cs typeface="Calibri"/>
              </a:rPr>
              <a:t>done </a:t>
            </a:r>
            <a:r>
              <a:rPr sz="1700" spc="-5" dirty="0">
                <a:solidFill>
                  <a:prstClr val="black"/>
                </a:solidFill>
                <a:latin typeface="Calibri"/>
                <a:cs typeface="Calibri"/>
              </a:rPr>
              <a:t>as </a:t>
            </a:r>
            <a:r>
              <a:rPr sz="1700" dirty="0">
                <a:solidFill>
                  <a:prstClr val="black"/>
                </a:solidFill>
                <a:latin typeface="Calibri"/>
                <a:cs typeface="Calibri"/>
              </a:rPr>
              <a:t>part of a</a:t>
            </a:r>
            <a:r>
              <a:rPr sz="1700" spc="-110" dirty="0">
                <a:solidFill>
                  <a:prstClr val="black"/>
                </a:solidFill>
                <a:latin typeface="Calibri"/>
                <a:cs typeface="Calibri"/>
              </a:rPr>
              <a:t> </a:t>
            </a:r>
            <a:r>
              <a:rPr sz="1700" spc="-10" dirty="0">
                <a:solidFill>
                  <a:prstClr val="black"/>
                </a:solidFill>
                <a:latin typeface="Calibri"/>
                <a:cs typeface="Calibri"/>
              </a:rPr>
              <a:t>formal  </a:t>
            </a:r>
            <a:r>
              <a:rPr sz="1700" dirty="0">
                <a:solidFill>
                  <a:prstClr val="black"/>
                </a:solidFill>
                <a:latin typeface="Calibri"/>
                <a:cs typeface="Calibri"/>
              </a:rPr>
              <a:t>certification</a:t>
            </a:r>
            <a:r>
              <a:rPr sz="1700" spc="-15" dirty="0">
                <a:solidFill>
                  <a:prstClr val="black"/>
                </a:solidFill>
                <a:latin typeface="Calibri"/>
                <a:cs typeface="Calibri"/>
              </a:rPr>
              <a:t> </a:t>
            </a:r>
            <a:r>
              <a:rPr sz="1700" spc="-5" dirty="0">
                <a:solidFill>
                  <a:prstClr val="black"/>
                </a:solidFill>
                <a:latin typeface="Calibri"/>
                <a:cs typeface="Calibri"/>
              </a:rPr>
              <a:t>process</a:t>
            </a:r>
            <a:endParaRPr sz="1700">
              <a:solidFill>
                <a:prstClr val="black"/>
              </a:solidFill>
              <a:latin typeface="Calibri"/>
              <a:cs typeface="Calibri"/>
            </a:endParaRPr>
          </a:p>
          <a:p>
            <a:pPr marL="299085" marR="435609" indent="-287020">
              <a:lnSpc>
                <a:spcPct val="114700"/>
              </a:lnSpc>
              <a:spcBef>
                <a:spcPts val="1010"/>
              </a:spcBef>
              <a:buFont typeface="Wingdings"/>
              <a:buChar char=""/>
              <a:tabLst>
                <a:tab pos="299085" algn="l"/>
                <a:tab pos="299720" algn="l"/>
              </a:tabLst>
            </a:pPr>
            <a:r>
              <a:rPr sz="1700" b="1" spc="-5" dirty="0">
                <a:solidFill>
                  <a:prstClr val="black"/>
                </a:solidFill>
                <a:latin typeface="Calibri"/>
                <a:cs typeface="Calibri"/>
              </a:rPr>
              <a:t>Insist on ISO/IEC </a:t>
            </a:r>
            <a:r>
              <a:rPr sz="1700" b="1" dirty="0">
                <a:solidFill>
                  <a:prstClr val="black"/>
                </a:solidFill>
                <a:latin typeface="Calibri"/>
                <a:cs typeface="Calibri"/>
              </a:rPr>
              <a:t>27001 </a:t>
            </a:r>
            <a:r>
              <a:rPr sz="1700" b="1" spc="-5" dirty="0">
                <a:solidFill>
                  <a:prstClr val="black"/>
                </a:solidFill>
                <a:latin typeface="Calibri"/>
                <a:cs typeface="Calibri"/>
              </a:rPr>
              <a:t>and</a:t>
            </a:r>
            <a:r>
              <a:rPr sz="1700" b="1" spc="-100" dirty="0">
                <a:solidFill>
                  <a:prstClr val="black"/>
                </a:solidFill>
                <a:latin typeface="Calibri"/>
                <a:cs typeface="Calibri"/>
              </a:rPr>
              <a:t> </a:t>
            </a:r>
            <a:r>
              <a:rPr sz="1700" b="1" spc="-5" dirty="0">
                <a:solidFill>
                  <a:prstClr val="black"/>
                </a:solidFill>
                <a:latin typeface="Calibri"/>
                <a:cs typeface="Calibri"/>
              </a:rPr>
              <a:t>ISO/IEC  </a:t>
            </a:r>
            <a:r>
              <a:rPr sz="1700" b="1" dirty="0">
                <a:solidFill>
                  <a:prstClr val="black"/>
                </a:solidFill>
                <a:latin typeface="Calibri"/>
                <a:cs typeface="Calibri"/>
              </a:rPr>
              <a:t>27017 </a:t>
            </a:r>
            <a:r>
              <a:rPr sz="1700" b="1" spc="-5" dirty="0">
                <a:solidFill>
                  <a:prstClr val="black"/>
                </a:solidFill>
                <a:latin typeface="Calibri"/>
                <a:cs typeface="Calibri"/>
              </a:rPr>
              <a:t>or </a:t>
            </a:r>
            <a:r>
              <a:rPr sz="1700" b="1" spc="-10" dirty="0">
                <a:solidFill>
                  <a:prstClr val="black"/>
                </a:solidFill>
                <a:latin typeface="Calibri"/>
                <a:cs typeface="Calibri"/>
              </a:rPr>
              <a:t>equivalent</a:t>
            </a:r>
            <a:r>
              <a:rPr sz="1700" b="1" spc="-55" dirty="0">
                <a:solidFill>
                  <a:prstClr val="black"/>
                </a:solidFill>
                <a:latin typeface="Calibri"/>
                <a:cs typeface="Calibri"/>
              </a:rPr>
              <a:t> </a:t>
            </a:r>
            <a:r>
              <a:rPr sz="1700" b="1" spc="-5" dirty="0">
                <a:solidFill>
                  <a:prstClr val="black"/>
                </a:solidFill>
                <a:latin typeface="Calibri"/>
                <a:cs typeface="Calibri"/>
              </a:rPr>
              <a:t>certification</a:t>
            </a:r>
            <a:endParaRPr sz="1700">
              <a:solidFill>
                <a:prstClr val="black"/>
              </a:solidFill>
              <a:latin typeface="Calibri"/>
              <a:cs typeface="Calibri"/>
            </a:endParaRPr>
          </a:p>
          <a:p>
            <a:pPr marL="299085" marR="626110" indent="-287020">
              <a:lnSpc>
                <a:spcPct val="114999"/>
              </a:lnSpc>
              <a:spcBef>
                <a:spcPts val="1000"/>
              </a:spcBef>
              <a:buFont typeface="Wingdings"/>
              <a:buChar char=""/>
              <a:tabLst>
                <a:tab pos="299085" algn="l"/>
                <a:tab pos="299720" algn="l"/>
              </a:tabLst>
            </a:pPr>
            <a:r>
              <a:rPr sz="1700" b="1" spc="-10" dirty="0">
                <a:solidFill>
                  <a:prstClr val="black"/>
                </a:solidFill>
                <a:latin typeface="Calibri"/>
                <a:cs typeface="Calibri"/>
              </a:rPr>
              <a:t>For </a:t>
            </a:r>
            <a:r>
              <a:rPr sz="1700" b="1" spc="-5" dirty="0">
                <a:solidFill>
                  <a:prstClr val="black"/>
                </a:solidFill>
                <a:latin typeface="Calibri"/>
                <a:cs typeface="Calibri"/>
              </a:rPr>
              <a:t>cloud services </a:t>
            </a:r>
            <a:r>
              <a:rPr sz="1700" b="1" dirty="0">
                <a:solidFill>
                  <a:prstClr val="black"/>
                </a:solidFill>
                <a:latin typeface="Calibri"/>
                <a:cs typeface="Calibri"/>
              </a:rPr>
              <a:t>with impact</a:t>
            </a:r>
            <a:r>
              <a:rPr sz="1700" b="1" spc="-80" dirty="0">
                <a:solidFill>
                  <a:prstClr val="black"/>
                </a:solidFill>
                <a:latin typeface="Calibri"/>
                <a:cs typeface="Calibri"/>
              </a:rPr>
              <a:t> </a:t>
            </a:r>
            <a:r>
              <a:rPr sz="1700" b="1" spc="-5" dirty="0">
                <a:solidFill>
                  <a:prstClr val="black"/>
                </a:solidFill>
                <a:latin typeface="Calibri"/>
                <a:cs typeface="Calibri"/>
              </a:rPr>
              <a:t>on  financial activities seek </a:t>
            </a:r>
            <a:r>
              <a:rPr sz="1700" b="1" spc="-10" dirty="0">
                <a:solidFill>
                  <a:prstClr val="black"/>
                </a:solidFill>
                <a:latin typeface="Calibri"/>
                <a:cs typeface="Calibri"/>
              </a:rPr>
              <a:t>SSAE </a:t>
            </a:r>
            <a:r>
              <a:rPr sz="1700" b="1" dirty="0">
                <a:solidFill>
                  <a:prstClr val="black"/>
                </a:solidFill>
                <a:latin typeface="Calibri"/>
                <a:cs typeface="Calibri"/>
              </a:rPr>
              <a:t>16  </a:t>
            </a:r>
            <a:r>
              <a:rPr sz="1700" b="1" spc="-5" dirty="0">
                <a:solidFill>
                  <a:prstClr val="black"/>
                </a:solidFill>
                <a:latin typeface="Calibri"/>
                <a:cs typeface="Calibri"/>
              </a:rPr>
              <a:t>certification</a:t>
            </a:r>
            <a:endParaRPr sz="1700">
              <a:solidFill>
                <a:prstClr val="black"/>
              </a:solidFill>
              <a:latin typeface="Calibri"/>
              <a:cs typeface="Calibri"/>
            </a:endParaRPr>
          </a:p>
        </p:txBody>
      </p:sp>
      <p:sp>
        <p:nvSpPr>
          <p:cNvPr id="13" name="object 13"/>
          <p:cNvSpPr/>
          <p:nvPr/>
        </p:nvSpPr>
        <p:spPr>
          <a:xfrm>
            <a:off x="5571637" y="3863886"/>
            <a:ext cx="2257633" cy="1645918"/>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4" name="object 14"/>
          <p:cNvSpPr/>
          <p:nvPr/>
        </p:nvSpPr>
        <p:spPr>
          <a:xfrm>
            <a:off x="4797444" y="1655533"/>
            <a:ext cx="1831955" cy="1828793"/>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5" name="object 15"/>
          <p:cNvSpPr/>
          <p:nvPr/>
        </p:nvSpPr>
        <p:spPr>
          <a:xfrm>
            <a:off x="6900595" y="1638300"/>
            <a:ext cx="1857373" cy="1857375"/>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Tree>
    <p:extLst>
      <p:ext uri="{BB962C8B-B14F-4D97-AF65-F5344CB8AC3E}">
        <p14:creationId xmlns:p14="http://schemas.microsoft.com/office/powerpoint/2010/main" val="20615716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49193" y="2846201"/>
            <a:ext cx="1587662" cy="577017"/>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21348"/>
            <a:ext cx="9143999" cy="638543"/>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4" name="object 4"/>
          <p:cNvSpPr/>
          <p:nvPr/>
        </p:nvSpPr>
        <p:spPr>
          <a:xfrm>
            <a:off x="0" y="0"/>
            <a:ext cx="9144000" cy="635000"/>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xfrm>
            <a:off x="421322" y="48037"/>
            <a:ext cx="8456447"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FFFF00"/>
                </a:solidFill>
              </a:rPr>
              <a:t>Step </a:t>
            </a:r>
            <a:r>
              <a:rPr sz="2800" b="1" spc="-5" dirty="0">
                <a:solidFill>
                  <a:srgbClr val="FFFF00"/>
                </a:solidFill>
              </a:rPr>
              <a:t>3: </a:t>
            </a:r>
            <a:r>
              <a:rPr sz="2800" b="1" spc="-10" dirty="0">
                <a:solidFill>
                  <a:srgbClr val="FFFF00"/>
                </a:solidFill>
              </a:rPr>
              <a:t>Manage </a:t>
            </a:r>
            <a:r>
              <a:rPr sz="2800" b="1" spc="-5" dirty="0">
                <a:solidFill>
                  <a:srgbClr val="FFFF00"/>
                </a:solidFill>
              </a:rPr>
              <a:t>people, </a:t>
            </a:r>
            <a:r>
              <a:rPr sz="2800" b="1" spc="-15" dirty="0">
                <a:solidFill>
                  <a:srgbClr val="FFFF00"/>
                </a:solidFill>
              </a:rPr>
              <a:t>roles </a:t>
            </a:r>
            <a:r>
              <a:rPr sz="2800" b="1" spc="-5" dirty="0">
                <a:solidFill>
                  <a:srgbClr val="FFFF00"/>
                </a:solidFill>
              </a:rPr>
              <a:t>&amp;</a:t>
            </a:r>
            <a:r>
              <a:rPr sz="2800" b="1" spc="80" dirty="0">
                <a:solidFill>
                  <a:srgbClr val="FFFF00"/>
                </a:solidFill>
              </a:rPr>
              <a:t> </a:t>
            </a:r>
            <a:r>
              <a:rPr sz="2800" b="1" spc="-10" dirty="0">
                <a:solidFill>
                  <a:srgbClr val="FFFF00"/>
                </a:solidFill>
              </a:rPr>
              <a:t>identities</a:t>
            </a:r>
            <a:endParaRPr sz="2800" b="1" dirty="0">
              <a:solidFill>
                <a:srgbClr val="FFFF00"/>
              </a:solidFill>
            </a:endParaRPr>
          </a:p>
        </p:txBody>
      </p:sp>
      <p:sp>
        <p:nvSpPr>
          <p:cNvPr id="22" name="object 22"/>
          <p:cNvSpPr txBox="1">
            <a:spLocks noGrp="1"/>
          </p:cNvSpPr>
          <p:nvPr>
            <p:ph type="sldNum" sz="quarter" idx="12"/>
          </p:nvPr>
        </p:nvSpPr>
        <p:spPr>
          <a:prstGeom prst="rect">
            <a:avLst/>
          </a:prstGeom>
        </p:spPr>
        <p:txBody>
          <a:bodyPr vert="horz" wrap="square" lIns="0" tIns="0" rIns="0" bIns="0" rtlCol="0">
            <a:spAutoFit/>
          </a:bodyPr>
          <a:lstStyle/>
          <a:p>
            <a:pPr marL="25400"/>
            <a:fld id="{81D60167-4931-47E6-BA6A-407CBD079E47}" type="slidenum">
              <a:rPr spc="-5" dirty="0">
                <a:solidFill>
                  <a:srgbClr val="464653"/>
                </a:solidFill>
              </a:rPr>
              <a:pPr marL="25400"/>
              <a:t>84</a:t>
            </a:fld>
            <a:endParaRPr spc="-5" dirty="0">
              <a:solidFill>
                <a:srgbClr val="464653"/>
              </a:solidFill>
            </a:endParaRPr>
          </a:p>
        </p:txBody>
      </p:sp>
      <p:sp>
        <p:nvSpPr>
          <p:cNvPr id="6" name="object 6"/>
          <p:cNvSpPr/>
          <p:nvPr/>
        </p:nvSpPr>
        <p:spPr>
          <a:xfrm>
            <a:off x="530351" y="1101852"/>
            <a:ext cx="2685287" cy="522731"/>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522731" y="1123188"/>
            <a:ext cx="1819655" cy="565403"/>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8" name="object 8"/>
          <p:cNvSpPr/>
          <p:nvPr/>
        </p:nvSpPr>
        <p:spPr>
          <a:xfrm>
            <a:off x="591338" y="1143000"/>
            <a:ext cx="2562225" cy="400685"/>
          </a:xfrm>
          <a:custGeom>
            <a:avLst/>
            <a:gdLst/>
            <a:ahLst/>
            <a:cxnLst/>
            <a:rect l="l" t="t" r="r" b="b"/>
            <a:pathLst>
              <a:path w="2562225" h="400684">
                <a:moveTo>
                  <a:pt x="2495461" y="0"/>
                </a:moveTo>
                <a:lnTo>
                  <a:pt x="66776" y="0"/>
                </a:lnTo>
                <a:lnTo>
                  <a:pt x="40783" y="5247"/>
                </a:lnTo>
                <a:lnTo>
                  <a:pt x="19558" y="19558"/>
                </a:lnTo>
                <a:lnTo>
                  <a:pt x="5247" y="40783"/>
                </a:lnTo>
                <a:lnTo>
                  <a:pt x="0" y="66776"/>
                </a:lnTo>
                <a:lnTo>
                  <a:pt x="0" y="400621"/>
                </a:lnTo>
                <a:lnTo>
                  <a:pt x="2562225" y="400621"/>
                </a:lnTo>
                <a:lnTo>
                  <a:pt x="2562225" y="66776"/>
                </a:lnTo>
                <a:lnTo>
                  <a:pt x="2556979" y="40783"/>
                </a:lnTo>
                <a:lnTo>
                  <a:pt x="2542673" y="19558"/>
                </a:lnTo>
                <a:lnTo>
                  <a:pt x="2521452" y="5247"/>
                </a:lnTo>
                <a:lnTo>
                  <a:pt x="2495461" y="0"/>
                </a:lnTo>
                <a:close/>
              </a:path>
            </a:pathLst>
          </a:custGeom>
          <a:solidFill>
            <a:srgbClr val="3333CC"/>
          </a:solidFill>
        </p:spPr>
        <p:txBody>
          <a:bodyPr wrap="square" lIns="0" tIns="0" rIns="0" bIns="0" rtlCol="0"/>
          <a:lstStyle/>
          <a:p>
            <a:endParaRPr smtClean="0">
              <a:solidFill>
                <a:prstClr val="black"/>
              </a:solidFill>
            </a:endParaRPr>
          </a:p>
        </p:txBody>
      </p:sp>
      <p:sp>
        <p:nvSpPr>
          <p:cNvPr id="9" name="object 9"/>
          <p:cNvSpPr/>
          <p:nvPr/>
        </p:nvSpPr>
        <p:spPr>
          <a:xfrm>
            <a:off x="591338" y="1143000"/>
            <a:ext cx="2562225" cy="400685"/>
          </a:xfrm>
          <a:custGeom>
            <a:avLst/>
            <a:gdLst/>
            <a:ahLst/>
            <a:cxnLst/>
            <a:rect l="l" t="t" r="r" b="b"/>
            <a:pathLst>
              <a:path w="2562225" h="400684">
                <a:moveTo>
                  <a:pt x="66776" y="0"/>
                </a:moveTo>
                <a:lnTo>
                  <a:pt x="2495461" y="0"/>
                </a:lnTo>
                <a:lnTo>
                  <a:pt x="2521452" y="5247"/>
                </a:lnTo>
                <a:lnTo>
                  <a:pt x="2542673" y="19558"/>
                </a:lnTo>
                <a:lnTo>
                  <a:pt x="2556979" y="40783"/>
                </a:lnTo>
                <a:lnTo>
                  <a:pt x="2562225" y="66776"/>
                </a:lnTo>
                <a:lnTo>
                  <a:pt x="2562225" y="400621"/>
                </a:lnTo>
                <a:lnTo>
                  <a:pt x="0" y="400621"/>
                </a:lnTo>
                <a:lnTo>
                  <a:pt x="0" y="66776"/>
                </a:lnTo>
                <a:lnTo>
                  <a:pt x="5247" y="40783"/>
                </a:lnTo>
                <a:lnTo>
                  <a:pt x="19558" y="19558"/>
                </a:lnTo>
                <a:lnTo>
                  <a:pt x="40783" y="5247"/>
                </a:lnTo>
                <a:lnTo>
                  <a:pt x="66776"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0" name="object 10"/>
          <p:cNvSpPr/>
          <p:nvPr/>
        </p:nvSpPr>
        <p:spPr>
          <a:xfrm>
            <a:off x="530351" y="1501140"/>
            <a:ext cx="4331207" cy="4843271"/>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1" name="object 11"/>
          <p:cNvSpPr/>
          <p:nvPr/>
        </p:nvSpPr>
        <p:spPr>
          <a:xfrm>
            <a:off x="591350" y="1543621"/>
            <a:ext cx="4209415" cy="4719955"/>
          </a:xfrm>
          <a:custGeom>
            <a:avLst/>
            <a:gdLst/>
            <a:ahLst/>
            <a:cxnLst/>
            <a:rect l="l" t="t" r="r" b="b"/>
            <a:pathLst>
              <a:path w="4209415" h="4719955">
                <a:moveTo>
                  <a:pt x="0" y="0"/>
                </a:moveTo>
                <a:lnTo>
                  <a:pt x="4209249" y="0"/>
                </a:lnTo>
                <a:lnTo>
                  <a:pt x="4209249" y="4719345"/>
                </a:lnTo>
                <a:lnTo>
                  <a:pt x="0" y="4719345"/>
                </a:lnTo>
                <a:lnTo>
                  <a:pt x="0" y="0"/>
                </a:lnTo>
                <a:close/>
              </a:path>
            </a:pathLst>
          </a:custGeom>
          <a:solidFill>
            <a:srgbClr val="FFFFC2"/>
          </a:solidFill>
        </p:spPr>
        <p:txBody>
          <a:bodyPr wrap="square" lIns="0" tIns="0" rIns="0" bIns="0" rtlCol="0"/>
          <a:lstStyle/>
          <a:p>
            <a:endParaRPr smtClean="0">
              <a:solidFill>
                <a:prstClr val="black"/>
              </a:solidFill>
            </a:endParaRPr>
          </a:p>
        </p:txBody>
      </p:sp>
      <p:sp>
        <p:nvSpPr>
          <p:cNvPr id="12" name="object 12"/>
          <p:cNvSpPr/>
          <p:nvPr/>
        </p:nvSpPr>
        <p:spPr>
          <a:xfrm>
            <a:off x="591350" y="1543621"/>
            <a:ext cx="4209415" cy="4719955"/>
          </a:xfrm>
          <a:custGeom>
            <a:avLst/>
            <a:gdLst/>
            <a:ahLst/>
            <a:cxnLst/>
            <a:rect l="l" t="t" r="r" b="b"/>
            <a:pathLst>
              <a:path w="4209415" h="4719955">
                <a:moveTo>
                  <a:pt x="0" y="0"/>
                </a:moveTo>
                <a:lnTo>
                  <a:pt x="4209249" y="0"/>
                </a:lnTo>
                <a:lnTo>
                  <a:pt x="4209249" y="4719345"/>
                </a:lnTo>
                <a:lnTo>
                  <a:pt x="0" y="4719345"/>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3" name="object 13"/>
          <p:cNvSpPr txBox="1"/>
          <p:nvPr/>
        </p:nvSpPr>
        <p:spPr>
          <a:xfrm>
            <a:off x="610699" y="1053631"/>
            <a:ext cx="3974465" cy="4384040"/>
          </a:xfrm>
          <a:prstGeom prst="rect">
            <a:avLst/>
          </a:prstGeom>
        </p:spPr>
        <p:txBody>
          <a:bodyPr vert="horz" wrap="square" lIns="0" tIns="146685" rIns="0" bIns="0" rtlCol="0">
            <a:spAutoFit/>
          </a:bodyPr>
          <a:lstStyle/>
          <a:p>
            <a:pPr marL="91440">
              <a:spcBef>
                <a:spcPts val="1155"/>
              </a:spcBef>
            </a:pPr>
            <a:r>
              <a:rPr b="1" spc="-10" dirty="0">
                <a:solidFill>
                  <a:srgbClr val="FFFFFF"/>
                </a:solidFill>
                <a:latin typeface="Calibri"/>
                <a:cs typeface="Calibri"/>
              </a:rPr>
              <a:t>Considerations</a:t>
            </a:r>
            <a:endParaRPr>
              <a:solidFill>
                <a:prstClr val="black"/>
              </a:solidFill>
              <a:latin typeface="Calibri"/>
              <a:cs typeface="Calibri"/>
            </a:endParaRPr>
          </a:p>
          <a:p>
            <a:pPr marL="286385" marR="279400" indent="-286385" algn="r">
              <a:spcBef>
                <a:spcPts val="1005"/>
              </a:spcBef>
              <a:buFont typeface="Wingdings"/>
              <a:buChar char=""/>
              <a:tabLst>
                <a:tab pos="286385" algn="l"/>
                <a:tab pos="287020" algn="l"/>
              </a:tabLst>
            </a:pPr>
            <a:r>
              <a:rPr sz="1700" dirty="0">
                <a:solidFill>
                  <a:prstClr val="black"/>
                </a:solidFill>
                <a:latin typeface="Calibri"/>
                <a:cs typeface="Calibri"/>
              </a:rPr>
              <a:t>Cloud service </a:t>
            </a:r>
            <a:r>
              <a:rPr sz="1700" spc="-5" dirty="0">
                <a:solidFill>
                  <a:prstClr val="black"/>
                </a:solidFill>
                <a:latin typeface="Calibri"/>
                <a:cs typeface="Calibri"/>
              </a:rPr>
              <a:t>provider </a:t>
            </a:r>
            <a:r>
              <a:rPr sz="1700" dirty="0">
                <a:solidFill>
                  <a:prstClr val="black"/>
                </a:solidFill>
                <a:latin typeface="Calibri"/>
                <a:cs typeface="Calibri"/>
              </a:rPr>
              <a:t>should</a:t>
            </a:r>
            <a:r>
              <a:rPr sz="1700" spc="-204" dirty="0">
                <a:solidFill>
                  <a:prstClr val="black"/>
                </a:solidFill>
                <a:latin typeface="Calibri"/>
                <a:cs typeface="Calibri"/>
              </a:rPr>
              <a:t> </a:t>
            </a:r>
            <a:r>
              <a:rPr sz="1700" dirty="0">
                <a:solidFill>
                  <a:prstClr val="black"/>
                </a:solidFill>
                <a:latin typeface="Calibri"/>
                <a:cs typeface="Calibri"/>
              </a:rPr>
              <a:t>support:</a:t>
            </a:r>
            <a:endParaRPr sz="1700">
              <a:solidFill>
                <a:prstClr val="black"/>
              </a:solidFill>
              <a:latin typeface="Calibri"/>
              <a:cs typeface="Calibri"/>
            </a:endParaRPr>
          </a:p>
          <a:p>
            <a:pPr marL="170815" marR="271145" lvl="1" indent="-170815" algn="r">
              <a:spcBef>
                <a:spcPts val="900"/>
              </a:spcBef>
              <a:buFont typeface="Arial"/>
              <a:buChar char="•"/>
              <a:tabLst>
                <a:tab pos="170815" algn="l"/>
              </a:tabLst>
            </a:pPr>
            <a:r>
              <a:rPr sz="1700" spc="-10" dirty="0">
                <a:solidFill>
                  <a:prstClr val="black"/>
                </a:solidFill>
                <a:latin typeface="Calibri"/>
                <a:cs typeface="Calibri"/>
              </a:rPr>
              <a:t>Federated </a:t>
            </a:r>
            <a:r>
              <a:rPr sz="1700" dirty="0">
                <a:solidFill>
                  <a:prstClr val="black"/>
                </a:solidFill>
                <a:latin typeface="Calibri"/>
                <a:cs typeface="Calibri"/>
              </a:rPr>
              <a:t>identity</a:t>
            </a:r>
            <a:r>
              <a:rPr sz="1700" spc="-125" dirty="0">
                <a:solidFill>
                  <a:prstClr val="black"/>
                </a:solidFill>
                <a:latin typeface="Calibri"/>
                <a:cs typeface="Calibri"/>
              </a:rPr>
              <a:t> </a:t>
            </a:r>
            <a:r>
              <a:rPr sz="1700" spc="-5" dirty="0">
                <a:solidFill>
                  <a:prstClr val="black"/>
                </a:solidFill>
                <a:latin typeface="Calibri"/>
                <a:cs typeface="Calibri"/>
              </a:rPr>
              <a:t>management</a:t>
            </a:r>
            <a:endParaRPr sz="1700">
              <a:solidFill>
                <a:prstClr val="black"/>
              </a:solidFill>
              <a:latin typeface="Calibri"/>
              <a:cs typeface="Calibri"/>
            </a:endParaRPr>
          </a:p>
          <a:p>
            <a:pPr marL="866140" lvl="1" indent="-170815">
              <a:spcBef>
                <a:spcPts val="915"/>
              </a:spcBef>
              <a:buFont typeface="Arial"/>
              <a:buChar char="•"/>
              <a:tabLst>
                <a:tab pos="866140" algn="l"/>
              </a:tabLst>
            </a:pPr>
            <a:r>
              <a:rPr sz="1700" spc="-10" dirty="0">
                <a:solidFill>
                  <a:prstClr val="black"/>
                </a:solidFill>
                <a:latin typeface="Calibri"/>
                <a:cs typeface="Calibri"/>
              </a:rPr>
              <a:t>Delegated </a:t>
            </a:r>
            <a:r>
              <a:rPr sz="1700" dirty="0">
                <a:solidFill>
                  <a:prstClr val="black"/>
                </a:solidFill>
                <a:latin typeface="Calibri"/>
                <a:cs typeface="Calibri"/>
              </a:rPr>
              <a:t>user</a:t>
            </a:r>
            <a:r>
              <a:rPr sz="1700" spc="-40" dirty="0">
                <a:solidFill>
                  <a:prstClr val="black"/>
                </a:solidFill>
                <a:latin typeface="Calibri"/>
                <a:cs typeface="Calibri"/>
              </a:rPr>
              <a:t> </a:t>
            </a:r>
            <a:r>
              <a:rPr sz="1700" spc="-10" dirty="0">
                <a:solidFill>
                  <a:prstClr val="black"/>
                </a:solidFill>
                <a:latin typeface="Calibri"/>
                <a:cs typeface="Calibri"/>
              </a:rPr>
              <a:t>administration</a:t>
            </a:r>
            <a:endParaRPr sz="1700">
              <a:solidFill>
                <a:prstClr val="black"/>
              </a:solidFill>
              <a:latin typeface="Calibri"/>
              <a:cs typeface="Calibri"/>
            </a:endParaRPr>
          </a:p>
          <a:p>
            <a:pPr marL="866140" lvl="1" indent="-170815">
              <a:spcBef>
                <a:spcPts val="900"/>
              </a:spcBef>
              <a:buFont typeface="Arial"/>
              <a:buChar char="•"/>
              <a:tabLst>
                <a:tab pos="866140" algn="l"/>
              </a:tabLst>
            </a:pPr>
            <a:r>
              <a:rPr sz="1700" dirty="0">
                <a:solidFill>
                  <a:prstClr val="black"/>
                </a:solidFill>
                <a:latin typeface="Calibri"/>
                <a:cs typeface="Calibri"/>
              </a:rPr>
              <a:t>Single</a:t>
            </a:r>
            <a:r>
              <a:rPr sz="1700" spc="-40" dirty="0">
                <a:solidFill>
                  <a:prstClr val="black"/>
                </a:solidFill>
                <a:latin typeface="Calibri"/>
                <a:cs typeface="Calibri"/>
              </a:rPr>
              <a:t> </a:t>
            </a:r>
            <a:r>
              <a:rPr sz="1700" dirty="0">
                <a:solidFill>
                  <a:prstClr val="black"/>
                </a:solidFill>
                <a:latin typeface="Calibri"/>
                <a:cs typeface="Calibri"/>
              </a:rPr>
              <a:t>sign-on</a:t>
            </a:r>
            <a:endParaRPr sz="1700">
              <a:solidFill>
                <a:prstClr val="black"/>
              </a:solidFill>
              <a:latin typeface="Calibri"/>
              <a:cs typeface="Calibri"/>
            </a:endParaRPr>
          </a:p>
          <a:p>
            <a:pPr marL="866140" marR="21590" lvl="1" indent="-170815">
              <a:lnSpc>
                <a:spcPct val="114700"/>
              </a:lnSpc>
              <a:spcBef>
                <a:spcPts val="610"/>
              </a:spcBef>
              <a:buFont typeface="Arial"/>
              <a:buChar char="•"/>
              <a:tabLst>
                <a:tab pos="866140" algn="l"/>
              </a:tabLst>
            </a:pPr>
            <a:r>
              <a:rPr sz="1700" dirty="0">
                <a:solidFill>
                  <a:prstClr val="black"/>
                </a:solidFill>
                <a:latin typeface="Calibri"/>
                <a:cs typeface="Calibri"/>
              </a:rPr>
              <a:t>Strong, </a:t>
            </a:r>
            <a:r>
              <a:rPr sz="1700" spc="-15" dirty="0">
                <a:solidFill>
                  <a:prstClr val="black"/>
                </a:solidFill>
                <a:latin typeface="Calibri"/>
                <a:cs typeface="Calibri"/>
              </a:rPr>
              <a:t>multi-factor, </a:t>
            </a:r>
            <a:r>
              <a:rPr sz="1700" spc="-5" dirty="0">
                <a:solidFill>
                  <a:prstClr val="black"/>
                </a:solidFill>
                <a:latin typeface="Calibri"/>
                <a:cs typeface="Calibri"/>
              </a:rPr>
              <a:t>mutual</a:t>
            </a:r>
            <a:r>
              <a:rPr sz="1700" spc="-114" dirty="0">
                <a:solidFill>
                  <a:prstClr val="black"/>
                </a:solidFill>
                <a:latin typeface="Calibri"/>
                <a:cs typeface="Calibri"/>
              </a:rPr>
              <a:t> </a:t>
            </a:r>
            <a:r>
              <a:rPr sz="1700" spc="-5" dirty="0">
                <a:solidFill>
                  <a:prstClr val="black"/>
                </a:solidFill>
                <a:latin typeface="Calibri"/>
                <a:cs typeface="Calibri"/>
              </a:rPr>
              <a:t>and/or  even </a:t>
            </a:r>
            <a:r>
              <a:rPr sz="1700" dirty="0">
                <a:solidFill>
                  <a:prstClr val="black"/>
                </a:solidFill>
                <a:latin typeface="Calibri"/>
                <a:cs typeface="Calibri"/>
              </a:rPr>
              <a:t>biometric</a:t>
            </a:r>
            <a:r>
              <a:rPr sz="1700" spc="-60" dirty="0">
                <a:solidFill>
                  <a:prstClr val="black"/>
                </a:solidFill>
                <a:latin typeface="Calibri"/>
                <a:cs typeface="Calibri"/>
              </a:rPr>
              <a:t> </a:t>
            </a:r>
            <a:r>
              <a:rPr sz="1700" spc="-5" dirty="0">
                <a:solidFill>
                  <a:prstClr val="black"/>
                </a:solidFill>
                <a:latin typeface="Calibri"/>
                <a:cs typeface="Calibri"/>
              </a:rPr>
              <a:t>authentication</a:t>
            </a:r>
            <a:endParaRPr sz="1700">
              <a:solidFill>
                <a:prstClr val="black"/>
              </a:solidFill>
              <a:latin typeface="Calibri"/>
              <a:cs typeface="Calibri"/>
            </a:endParaRPr>
          </a:p>
          <a:p>
            <a:pPr marL="866140" marR="631825" lvl="1" indent="-170815">
              <a:lnSpc>
                <a:spcPct val="114700"/>
              </a:lnSpc>
              <a:spcBef>
                <a:spcPts val="615"/>
              </a:spcBef>
              <a:buFont typeface="Arial"/>
              <a:buChar char="•"/>
              <a:tabLst>
                <a:tab pos="866140" algn="l"/>
              </a:tabLst>
            </a:pPr>
            <a:r>
              <a:rPr sz="1700" spc="-10" dirty="0">
                <a:solidFill>
                  <a:prstClr val="black"/>
                </a:solidFill>
                <a:latin typeface="Calibri"/>
                <a:cs typeface="Calibri"/>
              </a:rPr>
              <a:t>Role, </a:t>
            </a:r>
            <a:r>
              <a:rPr sz="1700" spc="-5" dirty="0">
                <a:solidFill>
                  <a:prstClr val="black"/>
                </a:solidFill>
                <a:latin typeface="Calibri"/>
                <a:cs typeface="Calibri"/>
              </a:rPr>
              <a:t>entitlement </a:t>
            </a:r>
            <a:r>
              <a:rPr sz="1700" dirty="0">
                <a:solidFill>
                  <a:prstClr val="black"/>
                </a:solidFill>
                <a:latin typeface="Calibri"/>
                <a:cs typeface="Calibri"/>
              </a:rPr>
              <a:t>and</a:t>
            </a:r>
            <a:r>
              <a:rPr sz="1700" spc="-80" dirty="0">
                <a:solidFill>
                  <a:prstClr val="black"/>
                </a:solidFill>
                <a:latin typeface="Calibri"/>
                <a:cs typeface="Calibri"/>
              </a:rPr>
              <a:t> </a:t>
            </a:r>
            <a:r>
              <a:rPr sz="1700" dirty="0">
                <a:solidFill>
                  <a:prstClr val="black"/>
                </a:solidFill>
                <a:latin typeface="Calibri"/>
                <a:cs typeface="Calibri"/>
              </a:rPr>
              <a:t>policy  </a:t>
            </a:r>
            <a:r>
              <a:rPr sz="1700" spc="-5" dirty="0">
                <a:solidFill>
                  <a:prstClr val="black"/>
                </a:solidFill>
                <a:latin typeface="Calibri"/>
                <a:cs typeface="Calibri"/>
              </a:rPr>
              <a:t>management</a:t>
            </a:r>
            <a:endParaRPr sz="1700">
              <a:solidFill>
                <a:prstClr val="black"/>
              </a:solidFill>
              <a:latin typeface="Calibri"/>
              <a:cs typeface="Calibri"/>
            </a:endParaRPr>
          </a:p>
          <a:p>
            <a:pPr marL="866140" lvl="1" indent="-170815">
              <a:spcBef>
                <a:spcPts val="910"/>
              </a:spcBef>
              <a:buFont typeface="Arial"/>
              <a:buChar char="•"/>
              <a:tabLst>
                <a:tab pos="866140" algn="l"/>
              </a:tabLst>
            </a:pPr>
            <a:r>
              <a:rPr sz="1700" dirty="0">
                <a:solidFill>
                  <a:prstClr val="black"/>
                </a:solidFill>
                <a:latin typeface="Calibri"/>
                <a:cs typeface="Calibri"/>
              </a:rPr>
              <a:t>Identity &amp; </a:t>
            </a:r>
            <a:r>
              <a:rPr sz="1700" spc="-5" dirty="0">
                <a:solidFill>
                  <a:prstClr val="black"/>
                </a:solidFill>
                <a:latin typeface="Calibri"/>
                <a:cs typeface="Calibri"/>
              </a:rPr>
              <a:t>Access</a:t>
            </a:r>
            <a:r>
              <a:rPr sz="1700" spc="-40" dirty="0">
                <a:solidFill>
                  <a:prstClr val="black"/>
                </a:solidFill>
                <a:latin typeface="Calibri"/>
                <a:cs typeface="Calibri"/>
              </a:rPr>
              <a:t> </a:t>
            </a:r>
            <a:r>
              <a:rPr sz="1700" dirty="0">
                <a:solidFill>
                  <a:prstClr val="black"/>
                </a:solidFill>
                <a:latin typeface="Calibri"/>
                <a:cs typeface="Calibri"/>
              </a:rPr>
              <a:t>audit</a:t>
            </a:r>
            <a:endParaRPr sz="1700">
              <a:solidFill>
                <a:prstClr val="black"/>
              </a:solidFill>
              <a:latin typeface="Calibri"/>
              <a:cs typeface="Calibri"/>
            </a:endParaRPr>
          </a:p>
          <a:p>
            <a:pPr marL="299085" marR="5080" indent="-287020">
              <a:lnSpc>
                <a:spcPct val="115300"/>
              </a:lnSpc>
              <a:spcBef>
                <a:spcPts val="985"/>
              </a:spcBef>
              <a:buFont typeface="Wingdings"/>
              <a:buChar char=""/>
              <a:tabLst>
                <a:tab pos="299085" algn="l"/>
                <a:tab pos="299720" algn="l"/>
              </a:tabLst>
            </a:pPr>
            <a:r>
              <a:rPr sz="1700" spc="-15" dirty="0">
                <a:solidFill>
                  <a:prstClr val="black"/>
                </a:solidFill>
                <a:latin typeface="Calibri"/>
                <a:cs typeface="Calibri"/>
              </a:rPr>
              <a:t>Any </a:t>
            </a:r>
            <a:r>
              <a:rPr sz="1700" spc="-5" dirty="0">
                <a:solidFill>
                  <a:prstClr val="black"/>
                </a:solidFill>
                <a:latin typeface="Calibri"/>
                <a:cs typeface="Calibri"/>
              </a:rPr>
              <a:t>access to </a:t>
            </a:r>
            <a:r>
              <a:rPr sz="1700" spc="5" dirty="0">
                <a:solidFill>
                  <a:prstClr val="black"/>
                </a:solidFill>
                <a:latin typeface="Calibri"/>
                <a:cs typeface="Calibri"/>
              </a:rPr>
              <a:t>the </a:t>
            </a:r>
            <a:r>
              <a:rPr sz="1700" spc="-10" dirty="0">
                <a:solidFill>
                  <a:prstClr val="black"/>
                </a:solidFill>
                <a:latin typeface="Calibri"/>
                <a:cs typeface="Calibri"/>
              </a:rPr>
              <a:t>provider’s </a:t>
            </a:r>
            <a:r>
              <a:rPr sz="1700" spc="-5" dirty="0">
                <a:solidFill>
                  <a:prstClr val="black"/>
                </a:solidFill>
                <a:latin typeface="Calibri"/>
                <a:cs typeface="Calibri"/>
              </a:rPr>
              <a:t>management  platform </a:t>
            </a:r>
            <a:r>
              <a:rPr sz="1700" dirty="0">
                <a:solidFill>
                  <a:prstClr val="black"/>
                </a:solidFill>
                <a:latin typeface="Calibri"/>
                <a:cs typeface="Calibri"/>
              </a:rPr>
              <a:t>should be </a:t>
            </a:r>
            <a:r>
              <a:rPr sz="1700" spc="-5" dirty="0">
                <a:solidFill>
                  <a:prstClr val="black"/>
                </a:solidFill>
                <a:latin typeface="Calibri"/>
                <a:cs typeface="Calibri"/>
              </a:rPr>
              <a:t>monitored </a:t>
            </a:r>
            <a:r>
              <a:rPr sz="1700" dirty="0">
                <a:solidFill>
                  <a:prstClr val="black"/>
                </a:solidFill>
                <a:latin typeface="Calibri"/>
                <a:cs typeface="Calibri"/>
              </a:rPr>
              <a:t>and</a:t>
            </a:r>
            <a:r>
              <a:rPr sz="1700" spc="-190" dirty="0">
                <a:solidFill>
                  <a:prstClr val="black"/>
                </a:solidFill>
                <a:latin typeface="Calibri"/>
                <a:cs typeface="Calibri"/>
              </a:rPr>
              <a:t> </a:t>
            </a:r>
            <a:r>
              <a:rPr sz="1700" dirty="0">
                <a:solidFill>
                  <a:prstClr val="black"/>
                </a:solidFill>
                <a:latin typeface="Calibri"/>
                <a:cs typeface="Calibri"/>
              </a:rPr>
              <a:t>logged</a:t>
            </a:r>
            <a:endParaRPr sz="1700">
              <a:solidFill>
                <a:prstClr val="black"/>
              </a:solidFill>
              <a:latin typeface="Calibri"/>
              <a:cs typeface="Calibri"/>
            </a:endParaRPr>
          </a:p>
        </p:txBody>
      </p:sp>
      <p:sp>
        <p:nvSpPr>
          <p:cNvPr id="14" name="object 14"/>
          <p:cNvSpPr txBox="1"/>
          <p:nvPr/>
        </p:nvSpPr>
        <p:spPr>
          <a:xfrm>
            <a:off x="610699" y="5540366"/>
            <a:ext cx="3953510" cy="619760"/>
          </a:xfrm>
          <a:prstGeom prst="rect">
            <a:avLst/>
          </a:prstGeom>
        </p:spPr>
        <p:txBody>
          <a:bodyPr vert="horz" wrap="square" lIns="0" tIns="12065" rIns="0" bIns="0" rtlCol="0">
            <a:spAutoFit/>
          </a:bodyPr>
          <a:lstStyle/>
          <a:p>
            <a:pPr marL="299085" marR="5080" indent="-287020">
              <a:lnSpc>
                <a:spcPct val="114700"/>
              </a:lnSpc>
              <a:spcBef>
                <a:spcPts val="95"/>
              </a:spcBef>
              <a:buFont typeface="Wingdings"/>
              <a:buChar char=""/>
              <a:tabLst>
                <a:tab pos="299085" algn="l"/>
                <a:tab pos="299720" algn="l"/>
              </a:tabLst>
            </a:pPr>
            <a:r>
              <a:rPr sz="1700" b="1" spc="-15" dirty="0">
                <a:solidFill>
                  <a:prstClr val="black"/>
                </a:solidFill>
                <a:latin typeface="Calibri"/>
                <a:cs typeface="Calibri"/>
              </a:rPr>
              <a:t>Several </a:t>
            </a:r>
            <a:r>
              <a:rPr sz="1700" b="1" spc="-10" dirty="0">
                <a:solidFill>
                  <a:prstClr val="black"/>
                </a:solidFill>
                <a:latin typeface="Calibri"/>
                <a:cs typeface="Calibri"/>
              </a:rPr>
              <a:t>standards available for </a:t>
            </a:r>
            <a:r>
              <a:rPr sz="1700" b="1" spc="-15" dirty="0">
                <a:solidFill>
                  <a:prstClr val="black"/>
                </a:solidFill>
                <a:latin typeface="Calibri"/>
                <a:cs typeface="Calibri"/>
              </a:rPr>
              <a:t>federated  </a:t>
            </a:r>
            <a:r>
              <a:rPr sz="1700" b="1" dirty="0">
                <a:solidFill>
                  <a:prstClr val="black"/>
                </a:solidFill>
                <a:latin typeface="Calibri"/>
                <a:cs typeface="Calibri"/>
              </a:rPr>
              <a:t>IDs, </a:t>
            </a:r>
            <a:r>
              <a:rPr sz="1700" b="1" spc="-5" dirty="0">
                <a:solidFill>
                  <a:prstClr val="black"/>
                </a:solidFill>
                <a:latin typeface="Calibri"/>
                <a:cs typeface="Calibri"/>
              </a:rPr>
              <a:t>single sign-on and access</a:t>
            </a:r>
            <a:r>
              <a:rPr sz="1700" b="1" spc="-70" dirty="0">
                <a:solidFill>
                  <a:prstClr val="black"/>
                </a:solidFill>
                <a:latin typeface="Calibri"/>
                <a:cs typeface="Calibri"/>
              </a:rPr>
              <a:t> </a:t>
            </a:r>
            <a:r>
              <a:rPr sz="1700" b="1" spc="-10" dirty="0">
                <a:solidFill>
                  <a:prstClr val="black"/>
                </a:solidFill>
                <a:latin typeface="Calibri"/>
                <a:cs typeface="Calibri"/>
              </a:rPr>
              <a:t>control</a:t>
            </a:r>
            <a:endParaRPr sz="1700">
              <a:solidFill>
                <a:prstClr val="black"/>
              </a:solidFill>
              <a:latin typeface="Calibri"/>
              <a:cs typeface="Calibri"/>
            </a:endParaRPr>
          </a:p>
        </p:txBody>
      </p:sp>
      <p:sp>
        <p:nvSpPr>
          <p:cNvPr id="15" name="object 15"/>
          <p:cNvSpPr/>
          <p:nvPr/>
        </p:nvSpPr>
        <p:spPr>
          <a:xfrm>
            <a:off x="5288905" y="1343307"/>
            <a:ext cx="1104934" cy="1097276"/>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6" name="object 16"/>
          <p:cNvSpPr/>
          <p:nvPr/>
        </p:nvSpPr>
        <p:spPr>
          <a:xfrm>
            <a:off x="5322959" y="4098142"/>
            <a:ext cx="3379857" cy="612434"/>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17" name="object 17"/>
          <p:cNvSpPr/>
          <p:nvPr/>
        </p:nvSpPr>
        <p:spPr>
          <a:xfrm>
            <a:off x="6781800" y="1828800"/>
            <a:ext cx="2095969" cy="822959"/>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18" name="object 18"/>
          <p:cNvSpPr/>
          <p:nvPr/>
        </p:nvSpPr>
        <p:spPr>
          <a:xfrm>
            <a:off x="7419647" y="3352800"/>
            <a:ext cx="1339554" cy="457199"/>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19" name="object 19"/>
          <p:cNvSpPr/>
          <p:nvPr/>
        </p:nvSpPr>
        <p:spPr>
          <a:xfrm>
            <a:off x="7258050" y="5105400"/>
            <a:ext cx="1304925" cy="1143000"/>
          </a:xfrm>
          <a:prstGeom prst="rect">
            <a:avLst/>
          </a:prstGeom>
          <a:blipFill>
            <a:blip r:embed="rId12" cstate="print"/>
            <a:stretch>
              <a:fillRect/>
            </a:stretch>
          </a:blipFill>
        </p:spPr>
        <p:txBody>
          <a:bodyPr wrap="square" lIns="0" tIns="0" rIns="0" bIns="0" rtlCol="0"/>
          <a:lstStyle/>
          <a:p>
            <a:endParaRPr smtClean="0">
              <a:solidFill>
                <a:prstClr val="black"/>
              </a:solidFill>
            </a:endParaRPr>
          </a:p>
        </p:txBody>
      </p:sp>
      <p:sp>
        <p:nvSpPr>
          <p:cNvPr id="20" name="object 20"/>
          <p:cNvSpPr/>
          <p:nvPr/>
        </p:nvSpPr>
        <p:spPr>
          <a:xfrm>
            <a:off x="5231027" y="5316128"/>
            <a:ext cx="1637267" cy="315096"/>
          </a:xfrm>
          <a:prstGeom prst="rect">
            <a:avLst/>
          </a:prstGeom>
          <a:blipFill>
            <a:blip r:embed="rId13" cstate="print"/>
            <a:stretch>
              <a:fillRect/>
            </a:stretch>
          </a:blipFill>
        </p:spPr>
        <p:txBody>
          <a:bodyPr wrap="square" lIns="0" tIns="0" rIns="0" bIns="0" rtlCol="0"/>
          <a:lstStyle/>
          <a:p>
            <a:endParaRPr smtClean="0">
              <a:solidFill>
                <a:prstClr val="black"/>
              </a:solidFill>
            </a:endParaRPr>
          </a:p>
        </p:txBody>
      </p:sp>
      <p:sp>
        <p:nvSpPr>
          <p:cNvPr id="21" name="object 21"/>
          <p:cNvSpPr txBox="1"/>
          <p:nvPr/>
        </p:nvSpPr>
        <p:spPr>
          <a:xfrm>
            <a:off x="5260340" y="5692677"/>
            <a:ext cx="1638935" cy="299720"/>
          </a:xfrm>
          <a:prstGeom prst="rect">
            <a:avLst/>
          </a:prstGeom>
        </p:spPr>
        <p:txBody>
          <a:bodyPr vert="horz" wrap="square" lIns="0" tIns="12700" rIns="0" bIns="0" rtlCol="0">
            <a:spAutoFit/>
          </a:bodyPr>
          <a:lstStyle/>
          <a:p>
            <a:pPr marL="12700">
              <a:spcBef>
                <a:spcPts val="100"/>
              </a:spcBef>
            </a:pPr>
            <a:r>
              <a:rPr b="1" spc="-5" dirty="0">
                <a:solidFill>
                  <a:prstClr val="black"/>
                </a:solidFill>
                <a:latin typeface="Arial"/>
                <a:cs typeface="Arial"/>
              </a:rPr>
              <a:t>WS-Federation</a:t>
            </a:r>
            <a:endParaRPr>
              <a:solidFill>
                <a:prstClr val="black"/>
              </a:solidFill>
              <a:latin typeface="Arial"/>
              <a:cs typeface="Arial"/>
            </a:endParaRPr>
          </a:p>
        </p:txBody>
      </p:sp>
    </p:spTree>
    <p:extLst>
      <p:ext uri="{BB962C8B-B14F-4D97-AF65-F5344CB8AC3E}">
        <p14:creationId xmlns:p14="http://schemas.microsoft.com/office/powerpoint/2010/main" val="8872927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335"/>
            <a:ext cx="9143999" cy="765047"/>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4" name="object 4"/>
          <p:cNvSpPr txBox="1">
            <a:spLocks noGrp="1"/>
          </p:cNvSpPr>
          <p:nvPr>
            <p:ph type="title"/>
          </p:nvPr>
        </p:nvSpPr>
        <p:spPr>
          <a:xfrm>
            <a:off x="421322" y="212128"/>
            <a:ext cx="8570278" cy="350737"/>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00"/>
                </a:solidFill>
              </a:rPr>
              <a:t>Step </a:t>
            </a:r>
            <a:r>
              <a:rPr sz="2200" b="1" spc="-5" dirty="0">
                <a:solidFill>
                  <a:srgbClr val="FFFF00"/>
                </a:solidFill>
              </a:rPr>
              <a:t>4: </a:t>
            </a:r>
            <a:r>
              <a:rPr sz="2200" b="1" spc="-15" dirty="0">
                <a:solidFill>
                  <a:srgbClr val="FFFF00"/>
                </a:solidFill>
              </a:rPr>
              <a:t>Ensure proper protection </a:t>
            </a:r>
            <a:r>
              <a:rPr sz="2200" b="1" spc="-5" dirty="0">
                <a:solidFill>
                  <a:srgbClr val="FFFF00"/>
                </a:solidFill>
              </a:rPr>
              <a:t>of </a:t>
            </a:r>
            <a:r>
              <a:rPr sz="2200" b="1" spc="-20" dirty="0">
                <a:solidFill>
                  <a:srgbClr val="FFFF00"/>
                </a:solidFill>
              </a:rPr>
              <a:t>data </a:t>
            </a:r>
            <a:r>
              <a:rPr sz="2200" b="1" spc="-5" dirty="0">
                <a:solidFill>
                  <a:srgbClr val="FFFF00"/>
                </a:solidFill>
              </a:rPr>
              <a:t>&amp;</a:t>
            </a:r>
            <a:r>
              <a:rPr sz="2200" b="1" spc="170" dirty="0">
                <a:solidFill>
                  <a:srgbClr val="FFFF00"/>
                </a:solidFill>
              </a:rPr>
              <a:t> </a:t>
            </a:r>
            <a:r>
              <a:rPr sz="2200" b="1" spc="-15" dirty="0">
                <a:solidFill>
                  <a:srgbClr val="FFFF00"/>
                </a:solidFill>
              </a:rPr>
              <a:t>information</a:t>
            </a:r>
            <a:endParaRPr sz="2200" b="1" dirty="0">
              <a:solidFill>
                <a:srgbClr val="FFFF00"/>
              </a:solidFill>
            </a:endParaRPr>
          </a:p>
        </p:txBody>
      </p:sp>
      <p:sp>
        <p:nvSpPr>
          <p:cNvPr id="29" name="object 29"/>
          <p:cNvSpPr txBox="1">
            <a:spLocks noGrp="1"/>
          </p:cNvSpPr>
          <p:nvPr>
            <p:ph type="sldNum" sz="quarter" idx="12"/>
          </p:nvPr>
        </p:nvSpPr>
        <p:spPr>
          <a:prstGeom prst="rect">
            <a:avLst/>
          </a:prstGeom>
        </p:spPr>
        <p:txBody>
          <a:bodyPr vert="horz" wrap="square" lIns="0" tIns="0" rIns="0" bIns="0" rtlCol="0">
            <a:spAutoFit/>
          </a:bodyPr>
          <a:lstStyle/>
          <a:p>
            <a:pPr marL="25400"/>
            <a:fld id="{81D60167-4931-47E6-BA6A-407CBD079E47}" type="slidenum">
              <a:rPr spc="-5" dirty="0">
                <a:solidFill>
                  <a:srgbClr val="464653"/>
                </a:solidFill>
              </a:rPr>
              <a:pPr marL="25400"/>
              <a:t>85</a:t>
            </a:fld>
            <a:endParaRPr spc="-5" dirty="0">
              <a:solidFill>
                <a:srgbClr val="464653"/>
              </a:solidFill>
            </a:endParaRPr>
          </a:p>
        </p:txBody>
      </p:sp>
      <p:sp>
        <p:nvSpPr>
          <p:cNvPr id="5" name="object 5"/>
          <p:cNvSpPr/>
          <p:nvPr/>
        </p:nvSpPr>
        <p:spPr>
          <a:xfrm>
            <a:off x="701040" y="1178064"/>
            <a:ext cx="2331719" cy="656830"/>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6" name="object 6"/>
          <p:cNvSpPr/>
          <p:nvPr/>
        </p:nvSpPr>
        <p:spPr>
          <a:xfrm>
            <a:off x="699516" y="1269491"/>
            <a:ext cx="1819655"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762002" y="1219200"/>
            <a:ext cx="2209800" cy="533400"/>
          </a:xfrm>
          <a:custGeom>
            <a:avLst/>
            <a:gdLst/>
            <a:ahLst/>
            <a:cxnLst/>
            <a:rect l="l" t="t" r="r" b="b"/>
            <a:pathLst>
              <a:path w="2209800" h="533400">
                <a:moveTo>
                  <a:pt x="2120900" y="0"/>
                </a:moveTo>
                <a:lnTo>
                  <a:pt x="88900" y="0"/>
                </a:lnTo>
                <a:lnTo>
                  <a:pt x="54296" y="6986"/>
                </a:lnTo>
                <a:lnTo>
                  <a:pt x="26038" y="26038"/>
                </a:lnTo>
                <a:lnTo>
                  <a:pt x="6986" y="54296"/>
                </a:lnTo>
                <a:lnTo>
                  <a:pt x="0" y="88900"/>
                </a:lnTo>
                <a:lnTo>
                  <a:pt x="0" y="533400"/>
                </a:lnTo>
                <a:lnTo>
                  <a:pt x="2209800" y="533400"/>
                </a:lnTo>
                <a:lnTo>
                  <a:pt x="2209800" y="88900"/>
                </a:lnTo>
                <a:lnTo>
                  <a:pt x="2202813" y="54296"/>
                </a:lnTo>
                <a:lnTo>
                  <a:pt x="2183761" y="26038"/>
                </a:lnTo>
                <a:lnTo>
                  <a:pt x="2155503" y="6986"/>
                </a:lnTo>
                <a:lnTo>
                  <a:pt x="2120900" y="0"/>
                </a:lnTo>
                <a:close/>
              </a:path>
            </a:pathLst>
          </a:custGeom>
          <a:solidFill>
            <a:srgbClr val="008000"/>
          </a:solidFill>
        </p:spPr>
        <p:txBody>
          <a:bodyPr wrap="square" lIns="0" tIns="0" rIns="0" bIns="0" rtlCol="0"/>
          <a:lstStyle/>
          <a:p>
            <a:endParaRPr smtClean="0">
              <a:solidFill>
                <a:prstClr val="black"/>
              </a:solidFill>
            </a:endParaRPr>
          </a:p>
        </p:txBody>
      </p:sp>
      <p:sp>
        <p:nvSpPr>
          <p:cNvPr id="8" name="object 8"/>
          <p:cNvSpPr/>
          <p:nvPr/>
        </p:nvSpPr>
        <p:spPr>
          <a:xfrm>
            <a:off x="762002" y="1219200"/>
            <a:ext cx="2209800" cy="533400"/>
          </a:xfrm>
          <a:custGeom>
            <a:avLst/>
            <a:gdLst/>
            <a:ahLst/>
            <a:cxnLst/>
            <a:rect l="l" t="t" r="r" b="b"/>
            <a:pathLst>
              <a:path w="2209800" h="533400">
                <a:moveTo>
                  <a:pt x="88900" y="0"/>
                </a:moveTo>
                <a:lnTo>
                  <a:pt x="2120900" y="0"/>
                </a:lnTo>
                <a:lnTo>
                  <a:pt x="2155503" y="6986"/>
                </a:lnTo>
                <a:lnTo>
                  <a:pt x="2183761" y="26038"/>
                </a:lnTo>
                <a:lnTo>
                  <a:pt x="2202813" y="54296"/>
                </a:lnTo>
                <a:lnTo>
                  <a:pt x="2209800" y="88900"/>
                </a:lnTo>
                <a:lnTo>
                  <a:pt x="2209800" y="533400"/>
                </a:lnTo>
                <a:lnTo>
                  <a:pt x="0" y="533400"/>
                </a:lnTo>
                <a:lnTo>
                  <a:pt x="0" y="88900"/>
                </a:lnTo>
                <a:lnTo>
                  <a:pt x="6986" y="54296"/>
                </a:lnTo>
                <a:lnTo>
                  <a:pt x="26038" y="26038"/>
                </a:lnTo>
                <a:lnTo>
                  <a:pt x="54296" y="6986"/>
                </a:lnTo>
                <a:lnTo>
                  <a:pt x="8890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9" name="object 9"/>
          <p:cNvSpPr/>
          <p:nvPr/>
        </p:nvSpPr>
        <p:spPr>
          <a:xfrm>
            <a:off x="701040" y="1711452"/>
            <a:ext cx="4465319" cy="4700015"/>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0" name="object 10"/>
          <p:cNvSpPr/>
          <p:nvPr/>
        </p:nvSpPr>
        <p:spPr>
          <a:xfrm>
            <a:off x="688848" y="1734311"/>
            <a:ext cx="4506455" cy="4696967"/>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1" name="object 11"/>
          <p:cNvSpPr/>
          <p:nvPr/>
        </p:nvSpPr>
        <p:spPr>
          <a:xfrm>
            <a:off x="762000" y="1752600"/>
            <a:ext cx="4343400" cy="4578350"/>
          </a:xfrm>
          <a:custGeom>
            <a:avLst/>
            <a:gdLst/>
            <a:ahLst/>
            <a:cxnLst/>
            <a:rect l="l" t="t" r="r" b="b"/>
            <a:pathLst>
              <a:path w="4343400" h="4578350">
                <a:moveTo>
                  <a:pt x="0" y="0"/>
                </a:moveTo>
                <a:lnTo>
                  <a:pt x="4343400" y="0"/>
                </a:lnTo>
                <a:lnTo>
                  <a:pt x="4343400" y="4577854"/>
                </a:lnTo>
                <a:lnTo>
                  <a:pt x="0" y="4577854"/>
                </a:lnTo>
                <a:lnTo>
                  <a:pt x="0" y="0"/>
                </a:lnTo>
                <a:close/>
              </a:path>
            </a:pathLst>
          </a:custGeom>
          <a:solidFill>
            <a:srgbClr val="FFCC33"/>
          </a:solidFill>
        </p:spPr>
        <p:txBody>
          <a:bodyPr wrap="square" lIns="0" tIns="0" rIns="0" bIns="0" rtlCol="0"/>
          <a:lstStyle/>
          <a:p>
            <a:endParaRPr smtClean="0">
              <a:solidFill>
                <a:prstClr val="black"/>
              </a:solidFill>
            </a:endParaRPr>
          </a:p>
        </p:txBody>
      </p:sp>
      <p:sp>
        <p:nvSpPr>
          <p:cNvPr id="12" name="object 12"/>
          <p:cNvSpPr/>
          <p:nvPr/>
        </p:nvSpPr>
        <p:spPr>
          <a:xfrm>
            <a:off x="762000" y="1752600"/>
            <a:ext cx="4343400" cy="4578350"/>
          </a:xfrm>
          <a:custGeom>
            <a:avLst/>
            <a:gdLst/>
            <a:ahLst/>
            <a:cxnLst/>
            <a:rect l="l" t="t" r="r" b="b"/>
            <a:pathLst>
              <a:path w="4343400" h="4578350">
                <a:moveTo>
                  <a:pt x="0" y="0"/>
                </a:moveTo>
                <a:lnTo>
                  <a:pt x="4343400" y="0"/>
                </a:lnTo>
                <a:lnTo>
                  <a:pt x="4343400" y="4577854"/>
                </a:lnTo>
                <a:lnTo>
                  <a:pt x="0" y="4577854"/>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3" name="object 13"/>
          <p:cNvSpPr txBox="1"/>
          <p:nvPr/>
        </p:nvSpPr>
        <p:spPr>
          <a:xfrm>
            <a:off x="839299" y="1333818"/>
            <a:ext cx="4147820" cy="1468120"/>
          </a:xfrm>
          <a:prstGeom prst="rect">
            <a:avLst/>
          </a:prstGeom>
        </p:spPr>
        <p:txBody>
          <a:bodyPr vert="horz" wrap="square" lIns="0" tIns="12700" rIns="0" bIns="0" rtlCol="0">
            <a:spAutoFit/>
          </a:bodyPr>
          <a:lstStyle/>
          <a:p>
            <a:pPr marL="40005">
              <a:spcBef>
                <a:spcPts val="100"/>
              </a:spcBef>
            </a:pPr>
            <a:r>
              <a:rPr b="1" spc="-10" dirty="0">
                <a:solidFill>
                  <a:srgbClr val="FFFFFF"/>
                </a:solidFill>
                <a:latin typeface="Calibri"/>
                <a:cs typeface="Calibri"/>
              </a:rPr>
              <a:t>Considerations</a:t>
            </a:r>
            <a:endParaRPr>
              <a:solidFill>
                <a:prstClr val="black"/>
              </a:solidFill>
              <a:latin typeface="Calibri"/>
              <a:cs typeface="Calibri"/>
            </a:endParaRPr>
          </a:p>
          <a:p>
            <a:pPr marL="299085" marR="5080" indent="-287020">
              <a:lnSpc>
                <a:spcPct val="114700"/>
              </a:lnSpc>
              <a:spcBef>
                <a:spcPts val="1170"/>
              </a:spcBef>
              <a:buFont typeface="Wingdings"/>
              <a:buChar char=""/>
              <a:tabLst>
                <a:tab pos="299085" algn="l"/>
                <a:tab pos="299720" algn="l"/>
              </a:tabLst>
            </a:pPr>
            <a:r>
              <a:rPr sz="1700" dirty="0">
                <a:solidFill>
                  <a:prstClr val="black"/>
                </a:solidFill>
                <a:latin typeface="Calibri"/>
                <a:cs typeface="Calibri"/>
              </a:rPr>
              <a:t>Security </a:t>
            </a:r>
            <a:r>
              <a:rPr sz="1700" spc="-10" dirty="0">
                <a:solidFill>
                  <a:prstClr val="black"/>
                </a:solidFill>
                <a:latin typeface="Calibri"/>
                <a:cs typeface="Calibri"/>
              </a:rPr>
              <a:t>considerations </a:t>
            </a:r>
            <a:r>
              <a:rPr sz="1700" dirty="0">
                <a:solidFill>
                  <a:prstClr val="black"/>
                </a:solidFill>
                <a:latin typeface="Calibri"/>
                <a:cs typeface="Calibri"/>
              </a:rPr>
              <a:t>apply </a:t>
            </a:r>
            <a:r>
              <a:rPr sz="1700" spc="-5" dirty="0">
                <a:solidFill>
                  <a:prstClr val="black"/>
                </a:solidFill>
                <a:latin typeface="Calibri"/>
                <a:cs typeface="Calibri"/>
              </a:rPr>
              <a:t>to </a:t>
            </a:r>
            <a:r>
              <a:rPr sz="1700" spc="-10" dirty="0">
                <a:solidFill>
                  <a:prstClr val="black"/>
                </a:solidFill>
                <a:latin typeface="Calibri"/>
                <a:cs typeface="Calibri"/>
              </a:rPr>
              <a:t>data at rest  </a:t>
            </a:r>
            <a:r>
              <a:rPr sz="1700" spc="-5" dirty="0">
                <a:solidFill>
                  <a:prstClr val="black"/>
                </a:solidFill>
                <a:latin typeface="Calibri"/>
                <a:cs typeface="Calibri"/>
              </a:rPr>
              <a:t>as well as </a:t>
            </a:r>
            <a:r>
              <a:rPr sz="1700" spc="-10" dirty="0">
                <a:solidFill>
                  <a:prstClr val="black"/>
                </a:solidFill>
                <a:latin typeface="Calibri"/>
                <a:cs typeface="Calibri"/>
              </a:rPr>
              <a:t>data </a:t>
            </a:r>
            <a:r>
              <a:rPr sz="1700" dirty="0">
                <a:solidFill>
                  <a:prstClr val="black"/>
                </a:solidFill>
                <a:latin typeface="Calibri"/>
                <a:cs typeface="Calibri"/>
              </a:rPr>
              <a:t>in</a:t>
            </a:r>
            <a:r>
              <a:rPr sz="1700" spc="-60" dirty="0">
                <a:solidFill>
                  <a:prstClr val="black"/>
                </a:solidFill>
                <a:latin typeface="Calibri"/>
                <a:cs typeface="Calibri"/>
              </a:rPr>
              <a:t> </a:t>
            </a:r>
            <a:r>
              <a:rPr sz="1700" dirty="0">
                <a:solidFill>
                  <a:prstClr val="black"/>
                </a:solidFill>
                <a:latin typeface="Calibri"/>
                <a:cs typeface="Calibri"/>
              </a:rPr>
              <a:t>motion</a:t>
            </a:r>
            <a:endParaRPr sz="1700">
              <a:solidFill>
                <a:prstClr val="black"/>
              </a:solidFill>
              <a:latin typeface="Calibri"/>
              <a:cs typeface="Calibri"/>
            </a:endParaRPr>
          </a:p>
          <a:p>
            <a:pPr marL="299085" indent="-287020">
              <a:spcBef>
                <a:spcPts val="1305"/>
              </a:spcBef>
              <a:buFont typeface="Wingdings"/>
              <a:buChar char=""/>
              <a:tabLst>
                <a:tab pos="299085" algn="l"/>
                <a:tab pos="299720" algn="l"/>
              </a:tabLst>
            </a:pPr>
            <a:r>
              <a:rPr sz="1700" spc="-5" dirty="0">
                <a:solidFill>
                  <a:prstClr val="black"/>
                </a:solidFill>
                <a:latin typeface="Calibri"/>
                <a:cs typeface="Calibri"/>
              </a:rPr>
              <a:t>Controls </a:t>
            </a:r>
            <a:r>
              <a:rPr sz="1700" spc="-15" dirty="0">
                <a:solidFill>
                  <a:prstClr val="black"/>
                </a:solidFill>
                <a:latin typeface="Calibri"/>
                <a:cs typeface="Calibri"/>
              </a:rPr>
              <a:t>for </a:t>
            </a:r>
            <a:r>
              <a:rPr sz="1700" spc="-5" dirty="0">
                <a:solidFill>
                  <a:prstClr val="black"/>
                </a:solidFill>
                <a:latin typeface="Calibri"/>
                <a:cs typeface="Calibri"/>
              </a:rPr>
              <a:t>securing </a:t>
            </a:r>
            <a:r>
              <a:rPr sz="1700" spc="-10" dirty="0">
                <a:solidFill>
                  <a:prstClr val="black"/>
                </a:solidFill>
                <a:latin typeface="Calibri"/>
                <a:cs typeface="Calibri"/>
              </a:rPr>
              <a:t>data </a:t>
            </a:r>
            <a:r>
              <a:rPr sz="1700" dirty="0">
                <a:solidFill>
                  <a:prstClr val="black"/>
                </a:solidFill>
                <a:latin typeface="Calibri"/>
                <a:cs typeface="Calibri"/>
              </a:rPr>
              <a:t>in </a:t>
            </a:r>
            <a:r>
              <a:rPr sz="1700" spc="5" dirty="0">
                <a:solidFill>
                  <a:prstClr val="black"/>
                </a:solidFill>
                <a:latin typeface="Calibri"/>
                <a:cs typeface="Calibri"/>
              </a:rPr>
              <a:t>the</a:t>
            </a:r>
            <a:r>
              <a:rPr sz="1700" spc="-85" dirty="0">
                <a:solidFill>
                  <a:prstClr val="black"/>
                </a:solidFill>
                <a:latin typeface="Calibri"/>
                <a:cs typeface="Calibri"/>
              </a:rPr>
              <a:t> </a:t>
            </a:r>
            <a:r>
              <a:rPr sz="1700" dirty="0">
                <a:solidFill>
                  <a:prstClr val="black"/>
                </a:solidFill>
                <a:latin typeface="Calibri"/>
                <a:cs typeface="Calibri"/>
              </a:rPr>
              <a:t>cloud:</a:t>
            </a:r>
            <a:endParaRPr sz="1700">
              <a:solidFill>
                <a:prstClr val="black"/>
              </a:solidFill>
              <a:latin typeface="Calibri"/>
              <a:cs typeface="Calibri"/>
            </a:endParaRPr>
          </a:p>
        </p:txBody>
      </p:sp>
      <p:sp>
        <p:nvSpPr>
          <p:cNvPr id="14" name="object 14"/>
          <p:cNvSpPr txBox="1"/>
          <p:nvPr/>
        </p:nvSpPr>
        <p:spPr>
          <a:xfrm>
            <a:off x="1296499" y="2774860"/>
            <a:ext cx="3320415" cy="2493010"/>
          </a:xfrm>
          <a:prstGeom prst="rect">
            <a:avLst/>
          </a:prstGeom>
        </p:spPr>
        <p:txBody>
          <a:bodyPr vert="horz" wrap="square" lIns="0" tIns="128270" rIns="0" bIns="0" rtlCol="0">
            <a:spAutoFit/>
          </a:bodyPr>
          <a:lstStyle/>
          <a:p>
            <a:pPr marL="297180" indent="-285115">
              <a:spcBef>
                <a:spcPts val="1010"/>
              </a:spcBef>
              <a:buFontTx/>
              <a:buChar char="•"/>
              <a:tabLst>
                <a:tab pos="297180" algn="l"/>
                <a:tab pos="297815" algn="l"/>
              </a:tabLst>
            </a:pPr>
            <a:r>
              <a:rPr sz="1700" spc="-10" dirty="0">
                <a:solidFill>
                  <a:prstClr val="black"/>
                </a:solidFill>
                <a:latin typeface="Calibri"/>
                <a:cs typeface="Calibri"/>
              </a:rPr>
              <a:t>Create </a:t>
            </a:r>
            <a:r>
              <a:rPr sz="1700" dirty="0">
                <a:solidFill>
                  <a:prstClr val="black"/>
                </a:solidFill>
                <a:latin typeface="Calibri"/>
                <a:cs typeface="Calibri"/>
              </a:rPr>
              <a:t>a </a:t>
            </a:r>
            <a:r>
              <a:rPr sz="1700" spc="-10" dirty="0">
                <a:solidFill>
                  <a:prstClr val="black"/>
                </a:solidFill>
                <a:latin typeface="Calibri"/>
                <a:cs typeface="Calibri"/>
              </a:rPr>
              <a:t>data </a:t>
            </a:r>
            <a:r>
              <a:rPr sz="1700" spc="-5" dirty="0">
                <a:solidFill>
                  <a:prstClr val="black"/>
                </a:solidFill>
                <a:latin typeface="Calibri"/>
                <a:cs typeface="Calibri"/>
              </a:rPr>
              <a:t>asset</a:t>
            </a:r>
            <a:r>
              <a:rPr sz="1700" spc="-40" dirty="0">
                <a:solidFill>
                  <a:prstClr val="black"/>
                </a:solidFill>
                <a:latin typeface="Calibri"/>
                <a:cs typeface="Calibri"/>
              </a:rPr>
              <a:t> </a:t>
            </a:r>
            <a:r>
              <a:rPr sz="1700" spc="-10" dirty="0">
                <a:solidFill>
                  <a:prstClr val="black"/>
                </a:solidFill>
                <a:latin typeface="Calibri"/>
                <a:cs typeface="Calibri"/>
              </a:rPr>
              <a:t>catalog</a:t>
            </a:r>
            <a:endParaRPr sz="1700">
              <a:solidFill>
                <a:prstClr val="black"/>
              </a:solidFill>
              <a:latin typeface="Calibri"/>
              <a:cs typeface="Calibri"/>
            </a:endParaRPr>
          </a:p>
          <a:p>
            <a:pPr marL="297180" indent="-285115">
              <a:spcBef>
                <a:spcPts val="910"/>
              </a:spcBef>
              <a:buFontTx/>
              <a:buChar char="•"/>
              <a:tabLst>
                <a:tab pos="297180" algn="l"/>
                <a:tab pos="297815" algn="l"/>
              </a:tabLst>
            </a:pPr>
            <a:r>
              <a:rPr sz="1700" dirty="0">
                <a:solidFill>
                  <a:prstClr val="black"/>
                </a:solidFill>
                <a:latin typeface="Calibri"/>
                <a:cs typeface="Calibri"/>
              </a:rPr>
              <a:t>Consider </a:t>
            </a:r>
            <a:r>
              <a:rPr sz="1700" spc="-5" dirty="0">
                <a:solidFill>
                  <a:prstClr val="black"/>
                </a:solidFill>
                <a:latin typeface="Calibri"/>
                <a:cs typeface="Calibri"/>
              </a:rPr>
              <a:t>all </a:t>
            </a:r>
            <a:r>
              <a:rPr sz="1700" spc="-10" dirty="0">
                <a:solidFill>
                  <a:prstClr val="black"/>
                </a:solidFill>
                <a:latin typeface="Calibri"/>
                <a:cs typeface="Calibri"/>
              </a:rPr>
              <a:t>forms </a:t>
            </a:r>
            <a:r>
              <a:rPr sz="1700" dirty="0">
                <a:solidFill>
                  <a:prstClr val="black"/>
                </a:solidFill>
                <a:latin typeface="Calibri"/>
                <a:cs typeface="Calibri"/>
              </a:rPr>
              <a:t>of</a:t>
            </a:r>
            <a:r>
              <a:rPr sz="1700" spc="-45" dirty="0">
                <a:solidFill>
                  <a:prstClr val="black"/>
                </a:solidFill>
                <a:latin typeface="Calibri"/>
                <a:cs typeface="Calibri"/>
              </a:rPr>
              <a:t> </a:t>
            </a:r>
            <a:r>
              <a:rPr sz="1700" spc="-10" dirty="0">
                <a:solidFill>
                  <a:prstClr val="black"/>
                </a:solidFill>
                <a:latin typeface="Calibri"/>
                <a:cs typeface="Calibri"/>
              </a:rPr>
              <a:t>data</a:t>
            </a:r>
            <a:endParaRPr sz="1700">
              <a:solidFill>
                <a:prstClr val="black"/>
              </a:solidFill>
              <a:latin typeface="Calibri"/>
              <a:cs typeface="Calibri"/>
            </a:endParaRPr>
          </a:p>
          <a:p>
            <a:pPr marL="297180" indent="-285115">
              <a:spcBef>
                <a:spcPts val="900"/>
              </a:spcBef>
              <a:buFontTx/>
              <a:buChar char="•"/>
              <a:tabLst>
                <a:tab pos="297180" algn="l"/>
                <a:tab pos="297815" algn="l"/>
              </a:tabLst>
            </a:pPr>
            <a:r>
              <a:rPr sz="1700" dirty="0">
                <a:solidFill>
                  <a:prstClr val="black"/>
                </a:solidFill>
                <a:latin typeface="Calibri"/>
                <a:cs typeface="Calibri"/>
              </a:rPr>
              <a:t>Consider </a:t>
            </a:r>
            <a:r>
              <a:rPr sz="1700" spc="-10" dirty="0">
                <a:solidFill>
                  <a:prstClr val="black"/>
                </a:solidFill>
                <a:latin typeface="Calibri"/>
                <a:cs typeface="Calibri"/>
              </a:rPr>
              <a:t>privacy</a:t>
            </a:r>
            <a:r>
              <a:rPr sz="1700" spc="-60" dirty="0">
                <a:solidFill>
                  <a:prstClr val="black"/>
                </a:solidFill>
                <a:latin typeface="Calibri"/>
                <a:cs typeface="Calibri"/>
              </a:rPr>
              <a:t> </a:t>
            </a:r>
            <a:r>
              <a:rPr sz="1700" spc="-5" dirty="0">
                <a:solidFill>
                  <a:prstClr val="black"/>
                </a:solidFill>
                <a:latin typeface="Calibri"/>
                <a:cs typeface="Calibri"/>
              </a:rPr>
              <a:t>requirements</a:t>
            </a:r>
            <a:endParaRPr sz="1700">
              <a:solidFill>
                <a:prstClr val="black"/>
              </a:solidFill>
              <a:latin typeface="Calibri"/>
              <a:cs typeface="Calibri"/>
            </a:endParaRPr>
          </a:p>
          <a:p>
            <a:pPr marL="297180" marR="5080" indent="-285115">
              <a:lnSpc>
                <a:spcPct val="114700"/>
              </a:lnSpc>
              <a:spcBef>
                <a:spcPts val="615"/>
              </a:spcBef>
              <a:buFontTx/>
              <a:buChar char="•"/>
              <a:tabLst>
                <a:tab pos="297180" algn="l"/>
                <a:tab pos="297815" algn="l"/>
              </a:tabLst>
            </a:pPr>
            <a:r>
              <a:rPr sz="1700" dirty="0">
                <a:solidFill>
                  <a:prstClr val="black"/>
                </a:solidFill>
                <a:latin typeface="Calibri"/>
                <a:cs typeface="Calibri"/>
              </a:rPr>
              <a:t>Apply </a:t>
            </a:r>
            <a:r>
              <a:rPr sz="1700" spc="-10" dirty="0">
                <a:solidFill>
                  <a:prstClr val="black"/>
                </a:solidFill>
                <a:latin typeface="Calibri"/>
                <a:cs typeface="Calibri"/>
              </a:rPr>
              <a:t>confidentiality, </a:t>
            </a:r>
            <a:r>
              <a:rPr sz="1700" spc="-5" dirty="0">
                <a:solidFill>
                  <a:prstClr val="black"/>
                </a:solidFill>
                <a:latin typeface="Calibri"/>
                <a:cs typeface="Calibri"/>
              </a:rPr>
              <a:t>integrity</a:t>
            </a:r>
            <a:r>
              <a:rPr sz="1700" spc="-145" dirty="0">
                <a:solidFill>
                  <a:prstClr val="black"/>
                </a:solidFill>
                <a:latin typeface="Calibri"/>
                <a:cs typeface="Calibri"/>
              </a:rPr>
              <a:t> </a:t>
            </a:r>
            <a:r>
              <a:rPr sz="1700" dirty="0">
                <a:solidFill>
                  <a:prstClr val="black"/>
                </a:solidFill>
                <a:latin typeface="Calibri"/>
                <a:cs typeface="Calibri"/>
              </a:rPr>
              <a:t>and  </a:t>
            </a:r>
            <a:r>
              <a:rPr sz="1700" spc="-10" dirty="0">
                <a:solidFill>
                  <a:prstClr val="black"/>
                </a:solidFill>
                <a:latin typeface="Calibri"/>
                <a:cs typeface="Calibri"/>
              </a:rPr>
              <a:t>availability</a:t>
            </a:r>
            <a:r>
              <a:rPr sz="1700" spc="-50" dirty="0">
                <a:solidFill>
                  <a:prstClr val="black"/>
                </a:solidFill>
                <a:latin typeface="Calibri"/>
                <a:cs typeface="Calibri"/>
              </a:rPr>
              <a:t> </a:t>
            </a:r>
            <a:r>
              <a:rPr sz="1700" spc="-5" dirty="0">
                <a:solidFill>
                  <a:prstClr val="black"/>
                </a:solidFill>
                <a:latin typeface="Calibri"/>
                <a:cs typeface="Calibri"/>
              </a:rPr>
              <a:t>principles</a:t>
            </a:r>
            <a:endParaRPr sz="1700">
              <a:solidFill>
                <a:prstClr val="black"/>
              </a:solidFill>
              <a:latin typeface="Calibri"/>
              <a:cs typeface="Calibri"/>
            </a:endParaRPr>
          </a:p>
          <a:p>
            <a:pPr marL="297180" marR="805815" indent="-285115">
              <a:lnSpc>
                <a:spcPct val="114700"/>
              </a:lnSpc>
              <a:spcBef>
                <a:spcPts val="610"/>
              </a:spcBef>
              <a:buFontTx/>
              <a:buChar char="•"/>
              <a:tabLst>
                <a:tab pos="297180" algn="l"/>
                <a:tab pos="297815" algn="l"/>
              </a:tabLst>
            </a:pPr>
            <a:r>
              <a:rPr sz="1700" dirty="0">
                <a:solidFill>
                  <a:prstClr val="black"/>
                </a:solidFill>
                <a:latin typeface="Calibri"/>
                <a:cs typeface="Calibri"/>
              </a:rPr>
              <a:t>Apply identify and</a:t>
            </a:r>
            <a:r>
              <a:rPr sz="1700" spc="-140" dirty="0">
                <a:solidFill>
                  <a:prstClr val="black"/>
                </a:solidFill>
                <a:latin typeface="Calibri"/>
                <a:cs typeface="Calibri"/>
              </a:rPr>
              <a:t> </a:t>
            </a:r>
            <a:r>
              <a:rPr sz="1700" spc="-5" dirty="0">
                <a:solidFill>
                  <a:prstClr val="black"/>
                </a:solidFill>
                <a:latin typeface="Calibri"/>
                <a:cs typeface="Calibri"/>
              </a:rPr>
              <a:t>access  management</a:t>
            </a:r>
            <a:endParaRPr sz="1700">
              <a:solidFill>
                <a:prstClr val="black"/>
              </a:solidFill>
              <a:latin typeface="Calibri"/>
              <a:cs typeface="Calibri"/>
            </a:endParaRPr>
          </a:p>
        </p:txBody>
      </p:sp>
      <p:sp>
        <p:nvSpPr>
          <p:cNvPr id="15" name="object 15"/>
          <p:cNvSpPr txBox="1"/>
          <p:nvPr/>
        </p:nvSpPr>
        <p:spPr>
          <a:xfrm>
            <a:off x="839299" y="5319993"/>
            <a:ext cx="3554095" cy="918844"/>
          </a:xfrm>
          <a:prstGeom prst="rect">
            <a:avLst/>
          </a:prstGeom>
        </p:spPr>
        <p:txBody>
          <a:bodyPr vert="horz" wrap="square" lIns="0" tIns="11430" rIns="0" bIns="0" rtlCol="0">
            <a:spAutoFit/>
          </a:bodyPr>
          <a:lstStyle/>
          <a:p>
            <a:pPr marL="299085" marR="5080" indent="-287020">
              <a:lnSpc>
                <a:spcPct val="114999"/>
              </a:lnSpc>
              <a:spcBef>
                <a:spcPts val="90"/>
              </a:spcBef>
              <a:buFont typeface="Wingdings"/>
              <a:buChar char=""/>
              <a:tabLst>
                <a:tab pos="299085" algn="l"/>
                <a:tab pos="299720" algn="l"/>
              </a:tabLst>
            </a:pPr>
            <a:r>
              <a:rPr sz="1700" b="1" spc="-5" dirty="0">
                <a:solidFill>
                  <a:prstClr val="black"/>
                </a:solidFill>
                <a:latin typeface="Calibri"/>
                <a:cs typeface="Calibri"/>
              </a:rPr>
              <a:t>Seek security </a:t>
            </a:r>
            <a:r>
              <a:rPr sz="1700" b="1" spc="-10" dirty="0">
                <a:solidFill>
                  <a:prstClr val="black"/>
                </a:solidFill>
                <a:latin typeface="Calibri"/>
                <a:cs typeface="Calibri"/>
              </a:rPr>
              <a:t>standards for control  framework, data </a:t>
            </a:r>
            <a:r>
              <a:rPr sz="1700" b="1" dirty="0">
                <a:solidFill>
                  <a:prstClr val="black"/>
                </a:solidFill>
                <a:latin typeface="Calibri"/>
                <a:cs typeface="Calibri"/>
              </a:rPr>
              <a:t>in motion </a:t>
            </a:r>
            <a:r>
              <a:rPr sz="1700" b="1" spc="-5" dirty="0">
                <a:solidFill>
                  <a:prstClr val="black"/>
                </a:solidFill>
                <a:latin typeface="Calibri"/>
                <a:cs typeface="Calibri"/>
              </a:rPr>
              <a:t>and</a:t>
            </a:r>
            <a:r>
              <a:rPr sz="1700" b="1" spc="-80" dirty="0">
                <a:solidFill>
                  <a:prstClr val="black"/>
                </a:solidFill>
                <a:latin typeface="Calibri"/>
                <a:cs typeface="Calibri"/>
              </a:rPr>
              <a:t> </a:t>
            </a:r>
            <a:r>
              <a:rPr sz="1700" b="1" spc="-10" dirty="0">
                <a:solidFill>
                  <a:prstClr val="black"/>
                </a:solidFill>
                <a:latin typeface="Calibri"/>
                <a:cs typeface="Calibri"/>
              </a:rPr>
              <a:t>data  </a:t>
            </a:r>
            <a:r>
              <a:rPr sz="1700" b="1" spc="-5" dirty="0">
                <a:solidFill>
                  <a:prstClr val="black"/>
                </a:solidFill>
                <a:latin typeface="Calibri"/>
                <a:cs typeface="Calibri"/>
              </a:rPr>
              <a:t>encryption</a:t>
            </a:r>
            <a:endParaRPr sz="1700">
              <a:solidFill>
                <a:prstClr val="black"/>
              </a:solidFill>
              <a:latin typeface="Calibri"/>
              <a:cs typeface="Calibri"/>
            </a:endParaRPr>
          </a:p>
        </p:txBody>
      </p:sp>
      <p:sp>
        <p:nvSpPr>
          <p:cNvPr id="16" name="object 16"/>
          <p:cNvSpPr/>
          <p:nvPr/>
        </p:nvSpPr>
        <p:spPr>
          <a:xfrm>
            <a:off x="6164262" y="1517650"/>
            <a:ext cx="922337" cy="920749"/>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7" name="object 17"/>
          <p:cNvSpPr/>
          <p:nvPr/>
        </p:nvSpPr>
        <p:spPr>
          <a:xfrm>
            <a:off x="5745835" y="3185160"/>
            <a:ext cx="1760950" cy="548639"/>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18" name="object 18"/>
          <p:cNvSpPr/>
          <p:nvPr/>
        </p:nvSpPr>
        <p:spPr>
          <a:xfrm>
            <a:off x="5562601" y="3810000"/>
            <a:ext cx="914398" cy="914399"/>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19" name="object 19"/>
          <p:cNvSpPr/>
          <p:nvPr/>
        </p:nvSpPr>
        <p:spPr>
          <a:xfrm>
            <a:off x="7782404" y="3048000"/>
            <a:ext cx="914399" cy="914399"/>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20" name="object 20"/>
          <p:cNvSpPr/>
          <p:nvPr/>
        </p:nvSpPr>
        <p:spPr>
          <a:xfrm>
            <a:off x="6781800" y="5544578"/>
            <a:ext cx="1718729" cy="414864"/>
          </a:xfrm>
          <a:prstGeom prst="rect">
            <a:avLst/>
          </a:prstGeom>
          <a:blipFill>
            <a:blip r:embed="rId12" cstate="print"/>
            <a:stretch>
              <a:fillRect/>
            </a:stretch>
          </a:blipFill>
        </p:spPr>
        <p:txBody>
          <a:bodyPr wrap="square" lIns="0" tIns="0" rIns="0" bIns="0" rtlCol="0"/>
          <a:lstStyle/>
          <a:p>
            <a:endParaRPr smtClean="0">
              <a:solidFill>
                <a:prstClr val="black"/>
              </a:solidFill>
            </a:endParaRPr>
          </a:p>
        </p:txBody>
      </p:sp>
      <p:sp>
        <p:nvSpPr>
          <p:cNvPr id="21" name="object 21"/>
          <p:cNvSpPr txBox="1"/>
          <p:nvPr/>
        </p:nvSpPr>
        <p:spPr>
          <a:xfrm>
            <a:off x="7470140" y="5977654"/>
            <a:ext cx="913130" cy="452120"/>
          </a:xfrm>
          <a:prstGeom prst="rect">
            <a:avLst/>
          </a:prstGeom>
        </p:spPr>
        <p:txBody>
          <a:bodyPr vert="horz" wrap="square" lIns="0" tIns="12065" rIns="0" bIns="0" rtlCol="0">
            <a:spAutoFit/>
          </a:bodyPr>
          <a:lstStyle/>
          <a:p>
            <a:pPr marL="12700">
              <a:spcBef>
                <a:spcPts val="95"/>
              </a:spcBef>
            </a:pPr>
            <a:r>
              <a:rPr sz="2800" b="1" spc="-10" dirty="0">
                <a:solidFill>
                  <a:srgbClr val="391B65"/>
                </a:solidFill>
                <a:latin typeface="Arial"/>
                <a:cs typeface="Arial"/>
              </a:rPr>
              <a:t>KM</a:t>
            </a:r>
            <a:r>
              <a:rPr sz="2800" b="1" spc="-5" dirty="0">
                <a:solidFill>
                  <a:srgbClr val="391B65"/>
                </a:solidFill>
                <a:latin typeface="Arial"/>
                <a:cs typeface="Arial"/>
              </a:rPr>
              <a:t>IP</a:t>
            </a:r>
            <a:endParaRPr sz="2800">
              <a:solidFill>
                <a:prstClr val="black"/>
              </a:solidFill>
              <a:latin typeface="Arial"/>
              <a:cs typeface="Arial"/>
            </a:endParaRPr>
          </a:p>
        </p:txBody>
      </p:sp>
      <p:sp>
        <p:nvSpPr>
          <p:cNvPr id="22" name="object 22"/>
          <p:cNvSpPr/>
          <p:nvPr/>
        </p:nvSpPr>
        <p:spPr>
          <a:xfrm>
            <a:off x="5715000" y="5496585"/>
            <a:ext cx="1008989" cy="914394"/>
          </a:xfrm>
          <a:prstGeom prst="rect">
            <a:avLst/>
          </a:prstGeom>
          <a:blipFill>
            <a:blip r:embed="rId13" cstate="print"/>
            <a:stretch>
              <a:fillRect/>
            </a:stretch>
          </a:blipFill>
        </p:spPr>
        <p:txBody>
          <a:bodyPr wrap="square" lIns="0" tIns="0" rIns="0" bIns="0" rtlCol="0"/>
          <a:lstStyle/>
          <a:p>
            <a:endParaRPr smtClean="0">
              <a:solidFill>
                <a:prstClr val="black"/>
              </a:solidFill>
            </a:endParaRPr>
          </a:p>
        </p:txBody>
      </p:sp>
      <p:sp>
        <p:nvSpPr>
          <p:cNvPr id="23" name="object 23"/>
          <p:cNvSpPr/>
          <p:nvPr/>
        </p:nvSpPr>
        <p:spPr>
          <a:xfrm>
            <a:off x="7391400" y="3962400"/>
            <a:ext cx="1465634" cy="914399"/>
          </a:xfrm>
          <a:prstGeom prst="rect">
            <a:avLst/>
          </a:prstGeom>
          <a:blipFill>
            <a:blip r:embed="rId14" cstate="print"/>
            <a:stretch>
              <a:fillRect/>
            </a:stretch>
          </a:blipFill>
        </p:spPr>
        <p:txBody>
          <a:bodyPr wrap="square" lIns="0" tIns="0" rIns="0" bIns="0" rtlCol="0"/>
          <a:lstStyle/>
          <a:p>
            <a:endParaRPr smtClean="0">
              <a:solidFill>
                <a:prstClr val="black"/>
              </a:solidFill>
            </a:endParaRPr>
          </a:p>
        </p:txBody>
      </p:sp>
      <p:sp>
        <p:nvSpPr>
          <p:cNvPr id="24" name="object 24"/>
          <p:cNvSpPr/>
          <p:nvPr/>
        </p:nvSpPr>
        <p:spPr>
          <a:xfrm>
            <a:off x="6477000" y="3718559"/>
            <a:ext cx="1005838" cy="1005839"/>
          </a:xfrm>
          <a:prstGeom prst="rect">
            <a:avLst/>
          </a:prstGeom>
          <a:blipFill>
            <a:blip r:embed="rId15" cstate="print"/>
            <a:stretch>
              <a:fillRect/>
            </a:stretch>
          </a:blipFill>
        </p:spPr>
        <p:txBody>
          <a:bodyPr wrap="square" lIns="0" tIns="0" rIns="0" bIns="0" rtlCol="0"/>
          <a:lstStyle/>
          <a:p>
            <a:endParaRPr smtClean="0">
              <a:solidFill>
                <a:prstClr val="black"/>
              </a:solidFill>
            </a:endParaRPr>
          </a:p>
        </p:txBody>
      </p:sp>
      <p:sp>
        <p:nvSpPr>
          <p:cNvPr id="25" name="object 25"/>
          <p:cNvSpPr/>
          <p:nvPr/>
        </p:nvSpPr>
        <p:spPr>
          <a:xfrm>
            <a:off x="7239000" y="1524000"/>
            <a:ext cx="914398" cy="914400"/>
          </a:xfrm>
          <a:prstGeom prst="rect">
            <a:avLst/>
          </a:prstGeom>
          <a:blipFill>
            <a:blip r:embed="rId16" cstate="print"/>
            <a:stretch>
              <a:fillRect/>
            </a:stretch>
          </a:blipFill>
        </p:spPr>
        <p:txBody>
          <a:bodyPr wrap="square" lIns="0" tIns="0" rIns="0" bIns="0" rtlCol="0"/>
          <a:lstStyle/>
          <a:p>
            <a:endParaRPr smtClean="0">
              <a:solidFill>
                <a:prstClr val="black"/>
              </a:solidFill>
            </a:endParaRPr>
          </a:p>
        </p:txBody>
      </p:sp>
      <p:sp>
        <p:nvSpPr>
          <p:cNvPr id="26" name="object 26"/>
          <p:cNvSpPr txBox="1"/>
          <p:nvPr/>
        </p:nvSpPr>
        <p:spPr>
          <a:xfrm>
            <a:off x="6022340" y="5092474"/>
            <a:ext cx="2263140" cy="269240"/>
          </a:xfrm>
          <a:prstGeom prst="rect">
            <a:avLst/>
          </a:prstGeom>
        </p:spPr>
        <p:txBody>
          <a:bodyPr vert="horz" wrap="square" lIns="0" tIns="12065" rIns="0" bIns="0" rtlCol="0">
            <a:spAutoFit/>
          </a:bodyPr>
          <a:lstStyle/>
          <a:p>
            <a:pPr marL="12700">
              <a:spcBef>
                <a:spcPts val="95"/>
              </a:spcBef>
            </a:pPr>
            <a:r>
              <a:rPr sz="1600" b="1" u="sng" spc="-10" dirty="0">
                <a:solidFill>
                  <a:prstClr val="black"/>
                </a:solidFill>
                <a:uFill>
                  <a:solidFill>
                    <a:srgbClr val="000000"/>
                  </a:solidFill>
                </a:uFill>
                <a:latin typeface="Calibri"/>
                <a:cs typeface="Calibri"/>
              </a:rPr>
              <a:t>Data </a:t>
            </a:r>
            <a:r>
              <a:rPr sz="1600" b="1" u="sng" spc="-5" dirty="0">
                <a:solidFill>
                  <a:prstClr val="black"/>
                </a:solidFill>
                <a:uFill>
                  <a:solidFill>
                    <a:srgbClr val="000000"/>
                  </a:solidFill>
                </a:uFill>
                <a:latin typeface="Calibri"/>
                <a:cs typeface="Calibri"/>
              </a:rPr>
              <a:t>Encryption</a:t>
            </a:r>
            <a:r>
              <a:rPr sz="1600" b="1" u="sng" spc="-30" dirty="0">
                <a:solidFill>
                  <a:prstClr val="black"/>
                </a:solidFill>
                <a:uFill>
                  <a:solidFill>
                    <a:srgbClr val="000000"/>
                  </a:solidFill>
                </a:uFill>
                <a:latin typeface="Calibri"/>
                <a:cs typeface="Calibri"/>
              </a:rPr>
              <a:t> </a:t>
            </a:r>
            <a:r>
              <a:rPr sz="1600" b="1" u="sng" spc="-10" dirty="0">
                <a:solidFill>
                  <a:prstClr val="black"/>
                </a:solidFill>
                <a:uFill>
                  <a:solidFill>
                    <a:srgbClr val="000000"/>
                  </a:solidFill>
                </a:uFill>
                <a:latin typeface="Calibri"/>
                <a:cs typeface="Calibri"/>
              </a:rPr>
              <a:t>Standards</a:t>
            </a:r>
            <a:endParaRPr sz="1600">
              <a:solidFill>
                <a:prstClr val="black"/>
              </a:solidFill>
              <a:latin typeface="Calibri"/>
              <a:cs typeface="Calibri"/>
            </a:endParaRPr>
          </a:p>
        </p:txBody>
      </p:sp>
      <p:sp>
        <p:nvSpPr>
          <p:cNvPr id="27" name="object 27"/>
          <p:cNvSpPr txBox="1"/>
          <p:nvPr/>
        </p:nvSpPr>
        <p:spPr>
          <a:xfrm>
            <a:off x="6088358" y="2764027"/>
            <a:ext cx="2186940" cy="269240"/>
          </a:xfrm>
          <a:prstGeom prst="rect">
            <a:avLst/>
          </a:prstGeom>
        </p:spPr>
        <p:txBody>
          <a:bodyPr vert="horz" wrap="square" lIns="0" tIns="12065" rIns="0" bIns="0" rtlCol="0">
            <a:spAutoFit/>
          </a:bodyPr>
          <a:lstStyle/>
          <a:p>
            <a:pPr marL="12700">
              <a:spcBef>
                <a:spcPts val="95"/>
              </a:spcBef>
            </a:pPr>
            <a:r>
              <a:rPr sz="1600" b="1" u="sng" spc="-10" dirty="0">
                <a:solidFill>
                  <a:prstClr val="black"/>
                </a:solidFill>
                <a:uFill>
                  <a:solidFill>
                    <a:srgbClr val="000000"/>
                  </a:solidFill>
                </a:uFill>
                <a:latin typeface="Calibri"/>
                <a:cs typeface="Calibri"/>
              </a:rPr>
              <a:t>Data In </a:t>
            </a:r>
            <a:r>
              <a:rPr sz="1600" b="1" u="sng" spc="-5" dirty="0">
                <a:solidFill>
                  <a:prstClr val="black"/>
                </a:solidFill>
                <a:uFill>
                  <a:solidFill>
                    <a:srgbClr val="000000"/>
                  </a:solidFill>
                </a:uFill>
                <a:latin typeface="Calibri"/>
                <a:cs typeface="Calibri"/>
              </a:rPr>
              <a:t>Motion</a:t>
            </a:r>
            <a:r>
              <a:rPr sz="1600" b="1" u="sng" spc="-40" dirty="0">
                <a:solidFill>
                  <a:prstClr val="black"/>
                </a:solidFill>
                <a:uFill>
                  <a:solidFill>
                    <a:srgbClr val="000000"/>
                  </a:solidFill>
                </a:uFill>
                <a:latin typeface="Calibri"/>
                <a:cs typeface="Calibri"/>
              </a:rPr>
              <a:t> </a:t>
            </a:r>
            <a:r>
              <a:rPr sz="1600" b="1" u="sng" spc="-10" dirty="0">
                <a:solidFill>
                  <a:prstClr val="black"/>
                </a:solidFill>
                <a:uFill>
                  <a:solidFill>
                    <a:srgbClr val="000000"/>
                  </a:solidFill>
                </a:uFill>
                <a:latin typeface="Calibri"/>
                <a:cs typeface="Calibri"/>
              </a:rPr>
              <a:t>Standards</a:t>
            </a:r>
            <a:endParaRPr sz="1600">
              <a:solidFill>
                <a:prstClr val="black"/>
              </a:solidFill>
              <a:latin typeface="Calibri"/>
              <a:cs typeface="Calibri"/>
            </a:endParaRPr>
          </a:p>
        </p:txBody>
      </p:sp>
      <p:sp>
        <p:nvSpPr>
          <p:cNvPr id="28" name="object 28"/>
          <p:cNvSpPr txBox="1"/>
          <p:nvPr/>
        </p:nvSpPr>
        <p:spPr>
          <a:xfrm>
            <a:off x="6365102" y="1087628"/>
            <a:ext cx="1535430" cy="269240"/>
          </a:xfrm>
          <a:prstGeom prst="rect">
            <a:avLst/>
          </a:prstGeom>
        </p:spPr>
        <p:txBody>
          <a:bodyPr vert="horz" wrap="square" lIns="0" tIns="12065" rIns="0" bIns="0" rtlCol="0">
            <a:spAutoFit/>
          </a:bodyPr>
          <a:lstStyle/>
          <a:p>
            <a:pPr marL="12700">
              <a:spcBef>
                <a:spcPts val="95"/>
              </a:spcBef>
            </a:pPr>
            <a:r>
              <a:rPr sz="1600" b="1" u="sng" spc="-10" dirty="0">
                <a:solidFill>
                  <a:prstClr val="black"/>
                </a:solidFill>
                <a:uFill>
                  <a:solidFill>
                    <a:srgbClr val="000000"/>
                  </a:solidFill>
                </a:uFill>
                <a:latin typeface="Calibri"/>
                <a:cs typeface="Calibri"/>
              </a:rPr>
              <a:t>Control</a:t>
            </a:r>
            <a:r>
              <a:rPr sz="1600" b="1" u="sng" spc="-45" dirty="0">
                <a:solidFill>
                  <a:prstClr val="black"/>
                </a:solidFill>
                <a:uFill>
                  <a:solidFill>
                    <a:srgbClr val="000000"/>
                  </a:solidFill>
                </a:uFill>
                <a:latin typeface="Calibri"/>
                <a:cs typeface="Calibri"/>
              </a:rPr>
              <a:t> </a:t>
            </a:r>
            <a:r>
              <a:rPr sz="1600" b="1" u="sng" spc="-10" dirty="0">
                <a:solidFill>
                  <a:prstClr val="black"/>
                </a:solidFill>
                <a:uFill>
                  <a:solidFill>
                    <a:srgbClr val="000000"/>
                  </a:solidFill>
                </a:uFill>
                <a:latin typeface="Calibri"/>
                <a:cs typeface="Calibri"/>
              </a:rPr>
              <a:t>Standards</a:t>
            </a:r>
            <a:endParaRPr sz="1600">
              <a:solidFill>
                <a:prstClr val="black"/>
              </a:solidFill>
              <a:latin typeface="Calibri"/>
              <a:cs typeface="Calibri"/>
            </a:endParaRPr>
          </a:p>
        </p:txBody>
      </p:sp>
    </p:spTree>
    <p:extLst>
      <p:ext uri="{BB962C8B-B14F-4D97-AF65-F5344CB8AC3E}">
        <p14:creationId xmlns:p14="http://schemas.microsoft.com/office/powerpoint/2010/main" val="33666481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26614" y="6417754"/>
            <a:ext cx="165735" cy="177800"/>
          </a:xfrm>
          <a:prstGeom prst="rect">
            <a:avLst/>
          </a:prstGeom>
        </p:spPr>
        <p:txBody>
          <a:bodyPr vert="horz" wrap="square" lIns="0" tIns="12065" rIns="0" bIns="0" rtlCol="0">
            <a:spAutoFit/>
          </a:bodyPr>
          <a:lstStyle/>
          <a:p>
            <a:pPr marL="12700">
              <a:spcBef>
                <a:spcPts val="95"/>
              </a:spcBef>
            </a:pPr>
            <a:r>
              <a:rPr sz="1000" b="1" spc="-10" dirty="0">
                <a:solidFill>
                  <a:prstClr val="black"/>
                </a:solidFill>
                <a:latin typeface="Arial"/>
                <a:cs typeface="Arial"/>
              </a:rPr>
              <a:t>12</a:t>
            </a:r>
            <a:endParaRPr sz="1000">
              <a:solidFill>
                <a:prstClr val="black"/>
              </a:solidFill>
              <a:latin typeface="Arial"/>
              <a:cs typeface="Arial"/>
            </a:endParaRPr>
          </a:p>
        </p:txBody>
      </p:sp>
      <p:sp>
        <p:nvSpPr>
          <p:cNvPr id="3" name="object 3"/>
          <p:cNvSpPr/>
          <p:nvPr/>
        </p:nvSpPr>
        <p:spPr>
          <a:xfrm>
            <a:off x="7517627" y="4930644"/>
            <a:ext cx="1182712" cy="688444"/>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4" name="object 4"/>
          <p:cNvSpPr/>
          <p:nvPr/>
        </p:nvSpPr>
        <p:spPr>
          <a:xfrm>
            <a:off x="0" y="0"/>
            <a:ext cx="9143999" cy="751331"/>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5" name="object 5"/>
          <p:cNvSpPr/>
          <p:nvPr/>
        </p:nvSpPr>
        <p:spPr>
          <a:xfrm>
            <a:off x="0" y="0"/>
            <a:ext cx="9144000" cy="685800"/>
          </a:xfrm>
          <a:custGeom>
            <a:avLst/>
            <a:gdLst/>
            <a:ahLst/>
            <a:cxnLst/>
            <a:rect l="l" t="t" r="r" b="b"/>
            <a:pathLst>
              <a:path w="9144000" h="685800">
                <a:moveTo>
                  <a:pt x="0" y="685800"/>
                </a:moveTo>
                <a:lnTo>
                  <a:pt x="9144000" y="685800"/>
                </a:lnTo>
                <a:lnTo>
                  <a:pt x="9144000" y="0"/>
                </a:lnTo>
                <a:lnTo>
                  <a:pt x="0" y="0"/>
                </a:lnTo>
                <a:lnTo>
                  <a:pt x="0" y="685800"/>
                </a:lnTo>
                <a:close/>
              </a:path>
            </a:pathLst>
          </a:custGeom>
          <a:solidFill>
            <a:srgbClr val="9933FF"/>
          </a:solidFill>
        </p:spPr>
        <p:txBody>
          <a:bodyPr wrap="square" lIns="0" tIns="0" rIns="0" bIns="0" rtlCol="0"/>
          <a:lstStyle/>
          <a:p>
            <a:endParaRPr smtClean="0">
              <a:solidFill>
                <a:prstClr val="black"/>
              </a:solidFill>
            </a:endParaRPr>
          </a:p>
        </p:txBody>
      </p:sp>
      <p:sp>
        <p:nvSpPr>
          <p:cNvPr id="6" name="object 6"/>
          <p:cNvSpPr/>
          <p:nvPr/>
        </p:nvSpPr>
        <p:spPr>
          <a:xfrm>
            <a:off x="373291" y="3390"/>
            <a:ext cx="8397875" cy="647700"/>
          </a:xfrm>
          <a:custGeom>
            <a:avLst/>
            <a:gdLst/>
            <a:ahLst/>
            <a:cxnLst/>
            <a:rect l="l" t="t" r="r" b="b"/>
            <a:pathLst>
              <a:path w="8397875" h="647700">
                <a:moveTo>
                  <a:pt x="0" y="647382"/>
                </a:moveTo>
                <a:lnTo>
                  <a:pt x="8397417" y="647382"/>
                </a:lnTo>
                <a:lnTo>
                  <a:pt x="8397417" y="0"/>
                </a:lnTo>
                <a:lnTo>
                  <a:pt x="0" y="0"/>
                </a:lnTo>
                <a:lnTo>
                  <a:pt x="0" y="647382"/>
                </a:lnTo>
                <a:close/>
              </a:path>
            </a:pathLst>
          </a:custGeom>
          <a:solidFill>
            <a:srgbClr val="9933FF"/>
          </a:solidFill>
        </p:spPr>
        <p:txBody>
          <a:bodyPr wrap="square" lIns="0" tIns="0" rIns="0" bIns="0" rtlCol="0"/>
          <a:lstStyle/>
          <a:p>
            <a:endParaRPr smtClean="0">
              <a:solidFill>
                <a:prstClr val="black"/>
              </a:solidFill>
            </a:endParaRPr>
          </a:p>
        </p:txBody>
      </p:sp>
      <p:sp>
        <p:nvSpPr>
          <p:cNvPr id="7" name="object 7"/>
          <p:cNvSpPr txBox="1">
            <a:spLocks noGrp="1"/>
          </p:cNvSpPr>
          <p:nvPr>
            <p:ph type="title"/>
          </p:nvPr>
        </p:nvSpPr>
        <p:spPr>
          <a:xfrm>
            <a:off x="421552" y="158213"/>
            <a:ext cx="8665285" cy="350737"/>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00"/>
                </a:solidFill>
              </a:rPr>
              <a:t>Step </a:t>
            </a:r>
            <a:r>
              <a:rPr sz="2200" b="1" spc="-5" dirty="0">
                <a:solidFill>
                  <a:srgbClr val="FFFF00"/>
                </a:solidFill>
              </a:rPr>
              <a:t>5: </a:t>
            </a:r>
            <a:r>
              <a:rPr sz="2200" b="1" spc="-20" dirty="0">
                <a:solidFill>
                  <a:srgbClr val="FFFF00"/>
                </a:solidFill>
              </a:rPr>
              <a:t>Enforce </a:t>
            </a:r>
            <a:r>
              <a:rPr sz="2200" b="1" spc="-10" dirty="0">
                <a:solidFill>
                  <a:srgbClr val="FFFF00"/>
                </a:solidFill>
              </a:rPr>
              <a:t>policies </a:t>
            </a:r>
            <a:r>
              <a:rPr sz="2200" b="1" spc="-25" dirty="0">
                <a:solidFill>
                  <a:srgbClr val="FFFF00"/>
                </a:solidFill>
              </a:rPr>
              <a:t>for </a:t>
            </a:r>
            <a:r>
              <a:rPr sz="2200" b="1" spc="-15" dirty="0">
                <a:solidFill>
                  <a:srgbClr val="FFFF00"/>
                </a:solidFill>
              </a:rPr>
              <a:t>Protection </a:t>
            </a:r>
            <a:r>
              <a:rPr sz="2200" b="1" spc="-5" dirty="0">
                <a:solidFill>
                  <a:srgbClr val="FFFF00"/>
                </a:solidFill>
              </a:rPr>
              <a:t>of </a:t>
            </a:r>
            <a:r>
              <a:rPr sz="2200" b="1" spc="-20" dirty="0">
                <a:solidFill>
                  <a:srgbClr val="FFFF00"/>
                </a:solidFill>
              </a:rPr>
              <a:t>Personal</a:t>
            </a:r>
            <a:r>
              <a:rPr sz="2200" b="1" spc="165" dirty="0">
                <a:solidFill>
                  <a:srgbClr val="FFFF00"/>
                </a:solidFill>
              </a:rPr>
              <a:t> </a:t>
            </a:r>
            <a:r>
              <a:rPr sz="2200" b="1" spc="-20" dirty="0">
                <a:solidFill>
                  <a:srgbClr val="FFFF00"/>
                </a:solidFill>
              </a:rPr>
              <a:t>Data</a:t>
            </a:r>
            <a:endParaRPr sz="2200" b="1" dirty="0">
              <a:solidFill>
                <a:srgbClr val="FFFF00"/>
              </a:solidFill>
            </a:endParaRPr>
          </a:p>
        </p:txBody>
      </p:sp>
      <p:sp>
        <p:nvSpPr>
          <p:cNvPr id="8" name="object 8"/>
          <p:cNvSpPr/>
          <p:nvPr/>
        </p:nvSpPr>
        <p:spPr>
          <a:xfrm>
            <a:off x="234696" y="830580"/>
            <a:ext cx="2420111" cy="726947"/>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9" name="object 9"/>
          <p:cNvSpPr/>
          <p:nvPr/>
        </p:nvSpPr>
        <p:spPr>
          <a:xfrm>
            <a:off x="237744" y="958596"/>
            <a:ext cx="1819655"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10" name="object 10"/>
          <p:cNvSpPr/>
          <p:nvPr/>
        </p:nvSpPr>
        <p:spPr>
          <a:xfrm>
            <a:off x="296464" y="871871"/>
            <a:ext cx="2297430" cy="605155"/>
          </a:xfrm>
          <a:custGeom>
            <a:avLst/>
            <a:gdLst/>
            <a:ahLst/>
            <a:cxnLst/>
            <a:rect l="l" t="t" r="r" b="b"/>
            <a:pathLst>
              <a:path w="2297430" h="605155">
                <a:moveTo>
                  <a:pt x="2196274" y="0"/>
                </a:moveTo>
                <a:lnTo>
                  <a:pt x="100774" y="0"/>
                </a:lnTo>
                <a:lnTo>
                  <a:pt x="61550" y="7920"/>
                </a:lnTo>
                <a:lnTo>
                  <a:pt x="29517" y="29517"/>
                </a:lnTo>
                <a:lnTo>
                  <a:pt x="7920" y="61550"/>
                </a:lnTo>
                <a:lnTo>
                  <a:pt x="0" y="100774"/>
                </a:lnTo>
                <a:lnTo>
                  <a:pt x="0" y="604621"/>
                </a:lnTo>
                <a:lnTo>
                  <a:pt x="2297049" y="604621"/>
                </a:lnTo>
                <a:lnTo>
                  <a:pt x="2297049" y="100774"/>
                </a:lnTo>
                <a:lnTo>
                  <a:pt x="2289130" y="61550"/>
                </a:lnTo>
                <a:lnTo>
                  <a:pt x="2267535" y="29517"/>
                </a:lnTo>
                <a:lnTo>
                  <a:pt x="2235503" y="7920"/>
                </a:lnTo>
                <a:lnTo>
                  <a:pt x="2196274" y="0"/>
                </a:lnTo>
                <a:close/>
              </a:path>
            </a:pathLst>
          </a:custGeom>
          <a:solidFill>
            <a:srgbClr val="3333CC"/>
          </a:solidFill>
        </p:spPr>
        <p:txBody>
          <a:bodyPr wrap="square" lIns="0" tIns="0" rIns="0" bIns="0" rtlCol="0"/>
          <a:lstStyle/>
          <a:p>
            <a:endParaRPr smtClean="0">
              <a:solidFill>
                <a:prstClr val="black"/>
              </a:solidFill>
            </a:endParaRPr>
          </a:p>
        </p:txBody>
      </p:sp>
      <p:sp>
        <p:nvSpPr>
          <p:cNvPr id="11" name="object 11"/>
          <p:cNvSpPr/>
          <p:nvPr/>
        </p:nvSpPr>
        <p:spPr>
          <a:xfrm>
            <a:off x="296464" y="871871"/>
            <a:ext cx="2297430" cy="605155"/>
          </a:xfrm>
          <a:custGeom>
            <a:avLst/>
            <a:gdLst/>
            <a:ahLst/>
            <a:cxnLst/>
            <a:rect l="l" t="t" r="r" b="b"/>
            <a:pathLst>
              <a:path w="2297430" h="605155">
                <a:moveTo>
                  <a:pt x="100774" y="0"/>
                </a:moveTo>
                <a:lnTo>
                  <a:pt x="2196274" y="0"/>
                </a:lnTo>
                <a:lnTo>
                  <a:pt x="2235503" y="7920"/>
                </a:lnTo>
                <a:lnTo>
                  <a:pt x="2267535" y="29517"/>
                </a:lnTo>
                <a:lnTo>
                  <a:pt x="2289130" y="61550"/>
                </a:lnTo>
                <a:lnTo>
                  <a:pt x="2297049" y="100774"/>
                </a:lnTo>
                <a:lnTo>
                  <a:pt x="2297049" y="604621"/>
                </a:lnTo>
                <a:lnTo>
                  <a:pt x="0" y="604621"/>
                </a:lnTo>
                <a:lnTo>
                  <a:pt x="0" y="100774"/>
                </a:lnTo>
                <a:lnTo>
                  <a:pt x="7920" y="61550"/>
                </a:lnTo>
                <a:lnTo>
                  <a:pt x="29517" y="29517"/>
                </a:lnTo>
                <a:lnTo>
                  <a:pt x="61550" y="7920"/>
                </a:lnTo>
                <a:lnTo>
                  <a:pt x="100774" y="0"/>
                </a:lnTo>
                <a:close/>
              </a:path>
            </a:pathLst>
          </a:custGeom>
          <a:ln w="38099">
            <a:solidFill>
              <a:srgbClr val="DADADA"/>
            </a:solidFill>
          </a:ln>
        </p:spPr>
        <p:txBody>
          <a:bodyPr wrap="square" lIns="0" tIns="0" rIns="0" bIns="0" rtlCol="0"/>
          <a:lstStyle/>
          <a:p>
            <a:endParaRPr smtClean="0">
              <a:solidFill>
                <a:prstClr val="black"/>
              </a:solidFill>
            </a:endParaRPr>
          </a:p>
        </p:txBody>
      </p:sp>
      <p:sp>
        <p:nvSpPr>
          <p:cNvPr id="12" name="object 12"/>
          <p:cNvSpPr txBox="1"/>
          <p:nvPr/>
        </p:nvSpPr>
        <p:spPr>
          <a:xfrm>
            <a:off x="404721" y="1023842"/>
            <a:ext cx="1435100" cy="299720"/>
          </a:xfrm>
          <a:prstGeom prst="rect">
            <a:avLst/>
          </a:prstGeom>
        </p:spPr>
        <p:txBody>
          <a:bodyPr vert="horz" wrap="square" lIns="0" tIns="12700" rIns="0" bIns="0" rtlCol="0">
            <a:spAutoFit/>
          </a:bodyPr>
          <a:lstStyle/>
          <a:p>
            <a:pPr marL="12700">
              <a:spcBef>
                <a:spcPts val="100"/>
              </a:spcBef>
            </a:pPr>
            <a:r>
              <a:rPr b="1" spc="-10" dirty="0">
                <a:solidFill>
                  <a:srgbClr val="FFFFFF"/>
                </a:solidFill>
                <a:latin typeface="Calibri"/>
                <a:cs typeface="Calibri"/>
              </a:rPr>
              <a:t>Considerations</a:t>
            </a:r>
            <a:endParaRPr>
              <a:solidFill>
                <a:prstClr val="black"/>
              </a:solidFill>
              <a:latin typeface="Calibri"/>
              <a:cs typeface="Calibri"/>
            </a:endParaRPr>
          </a:p>
        </p:txBody>
      </p:sp>
      <p:sp>
        <p:nvSpPr>
          <p:cNvPr id="13" name="object 13"/>
          <p:cNvSpPr/>
          <p:nvPr/>
        </p:nvSpPr>
        <p:spPr>
          <a:xfrm>
            <a:off x="222504" y="1351788"/>
            <a:ext cx="4974335" cy="5405626"/>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4" name="object 14"/>
          <p:cNvSpPr/>
          <p:nvPr/>
        </p:nvSpPr>
        <p:spPr>
          <a:xfrm>
            <a:off x="210312" y="1376172"/>
            <a:ext cx="4881371" cy="5394959"/>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5" name="object 15"/>
          <p:cNvSpPr/>
          <p:nvPr/>
        </p:nvSpPr>
        <p:spPr>
          <a:xfrm>
            <a:off x="283641" y="1394155"/>
            <a:ext cx="4851400" cy="5282565"/>
          </a:xfrm>
          <a:custGeom>
            <a:avLst/>
            <a:gdLst/>
            <a:ahLst/>
            <a:cxnLst/>
            <a:rect l="l" t="t" r="r" b="b"/>
            <a:pathLst>
              <a:path w="4851400" h="5282565">
                <a:moveTo>
                  <a:pt x="0" y="0"/>
                </a:moveTo>
                <a:lnTo>
                  <a:pt x="4851019" y="0"/>
                </a:lnTo>
                <a:lnTo>
                  <a:pt x="4851019" y="5282158"/>
                </a:lnTo>
                <a:lnTo>
                  <a:pt x="0" y="5282158"/>
                </a:lnTo>
                <a:lnTo>
                  <a:pt x="0" y="0"/>
                </a:lnTo>
                <a:close/>
              </a:path>
            </a:pathLst>
          </a:custGeom>
          <a:solidFill>
            <a:srgbClr val="FFFF99"/>
          </a:solidFill>
        </p:spPr>
        <p:txBody>
          <a:bodyPr wrap="square" lIns="0" tIns="0" rIns="0" bIns="0" rtlCol="0"/>
          <a:lstStyle/>
          <a:p>
            <a:endParaRPr smtClean="0">
              <a:solidFill>
                <a:prstClr val="black"/>
              </a:solidFill>
            </a:endParaRPr>
          </a:p>
        </p:txBody>
      </p:sp>
      <p:sp>
        <p:nvSpPr>
          <p:cNvPr id="16" name="object 16"/>
          <p:cNvSpPr/>
          <p:nvPr/>
        </p:nvSpPr>
        <p:spPr>
          <a:xfrm>
            <a:off x="283641" y="1394155"/>
            <a:ext cx="4851400" cy="5282565"/>
          </a:xfrm>
          <a:custGeom>
            <a:avLst/>
            <a:gdLst/>
            <a:ahLst/>
            <a:cxnLst/>
            <a:rect l="l" t="t" r="r" b="b"/>
            <a:pathLst>
              <a:path w="4851400" h="5282565">
                <a:moveTo>
                  <a:pt x="0" y="0"/>
                </a:moveTo>
                <a:lnTo>
                  <a:pt x="4851019" y="0"/>
                </a:lnTo>
                <a:lnTo>
                  <a:pt x="4851019" y="5282158"/>
                </a:lnTo>
                <a:lnTo>
                  <a:pt x="0" y="5282158"/>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7" name="object 17"/>
          <p:cNvSpPr txBox="1"/>
          <p:nvPr/>
        </p:nvSpPr>
        <p:spPr>
          <a:xfrm>
            <a:off x="360942" y="1398441"/>
            <a:ext cx="4525645" cy="619760"/>
          </a:xfrm>
          <a:prstGeom prst="rect">
            <a:avLst/>
          </a:prstGeom>
        </p:spPr>
        <p:txBody>
          <a:bodyPr vert="horz" wrap="square" lIns="0" tIns="12065" rIns="0" bIns="0" rtlCol="0">
            <a:spAutoFit/>
          </a:bodyPr>
          <a:lstStyle/>
          <a:p>
            <a:pPr marL="299085" marR="5080" indent="-287020">
              <a:lnSpc>
                <a:spcPct val="114700"/>
              </a:lnSpc>
              <a:spcBef>
                <a:spcPts val="95"/>
              </a:spcBef>
              <a:buFont typeface="Wingdings"/>
              <a:buChar char=""/>
              <a:tabLst>
                <a:tab pos="299085" algn="l"/>
                <a:tab pos="299720" algn="l"/>
              </a:tabLst>
            </a:pPr>
            <a:r>
              <a:rPr sz="1700" dirty="0">
                <a:solidFill>
                  <a:prstClr val="black"/>
                </a:solidFill>
                <a:latin typeface="Calibri"/>
                <a:cs typeface="Calibri"/>
              </a:rPr>
              <a:t>“Privacy”: </a:t>
            </a:r>
            <a:r>
              <a:rPr sz="1700" spc="-5" dirty="0">
                <a:solidFill>
                  <a:prstClr val="black"/>
                </a:solidFill>
                <a:latin typeface="Calibri"/>
                <a:cs typeface="Calibri"/>
              </a:rPr>
              <a:t>acquisition, </a:t>
            </a:r>
            <a:r>
              <a:rPr sz="1700" spc="-10" dirty="0">
                <a:solidFill>
                  <a:prstClr val="black"/>
                </a:solidFill>
                <a:latin typeface="Calibri"/>
                <a:cs typeface="Calibri"/>
              </a:rPr>
              <a:t>storage, </a:t>
            </a:r>
            <a:r>
              <a:rPr sz="1700" dirty="0">
                <a:solidFill>
                  <a:prstClr val="black"/>
                </a:solidFill>
                <a:latin typeface="Calibri"/>
                <a:cs typeface="Calibri"/>
              </a:rPr>
              <a:t>use of </a:t>
            </a:r>
            <a:r>
              <a:rPr sz="1700" spc="-5" dirty="0">
                <a:solidFill>
                  <a:prstClr val="black"/>
                </a:solidFill>
                <a:latin typeface="Calibri"/>
                <a:cs typeface="Calibri"/>
              </a:rPr>
              <a:t>personally  identifiable information</a:t>
            </a:r>
            <a:r>
              <a:rPr sz="1700" spc="-45" dirty="0">
                <a:solidFill>
                  <a:prstClr val="black"/>
                </a:solidFill>
                <a:latin typeface="Calibri"/>
                <a:cs typeface="Calibri"/>
              </a:rPr>
              <a:t> </a:t>
            </a:r>
            <a:r>
              <a:rPr sz="1700" spc="-5" dirty="0">
                <a:solidFill>
                  <a:prstClr val="black"/>
                </a:solidFill>
                <a:latin typeface="Calibri"/>
                <a:cs typeface="Calibri"/>
              </a:rPr>
              <a:t>(PII)</a:t>
            </a:r>
            <a:endParaRPr sz="1700">
              <a:solidFill>
                <a:prstClr val="black"/>
              </a:solidFill>
              <a:latin typeface="Calibri"/>
              <a:cs typeface="Calibri"/>
            </a:endParaRPr>
          </a:p>
        </p:txBody>
      </p:sp>
      <p:sp>
        <p:nvSpPr>
          <p:cNvPr id="18" name="object 18"/>
          <p:cNvSpPr txBox="1"/>
          <p:nvPr/>
        </p:nvSpPr>
        <p:spPr>
          <a:xfrm>
            <a:off x="360942" y="1994273"/>
            <a:ext cx="4277995" cy="3460750"/>
          </a:xfrm>
          <a:prstGeom prst="rect">
            <a:avLst/>
          </a:prstGeom>
        </p:spPr>
        <p:txBody>
          <a:bodyPr vert="horz" wrap="square" lIns="0" tIns="127000" rIns="0" bIns="0" rtlCol="0">
            <a:spAutoFit/>
          </a:bodyPr>
          <a:lstStyle/>
          <a:p>
            <a:pPr marL="754380" indent="-285115">
              <a:spcBef>
                <a:spcPts val="1000"/>
              </a:spcBef>
              <a:buFontTx/>
              <a:buChar char="•"/>
              <a:tabLst>
                <a:tab pos="754380" algn="l"/>
                <a:tab pos="755015" algn="l"/>
              </a:tabLst>
            </a:pPr>
            <a:r>
              <a:rPr sz="1700" dirty="0">
                <a:solidFill>
                  <a:prstClr val="black"/>
                </a:solidFill>
                <a:latin typeface="Calibri"/>
                <a:cs typeface="Calibri"/>
              </a:rPr>
              <a:t>Gaining</a:t>
            </a:r>
            <a:r>
              <a:rPr sz="1700" spc="-15" dirty="0">
                <a:solidFill>
                  <a:prstClr val="black"/>
                </a:solidFill>
                <a:latin typeface="Calibri"/>
                <a:cs typeface="Calibri"/>
              </a:rPr>
              <a:t> </a:t>
            </a:r>
            <a:r>
              <a:rPr sz="1700" spc="-10" dirty="0">
                <a:solidFill>
                  <a:prstClr val="black"/>
                </a:solidFill>
                <a:latin typeface="Calibri"/>
                <a:cs typeface="Calibri"/>
              </a:rPr>
              <a:t>importance</a:t>
            </a:r>
            <a:endParaRPr sz="1700">
              <a:solidFill>
                <a:prstClr val="black"/>
              </a:solidFill>
              <a:latin typeface="Calibri"/>
              <a:cs typeface="Calibri"/>
            </a:endParaRPr>
          </a:p>
          <a:p>
            <a:pPr marL="754380" indent="-285115">
              <a:spcBef>
                <a:spcPts val="900"/>
              </a:spcBef>
              <a:buFontTx/>
              <a:buChar char="•"/>
              <a:tabLst>
                <a:tab pos="754380" algn="l"/>
                <a:tab pos="755015" algn="l"/>
              </a:tabLst>
            </a:pPr>
            <a:r>
              <a:rPr sz="1700" spc="-5" dirty="0">
                <a:solidFill>
                  <a:prstClr val="black"/>
                </a:solidFill>
                <a:latin typeface="Calibri"/>
                <a:cs typeface="Calibri"/>
              </a:rPr>
              <a:t>Law </a:t>
            </a:r>
            <a:r>
              <a:rPr sz="1700" dirty="0">
                <a:solidFill>
                  <a:prstClr val="black"/>
                </a:solidFill>
                <a:latin typeface="Calibri"/>
                <a:cs typeface="Calibri"/>
              </a:rPr>
              <a:t>and </a:t>
            </a:r>
            <a:r>
              <a:rPr sz="1700" spc="-5" dirty="0">
                <a:solidFill>
                  <a:prstClr val="black"/>
                </a:solidFill>
                <a:latin typeface="Calibri"/>
                <a:cs typeface="Calibri"/>
              </a:rPr>
              <a:t>regulations usually</a:t>
            </a:r>
            <a:r>
              <a:rPr sz="1700" spc="-120" dirty="0">
                <a:solidFill>
                  <a:prstClr val="black"/>
                </a:solidFill>
                <a:latin typeface="Calibri"/>
                <a:cs typeface="Calibri"/>
              </a:rPr>
              <a:t> </a:t>
            </a:r>
            <a:r>
              <a:rPr sz="1700" spc="-5" dirty="0">
                <a:solidFill>
                  <a:prstClr val="black"/>
                </a:solidFill>
                <a:latin typeface="Calibri"/>
                <a:cs typeface="Calibri"/>
              </a:rPr>
              <a:t>apply</a:t>
            </a:r>
            <a:endParaRPr sz="1700">
              <a:solidFill>
                <a:prstClr val="black"/>
              </a:solidFill>
              <a:latin typeface="Calibri"/>
              <a:cs typeface="Calibri"/>
            </a:endParaRPr>
          </a:p>
          <a:p>
            <a:pPr marL="299085" indent="-287020">
              <a:spcBef>
                <a:spcPts val="910"/>
              </a:spcBef>
              <a:buFont typeface="Wingdings"/>
              <a:buChar char=""/>
              <a:tabLst>
                <a:tab pos="299085" algn="l"/>
                <a:tab pos="299720" algn="l"/>
              </a:tabLst>
            </a:pPr>
            <a:r>
              <a:rPr sz="1700" spc="-5" dirty="0">
                <a:solidFill>
                  <a:prstClr val="black"/>
                </a:solidFill>
                <a:latin typeface="Calibri"/>
                <a:cs typeface="Calibri"/>
              </a:rPr>
              <a:t>Privacy </a:t>
            </a:r>
            <a:r>
              <a:rPr sz="1700" spc="-10" dirty="0">
                <a:solidFill>
                  <a:prstClr val="black"/>
                </a:solidFill>
                <a:latin typeface="Calibri"/>
                <a:cs typeface="Calibri"/>
              </a:rPr>
              <a:t>requirements</a:t>
            </a:r>
            <a:r>
              <a:rPr sz="1700" spc="-60" dirty="0">
                <a:solidFill>
                  <a:prstClr val="black"/>
                </a:solidFill>
                <a:latin typeface="Calibri"/>
                <a:cs typeface="Calibri"/>
              </a:rPr>
              <a:t> </a:t>
            </a:r>
            <a:r>
              <a:rPr sz="1700" spc="-5" dirty="0">
                <a:solidFill>
                  <a:prstClr val="black"/>
                </a:solidFill>
                <a:latin typeface="Calibri"/>
                <a:cs typeface="Calibri"/>
              </a:rPr>
              <a:t>include:</a:t>
            </a:r>
            <a:endParaRPr sz="1700">
              <a:solidFill>
                <a:prstClr val="black"/>
              </a:solidFill>
              <a:latin typeface="Calibri"/>
              <a:cs typeface="Calibri"/>
            </a:endParaRPr>
          </a:p>
          <a:p>
            <a:pPr marL="754380" lvl="1" indent="-285115">
              <a:spcBef>
                <a:spcPts val="900"/>
              </a:spcBef>
              <a:buFontTx/>
              <a:buChar char="•"/>
              <a:tabLst>
                <a:tab pos="754380" algn="l"/>
                <a:tab pos="755015" algn="l"/>
              </a:tabLst>
            </a:pPr>
            <a:r>
              <a:rPr sz="1700" spc="-5" dirty="0">
                <a:solidFill>
                  <a:prstClr val="black"/>
                </a:solidFill>
                <a:latin typeface="Calibri"/>
                <a:cs typeface="Calibri"/>
              </a:rPr>
              <a:t>Limitations </a:t>
            </a:r>
            <a:r>
              <a:rPr sz="1700" dirty="0">
                <a:solidFill>
                  <a:prstClr val="black"/>
                </a:solidFill>
                <a:latin typeface="Calibri"/>
                <a:cs typeface="Calibri"/>
              </a:rPr>
              <a:t>on use of and </a:t>
            </a:r>
            <a:r>
              <a:rPr sz="1700" spc="-5" dirty="0">
                <a:solidFill>
                  <a:prstClr val="black"/>
                </a:solidFill>
                <a:latin typeface="Calibri"/>
                <a:cs typeface="Calibri"/>
              </a:rPr>
              <a:t>access to</a:t>
            </a:r>
            <a:r>
              <a:rPr sz="1700" spc="-100" dirty="0">
                <a:solidFill>
                  <a:prstClr val="black"/>
                </a:solidFill>
                <a:latin typeface="Calibri"/>
                <a:cs typeface="Calibri"/>
              </a:rPr>
              <a:t> </a:t>
            </a:r>
            <a:r>
              <a:rPr sz="1700" spc="-5" dirty="0">
                <a:solidFill>
                  <a:prstClr val="black"/>
                </a:solidFill>
                <a:latin typeface="Calibri"/>
                <a:cs typeface="Calibri"/>
              </a:rPr>
              <a:t>PII</a:t>
            </a:r>
            <a:endParaRPr sz="1700">
              <a:solidFill>
                <a:prstClr val="black"/>
              </a:solidFill>
              <a:latin typeface="Calibri"/>
              <a:cs typeface="Calibri"/>
            </a:endParaRPr>
          </a:p>
          <a:p>
            <a:pPr marL="754380" lvl="1" indent="-285115">
              <a:spcBef>
                <a:spcPts val="310"/>
              </a:spcBef>
              <a:buFontTx/>
              <a:buChar char="•"/>
              <a:tabLst>
                <a:tab pos="754380" algn="l"/>
                <a:tab pos="755015" algn="l"/>
              </a:tabLst>
            </a:pPr>
            <a:r>
              <a:rPr sz="1700" spc="-20" dirty="0">
                <a:solidFill>
                  <a:prstClr val="black"/>
                </a:solidFill>
                <a:latin typeface="Calibri"/>
                <a:cs typeface="Calibri"/>
              </a:rPr>
              <a:t>Tagging </a:t>
            </a:r>
            <a:r>
              <a:rPr sz="1700" spc="-5" dirty="0">
                <a:solidFill>
                  <a:prstClr val="black"/>
                </a:solidFill>
                <a:latin typeface="Calibri"/>
                <a:cs typeface="Calibri"/>
              </a:rPr>
              <a:t>PII </a:t>
            </a:r>
            <a:r>
              <a:rPr sz="1700" spc="-10" dirty="0">
                <a:solidFill>
                  <a:prstClr val="black"/>
                </a:solidFill>
                <a:latin typeface="Calibri"/>
                <a:cs typeface="Calibri"/>
              </a:rPr>
              <a:t>data</a:t>
            </a:r>
            <a:r>
              <a:rPr sz="1700" spc="-50" dirty="0">
                <a:solidFill>
                  <a:prstClr val="black"/>
                </a:solidFill>
                <a:latin typeface="Calibri"/>
                <a:cs typeface="Calibri"/>
              </a:rPr>
              <a:t> </a:t>
            </a:r>
            <a:r>
              <a:rPr sz="1700" spc="-5" dirty="0">
                <a:solidFill>
                  <a:prstClr val="black"/>
                </a:solidFill>
                <a:latin typeface="Calibri"/>
                <a:cs typeface="Calibri"/>
              </a:rPr>
              <a:t>correctly</a:t>
            </a:r>
            <a:endParaRPr sz="1700">
              <a:solidFill>
                <a:prstClr val="black"/>
              </a:solidFill>
              <a:latin typeface="Calibri"/>
              <a:cs typeface="Calibri"/>
            </a:endParaRPr>
          </a:p>
          <a:p>
            <a:pPr marL="754380" lvl="1" indent="-285115">
              <a:spcBef>
                <a:spcPts val="300"/>
              </a:spcBef>
              <a:buFontTx/>
              <a:buChar char="•"/>
              <a:tabLst>
                <a:tab pos="754380" algn="l"/>
                <a:tab pos="755015" algn="l"/>
              </a:tabLst>
            </a:pPr>
            <a:r>
              <a:rPr sz="1700" dirty="0">
                <a:solidFill>
                  <a:prstClr val="black"/>
                </a:solidFill>
                <a:latin typeface="Calibri"/>
                <a:cs typeface="Calibri"/>
              </a:rPr>
              <a:t>Securing </a:t>
            </a:r>
            <a:r>
              <a:rPr sz="1700" spc="-10" dirty="0">
                <a:solidFill>
                  <a:prstClr val="black"/>
                </a:solidFill>
                <a:latin typeface="Calibri"/>
                <a:cs typeface="Calibri"/>
              </a:rPr>
              <a:t>storage </a:t>
            </a:r>
            <a:r>
              <a:rPr sz="1700" dirty="0">
                <a:solidFill>
                  <a:prstClr val="black"/>
                </a:solidFill>
                <a:latin typeface="Calibri"/>
                <a:cs typeface="Calibri"/>
              </a:rPr>
              <a:t>of</a:t>
            </a:r>
            <a:r>
              <a:rPr sz="1700" spc="-55" dirty="0">
                <a:solidFill>
                  <a:prstClr val="black"/>
                </a:solidFill>
                <a:latin typeface="Calibri"/>
                <a:cs typeface="Calibri"/>
              </a:rPr>
              <a:t> </a:t>
            </a:r>
            <a:r>
              <a:rPr sz="1700" spc="-5" dirty="0">
                <a:solidFill>
                  <a:prstClr val="black"/>
                </a:solidFill>
                <a:latin typeface="Calibri"/>
                <a:cs typeface="Calibri"/>
              </a:rPr>
              <a:t>PII</a:t>
            </a:r>
            <a:endParaRPr sz="1700">
              <a:solidFill>
                <a:prstClr val="black"/>
              </a:solidFill>
              <a:latin typeface="Calibri"/>
              <a:cs typeface="Calibri"/>
            </a:endParaRPr>
          </a:p>
          <a:p>
            <a:pPr marL="754380" lvl="1" indent="-285115">
              <a:spcBef>
                <a:spcPts val="315"/>
              </a:spcBef>
              <a:buFontTx/>
              <a:buChar char="•"/>
              <a:tabLst>
                <a:tab pos="754380" algn="l"/>
                <a:tab pos="755015" algn="l"/>
              </a:tabLst>
            </a:pPr>
            <a:r>
              <a:rPr sz="1700" dirty="0">
                <a:solidFill>
                  <a:prstClr val="black"/>
                </a:solidFill>
                <a:latin typeface="Calibri"/>
                <a:cs typeface="Calibri"/>
              </a:rPr>
              <a:t>Limiting </a:t>
            </a:r>
            <a:r>
              <a:rPr sz="1700" spc="-5" dirty="0">
                <a:solidFill>
                  <a:prstClr val="black"/>
                </a:solidFill>
                <a:latin typeface="Calibri"/>
                <a:cs typeface="Calibri"/>
              </a:rPr>
              <a:t>access to authorized</a:t>
            </a:r>
            <a:r>
              <a:rPr sz="1700" spc="-110" dirty="0">
                <a:solidFill>
                  <a:prstClr val="black"/>
                </a:solidFill>
                <a:latin typeface="Calibri"/>
                <a:cs typeface="Calibri"/>
              </a:rPr>
              <a:t> </a:t>
            </a:r>
            <a:r>
              <a:rPr sz="1700" spc="-10" dirty="0">
                <a:solidFill>
                  <a:prstClr val="black"/>
                </a:solidFill>
                <a:latin typeface="Calibri"/>
                <a:cs typeface="Calibri"/>
              </a:rPr>
              <a:t>users</a:t>
            </a:r>
            <a:endParaRPr sz="1700">
              <a:solidFill>
                <a:prstClr val="black"/>
              </a:solidFill>
              <a:latin typeface="Calibri"/>
              <a:cs typeface="Calibri"/>
            </a:endParaRPr>
          </a:p>
          <a:p>
            <a:pPr marL="299085" indent="-287020">
              <a:spcBef>
                <a:spcPts val="300"/>
              </a:spcBef>
              <a:buFont typeface="Wingdings"/>
              <a:buChar char=""/>
              <a:tabLst>
                <a:tab pos="299085" algn="l"/>
                <a:tab pos="299720" algn="l"/>
              </a:tabLst>
            </a:pPr>
            <a:r>
              <a:rPr sz="1700" spc="-5" dirty="0">
                <a:solidFill>
                  <a:prstClr val="black"/>
                </a:solidFill>
                <a:latin typeface="Calibri"/>
                <a:cs typeface="Calibri"/>
              </a:rPr>
              <a:t>Specific </a:t>
            </a:r>
            <a:r>
              <a:rPr sz="1700" dirty="0">
                <a:solidFill>
                  <a:prstClr val="black"/>
                </a:solidFill>
                <a:latin typeface="Calibri"/>
                <a:cs typeface="Calibri"/>
              </a:rPr>
              <a:t>types of </a:t>
            </a:r>
            <a:r>
              <a:rPr sz="1700" spc="-5" dirty="0">
                <a:solidFill>
                  <a:prstClr val="black"/>
                </a:solidFill>
                <a:latin typeface="Calibri"/>
                <a:cs typeface="Calibri"/>
              </a:rPr>
              <a:t>PII </a:t>
            </a:r>
            <a:r>
              <a:rPr sz="1700" spc="-10" dirty="0">
                <a:solidFill>
                  <a:prstClr val="black"/>
                </a:solidFill>
                <a:latin typeface="Calibri"/>
                <a:cs typeface="Calibri"/>
              </a:rPr>
              <a:t>require </a:t>
            </a:r>
            <a:r>
              <a:rPr sz="1700" dirty="0">
                <a:solidFill>
                  <a:prstClr val="black"/>
                </a:solidFill>
                <a:latin typeface="Calibri"/>
                <a:cs typeface="Calibri"/>
              </a:rPr>
              <a:t>special</a:t>
            </a:r>
            <a:r>
              <a:rPr sz="1700" spc="-85" dirty="0">
                <a:solidFill>
                  <a:prstClr val="black"/>
                </a:solidFill>
                <a:latin typeface="Calibri"/>
                <a:cs typeface="Calibri"/>
              </a:rPr>
              <a:t> </a:t>
            </a:r>
            <a:r>
              <a:rPr sz="1700" spc="-5" dirty="0">
                <a:solidFill>
                  <a:prstClr val="black"/>
                </a:solidFill>
                <a:latin typeface="Calibri"/>
                <a:cs typeface="Calibri"/>
              </a:rPr>
              <a:t>treatment</a:t>
            </a:r>
            <a:endParaRPr sz="1700">
              <a:solidFill>
                <a:prstClr val="black"/>
              </a:solidFill>
              <a:latin typeface="Calibri"/>
              <a:cs typeface="Calibri"/>
            </a:endParaRPr>
          </a:p>
          <a:p>
            <a:pPr marL="699770" indent="-287020">
              <a:spcBef>
                <a:spcPts val="910"/>
              </a:spcBef>
              <a:buFont typeface="Arial"/>
              <a:buChar char="•"/>
              <a:tabLst>
                <a:tab pos="699770" algn="l"/>
                <a:tab pos="700405" algn="l"/>
              </a:tabLst>
            </a:pPr>
            <a:r>
              <a:rPr sz="1700" b="1" spc="-5" dirty="0">
                <a:solidFill>
                  <a:prstClr val="black"/>
                </a:solidFill>
                <a:latin typeface="Calibri"/>
                <a:cs typeface="Calibri"/>
              </a:rPr>
              <a:t>Health </a:t>
            </a:r>
            <a:r>
              <a:rPr sz="1700" b="1" spc="-10" dirty="0">
                <a:solidFill>
                  <a:prstClr val="black"/>
                </a:solidFill>
                <a:latin typeface="Calibri"/>
                <a:cs typeface="Calibri"/>
              </a:rPr>
              <a:t>data:</a:t>
            </a:r>
            <a:r>
              <a:rPr sz="1700" b="1" spc="-25" dirty="0">
                <a:solidFill>
                  <a:prstClr val="black"/>
                </a:solidFill>
                <a:latin typeface="Calibri"/>
                <a:cs typeface="Calibri"/>
              </a:rPr>
              <a:t> HIPAA</a:t>
            </a:r>
            <a:endParaRPr sz="1700">
              <a:solidFill>
                <a:prstClr val="black"/>
              </a:solidFill>
              <a:latin typeface="Calibri"/>
              <a:cs typeface="Calibri"/>
            </a:endParaRPr>
          </a:p>
          <a:p>
            <a:pPr marL="699770" indent="-287020">
              <a:spcBef>
                <a:spcPts val="900"/>
              </a:spcBef>
              <a:buFont typeface="Arial"/>
              <a:buChar char="•"/>
              <a:tabLst>
                <a:tab pos="699770" algn="l"/>
                <a:tab pos="700405" algn="l"/>
              </a:tabLst>
            </a:pPr>
            <a:r>
              <a:rPr sz="1700" b="1" spc="-10" dirty="0">
                <a:solidFill>
                  <a:prstClr val="black"/>
                </a:solidFill>
                <a:latin typeface="Calibri"/>
                <a:cs typeface="Calibri"/>
              </a:rPr>
              <a:t>Credit </a:t>
            </a:r>
            <a:r>
              <a:rPr sz="1700" b="1" spc="-15" dirty="0">
                <a:solidFill>
                  <a:prstClr val="black"/>
                </a:solidFill>
                <a:latin typeface="Calibri"/>
                <a:cs typeface="Calibri"/>
              </a:rPr>
              <a:t>card </a:t>
            </a:r>
            <a:r>
              <a:rPr sz="1700" b="1" spc="-10" dirty="0">
                <a:solidFill>
                  <a:prstClr val="black"/>
                </a:solidFill>
                <a:latin typeface="Calibri"/>
                <a:cs typeface="Calibri"/>
              </a:rPr>
              <a:t>data:</a:t>
            </a:r>
            <a:r>
              <a:rPr sz="1700" b="1" spc="15" dirty="0">
                <a:solidFill>
                  <a:prstClr val="black"/>
                </a:solidFill>
                <a:latin typeface="Calibri"/>
                <a:cs typeface="Calibri"/>
              </a:rPr>
              <a:t> </a:t>
            </a:r>
            <a:r>
              <a:rPr sz="1700" b="1" spc="-5" dirty="0">
                <a:solidFill>
                  <a:prstClr val="black"/>
                </a:solidFill>
                <a:latin typeface="Calibri"/>
                <a:cs typeface="Calibri"/>
              </a:rPr>
              <a:t>PCI-DSS</a:t>
            </a:r>
            <a:endParaRPr sz="1700">
              <a:solidFill>
                <a:prstClr val="black"/>
              </a:solidFill>
              <a:latin typeface="Calibri"/>
              <a:cs typeface="Calibri"/>
            </a:endParaRPr>
          </a:p>
        </p:txBody>
      </p:sp>
      <p:sp>
        <p:nvSpPr>
          <p:cNvPr id="19" name="object 19"/>
          <p:cNvSpPr txBox="1"/>
          <p:nvPr/>
        </p:nvSpPr>
        <p:spPr>
          <a:xfrm>
            <a:off x="360942" y="5430893"/>
            <a:ext cx="4271645" cy="1147445"/>
          </a:xfrm>
          <a:prstGeom prst="rect">
            <a:avLst/>
          </a:prstGeom>
        </p:spPr>
        <p:txBody>
          <a:bodyPr vert="horz" wrap="square" lIns="0" tIns="127000" rIns="0" bIns="0" rtlCol="0">
            <a:spAutoFit/>
          </a:bodyPr>
          <a:lstStyle/>
          <a:p>
            <a:pPr marL="299085" indent="-287020">
              <a:spcBef>
                <a:spcPts val="1000"/>
              </a:spcBef>
              <a:buFont typeface="Wingdings"/>
              <a:buChar char=""/>
              <a:tabLst>
                <a:tab pos="299085" algn="l"/>
                <a:tab pos="299720" algn="l"/>
              </a:tabLst>
            </a:pPr>
            <a:r>
              <a:rPr sz="1700" spc="-5" dirty="0">
                <a:solidFill>
                  <a:prstClr val="black"/>
                </a:solidFill>
                <a:latin typeface="Calibri"/>
                <a:cs typeface="Calibri"/>
              </a:rPr>
              <a:t>Privacy issues should </a:t>
            </a:r>
            <a:r>
              <a:rPr sz="1700" dirty="0">
                <a:solidFill>
                  <a:prstClr val="black"/>
                </a:solidFill>
                <a:latin typeface="Calibri"/>
                <a:cs typeface="Calibri"/>
              </a:rPr>
              <a:t>be </a:t>
            </a:r>
            <a:r>
              <a:rPr sz="1700" spc="-5" dirty="0">
                <a:solidFill>
                  <a:prstClr val="black"/>
                </a:solidFill>
                <a:latin typeface="Calibri"/>
                <a:cs typeface="Calibri"/>
              </a:rPr>
              <a:t>addressed </a:t>
            </a:r>
            <a:r>
              <a:rPr sz="1700" dirty="0">
                <a:solidFill>
                  <a:prstClr val="black"/>
                </a:solidFill>
                <a:latin typeface="Calibri"/>
                <a:cs typeface="Calibri"/>
              </a:rPr>
              <a:t>in</a:t>
            </a:r>
            <a:r>
              <a:rPr sz="1700" spc="-135" dirty="0">
                <a:solidFill>
                  <a:prstClr val="black"/>
                </a:solidFill>
                <a:latin typeface="Calibri"/>
                <a:cs typeface="Calibri"/>
              </a:rPr>
              <a:t> </a:t>
            </a:r>
            <a:r>
              <a:rPr sz="1700" spc="-5" dirty="0">
                <a:solidFill>
                  <a:prstClr val="black"/>
                </a:solidFill>
                <a:latin typeface="Calibri"/>
                <a:cs typeface="Calibri"/>
              </a:rPr>
              <a:t>CSA</a:t>
            </a:r>
            <a:endParaRPr sz="1700">
              <a:solidFill>
                <a:prstClr val="black"/>
              </a:solidFill>
              <a:latin typeface="Calibri"/>
              <a:cs typeface="Calibri"/>
            </a:endParaRPr>
          </a:p>
          <a:p>
            <a:pPr marL="754380" lvl="1" indent="-285115">
              <a:spcBef>
                <a:spcPts val="900"/>
              </a:spcBef>
              <a:buFont typeface="Calibri"/>
              <a:buChar char="•"/>
              <a:tabLst>
                <a:tab pos="754380" algn="l"/>
                <a:tab pos="755015" algn="l"/>
              </a:tabLst>
            </a:pPr>
            <a:r>
              <a:rPr sz="1700" b="1" spc="-5" dirty="0">
                <a:solidFill>
                  <a:prstClr val="black"/>
                </a:solidFill>
                <a:latin typeface="Calibri"/>
                <a:cs typeface="Calibri"/>
              </a:rPr>
              <a:t>ISO/IEC </a:t>
            </a:r>
            <a:r>
              <a:rPr sz="1700" b="1" dirty="0">
                <a:solidFill>
                  <a:prstClr val="black"/>
                </a:solidFill>
                <a:latin typeface="Calibri"/>
                <a:cs typeface="Calibri"/>
              </a:rPr>
              <a:t>19086 </a:t>
            </a:r>
            <a:r>
              <a:rPr sz="1700" b="1" spc="-5" dirty="0">
                <a:solidFill>
                  <a:prstClr val="black"/>
                </a:solidFill>
                <a:latin typeface="Calibri"/>
                <a:cs typeface="Calibri"/>
              </a:rPr>
              <a:t>Cloud</a:t>
            </a:r>
            <a:r>
              <a:rPr sz="1700" b="1" spc="-50" dirty="0">
                <a:solidFill>
                  <a:prstClr val="black"/>
                </a:solidFill>
                <a:latin typeface="Calibri"/>
                <a:cs typeface="Calibri"/>
              </a:rPr>
              <a:t> </a:t>
            </a:r>
            <a:r>
              <a:rPr sz="1700" b="1" dirty="0">
                <a:solidFill>
                  <a:prstClr val="black"/>
                </a:solidFill>
                <a:latin typeface="Calibri"/>
                <a:cs typeface="Calibri"/>
              </a:rPr>
              <a:t>SLAs</a:t>
            </a:r>
            <a:endParaRPr sz="1700">
              <a:solidFill>
                <a:prstClr val="black"/>
              </a:solidFill>
              <a:latin typeface="Calibri"/>
              <a:cs typeface="Calibri"/>
            </a:endParaRPr>
          </a:p>
          <a:p>
            <a:pPr marL="299085" indent="-287020">
              <a:spcBef>
                <a:spcPts val="910"/>
              </a:spcBef>
              <a:buFont typeface="Wingdings"/>
              <a:buChar char=""/>
              <a:tabLst>
                <a:tab pos="299085" algn="l"/>
                <a:tab pos="299720" algn="l"/>
              </a:tabLst>
            </a:pPr>
            <a:r>
              <a:rPr sz="1700" b="1" spc="-10" dirty="0">
                <a:solidFill>
                  <a:prstClr val="black"/>
                </a:solidFill>
                <a:latin typeface="Calibri"/>
                <a:cs typeface="Calibri"/>
              </a:rPr>
              <a:t>Required controls </a:t>
            </a:r>
            <a:r>
              <a:rPr sz="1700" b="1" spc="-5" dirty="0">
                <a:solidFill>
                  <a:prstClr val="black"/>
                </a:solidFill>
                <a:latin typeface="Calibri"/>
                <a:cs typeface="Calibri"/>
              </a:rPr>
              <a:t>specified </a:t>
            </a:r>
            <a:r>
              <a:rPr sz="1700" b="1" dirty="0">
                <a:solidFill>
                  <a:prstClr val="black"/>
                </a:solidFill>
                <a:latin typeface="Calibri"/>
                <a:cs typeface="Calibri"/>
              </a:rPr>
              <a:t>in </a:t>
            </a:r>
            <a:r>
              <a:rPr sz="1700" b="1" spc="-5" dirty="0">
                <a:solidFill>
                  <a:prstClr val="black"/>
                </a:solidFill>
                <a:latin typeface="Calibri"/>
                <a:cs typeface="Calibri"/>
              </a:rPr>
              <a:t>ISO/IEC</a:t>
            </a:r>
            <a:r>
              <a:rPr sz="1700" b="1" spc="-80" dirty="0">
                <a:solidFill>
                  <a:prstClr val="black"/>
                </a:solidFill>
                <a:latin typeface="Calibri"/>
                <a:cs typeface="Calibri"/>
              </a:rPr>
              <a:t> </a:t>
            </a:r>
            <a:r>
              <a:rPr sz="1700" b="1" dirty="0">
                <a:solidFill>
                  <a:prstClr val="black"/>
                </a:solidFill>
                <a:latin typeface="Calibri"/>
                <a:cs typeface="Calibri"/>
              </a:rPr>
              <a:t>27018</a:t>
            </a:r>
            <a:endParaRPr sz="1700">
              <a:solidFill>
                <a:prstClr val="black"/>
              </a:solidFill>
              <a:latin typeface="Calibri"/>
              <a:cs typeface="Calibri"/>
            </a:endParaRPr>
          </a:p>
        </p:txBody>
      </p:sp>
      <p:sp>
        <p:nvSpPr>
          <p:cNvPr id="20" name="object 20"/>
          <p:cNvSpPr/>
          <p:nvPr/>
        </p:nvSpPr>
        <p:spPr>
          <a:xfrm>
            <a:off x="7157565" y="3172668"/>
            <a:ext cx="1929272" cy="914394"/>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21" name="object 21"/>
          <p:cNvSpPr/>
          <p:nvPr/>
        </p:nvSpPr>
        <p:spPr>
          <a:xfrm>
            <a:off x="5410200" y="4844288"/>
            <a:ext cx="1995766" cy="914399"/>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22" name="object 22"/>
          <p:cNvSpPr/>
          <p:nvPr/>
        </p:nvSpPr>
        <p:spPr>
          <a:xfrm>
            <a:off x="5410200" y="3020269"/>
            <a:ext cx="1462252" cy="1339640"/>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23" name="object 23"/>
          <p:cNvSpPr/>
          <p:nvPr/>
        </p:nvSpPr>
        <p:spPr>
          <a:xfrm>
            <a:off x="5562600" y="1472721"/>
            <a:ext cx="1061206" cy="1005836"/>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24" name="object 24"/>
          <p:cNvSpPr/>
          <p:nvPr/>
        </p:nvSpPr>
        <p:spPr>
          <a:xfrm>
            <a:off x="7280165" y="1579067"/>
            <a:ext cx="1490541" cy="1116463"/>
          </a:xfrm>
          <a:prstGeom prst="rect">
            <a:avLst/>
          </a:prstGeom>
          <a:blipFill>
            <a:blip r:embed="rId12" cstate="print"/>
            <a:stretch>
              <a:fillRect/>
            </a:stretch>
          </a:blipFill>
        </p:spPr>
        <p:txBody>
          <a:bodyPr wrap="square" lIns="0" tIns="0" rIns="0" bIns="0" rtlCol="0"/>
          <a:lstStyle/>
          <a:p>
            <a:endParaRPr smtClean="0">
              <a:solidFill>
                <a:prstClr val="black"/>
              </a:solidFill>
            </a:endParaRPr>
          </a:p>
        </p:txBody>
      </p:sp>
      <p:sp>
        <p:nvSpPr>
          <p:cNvPr id="25" name="object 25"/>
          <p:cNvSpPr txBox="1"/>
          <p:nvPr/>
        </p:nvSpPr>
        <p:spPr>
          <a:xfrm>
            <a:off x="7366941" y="1401572"/>
            <a:ext cx="1317625" cy="177800"/>
          </a:xfrm>
          <a:prstGeom prst="rect">
            <a:avLst/>
          </a:prstGeom>
        </p:spPr>
        <p:txBody>
          <a:bodyPr vert="horz" wrap="square" lIns="0" tIns="12065" rIns="0" bIns="0" rtlCol="0">
            <a:spAutoFit/>
          </a:bodyPr>
          <a:lstStyle/>
          <a:p>
            <a:pPr marL="12700">
              <a:spcBef>
                <a:spcPts val="95"/>
              </a:spcBef>
            </a:pPr>
            <a:r>
              <a:rPr sz="1000" b="1" spc="-5" dirty="0">
                <a:solidFill>
                  <a:prstClr val="black"/>
                </a:solidFill>
                <a:latin typeface="Arial"/>
                <a:cs typeface="Arial"/>
              </a:rPr>
              <a:t>EU-US Privacy</a:t>
            </a:r>
            <a:r>
              <a:rPr sz="1000" b="1" spc="-60" dirty="0">
                <a:solidFill>
                  <a:prstClr val="black"/>
                </a:solidFill>
                <a:latin typeface="Arial"/>
                <a:cs typeface="Arial"/>
              </a:rPr>
              <a:t> </a:t>
            </a:r>
            <a:r>
              <a:rPr sz="1000" b="1" spc="-10" dirty="0">
                <a:solidFill>
                  <a:prstClr val="black"/>
                </a:solidFill>
                <a:latin typeface="Arial"/>
                <a:cs typeface="Arial"/>
              </a:rPr>
              <a:t>Shield</a:t>
            </a:r>
            <a:endParaRPr sz="1000">
              <a:solidFill>
                <a:prstClr val="black"/>
              </a:solidFill>
              <a:latin typeface="Arial"/>
              <a:cs typeface="Arial"/>
            </a:endParaRPr>
          </a:p>
        </p:txBody>
      </p:sp>
    </p:spTree>
    <p:extLst>
      <p:ext uri="{BB962C8B-B14F-4D97-AF65-F5344CB8AC3E}">
        <p14:creationId xmlns:p14="http://schemas.microsoft.com/office/powerpoint/2010/main" val="10932035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26614" y="6417754"/>
            <a:ext cx="165735" cy="177800"/>
          </a:xfrm>
          <a:prstGeom prst="rect">
            <a:avLst/>
          </a:prstGeom>
        </p:spPr>
        <p:txBody>
          <a:bodyPr vert="horz" wrap="square" lIns="0" tIns="12065" rIns="0" bIns="0" rtlCol="0">
            <a:spAutoFit/>
          </a:bodyPr>
          <a:lstStyle/>
          <a:p>
            <a:pPr marL="12700">
              <a:spcBef>
                <a:spcPts val="95"/>
              </a:spcBef>
            </a:pPr>
            <a:r>
              <a:rPr sz="1000" b="1" spc="-10" dirty="0">
                <a:solidFill>
                  <a:prstClr val="black"/>
                </a:solidFill>
                <a:latin typeface="Arial"/>
                <a:cs typeface="Arial"/>
              </a:rPr>
              <a:t>13</a:t>
            </a:r>
            <a:endParaRPr sz="1000">
              <a:solidFill>
                <a:prstClr val="black"/>
              </a:solidFill>
              <a:latin typeface="Arial"/>
              <a:cs typeface="Arial"/>
            </a:endParaRPr>
          </a:p>
        </p:txBody>
      </p:sp>
      <p:sp>
        <p:nvSpPr>
          <p:cNvPr id="3" name="object 3"/>
          <p:cNvSpPr/>
          <p:nvPr/>
        </p:nvSpPr>
        <p:spPr>
          <a:xfrm>
            <a:off x="0" y="22859"/>
            <a:ext cx="9143999" cy="687323"/>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4" name="object 4"/>
          <p:cNvSpPr/>
          <p:nvPr/>
        </p:nvSpPr>
        <p:spPr>
          <a:xfrm>
            <a:off x="0" y="1587"/>
            <a:ext cx="9144000" cy="684212"/>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xfrm>
            <a:off x="269242" y="171159"/>
            <a:ext cx="8557895" cy="335348"/>
          </a:xfrm>
          <a:prstGeom prst="rect">
            <a:avLst/>
          </a:prstGeom>
        </p:spPr>
        <p:txBody>
          <a:bodyPr vert="horz" wrap="square" lIns="0" tIns="12065" rIns="0" bIns="0" rtlCol="0">
            <a:spAutoFit/>
          </a:bodyPr>
          <a:lstStyle/>
          <a:p>
            <a:pPr marL="12700">
              <a:lnSpc>
                <a:spcPct val="100000"/>
              </a:lnSpc>
              <a:spcBef>
                <a:spcPts val="95"/>
              </a:spcBef>
            </a:pPr>
            <a:r>
              <a:rPr sz="2100" b="1" spc="-10" dirty="0">
                <a:solidFill>
                  <a:srgbClr val="FFFF00"/>
                </a:solidFill>
              </a:rPr>
              <a:t>Step </a:t>
            </a:r>
            <a:r>
              <a:rPr sz="2100" b="1" spc="-5" dirty="0">
                <a:solidFill>
                  <a:srgbClr val="FFFF00"/>
                </a:solidFill>
              </a:rPr>
              <a:t>6: Assess </a:t>
            </a:r>
            <a:r>
              <a:rPr sz="2100" b="1" spc="-10" dirty="0">
                <a:solidFill>
                  <a:srgbClr val="FFFF00"/>
                </a:solidFill>
              </a:rPr>
              <a:t>the </a:t>
            </a:r>
            <a:r>
              <a:rPr sz="2100" b="1" spc="-5" dirty="0">
                <a:solidFill>
                  <a:srgbClr val="FFFF00"/>
                </a:solidFill>
              </a:rPr>
              <a:t>security </a:t>
            </a:r>
            <a:r>
              <a:rPr sz="2100" b="1" spc="-15" dirty="0">
                <a:solidFill>
                  <a:srgbClr val="FFFF00"/>
                </a:solidFill>
              </a:rPr>
              <a:t>provisions </a:t>
            </a:r>
            <a:r>
              <a:rPr sz="2100" b="1" spc="-25" dirty="0">
                <a:solidFill>
                  <a:srgbClr val="FFFF00"/>
                </a:solidFill>
              </a:rPr>
              <a:t>for </a:t>
            </a:r>
            <a:r>
              <a:rPr sz="2100" b="1" spc="-5" dirty="0">
                <a:solidFill>
                  <a:srgbClr val="FFFF00"/>
                </a:solidFill>
              </a:rPr>
              <a:t>cloud</a:t>
            </a:r>
            <a:r>
              <a:rPr sz="2100" b="1" spc="195" dirty="0">
                <a:solidFill>
                  <a:srgbClr val="FFFF00"/>
                </a:solidFill>
              </a:rPr>
              <a:t> </a:t>
            </a:r>
            <a:r>
              <a:rPr sz="2100" b="1" spc="-10" dirty="0">
                <a:solidFill>
                  <a:srgbClr val="FFFF00"/>
                </a:solidFill>
              </a:rPr>
              <a:t>applications</a:t>
            </a:r>
            <a:endParaRPr sz="2100" b="1" dirty="0">
              <a:solidFill>
                <a:srgbClr val="FFFF00"/>
              </a:solidFill>
            </a:endParaRPr>
          </a:p>
        </p:txBody>
      </p:sp>
      <p:sp>
        <p:nvSpPr>
          <p:cNvPr id="17" name="object 17"/>
          <p:cNvSpPr txBox="1">
            <a:spLocks noGrp="1"/>
          </p:cNvSpPr>
          <p:nvPr>
            <p:ph sz="quarter" idx="1"/>
          </p:nvPr>
        </p:nvSpPr>
        <p:spPr>
          <a:prstGeom prst="rect">
            <a:avLst/>
          </a:prstGeom>
        </p:spPr>
        <p:txBody>
          <a:bodyPr vert="horz" wrap="square" lIns="0" tIns="123825" rIns="0" bIns="0" rtlCol="0">
            <a:spAutoFit/>
          </a:bodyPr>
          <a:lstStyle/>
          <a:p>
            <a:pPr marL="297180" indent="-285115">
              <a:lnSpc>
                <a:spcPct val="100000"/>
              </a:lnSpc>
              <a:spcBef>
                <a:spcPts val="975"/>
              </a:spcBef>
              <a:buChar char="•"/>
              <a:tabLst>
                <a:tab pos="297180" algn="l"/>
                <a:tab pos="297815" algn="l"/>
              </a:tabLst>
            </a:pPr>
            <a:r>
              <a:rPr spc="-10" dirty="0"/>
              <a:t>Infrastructure </a:t>
            </a:r>
            <a:r>
              <a:rPr dirty="0"/>
              <a:t>as a</a:t>
            </a:r>
            <a:r>
              <a:rPr spc="-45" dirty="0"/>
              <a:t> </a:t>
            </a:r>
            <a:r>
              <a:rPr spc="-5" dirty="0"/>
              <a:t>Service</a:t>
            </a:r>
          </a:p>
          <a:p>
            <a:pPr marL="698500" marR="273050" lvl="1" indent="-228600">
              <a:lnSpc>
                <a:spcPct val="114700"/>
              </a:lnSpc>
              <a:spcBef>
                <a:spcPts val="610"/>
              </a:spcBef>
              <a:buChar char="•"/>
              <a:tabLst>
                <a:tab pos="697865" algn="l"/>
                <a:tab pos="698500" algn="l"/>
              </a:tabLst>
            </a:pPr>
            <a:r>
              <a:rPr sz="1500" spc="-5" dirty="0">
                <a:latin typeface="Calibri"/>
                <a:cs typeface="Calibri"/>
              </a:rPr>
              <a:t>Customer responsible </a:t>
            </a:r>
            <a:r>
              <a:rPr sz="1500" spc="-15" dirty="0">
                <a:latin typeface="Calibri"/>
                <a:cs typeface="Calibri"/>
              </a:rPr>
              <a:t>for </a:t>
            </a:r>
            <a:r>
              <a:rPr sz="1500" dirty="0">
                <a:latin typeface="Calibri"/>
                <a:cs typeface="Calibri"/>
              </a:rPr>
              <a:t>majority of security  </a:t>
            </a:r>
            <a:r>
              <a:rPr sz="1500" spc="-5" dirty="0">
                <a:latin typeface="Calibri"/>
                <a:cs typeface="Calibri"/>
              </a:rPr>
              <a:t>components</a:t>
            </a:r>
            <a:endParaRPr sz="1500">
              <a:latin typeface="Calibri"/>
              <a:cs typeface="Calibri"/>
            </a:endParaRPr>
          </a:p>
          <a:p>
            <a:pPr marL="297180" indent="-285115">
              <a:lnSpc>
                <a:spcPct val="100000"/>
              </a:lnSpc>
              <a:spcBef>
                <a:spcPts val="875"/>
              </a:spcBef>
              <a:buChar char="•"/>
              <a:tabLst>
                <a:tab pos="297180" algn="l"/>
                <a:tab pos="297815" algn="l"/>
              </a:tabLst>
            </a:pPr>
            <a:r>
              <a:rPr spc="-10" dirty="0"/>
              <a:t>Platform </a:t>
            </a:r>
            <a:r>
              <a:rPr dirty="0"/>
              <a:t>as a</a:t>
            </a:r>
            <a:r>
              <a:rPr spc="-30" dirty="0"/>
              <a:t> </a:t>
            </a:r>
            <a:r>
              <a:rPr spc="-5" dirty="0"/>
              <a:t>Service</a:t>
            </a:r>
          </a:p>
          <a:p>
            <a:pPr marL="698500" marR="5080" lvl="1" indent="-228600">
              <a:lnSpc>
                <a:spcPct val="115300"/>
              </a:lnSpc>
              <a:spcBef>
                <a:spcPts val="590"/>
              </a:spcBef>
              <a:buChar char="•"/>
              <a:tabLst>
                <a:tab pos="697865" algn="l"/>
                <a:tab pos="698500" algn="l"/>
              </a:tabLst>
            </a:pPr>
            <a:r>
              <a:rPr sz="1500" spc="-10" dirty="0">
                <a:latin typeface="Calibri"/>
                <a:cs typeface="Calibri"/>
              </a:rPr>
              <a:t>Provider </a:t>
            </a:r>
            <a:r>
              <a:rPr sz="1500" spc="-5" dirty="0">
                <a:latin typeface="Calibri"/>
                <a:cs typeface="Calibri"/>
              </a:rPr>
              <a:t>responsible </a:t>
            </a:r>
            <a:r>
              <a:rPr sz="1500" spc="-10" dirty="0">
                <a:latin typeface="Calibri"/>
                <a:cs typeface="Calibri"/>
              </a:rPr>
              <a:t>to provide </a:t>
            </a:r>
            <a:r>
              <a:rPr sz="1500" spc="-5" dirty="0">
                <a:latin typeface="Calibri"/>
                <a:cs typeface="Calibri"/>
              </a:rPr>
              <a:t>secure </a:t>
            </a:r>
            <a:r>
              <a:rPr sz="1500" spc="-10" dirty="0">
                <a:latin typeface="Calibri"/>
                <a:cs typeface="Calibri"/>
              </a:rPr>
              <a:t>operating  system, middleware, </a:t>
            </a:r>
            <a:r>
              <a:rPr sz="1500" spc="-5" dirty="0">
                <a:latin typeface="Calibri"/>
                <a:cs typeface="Calibri"/>
              </a:rPr>
              <a:t>network</a:t>
            </a:r>
            <a:endParaRPr sz="1500">
              <a:latin typeface="Calibri"/>
              <a:cs typeface="Calibri"/>
            </a:endParaRPr>
          </a:p>
          <a:p>
            <a:pPr marL="698500" lvl="1" indent="-228600">
              <a:lnSpc>
                <a:spcPct val="100000"/>
              </a:lnSpc>
              <a:spcBef>
                <a:spcPts val="865"/>
              </a:spcBef>
              <a:buChar char="•"/>
              <a:tabLst>
                <a:tab pos="697865" algn="l"/>
                <a:tab pos="698500" algn="l"/>
              </a:tabLst>
            </a:pPr>
            <a:r>
              <a:rPr sz="1500" spc="-5" dirty="0">
                <a:latin typeface="Calibri"/>
                <a:cs typeface="Calibri"/>
              </a:rPr>
              <a:t>Customer responsible </a:t>
            </a:r>
            <a:r>
              <a:rPr sz="1500" spc="-15" dirty="0">
                <a:latin typeface="Calibri"/>
                <a:cs typeface="Calibri"/>
              </a:rPr>
              <a:t>for </a:t>
            </a:r>
            <a:r>
              <a:rPr sz="1500" spc="-5" dirty="0">
                <a:latin typeface="Calibri"/>
                <a:cs typeface="Calibri"/>
              </a:rPr>
              <a:t>application</a:t>
            </a:r>
            <a:r>
              <a:rPr sz="1500" spc="-40" dirty="0">
                <a:latin typeface="Calibri"/>
                <a:cs typeface="Calibri"/>
              </a:rPr>
              <a:t> </a:t>
            </a:r>
            <a:r>
              <a:rPr sz="1500" spc="-5" dirty="0">
                <a:latin typeface="Calibri"/>
                <a:cs typeface="Calibri"/>
              </a:rPr>
              <a:t>security</a:t>
            </a:r>
            <a:endParaRPr sz="1500">
              <a:latin typeface="Calibri"/>
              <a:cs typeface="Calibri"/>
            </a:endParaRPr>
          </a:p>
          <a:p>
            <a:pPr marL="297180" indent="-285115">
              <a:lnSpc>
                <a:spcPct val="100000"/>
              </a:lnSpc>
              <a:spcBef>
                <a:spcPts val="875"/>
              </a:spcBef>
              <a:buChar char="•"/>
              <a:tabLst>
                <a:tab pos="297180" algn="l"/>
                <a:tab pos="297815" algn="l"/>
              </a:tabLst>
            </a:pPr>
            <a:r>
              <a:rPr spc="-10" dirty="0"/>
              <a:t>Software </a:t>
            </a:r>
            <a:r>
              <a:rPr dirty="0"/>
              <a:t>as a</a:t>
            </a:r>
            <a:r>
              <a:rPr spc="-25" dirty="0"/>
              <a:t> </a:t>
            </a:r>
            <a:r>
              <a:rPr spc="-5" dirty="0"/>
              <a:t>Service</a:t>
            </a:r>
          </a:p>
          <a:p>
            <a:pPr marL="698500" lvl="1" indent="-228600">
              <a:lnSpc>
                <a:spcPct val="100000"/>
              </a:lnSpc>
              <a:spcBef>
                <a:spcPts val="865"/>
              </a:spcBef>
              <a:buChar char="•"/>
              <a:tabLst>
                <a:tab pos="697865" algn="l"/>
                <a:tab pos="698500" algn="l"/>
              </a:tabLst>
            </a:pPr>
            <a:r>
              <a:rPr sz="1500" spc="-10" dirty="0">
                <a:latin typeface="Calibri"/>
                <a:cs typeface="Calibri"/>
              </a:rPr>
              <a:t>Provider provides </a:t>
            </a:r>
            <a:r>
              <a:rPr sz="1500" spc="-5" dirty="0">
                <a:latin typeface="Calibri"/>
                <a:cs typeface="Calibri"/>
              </a:rPr>
              <a:t>application</a:t>
            </a:r>
            <a:r>
              <a:rPr sz="1500" spc="-25" dirty="0">
                <a:latin typeface="Calibri"/>
                <a:cs typeface="Calibri"/>
              </a:rPr>
              <a:t> </a:t>
            </a:r>
            <a:r>
              <a:rPr sz="1500" spc="-5" dirty="0">
                <a:latin typeface="Calibri"/>
                <a:cs typeface="Calibri"/>
              </a:rPr>
              <a:t>security</a:t>
            </a:r>
            <a:endParaRPr sz="1500">
              <a:latin typeface="Calibri"/>
              <a:cs typeface="Calibri"/>
            </a:endParaRPr>
          </a:p>
          <a:p>
            <a:pPr marL="698500" marR="400050" lvl="1" indent="-228600">
              <a:lnSpc>
                <a:spcPct val="114700"/>
              </a:lnSpc>
              <a:spcBef>
                <a:spcPts val="610"/>
              </a:spcBef>
              <a:buChar char="•"/>
              <a:tabLst>
                <a:tab pos="697865" algn="l"/>
                <a:tab pos="698500" algn="l"/>
              </a:tabLst>
            </a:pPr>
            <a:r>
              <a:rPr sz="1500" spc="-5" dirty="0">
                <a:latin typeface="Calibri"/>
                <a:cs typeface="Calibri"/>
              </a:rPr>
              <a:t>Customer must </a:t>
            </a:r>
            <a:r>
              <a:rPr sz="1500" spc="-10" dirty="0">
                <a:latin typeface="Calibri"/>
                <a:cs typeface="Calibri"/>
              </a:rPr>
              <a:t>understand data</a:t>
            </a:r>
            <a:r>
              <a:rPr sz="1500" spc="-125" dirty="0">
                <a:latin typeface="Calibri"/>
                <a:cs typeface="Calibri"/>
              </a:rPr>
              <a:t> </a:t>
            </a:r>
            <a:r>
              <a:rPr sz="1500" dirty="0">
                <a:latin typeface="Calibri"/>
                <a:cs typeface="Calibri"/>
              </a:rPr>
              <a:t>encryption  </a:t>
            </a:r>
            <a:r>
              <a:rPr sz="1500" spc="-10" dirty="0">
                <a:latin typeface="Calibri"/>
                <a:cs typeface="Calibri"/>
              </a:rPr>
              <a:t>standards, </a:t>
            </a:r>
            <a:r>
              <a:rPr sz="1500" dirty="0">
                <a:latin typeface="Calibri"/>
                <a:cs typeface="Calibri"/>
              </a:rPr>
              <a:t>audit </a:t>
            </a:r>
            <a:r>
              <a:rPr sz="1500" spc="-5" dirty="0">
                <a:latin typeface="Calibri"/>
                <a:cs typeface="Calibri"/>
              </a:rPr>
              <a:t>capabilities,</a:t>
            </a:r>
            <a:r>
              <a:rPr sz="1500" spc="-65" dirty="0">
                <a:latin typeface="Calibri"/>
                <a:cs typeface="Calibri"/>
              </a:rPr>
              <a:t> </a:t>
            </a:r>
            <a:r>
              <a:rPr sz="1500" spc="-5" dirty="0">
                <a:latin typeface="Calibri"/>
                <a:cs typeface="Calibri"/>
              </a:rPr>
              <a:t>SLAs</a:t>
            </a:r>
            <a:endParaRPr sz="1500">
              <a:latin typeface="Calibri"/>
              <a:cs typeface="Calibri"/>
            </a:endParaRPr>
          </a:p>
        </p:txBody>
      </p:sp>
      <p:sp>
        <p:nvSpPr>
          <p:cNvPr id="6" name="object 6"/>
          <p:cNvSpPr/>
          <p:nvPr/>
        </p:nvSpPr>
        <p:spPr>
          <a:xfrm>
            <a:off x="399288" y="749808"/>
            <a:ext cx="2395727" cy="656843"/>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397763" y="841247"/>
            <a:ext cx="1819655"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8" name="object 8"/>
          <p:cNvSpPr/>
          <p:nvPr/>
        </p:nvSpPr>
        <p:spPr>
          <a:xfrm>
            <a:off x="460377" y="791292"/>
            <a:ext cx="2273300" cy="533400"/>
          </a:xfrm>
          <a:custGeom>
            <a:avLst/>
            <a:gdLst/>
            <a:ahLst/>
            <a:cxnLst/>
            <a:rect l="l" t="t" r="r" b="b"/>
            <a:pathLst>
              <a:path w="2273300" h="533400">
                <a:moveTo>
                  <a:pt x="2184273" y="0"/>
                </a:moveTo>
                <a:lnTo>
                  <a:pt x="88900" y="0"/>
                </a:lnTo>
                <a:lnTo>
                  <a:pt x="54296" y="6986"/>
                </a:lnTo>
                <a:lnTo>
                  <a:pt x="26038" y="26038"/>
                </a:lnTo>
                <a:lnTo>
                  <a:pt x="6986" y="54296"/>
                </a:lnTo>
                <a:lnTo>
                  <a:pt x="0" y="88900"/>
                </a:lnTo>
                <a:lnTo>
                  <a:pt x="0" y="533400"/>
                </a:lnTo>
                <a:lnTo>
                  <a:pt x="2273173" y="533400"/>
                </a:lnTo>
                <a:lnTo>
                  <a:pt x="2273173" y="88900"/>
                </a:lnTo>
                <a:lnTo>
                  <a:pt x="2266186" y="54296"/>
                </a:lnTo>
                <a:lnTo>
                  <a:pt x="2247134" y="26038"/>
                </a:lnTo>
                <a:lnTo>
                  <a:pt x="2218876" y="6986"/>
                </a:lnTo>
                <a:lnTo>
                  <a:pt x="2184273" y="0"/>
                </a:lnTo>
                <a:close/>
              </a:path>
            </a:pathLst>
          </a:custGeom>
          <a:solidFill>
            <a:srgbClr val="009973"/>
          </a:solidFill>
        </p:spPr>
        <p:txBody>
          <a:bodyPr wrap="square" lIns="0" tIns="0" rIns="0" bIns="0" rtlCol="0"/>
          <a:lstStyle/>
          <a:p>
            <a:endParaRPr smtClean="0">
              <a:solidFill>
                <a:prstClr val="black"/>
              </a:solidFill>
            </a:endParaRPr>
          </a:p>
        </p:txBody>
      </p:sp>
      <p:sp>
        <p:nvSpPr>
          <p:cNvPr id="9" name="object 9"/>
          <p:cNvSpPr/>
          <p:nvPr/>
        </p:nvSpPr>
        <p:spPr>
          <a:xfrm>
            <a:off x="460377" y="791292"/>
            <a:ext cx="2273300" cy="533400"/>
          </a:xfrm>
          <a:custGeom>
            <a:avLst/>
            <a:gdLst/>
            <a:ahLst/>
            <a:cxnLst/>
            <a:rect l="l" t="t" r="r" b="b"/>
            <a:pathLst>
              <a:path w="2273300" h="533400">
                <a:moveTo>
                  <a:pt x="88900" y="0"/>
                </a:moveTo>
                <a:lnTo>
                  <a:pt x="2184273" y="0"/>
                </a:lnTo>
                <a:lnTo>
                  <a:pt x="2218876" y="6986"/>
                </a:lnTo>
                <a:lnTo>
                  <a:pt x="2247134" y="26038"/>
                </a:lnTo>
                <a:lnTo>
                  <a:pt x="2266186" y="54296"/>
                </a:lnTo>
                <a:lnTo>
                  <a:pt x="2273173" y="88900"/>
                </a:lnTo>
                <a:lnTo>
                  <a:pt x="2273173" y="533400"/>
                </a:lnTo>
                <a:lnTo>
                  <a:pt x="0" y="533400"/>
                </a:lnTo>
                <a:lnTo>
                  <a:pt x="0" y="88900"/>
                </a:lnTo>
                <a:lnTo>
                  <a:pt x="6986" y="54296"/>
                </a:lnTo>
                <a:lnTo>
                  <a:pt x="26038" y="26038"/>
                </a:lnTo>
                <a:lnTo>
                  <a:pt x="54296" y="6986"/>
                </a:lnTo>
                <a:lnTo>
                  <a:pt x="8890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0" name="object 10"/>
          <p:cNvSpPr txBox="1"/>
          <p:nvPr/>
        </p:nvSpPr>
        <p:spPr>
          <a:xfrm>
            <a:off x="565152" y="905911"/>
            <a:ext cx="1435100" cy="299720"/>
          </a:xfrm>
          <a:prstGeom prst="rect">
            <a:avLst/>
          </a:prstGeom>
        </p:spPr>
        <p:txBody>
          <a:bodyPr vert="horz" wrap="square" lIns="0" tIns="12700" rIns="0" bIns="0" rtlCol="0">
            <a:spAutoFit/>
          </a:bodyPr>
          <a:lstStyle/>
          <a:p>
            <a:pPr marL="12700">
              <a:spcBef>
                <a:spcPts val="100"/>
              </a:spcBef>
            </a:pPr>
            <a:r>
              <a:rPr b="1" spc="-10" dirty="0">
                <a:solidFill>
                  <a:srgbClr val="FFFFFF"/>
                </a:solidFill>
                <a:latin typeface="Calibri"/>
                <a:cs typeface="Calibri"/>
              </a:rPr>
              <a:t>Considerations</a:t>
            </a:r>
            <a:endParaRPr>
              <a:solidFill>
                <a:prstClr val="black"/>
              </a:solidFill>
              <a:latin typeface="Calibri"/>
              <a:cs typeface="Calibri"/>
            </a:endParaRPr>
          </a:p>
        </p:txBody>
      </p:sp>
      <p:sp>
        <p:nvSpPr>
          <p:cNvPr id="11" name="object 11"/>
          <p:cNvSpPr/>
          <p:nvPr/>
        </p:nvSpPr>
        <p:spPr>
          <a:xfrm>
            <a:off x="399288" y="1272540"/>
            <a:ext cx="5381242" cy="5561074"/>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2" name="object 12"/>
          <p:cNvSpPr/>
          <p:nvPr/>
        </p:nvSpPr>
        <p:spPr>
          <a:xfrm>
            <a:off x="402336" y="1299972"/>
            <a:ext cx="5254751" cy="5529071"/>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3" name="object 13"/>
          <p:cNvSpPr/>
          <p:nvPr/>
        </p:nvSpPr>
        <p:spPr>
          <a:xfrm>
            <a:off x="460375" y="1313586"/>
            <a:ext cx="5257800" cy="5438140"/>
          </a:xfrm>
          <a:custGeom>
            <a:avLst/>
            <a:gdLst/>
            <a:ahLst/>
            <a:cxnLst/>
            <a:rect l="l" t="t" r="r" b="b"/>
            <a:pathLst>
              <a:path w="5257800" h="5438140">
                <a:moveTo>
                  <a:pt x="0" y="0"/>
                </a:moveTo>
                <a:lnTo>
                  <a:pt x="5257800" y="0"/>
                </a:lnTo>
                <a:lnTo>
                  <a:pt x="5257800" y="5438089"/>
                </a:lnTo>
                <a:lnTo>
                  <a:pt x="0" y="5438089"/>
                </a:lnTo>
                <a:lnTo>
                  <a:pt x="0" y="0"/>
                </a:lnTo>
                <a:close/>
              </a:path>
            </a:pathLst>
          </a:custGeom>
          <a:solidFill>
            <a:srgbClr val="FFC000"/>
          </a:solidFill>
        </p:spPr>
        <p:txBody>
          <a:bodyPr wrap="square" lIns="0" tIns="0" rIns="0" bIns="0" rtlCol="0"/>
          <a:lstStyle/>
          <a:p>
            <a:endParaRPr smtClean="0">
              <a:solidFill>
                <a:prstClr val="black"/>
              </a:solidFill>
            </a:endParaRPr>
          </a:p>
        </p:txBody>
      </p:sp>
      <p:sp>
        <p:nvSpPr>
          <p:cNvPr id="14" name="object 14"/>
          <p:cNvSpPr/>
          <p:nvPr/>
        </p:nvSpPr>
        <p:spPr>
          <a:xfrm>
            <a:off x="460375" y="1313586"/>
            <a:ext cx="5257800" cy="5438140"/>
          </a:xfrm>
          <a:custGeom>
            <a:avLst/>
            <a:gdLst/>
            <a:ahLst/>
            <a:cxnLst/>
            <a:rect l="l" t="t" r="r" b="b"/>
            <a:pathLst>
              <a:path w="5257800" h="5438140">
                <a:moveTo>
                  <a:pt x="0" y="0"/>
                </a:moveTo>
                <a:lnTo>
                  <a:pt x="5257800" y="0"/>
                </a:lnTo>
                <a:lnTo>
                  <a:pt x="5257800" y="5438089"/>
                </a:lnTo>
                <a:lnTo>
                  <a:pt x="0" y="5438089"/>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5" name="object 15"/>
          <p:cNvSpPr txBox="1"/>
          <p:nvPr/>
        </p:nvSpPr>
        <p:spPr>
          <a:xfrm>
            <a:off x="537674" y="1318724"/>
            <a:ext cx="4691380" cy="553085"/>
          </a:xfrm>
          <a:prstGeom prst="rect">
            <a:avLst/>
          </a:prstGeom>
        </p:spPr>
        <p:txBody>
          <a:bodyPr vert="horz" wrap="square" lIns="0" tIns="12700" rIns="0" bIns="0" rtlCol="0">
            <a:spAutoFit/>
          </a:bodyPr>
          <a:lstStyle/>
          <a:p>
            <a:pPr marL="299085" marR="5080" indent="-287020">
              <a:lnSpc>
                <a:spcPct val="115300"/>
              </a:lnSpc>
              <a:spcBef>
                <a:spcPts val="100"/>
              </a:spcBef>
              <a:buFont typeface="Wingdings"/>
              <a:buChar char=""/>
              <a:tabLst>
                <a:tab pos="299085" algn="l"/>
                <a:tab pos="299720" algn="l"/>
              </a:tabLst>
            </a:pPr>
            <a:r>
              <a:rPr sz="1500" spc="-5" dirty="0">
                <a:solidFill>
                  <a:prstClr val="black"/>
                </a:solidFill>
                <a:latin typeface="Calibri"/>
                <a:cs typeface="Calibri"/>
              </a:rPr>
              <a:t>Application security </a:t>
            </a:r>
            <a:r>
              <a:rPr sz="1500" dirty="0">
                <a:solidFill>
                  <a:prstClr val="black"/>
                </a:solidFill>
                <a:latin typeface="Calibri"/>
                <a:cs typeface="Calibri"/>
              </a:rPr>
              <a:t>in cloud </a:t>
            </a:r>
            <a:r>
              <a:rPr sz="1500" spc="-10" dirty="0">
                <a:solidFill>
                  <a:prstClr val="black"/>
                </a:solidFill>
                <a:latin typeface="Calibri"/>
                <a:cs typeface="Calibri"/>
              </a:rPr>
              <a:t>environment over complete  lifecycle</a:t>
            </a:r>
            <a:endParaRPr sz="1500">
              <a:solidFill>
                <a:prstClr val="black"/>
              </a:solidFill>
              <a:latin typeface="Calibri"/>
              <a:cs typeface="Calibri"/>
            </a:endParaRPr>
          </a:p>
        </p:txBody>
      </p:sp>
      <p:sp>
        <p:nvSpPr>
          <p:cNvPr id="16" name="object 16"/>
          <p:cNvSpPr txBox="1"/>
          <p:nvPr/>
        </p:nvSpPr>
        <p:spPr>
          <a:xfrm>
            <a:off x="537674" y="1920705"/>
            <a:ext cx="4001770" cy="1231265"/>
          </a:xfrm>
          <a:prstGeom prst="rect">
            <a:avLst/>
          </a:prstGeom>
        </p:spPr>
        <p:txBody>
          <a:bodyPr vert="horz" wrap="square" lIns="0" tIns="12700" rIns="0" bIns="0" rtlCol="0">
            <a:spAutoFit/>
          </a:bodyPr>
          <a:lstStyle/>
          <a:p>
            <a:pPr marL="699770" marR="70485" indent="-287020">
              <a:lnSpc>
                <a:spcPct val="115300"/>
              </a:lnSpc>
              <a:spcBef>
                <a:spcPts val="100"/>
              </a:spcBef>
              <a:buFont typeface="Arial"/>
              <a:buChar char="•"/>
              <a:tabLst>
                <a:tab pos="699770" algn="l"/>
                <a:tab pos="700405" algn="l"/>
              </a:tabLst>
            </a:pPr>
            <a:r>
              <a:rPr sz="1500" b="1" spc="-10" dirty="0">
                <a:solidFill>
                  <a:prstClr val="black"/>
                </a:solidFill>
                <a:latin typeface="Calibri"/>
                <a:cs typeface="Calibri"/>
              </a:rPr>
              <a:t>Secure development, </a:t>
            </a:r>
            <a:r>
              <a:rPr sz="1500" b="1" spc="-5" dirty="0">
                <a:solidFill>
                  <a:prstClr val="black"/>
                </a:solidFill>
                <a:latin typeface="Calibri"/>
                <a:cs typeface="Calibri"/>
              </a:rPr>
              <a:t>secure deployment  </a:t>
            </a:r>
            <a:r>
              <a:rPr sz="1500" b="1" spc="-40" dirty="0">
                <a:solidFill>
                  <a:prstClr val="black"/>
                </a:solidFill>
                <a:latin typeface="Calibri"/>
                <a:cs typeface="Calibri"/>
              </a:rPr>
              <a:t>(OWASP, </a:t>
            </a:r>
            <a:r>
              <a:rPr sz="1500" b="1" spc="-5" dirty="0">
                <a:solidFill>
                  <a:prstClr val="black"/>
                </a:solidFill>
                <a:latin typeface="Calibri"/>
                <a:cs typeface="Calibri"/>
              </a:rPr>
              <a:t>ISO</a:t>
            </a:r>
            <a:r>
              <a:rPr sz="1500" b="1" spc="40" dirty="0">
                <a:solidFill>
                  <a:prstClr val="black"/>
                </a:solidFill>
                <a:latin typeface="Calibri"/>
                <a:cs typeface="Calibri"/>
              </a:rPr>
              <a:t> </a:t>
            </a:r>
            <a:r>
              <a:rPr sz="1500" b="1" spc="-5" dirty="0">
                <a:solidFill>
                  <a:prstClr val="black"/>
                </a:solidFill>
                <a:latin typeface="Calibri"/>
                <a:cs typeface="Calibri"/>
              </a:rPr>
              <a:t>27034)</a:t>
            </a:r>
            <a:endParaRPr sz="1500">
              <a:solidFill>
                <a:prstClr val="black"/>
              </a:solidFill>
              <a:latin typeface="Calibri"/>
              <a:cs typeface="Calibri"/>
            </a:endParaRPr>
          </a:p>
          <a:p>
            <a:pPr marL="699770" indent="-287020">
              <a:spcBef>
                <a:spcPts val="865"/>
              </a:spcBef>
              <a:buFont typeface="Arial"/>
              <a:buChar char="•"/>
              <a:tabLst>
                <a:tab pos="699770" algn="l"/>
                <a:tab pos="700405" algn="l"/>
              </a:tabLst>
            </a:pPr>
            <a:r>
              <a:rPr sz="1500" b="1" spc="-5" dirty="0">
                <a:solidFill>
                  <a:prstClr val="black"/>
                </a:solidFill>
                <a:latin typeface="Calibri"/>
                <a:cs typeface="Calibri"/>
              </a:rPr>
              <a:t>Security </a:t>
            </a:r>
            <a:r>
              <a:rPr sz="1500" b="1" spc="-10" dirty="0">
                <a:solidFill>
                  <a:prstClr val="black"/>
                </a:solidFill>
                <a:latin typeface="Calibri"/>
                <a:cs typeface="Calibri"/>
              </a:rPr>
              <a:t>testing </a:t>
            </a:r>
            <a:r>
              <a:rPr sz="1500" b="1" spc="-5" dirty="0">
                <a:solidFill>
                  <a:prstClr val="black"/>
                </a:solidFill>
                <a:latin typeface="Calibri"/>
                <a:cs typeface="Calibri"/>
              </a:rPr>
              <a:t>(NIST 800-115)</a:t>
            </a:r>
            <a:endParaRPr sz="1500">
              <a:solidFill>
                <a:prstClr val="black"/>
              </a:solidFill>
              <a:latin typeface="Calibri"/>
              <a:cs typeface="Calibri"/>
            </a:endParaRPr>
          </a:p>
          <a:p>
            <a:pPr marL="299085" indent="-287020">
              <a:spcBef>
                <a:spcPts val="875"/>
              </a:spcBef>
              <a:buFont typeface="Wingdings"/>
              <a:buChar char=""/>
              <a:tabLst>
                <a:tab pos="299085" algn="l"/>
                <a:tab pos="299720" algn="l"/>
              </a:tabLst>
            </a:pPr>
            <a:r>
              <a:rPr sz="1500" spc="-5" dirty="0">
                <a:solidFill>
                  <a:prstClr val="black"/>
                </a:solidFill>
                <a:latin typeface="Calibri"/>
                <a:cs typeface="Calibri"/>
              </a:rPr>
              <a:t>Deployment model </a:t>
            </a:r>
            <a:r>
              <a:rPr sz="1500" dirty="0">
                <a:solidFill>
                  <a:prstClr val="black"/>
                </a:solidFill>
                <a:latin typeface="Calibri"/>
                <a:cs typeface="Calibri"/>
              </a:rPr>
              <a:t>impacts </a:t>
            </a:r>
            <a:r>
              <a:rPr sz="1500" spc="-5" dirty="0">
                <a:solidFill>
                  <a:prstClr val="black"/>
                </a:solidFill>
                <a:latin typeface="Calibri"/>
                <a:cs typeface="Calibri"/>
              </a:rPr>
              <a:t>application</a:t>
            </a:r>
            <a:r>
              <a:rPr sz="1500" spc="-80" dirty="0">
                <a:solidFill>
                  <a:prstClr val="black"/>
                </a:solidFill>
                <a:latin typeface="Calibri"/>
                <a:cs typeface="Calibri"/>
              </a:rPr>
              <a:t> </a:t>
            </a:r>
            <a:r>
              <a:rPr sz="1500" dirty="0">
                <a:solidFill>
                  <a:prstClr val="black"/>
                </a:solidFill>
                <a:latin typeface="Calibri"/>
                <a:cs typeface="Calibri"/>
              </a:rPr>
              <a:t>security</a:t>
            </a:r>
            <a:endParaRPr sz="1500">
              <a:solidFill>
                <a:prstClr val="black"/>
              </a:solidFill>
              <a:latin typeface="Calibri"/>
              <a:cs typeface="Calibri"/>
            </a:endParaRPr>
          </a:p>
        </p:txBody>
      </p:sp>
      <p:sp>
        <p:nvSpPr>
          <p:cNvPr id="18" name="object 18"/>
          <p:cNvSpPr txBox="1"/>
          <p:nvPr/>
        </p:nvSpPr>
        <p:spPr>
          <a:xfrm>
            <a:off x="7463006" y="1571203"/>
            <a:ext cx="1131570" cy="440055"/>
          </a:xfrm>
          <a:prstGeom prst="rect">
            <a:avLst/>
          </a:prstGeom>
        </p:spPr>
        <p:txBody>
          <a:bodyPr vert="horz" wrap="square" lIns="0" tIns="12700" rIns="0" bIns="0" rtlCol="0">
            <a:spAutoFit/>
          </a:bodyPr>
          <a:lstStyle/>
          <a:p>
            <a:pPr marL="12700">
              <a:spcBef>
                <a:spcPts val="100"/>
              </a:spcBef>
            </a:pPr>
            <a:r>
              <a:rPr b="1" spc="-5" dirty="0">
                <a:solidFill>
                  <a:prstClr val="black"/>
                </a:solidFill>
                <a:latin typeface="Arial"/>
                <a:cs typeface="Arial"/>
              </a:rPr>
              <a:t>ISO</a:t>
            </a:r>
            <a:r>
              <a:rPr b="1" spc="-75" dirty="0">
                <a:solidFill>
                  <a:prstClr val="black"/>
                </a:solidFill>
                <a:latin typeface="Arial"/>
                <a:cs typeface="Arial"/>
              </a:rPr>
              <a:t> </a:t>
            </a:r>
            <a:r>
              <a:rPr b="1" spc="-15" dirty="0">
                <a:solidFill>
                  <a:prstClr val="black"/>
                </a:solidFill>
                <a:latin typeface="Arial"/>
                <a:cs typeface="Arial"/>
              </a:rPr>
              <a:t>27034</a:t>
            </a:r>
            <a:endParaRPr>
              <a:solidFill>
                <a:prstClr val="black"/>
              </a:solidFill>
              <a:latin typeface="Arial"/>
              <a:cs typeface="Arial"/>
            </a:endParaRPr>
          </a:p>
          <a:p>
            <a:pPr marL="12700">
              <a:spcBef>
                <a:spcPts val="25"/>
              </a:spcBef>
            </a:pPr>
            <a:r>
              <a:rPr sz="900" b="1" spc="-5" dirty="0">
                <a:solidFill>
                  <a:prstClr val="black"/>
                </a:solidFill>
                <a:latin typeface="Arial"/>
                <a:cs typeface="Arial"/>
              </a:rPr>
              <a:t>Application</a:t>
            </a:r>
            <a:r>
              <a:rPr sz="900" b="1" spc="-40" dirty="0">
                <a:solidFill>
                  <a:prstClr val="black"/>
                </a:solidFill>
                <a:latin typeface="Arial"/>
                <a:cs typeface="Arial"/>
              </a:rPr>
              <a:t> </a:t>
            </a:r>
            <a:r>
              <a:rPr sz="900" b="1" spc="-5" dirty="0">
                <a:solidFill>
                  <a:prstClr val="black"/>
                </a:solidFill>
                <a:latin typeface="Arial"/>
                <a:cs typeface="Arial"/>
              </a:rPr>
              <a:t>Security</a:t>
            </a:r>
            <a:endParaRPr sz="900">
              <a:solidFill>
                <a:prstClr val="black"/>
              </a:solidFill>
              <a:latin typeface="Arial"/>
              <a:cs typeface="Arial"/>
            </a:endParaRPr>
          </a:p>
        </p:txBody>
      </p:sp>
      <p:sp>
        <p:nvSpPr>
          <p:cNvPr id="19" name="object 19"/>
          <p:cNvSpPr/>
          <p:nvPr/>
        </p:nvSpPr>
        <p:spPr>
          <a:xfrm>
            <a:off x="7543800" y="4067771"/>
            <a:ext cx="1280158" cy="1280158"/>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20" name="object 20"/>
          <p:cNvSpPr/>
          <p:nvPr/>
        </p:nvSpPr>
        <p:spPr>
          <a:xfrm>
            <a:off x="6248400" y="2755900"/>
            <a:ext cx="2271725" cy="977899"/>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21" name="object 21"/>
          <p:cNvSpPr/>
          <p:nvPr/>
        </p:nvSpPr>
        <p:spPr>
          <a:xfrm>
            <a:off x="6157574" y="1309331"/>
            <a:ext cx="1233825" cy="1045246"/>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22" name="object 22"/>
          <p:cNvSpPr/>
          <p:nvPr/>
        </p:nvSpPr>
        <p:spPr>
          <a:xfrm>
            <a:off x="5994399" y="4096532"/>
            <a:ext cx="1389866" cy="1389866"/>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23" name="object 23"/>
          <p:cNvSpPr txBox="1"/>
          <p:nvPr/>
        </p:nvSpPr>
        <p:spPr>
          <a:xfrm>
            <a:off x="6113373" y="5005627"/>
            <a:ext cx="1081405" cy="269240"/>
          </a:xfrm>
          <a:prstGeom prst="rect">
            <a:avLst/>
          </a:prstGeom>
        </p:spPr>
        <p:txBody>
          <a:bodyPr vert="horz" wrap="square" lIns="0" tIns="12065" rIns="0" bIns="0" rtlCol="0">
            <a:spAutoFit/>
          </a:bodyPr>
          <a:lstStyle/>
          <a:p>
            <a:pPr marL="12700">
              <a:spcBef>
                <a:spcPts val="95"/>
              </a:spcBef>
            </a:pPr>
            <a:r>
              <a:rPr sz="1600" b="1" spc="-5" dirty="0">
                <a:solidFill>
                  <a:prstClr val="black"/>
                </a:solidFill>
                <a:latin typeface="Arial"/>
                <a:cs typeface="Arial"/>
              </a:rPr>
              <a:t>SP</a:t>
            </a:r>
            <a:r>
              <a:rPr sz="1600" b="1" spc="-85" dirty="0">
                <a:solidFill>
                  <a:prstClr val="black"/>
                </a:solidFill>
                <a:latin typeface="Arial"/>
                <a:cs typeface="Arial"/>
              </a:rPr>
              <a:t> </a:t>
            </a:r>
            <a:r>
              <a:rPr sz="1600" b="1" spc="-20" dirty="0">
                <a:solidFill>
                  <a:prstClr val="black"/>
                </a:solidFill>
                <a:latin typeface="Arial"/>
                <a:cs typeface="Arial"/>
              </a:rPr>
              <a:t>800-115</a:t>
            </a:r>
            <a:endParaRPr sz="1600">
              <a:solidFill>
                <a:prstClr val="black"/>
              </a:solidFill>
              <a:latin typeface="Arial"/>
              <a:cs typeface="Arial"/>
            </a:endParaRPr>
          </a:p>
        </p:txBody>
      </p:sp>
    </p:spTree>
    <p:extLst>
      <p:ext uri="{BB962C8B-B14F-4D97-AF65-F5344CB8AC3E}">
        <p14:creationId xmlns:p14="http://schemas.microsoft.com/office/powerpoint/2010/main" val="40092505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26614" y="6417754"/>
            <a:ext cx="165735" cy="177800"/>
          </a:xfrm>
          <a:prstGeom prst="rect">
            <a:avLst/>
          </a:prstGeom>
        </p:spPr>
        <p:txBody>
          <a:bodyPr vert="horz" wrap="square" lIns="0" tIns="12065" rIns="0" bIns="0" rtlCol="0">
            <a:spAutoFit/>
          </a:bodyPr>
          <a:lstStyle/>
          <a:p>
            <a:pPr marL="12700">
              <a:spcBef>
                <a:spcPts val="95"/>
              </a:spcBef>
            </a:pPr>
            <a:r>
              <a:rPr sz="1000" b="1" spc="-10" dirty="0">
                <a:solidFill>
                  <a:prstClr val="black"/>
                </a:solidFill>
                <a:latin typeface="Arial"/>
                <a:cs typeface="Arial"/>
              </a:rPr>
              <a:t>14</a:t>
            </a:r>
            <a:endParaRPr sz="1000">
              <a:solidFill>
                <a:prstClr val="black"/>
              </a:solidFill>
              <a:latin typeface="Arial"/>
              <a:cs typeface="Arial"/>
            </a:endParaRPr>
          </a:p>
        </p:txBody>
      </p:sp>
      <p:sp>
        <p:nvSpPr>
          <p:cNvPr id="3" name="object 3"/>
          <p:cNvSpPr/>
          <p:nvPr/>
        </p:nvSpPr>
        <p:spPr>
          <a:xfrm>
            <a:off x="0" y="21348"/>
            <a:ext cx="9143999" cy="688835"/>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4" name="object 4"/>
          <p:cNvSpPr/>
          <p:nvPr/>
        </p:nvSpPr>
        <p:spPr>
          <a:xfrm>
            <a:off x="0" y="0"/>
            <a:ext cx="9143998" cy="685800"/>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xfrm>
            <a:off x="413383" y="174028"/>
            <a:ext cx="8396098" cy="350737"/>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00"/>
                </a:solidFill>
              </a:rPr>
              <a:t>Step </a:t>
            </a:r>
            <a:r>
              <a:rPr sz="2200" b="1" spc="-5" dirty="0">
                <a:solidFill>
                  <a:srgbClr val="FFFF00"/>
                </a:solidFill>
              </a:rPr>
              <a:t>7: </a:t>
            </a:r>
            <a:r>
              <a:rPr sz="2200" b="1" spc="-15" dirty="0">
                <a:solidFill>
                  <a:srgbClr val="FFFF00"/>
                </a:solidFill>
              </a:rPr>
              <a:t>Ensure </a:t>
            </a:r>
            <a:r>
              <a:rPr sz="2200" b="1" spc="-5" dirty="0">
                <a:solidFill>
                  <a:srgbClr val="FFFF00"/>
                </a:solidFill>
              </a:rPr>
              <a:t>cloud </a:t>
            </a:r>
            <a:r>
              <a:rPr sz="2200" b="1" spc="-15" dirty="0">
                <a:solidFill>
                  <a:srgbClr val="FFFF00"/>
                </a:solidFill>
              </a:rPr>
              <a:t>networks </a:t>
            </a:r>
            <a:r>
              <a:rPr sz="2200" b="1" spc="-5" dirty="0">
                <a:solidFill>
                  <a:srgbClr val="FFFF00"/>
                </a:solidFill>
              </a:rPr>
              <a:t>&amp; </a:t>
            </a:r>
            <a:r>
              <a:rPr sz="2200" b="1" spc="-10" dirty="0">
                <a:solidFill>
                  <a:srgbClr val="FFFF00"/>
                </a:solidFill>
              </a:rPr>
              <a:t>connections </a:t>
            </a:r>
            <a:r>
              <a:rPr sz="2200" b="1" spc="-20" dirty="0">
                <a:solidFill>
                  <a:srgbClr val="FFFF00"/>
                </a:solidFill>
              </a:rPr>
              <a:t>are</a:t>
            </a:r>
            <a:r>
              <a:rPr sz="2200" b="1" spc="200" dirty="0">
                <a:solidFill>
                  <a:srgbClr val="FFFF00"/>
                </a:solidFill>
              </a:rPr>
              <a:t> </a:t>
            </a:r>
            <a:r>
              <a:rPr sz="2200" b="1" spc="-10" dirty="0">
                <a:solidFill>
                  <a:srgbClr val="FFFF00"/>
                </a:solidFill>
              </a:rPr>
              <a:t>secure</a:t>
            </a:r>
            <a:endParaRPr sz="2200" b="1" dirty="0">
              <a:solidFill>
                <a:srgbClr val="FFFF00"/>
              </a:solidFill>
            </a:endParaRPr>
          </a:p>
        </p:txBody>
      </p:sp>
      <p:sp>
        <p:nvSpPr>
          <p:cNvPr id="6" name="object 6"/>
          <p:cNvSpPr/>
          <p:nvPr/>
        </p:nvSpPr>
        <p:spPr>
          <a:xfrm>
            <a:off x="472440" y="1025652"/>
            <a:ext cx="2753867" cy="656843"/>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470916" y="1117091"/>
            <a:ext cx="1819655"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8" name="object 8"/>
          <p:cNvSpPr/>
          <p:nvPr/>
        </p:nvSpPr>
        <p:spPr>
          <a:xfrm>
            <a:off x="533402" y="1066800"/>
            <a:ext cx="2630805" cy="533400"/>
          </a:xfrm>
          <a:custGeom>
            <a:avLst/>
            <a:gdLst/>
            <a:ahLst/>
            <a:cxnLst/>
            <a:rect l="l" t="t" r="r" b="b"/>
            <a:pathLst>
              <a:path w="2630805" h="533400">
                <a:moveTo>
                  <a:pt x="2541587" y="0"/>
                </a:moveTo>
                <a:lnTo>
                  <a:pt x="88900" y="0"/>
                </a:lnTo>
                <a:lnTo>
                  <a:pt x="54296" y="6986"/>
                </a:lnTo>
                <a:lnTo>
                  <a:pt x="26038" y="26038"/>
                </a:lnTo>
                <a:lnTo>
                  <a:pt x="6986" y="54296"/>
                </a:lnTo>
                <a:lnTo>
                  <a:pt x="0" y="88900"/>
                </a:lnTo>
                <a:lnTo>
                  <a:pt x="0" y="533400"/>
                </a:lnTo>
                <a:lnTo>
                  <a:pt x="2630487" y="533400"/>
                </a:lnTo>
                <a:lnTo>
                  <a:pt x="2630487" y="88900"/>
                </a:lnTo>
                <a:lnTo>
                  <a:pt x="2623501" y="54296"/>
                </a:lnTo>
                <a:lnTo>
                  <a:pt x="2604449" y="26038"/>
                </a:lnTo>
                <a:lnTo>
                  <a:pt x="2576191" y="6986"/>
                </a:lnTo>
                <a:lnTo>
                  <a:pt x="2541587" y="0"/>
                </a:lnTo>
                <a:close/>
              </a:path>
            </a:pathLst>
          </a:custGeom>
          <a:solidFill>
            <a:srgbClr val="800000"/>
          </a:solidFill>
        </p:spPr>
        <p:txBody>
          <a:bodyPr wrap="square" lIns="0" tIns="0" rIns="0" bIns="0" rtlCol="0"/>
          <a:lstStyle/>
          <a:p>
            <a:endParaRPr smtClean="0">
              <a:solidFill>
                <a:prstClr val="black"/>
              </a:solidFill>
            </a:endParaRPr>
          </a:p>
        </p:txBody>
      </p:sp>
      <p:sp>
        <p:nvSpPr>
          <p:cNvPr id="9" name="object 9"/>
          <p:cNvSpPr/>
          <p:nvPr/>
        </p:nvSpPr>
        <p:spPr>
          <a:xfrm>
            <a:off x="533402" y="1066800"/>
            <a:ext cx="2630805" cy="533400"/>
          </a:xfrm>
          <a:custGeom>
            <a:avLst/>
            <a:gdLst/>
            <a:ahLst/>
            <a:cxnLst/>
            <a:rect l="l" t="t" r="r" b="b"/>
            <a:pathLst>
              <a:path w="2630805" h="533400">
                <a:moveTo>
                  <a:pt x="88900" y="0"/>
                </a:moveTo>
                <a:lnTo>
                  <a:pt x="2541587" y="0"/>
                </a:lnTo>
                <a:lnTo>
                  <a:pt x="2576191" y="6986"/>
                </a:lnTo>
                <a:lnTo>
                  <a:pt x="2604449" y="26038"/>
                </a:lnTo>
                <a:lnTo>
                  <a:pt x="2623501" y="54296"/>
                </a:lnTo>
                <a:lnTo>
                  <a:pt x="2630487" y="88900"/>
                </a:lnTo>
                <a:lnTo>
                  <a:pt x="2630487" y="533400"/>
                </a:lnTo>
                <a:lnTo>
                  <a:pt x="0" y="533400"/>
                </a:lnTo>
                <a:lnTo>
                  <a:pt x="0" y="88900"/>
                </a:lnTo>
                <a:lnTo>
                  <a:pt x="6986" y="54296"/>
                </a:lnTo>
                <a:lnTo>
                  <a:pt x="26038" y="26038"/>
                </a:lnTo>
                <a:lnTo>
                  <a:pt x="54296" y="6986"/>
                </a:lnTo>
                <a:lnTo>
                  <a:pt x="8890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0" name="object 10"/>
          <p:cNvSpPr txBox="1"/>
          <p:nvPr/>
        </p:nvSpPr>
        <p:spPr>
          <a:xfrm>
            <a:off x="638177" y="1181418"/>
            <a:ext cx="1435100" cy="299720"/>
          </a:xfrm>
          <a:prstGeom prst="rect">
            <a:avLst/>
          </a:prstGeom>
        </p:spPr>
        <p:txBody>
          <a:bodyPr vert="horz" wrap="square" lIns="0" tIns="12700" rIns="0" bIns="0" rtlCol="0">
            <a:spAutoFit/>
          </a:bodyPr>
          <a:lstStyle/>
          <a:p>
            <a:pPr marL="12700">
              <a:spcBef>
                <a:spcPts val="100"/>
              </a:spcBef>
            </a:pPr>
            <a:r>
              <a:rPr b="1" spc="-10" dirty="0">
                <a:solidFill>
                  <a:srgbClr val="FFFFFF"/>
                </a:solidFill>
                <a:latin typeface="Calibri"/>
                <a:cs typeface="Calibri"/>
              </a:rPr>
              <a:t>Considerations</a:t>
            </a:r>
            <a:endParaRPr>
              <a:solidFill>
                <a:prstClr val="black"/>
              </a:solidFill>
              <a:latin typeface="Calibri"/>
              <a:cs typeface="Calibri"/>
            </a:endParaRPr>
          </a:p>
        </p:txBody>
      </p:sp>
      <p:sp>
        <p:nvSpPr>
          <p:cNvPr id="11" name="object 11"/>
          <p:cNvSpPr/>
          <p:nvPr/>
        </p:nvSpPr>
        <p:spPr>
          <a:xfrm>
            <a:off x="472440" y="1559052"/>
            <a:ext cx="4389119" cy="5167882"/>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2" name="object 12"/>
          <p:cNvSpPr/>
          <p:nvPr/>
        </p:nvSpPr>
        <p:spPr>
          <a:xfrm>
            <a:off x="460248" y="1581911"/>
            <a:ext cx="4204715" cy="5158738"/>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3" name="object 13"/>
          <p:cNvSpPr/>
          <p:nvPr/>
        </p:nvSpPr>
        <p:spPr>
          <a:xfrm>
            <a:off x="533400" y="1600200"/>
            <a:ext cx="4267200" cy="5044440"/>
          </a:xfrm>
          <a:custGeom>
            <a:avLst/>
            <a:gdLst/>
            <a:ahLst/>
            <a:cxnLst/>
            <a:rect l="l" t="t" r="r" b="b"/>
            <a:pathLst>
              <a:path w="4267200" h="5044440">
                <a:moveTo>
                  <a:pt x="0" y="0"/>
                </a:moveTo>
                <a:lnTo>
                  <a:pt x="4267200" y="0"/>
                </a:lnTo>
                <a:lnTo>
                  <a:pt x="4267200" y="5044389"/>
                </a:lnTo>
                <a:lnTo>
                  <a:pt x="0" y="5044389"/>
                </a:lnTo>
                <a:lnTo>
                  <a:pt x="0" y="0"/>
                </a:lnTo>
                <a:close/>
              </a:path>
            </a:pathLst>
          </a:custGeom>
          <a:solidFill>
            <a:srgbClr val="FFCC66"/>
          </a:solidFill>
        </p:spPr>
        <p:txBody>
          <a:bodyPr wrap="square" lIns="0" tIns="0" rIns="0" bIns="0" rtlCol="0"/>
          <a:lstStyle/>
          <a:p>
            <a:endParaRPr smtClean="0">
              <a:solidFill>
                <a:prstClr val="black"/>
              </a:solidFill>
            </a:endParaRPr>
          </a:p>
        </p:txBody>
      </p:sp>
      <p:sp>
        <p:nvSpPr>
          <p:cNvPr id="14" name="object 14"/>
          <p:cNvSpPr/>
          <p:nvPr/>
        </p:nvSpPr>
        <p:spPr>
          <a:xfrm>
            <a:off x="533400" y="1600200"/>
            <a:ext cx="4267200" cy="5044440"/>
          </a:xfrm>
          <a:custGeom>
            <a:avLst/>
            <a:gdLst/>
            <a:ahLst/>
            <a:cxnLst/>
            <a:rect l="l" t="t" r="r" b="b"/>
            <a:pathLst>
              <a:path w="4267200" h="5044440">
                <a:moveTo>
                  <a:pt x="0" y="0"/>
                </a:moveTo>
                <a:lnTo>
                  <a:pt x="4267200" y="0"/>
                </a:lnTo>
                <a:lnTo>
                  <a:pt x="4267200" y="5044389"/>
                </a:lnTo>
                <a:lnTo>
                  <a:pt x="0" y="5044389"/>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5" name="object 15"/>
          <p:cNvSpPr txBox="1"/>
          <p:nvPr/>
        </p:nvSpPr>
        <p:spPr>
          <a:xfrm>
            <a:off x="610699" y="1604481"/>
            <a:ext cx="3842385" cy="1292225"/>
          </a:xfrm>
          <a:prstGeom prst="rect">
            <a:avLst/>
          </a:prstGeom>
        </p:spPr>
        <p:txBody>
          <a:bodyPr vert="horz" wrap="square" lIns="0" tIns="11430" rIns="0" bIns="0" rtlCol="0">
            <a:spAutoFit/>
          </a:bodyPr>
          <a:lstStyle/>
          <a:p>
            <a:pPr marL="299085" marR="5080" indent="-287020">
              <a:lnSpc>
                <a:spcPct val="114999"/>
              </a:lnSpc>
              <a:spcBef>
                <a:spcPts val="90"/>
              </a:spcBef>
              <a:buFont typeface="Wingdings"/>
              <a:buChar char=""/>
              <a:tabLst>
                <a:tab pos="299085" algn="l"/>
                <a:tab pos="299720" algn="l"/>
              </a:tabLst>
            </a:pPr>
            <a:r>
              <a:rPr sz="1700" spc="-5" dirty="0">
                <a:solidFill>
                  <a:prstClr val="black"/>
                </a:solidFill>
                <a:latin typeface="Calibri"/>
                <a:cs typeface="Calibri"/>
              </a:rPr>
              <a:t>Customer </a:t>
            </a:r>
            <a:r>
              <a:rPr sz="1700" dirty="0">
                <a:solidFill>
                  <a:prstClr val="black"/>
                </a:solidFill>
                <a:latin typeface="Calibri"/>
                <a:cs typeface="Calibri"/>
              </a:rPr>
              <a:t>should </a:t>
            </a:r>
            <a:r>
              <a:rPr sz="1700" spc="-10" dirty="0">
                <a:solidFill>
                  <a:prstClr val="black"/>
                </a:solidFill>
                <a:latin typeface="Calibri"/>
                <a:cs typeface="Calibri"/>
              </a:rPr>
              <a:t>gain assurance </a:t>
            </a:r>
            <a:r>
              <a:rPr sz="1700" dirty="0">
                <a:solidFill>
                  <a:prstClr val="black"/>
                </a:solidFill>
                <a:latin typeface="Calibri"/>
                <a:cs typeface="Calibri"/>
              </a:rPr>
              <a:t>on  </a:t>
            </a:r>
            <a:r>
              <a:rPr sz="1700" spc="-10" dirty="0">
                <a:solidFill>
                  <a:prstClr val="black"/>
                </a:solidFill>
                <a:latin typeface="Calibri"/>
                <a:cs typeface="Calibri"/>
              </a:rPr>
              <a:t>provider’s </a:t>
            </a:r>
            <a:r>
              <a:rPr sz="1700" spc="-5" dirty="0">
                <a:solidFill>
                  <a:prstClr val="black"/>
                </a:solidFill>
                <a:latin typeface="Calibri"/>
                <a:cs typeface="Calibri"/>
              </a:rPr>
              <a:t>internal </a:t>
            </a:r>
            <a:r>
              <a:rPr sz="1700" dirty="0">
                <a:solidFill>
                  <a:prstClr val="black"/>
                </a:solidFill>
                <a:latin typeface="Calibri"/>
                <a:cs typeface="Calibri"/>
              </a:rPr>
              <a:t>and </a:t>
            </a:r>
            <a:r>
              <a:rPr sz="1700" spc="-5" dirty="0">
                <a:solidFill>
                  <a:prstClr val="black"/>
                </a:solidFill>
                <a:latin typeface="Calibri"/>
                <a:cs typeface="Calibri"/>
              </a:rPr>
              <a:t>external</a:t>
            </a:r>
            <a:r>
              <a:rPr sz="1700" spc="-160" dirty="0">
                <a:solidFill>
                  <a:prstClr val="black"/>
                </a:solidFill>
                <a:latin typeface="Calibri"/>
                <a:cs typeface="Calibri"/>
              </a:rPr>
              <a:t> </a:t>
            </a:r>
            <a:r>
              <a:rPr sz="1700" dirty="0">
                <a:solidFill>
                  <a:prstClr val="black"/>
                </a:solidFill>
                <a:latin typeface="Calibri"/>
                <a:cs typeface="Calibri"/>
              </a:rPr>
              <a:t>network  security</a:t>
            </a:r>
            <a:endParaRPr sz="1700">
              <a:solidFill>
                <a:prstClr val="black"/>
              </a:solidFill>
              <a:latin typeface="Calibri"/>
              <a:cs typeface="Calibri"/>
            </a:endParaRPr>
          </a:p>
          <a:p>
            <a:pPr marL="299085" indent="-287020">
              <a:spcBef>
                <a:spcPts val="900"/>
              </a:spcBef>
              <a:buFont typeface="Wingdings"/>
              <a:buChar char=""/>
              <a:tabLst>
                <a:tab pos="299085" algn="l"/>
                <a:tab pos="299720" algn="l"/>
              </a:tabLst>
            </a:pPr>
            <a:r>
              <a:rPr sz="1700" spc="-5" dirty="0">
                <a:solidFill>
                  <a:prstClr val="black"/>
                </a:solidFill>
                <a:latin typeface="Calibri"/>
                <a:cs typeface="Calibri"/>
              </a:rPr>
              <a:t>Areas </a:t>
            </a:r>
            <a:r>
              <a:rPr sz="1700" dirty="0">
                <a:solidFill>
                  <a:prstClr val="black"/>
                </a:solidFill>
                <a:latin typeface="Calibri"/>
                <a:cs typeface="Calibri"/>
              </a:rPr>
              <a:t>of</a:t>
            </a:r>
            <a:r>
              <a:rPr sz="1700" spc="-15" dirty="0">
                <a:solidFill>
                  <a:prstClr val="black"/>
                </a:solidFill>
                <a:latin typeface="Calibri"/>
                <a:cs typeface="Calibri"/>
              </a:rPr>
              <a:t> </a:t>
            </a:r>
            <a:r>
              <a:rPr sz="1700" dirty="0">
                <a:solidFill>
                  <a:prstClr val="black"/>
                </a:solidFill>
                <a:latin typeface="Calibri"/>
                <a:cs typeface="Calibri"/>
              </a:rPr>
              <a:t>concern</a:t>
            </a:r>
            <a:endParaRPr sz="1700">
              <a:solidFill>
                <a:prstClr val="black"/>
              </a:solidFill>
              <a:latin typeface="Calibri"/>
              <a:cs typeface="Calibri"/>
            </a:endParaRPr>
          </a:p>
        </p:txBody>
      </p:sp>
      <p:sp>
        <p:nvSpPr>
          <p:cNvPr id="16" name="object 16"/>
          <p:cNvSpPr txBox="1"/>
          <p:nvPr/>
        </p:nvSpPr>
        <p:spPr>
          <a:xfrm>
            <a:off x="610699" y="2872397"/>
            <a:ext cx="3846829" cy="619760"/>
          </a:xfrm>
          <a:prstGeom prst="rect">
            <a:avLst/>
          </a:prstGeom>
        </p:spPr>
        <p:txBody>
          <a:bodyPr vert="horz" wrap="square" lIns="0" tIns="50800" rIns="0" bIns="0" rtlCol="0">
            <a:spAutoFit/>
          </a:bodyPr>
          <a:lstStyle/>
          <a:p>
            <a:pPr marL="754380" indent="-285115">
              <a:spcBef>
                <a:spcPts val="400"/>
              </a:spcBef>
              <a:buFontTx/>
              <a:buChar char="•"/>
              <a:tabLst>
                <a:tab pos="754380" algn="l"/>
                <a:tab pos="755015" algn="l"/>
              </a:tabLst>
            </a:pPr>
            <a:r>
              <a:rPr sz="1700" spc="-5" dirty="0">
                <a:solidFill>
                  <a:prstClr val="black"/>
                </a:solidFill>
                <a:latin typeface="Calibri"/>
                <a:cs typeface="Calibri"/>
              </a:rPr>
              <a:t>Confidentiality Integrity</a:t>
            </a:r>
            <a:r>
              <a:rPr sz="1700" spc="-40" dirty="0">
                <a:solidFill>
                  <a:prstClr val="black"/>
                </a:solidFill>
                <a:latin typeface="Calibri"/>
                <a:cs typeface="Calibri"/>
              </a:rPr>
              <a:t> </a:t>
            </a:r>
            <a:r>
              <a:rPr sz="1700" spc="-10" dirty="0">
                <a:solidFill>
                  <a:prstClr val="black"/>
                </a:solidFill>
                <a:latin typeface="Calibri"/>
                <a:cs typeface="Calibri"/>
              </a:rPr>
              <a:t>Availability</a:t>
            </a:r>
            <a:endParaRPr sz="1700">
              <a:solidFill>
                <a:prstClr val="black"/>
              </a:solidFill>
              <a:latin typeface="Calibri"/>
              <a:cs typeface="Calibri"/>
            </a:endParaRPr>
          </a:p>
          <a:p>
            <a:pPr marL="299085" indent="-287020">
              <a:spcBef>
                <a:spcPts val="300"/>
              </a:spcBef>
              <a:buFont typeface="Wingdings"/>
              <a:buChar char=""/>
              <a:tabLst>
                <a:tab pos="299085" algn="l"/>
                <a:tab pos="299720" algn="l"/>
              </a:tabLst>
            </a:pPr>
            <a:r>
              <a:rPr sz="1700" dirty="0">
                <a:solidFill>
                  <a:prstClr val="black"/>
                </a:solidFill>
                <a:latin typeface="Calibri"/>
                <a:cs typeface="Calibri"/>
              </a:rPr>
              <a:t>External network</a:t>
            </a:r>
            <a:r>
              <a:rPr sz="1700" spc="-55" dirty="0">
                <a:solidFill>
                  <a:prstClr val="black"/>
                </a:solidFill>
                <a:latin typeface="Calibri"/>
                <a:cs typeface="Calibri"/>
              </a:rPr>
              <a:t> </a:t>
            </a:r>
            <a:r>
              <a:rPr sz="1700" spc="-10" dirty="0">
                <a:solidFill>
                  <a:prstClr val="black"/>
                </a:solidFill>
                <a:latin typeface="Calibri"/>
                <a:cs typeface="Calibri"/>
              </a:rPr>
              <a:t>requirements</a:t>
            </a:r>
            <a:endParaRPr sz="1700">
              <a:solidFill>
                <a:prstClr val="black"/>
              </a:solidFill>
              <a:latin typeface="Calibri"/>
              <a:cs typeface="Calibri"/>
            </a:endParaRPr>
          </a:p>
        </p:txBody>
      </p:sp>
      <p:sp>
        <p:nvSpPr>
          <p:cNvPr id="17" name="object 17"/>
          <p:cNvSpPr txBox="1"/>
          <p:nvPr/>
        </p:nvSpPr>
        <p:spPr>
          <a:xfrm>
            <a:off x="610699" y="3468281"/>
            <a:ext cx="3582670" cy="2186940"/>
          </a:xfrm>
          <a:prstGeom prst="rect">
            <a:avLst/>
          </a:prstGeom>
        </p:spPr>
        <p:txBody>
          <a:bodyPr vert="horz" wrap="square" lIns="0" tIns="50800" rIns="0" bIns="0" rtlCol="0">
            <a:spAutoFit/>
          </a:bodyPr>
          <a:lstStyle/>
          <a:p>
            <a:pPr marL="754380" indent="-285115">
              <a:spcBef>
                <a:spcPts val="400"/>
              </a:spcBef>
              <a:buFontTx/>
              <a:buChar char="•"/>
              <a:tabLst>
                <a:tab pos="754380" algn="l"/>
                <a:tab pos="755015" algn="l"/>
              </a:tabLst>
            </a:pPr>
            <a:r>
              <a:rPr sz="1700" spc="-25" dirty="0">
                <a:solidFill>
                  <a:prstClr val="black"/>
                </a:solidFill>
                <a:latin typeface="Calibri"/>
                <a:cs typeface="Calibri"/>
              </a:rPr>
              <a:t>Traffic</a:t>
            </a:r>
            <a:r>
              <a:rPr sz="1700" spc="-10" dirty="0">
                <a:solidFill>
                  <a:prstClr val="black"/>
                </a:solidFill>
                <a:latin typeface="Calibri"/>
                <a:cs typeface="Calibri"/>
              </a:rPr>
              <a:t> </a:t>
            </a:r>
            <a:r>
              <a:rPr sz="1700" spc="-5" dirty="0">
                <a:solidFill>
                  <a:prstClr val="black"/>
                </a:solidFill>
                <a:latin typeface="Calibri"/>
                <a:cs typeface="Calibri"/>
              </a:rPr>
              <a:t>screening</a:t>
            </a:r>
            <a:endParaRPr sz="1700">
              <a:solidFill>
                <a:prstClr val="black"/>
              </a:solidFill>
              <a:latin typeface="Calibri"/>
              <a:cs typeface="Calibri"/>
            </a:endParaRPr>
          </a:p>
          <a:p>
            <a:pPr marL="754380" indent="-285115">
              <a:spcBef>
                <a:spcPts val="300"/>
              </a:spcBef>
              <a:buFontTx/>
              <a:buChar char="•"/>
              <a:tabLst>
                <a:tab pos="754380" algn="l"/>
                <a:tab pos="755015" algn="l"/>
              </a:tabLst>
            </a:pPr>
            <a:r>
              <a:rPr sz="1700" spc="-5" dirty="0">
                <a:solidFill>
                  <a:prstClr val="black"/>
                </a:solidFill>
                <a:latin typeface="Calibri"/>
                <a:cs typeface="Calibri"/>
              </a:rPr>
              <a:t>Intrusion detection </a:t>
            </a:r>
            <a:r>
              <a:rPr sz="1700" dirty="0">
                <a:solidFill>
                  <a:prstClr val="black"/>
                </a:solidFill>
                <a:latin typeface="Calibri"/>
                <a:cs typeface="Calibri"/>
              </a:rPr>
              <a:t>/</a:t>
            </a:r>
            <a:r>
              <a:rPr sz="1700" spc="-40" dirty="0">
                <a:solidFill>
                  <a:prstClr val="black"/>
                </a:solidFill>
                <a:latin typeface="Calibri"/>
                <a:cs typeface="Calibri"/>
              </a:rPr>
              <a:t> </a:t>
            </a:r>
            <a:r>
              <a:rPr sz="1700" spc="-10" dirty="0">
                <a:solidFill>
                  <a:prstClr val="black"/>
                </a:solidFill>
                <a:latin typeface="Calibri"/>
                <a:cs typeface="Calibri"/>
              </a:rPr>
              <a:t>prevention</a:t>
            </a:r>
            <a:endParaRPr sz="1700">
              <a:solidFill>
                <a:prstClr val="black"/>
              </a:solidFill>
              <a:latin typeface="Calibri"/>
              <a:cs typeface="Calibri"/>
            </a:endParaRPr>
          </a:p>
          <a:p>
            <a:pPr marL="754380" indent="-285115">
              <a:spcBef>
                <a:spcPts val="310"/>
              </a:spcBef>
              <a:buFontTx/>
              <a:buChar char="•"/>
              <a:tabLst>
                <a:tab pos="754380" algn="l"/>
                <a:tab pos="755015" algn="l"/>
              </a:tabLst>
            </a:pPr>
            <a:r>
              <a:rPr sz="1700" dirty="0">
                <a:solidFill>
                  <a:prstClr val="black"/>
                </a:solidFill>
                <a:latin typeface="Calibri"/>
                <a:cs typeface="Calibri"/>
              </a:rPr>
              <a:t>Logging and</a:t>
            </a:r>
            <a:r>
              <a:rPr sz="1700" spc="-75" dirty="0">
                <a:solidFill>
                  <a:prstClr val="black"/>
                </a:solidFill>
                <a:latin typeface="Calibri"/>
                <a:cs typeface="Calibri"/>
              </a:rPr>
              <a:t> </a:t>
            </a:r>
            <a:r>
              <a:rPr sz="1700" dirty="0">
                <a:solidFill>
                  <a:prstClr val="black"/>
                </a:solidFill>
                <a:latin typeface="Calibri"/>
                <a:cs typeface="Calibri"/>
              </a:rPr>
              <a:t>notification</a:t>
            </a:r>
            <a:endParaRPr sz="1700">
              <a:solidFill>
                <a:prstClr val="black"/>
              </a:solidFill>
              <a:latin typeface="Calibri"/>
              <a:cs typeface="Calibri"/>
            </a:endParaRPr>
          </a:p>
          <a:p>
            <a:pPr marL="299085" indent="-287020">
              <a:spcBef>
                <a:spcPts val="900"/>
              </a:spcBef>
              <a:buFont typeface="Wingdings"/>
              <a:buChar char=""/>
              <a:tabLst>
                <a:tab pos="299085" algn="l"/>
                <a:tab pos="299720" algn="l"/>
              </a:tabLst>
            </a:pPr>
            <a:r>
              <a:rPr sz="1700" spc="-5" dirty="0">
                <a:solidFill>
                  <a:prstClr val="black"/>
                </a:solidFill>
                <a:latin typeface="Calibri"/>
                <a:cs typeface="Calibri"/>
              </a:rPr>
              <a:t>Internal </a:t>
            </a:r>
            <a:r>
              <a:rPr sz="1700" dirty="0">
                <a:solidFill>
                  <a:prstClr val="black"/>
                </a:solidFill>
                <a:latin typeface="Calibri"/>
                <a:cs typeface="Calibri"/>
              </a:rPr>
              <a:t>network</a:t>
            </a:r>
            <a:r>
              <a:rPr sz="1700" spc="-90" dirty="0">
                <a:solidFill>
                  <a:prstClr val="black"/>
                </a:solidFill>
                <a:latin typeface="Calibri"/>
                <a:cs typeface="Calibri"/>
              </a:rPr>
              <a:t> </a:t>
            </a:r>
            <a:r>
              <a:rPr sz="1700" spc="-5" dirty="0">
                <a:solidFill>
                  <a:prstClr val="black"/>
                </a:solidFill>
                <a:latin typeface="Calibri"/>
                <a:cs typeface="Calibri"/>
              </a:rPr>
              <a:t>requirements</a:t>
            </a:r>
            <a:endParaRPr sz="1700">
              <a:solidFill>
                <a:prstClr val="black"/>
              </a:solidFill>
              <a:latin typeface="Calibri"/>
              <a:cs typeface="Calibri"/>
            </a:endParaRPr>
          </a:p>
          <a:p>
            <a:pPr marL="754380" lvl="1" indent="-285115">
              <a:spcBef>
                <a:spcPts val="310"/>
              </a:spcBef>
              <a:buFontTx/>
              <a:buChar char="•"/>
              <a:tabLst>
                <a:tab pos="754380" algn="l"/>
                <a:tab pos="755015" algn="l"/>
              </a:tabLst>
            </a:pPr>
            <a:r>
              <a:rPr sz="1700" spc="-10" dirty="0">
                <a:solidFill>
                  <a:prstClr val="black"/>
                </a:solidFill>
                <a:latin typeface="Calibri"/>
                <a:cs typeface="Calibri"/>
              </a:rPr>
              <a:t>Protect </a:t>
            </a:r>
            <a:r>
              <a:rPr sz="1700" dirty="0">
                <a:solidFill>
                  <a:prstClr val="black"/>
                </a:solidFill>
                <a:latin typeface="Calibri"/>
                <a:cs typeface="Calibri"/>
              </a:rPr>
              <a:t>clients </a:t>
            </a:r>
            <a:r>
              <a:rPr sz="1700" spc="-5" dirty="0">
                <a:solidFill>
                  <a:prstClr val="black"/>
                </a:solidFill>
                <a:latin typeface="Calibri"/>
                <a:cs typeface="Calibri"/>
              </a:rPr>
              <a:t>from each</a:t>
            </a:r>
            <a:r>
              <a:rPr sz="1700" spc="-55" dirty="0">
                <a:solidFill>
                  <a:prstClr val="black"/>
                </a:solidFill>
                <a:latin typeface="Calibri"/>
                <a:cs typeface="Calibri"/>
              </a:rPr>
              <a:t> </a:t>
            </a:r>
            <a:r>
              <a:rPr sz="1700" dirty="0">
                <a:solidFill>
                  <a:prstClr val="black"/>
                </a:solidFill>
                <a:latin typeface="Calibri"/>
                <a:cs typeface="Calibri"/>
              </a:rPr>
              <a:t>other</a:t>
            </a:r>
            <a:endParaRPr sz="1700">
              <a:solidFill>
                <a:prstClr val="black"/>
              </a:solidFill>
              <a:latin typeface="Calibri"/>
              <a:cs typeface="Calibri"/>
            </a:endParaRPr>
          </a:p>
          <a:p>
            <a:pPr marL="754380" lvl="1" indent="-285115">
              <a:spcBef>
                <a:spcPts val="300"/>
              </a:spcBef>
              <a:buFontTx/>
              <a:buChar char="•"/>
              <a:tabLst>
                <a:tab pos="754380" algn="l"/>
                <a:tab pos="755015" algn="l"/>
              </a:tabLst>
            </a:pPr>
            <a:r>
              <a:rPr sz="1700" spc="-10" dirty="0">
                <a:solidFill>
                  <a:prstClr val="black"/>
                </a:solidFill>
                <a:latin typeface="Calibri"/>
                <a:cs typeface="Calibri"/>
              </a:rPr>
              <a:t>Protect </a:t>
            </a:r>
            <a:r>
              <a:rPr sz="1700" spc="5" dirty="0">
                <a:solidFill>
                  <a:prstClr val="black"/>
                </a:solidFill>
                <a:latin typeface="Calibri"/>
                <a:cs typeface="Calibri"/>
              </a:rPr>
              <a:t>the </a:t>
            </a:r>
            <a:r>
              <a:rPr sz="1700" spc="-10" dirty="0">
                <a:solidFill>
                  <a:prstClr val="black"/>
                </a:solidFill>
                <a:latin typeface="Calibri"/>
                <a:cs typeface="Calibri"/>
              </a:rPr>
              <a:t>provider’s</a:t>
            </a:r>
            <a:r>
              <a:rPr sz="1700" spc="-50" dirty="0">
                <a:solidFill>
                  <a:prstClr val="black"/>
                </a:solidFill>
                <a:latin typeface="Calibri"/>
                <a:cs typeface="Calibri"/>
              </a:rPr>
              <a:t> </a:t>
            </a:r>
            <a:r>
              <a:rPr sz="1700" spc="-5" dirty="0">
                <a:solidFill>
                  <a:prstClr val="black"/>
                </a:solidFill>
                <a:latin typeface="Calibri"/>
                <a:cs typeface="Calibri"/>
              </a:rPr>
              <a:t>network</a:t>
            </a:r>
            <a:endParaRPr sz="1700">
              <a:solidFill>
                <a:prstClr val="black"/>
              </a:solidFill>
              <a:latin typeface="Calibri"/>
              <a:cs typeface="Calibri"/>
            </a:endParaRPr>
          </a:p>
          <a:p>
            <a:pPr marL="754380" lvl="1" indent="-285115">
              <a:spcBef>
                <a:spcPts val="315"/>
              </a:spcBef>
              <a:buFontTx/>
              <a:buChar char="•"/>
              <a:tabLst>
                <a:tab pos="754380" algn="l"/>
                <a:tab pos="755015" algn="l"/>
              </a:tabLst>
            </a:pPr>
            <a:r>
              <a:rPr sz="1700" dirty="0">
                <a:solidFill>
                  <a:prstClr val="black"/>
                </a:solidFill>
                <a:latin typeface="Calibri"/>
                <a:cs typeface="Calibri"/>
              </a:rPr>
              <a:t>Monitor </a:t>
            </a:r>
            <a:r>
              <a:rPr sz="1700" spc="-15" dirty="0">
                <a:solidFill>
                  <a:prstClr val="black"/>
                </a:solidFill>
                <a:latin typeface="Calibri"/>
                <a:cs typeface="Calibri"/>
              </a:rPr>
              <a:t>for </a:t>
            </a:r>
            <a:r>
              <a:rPr sz="1700" spc="-5" dirty="0">
                <a:solidFill>
                  <a:prstClr val="black"/>
                </a:solidFill>
                <a:latin typeface="Calibri"/>
                <a:cs typeface="Calibri"/>
              </a:rPr>
              <a:t>intrusion</a:t>
            </a:r>
            <a:r>
              <a:rPr sz="1700" spc="-80" dirty="0">
                <a:solidFill>
                  <a:prstClr val="black"/>
                </a:solidFill>
                <a:latin typeface="Calibri"/>
                <a:cs typeface="Calibri"/>
              </a:rPr>
              <a:t> </a:t>
            </a:r>
            <a:r>
              <a:rPr sz="1700" spc="-10" dirty="0">
                <a:solidFill>
                  <a:prstClr val="black"/>
                </a:solidFill>
                <a:latin typeface="Calibri"/>
                <a:cs typeface="Calibri"/>
              </a:rPr>
              <a:t>attempts</a:t>
            </a:r>
            <a:endParaRPr sz="1700">
              <a:solidFill>
                <a:prstClr val="black"/>
              </a:solidFill>
              <a:latin typeface="Calibri"/>
              <a:cs typeface="Calibri"/>
            </a:endParaRPr>
          </a:p>
        </p:txBody>
      </p:sp>
      <p:sp>
        <p:nvSpPr>
          <p:cNvPr id="18" name="object 18"/>
          <p:cNvSpPr txBox="1"/>
          <p:nvPr/>
        </p:nvSpPr>
        <p:spPr>
          <a:xfrm>
            <a:off x="610699" y="5627789"/>
            <a:ext cx="3705225" cy="920115"/>
          </a:xfrm>
          <a:prstGeom prst="rect">
            <a:avLst/>
          </a:prstGeom>
        </p:spPr>
        <p:txBody>
          <a:bodyPr vert="horz" wrap="square" lIns="0" tIns="52069" rIns="0" bIns="0" rtlCol="0">
            <a:spAutoFit/>
          </a:bodyPr>
          <a:lstStyle/>
          <a:p>
            <a:pPr marL="299085" indent="-287020">
              <a:spcBef>
                <a:spcPts val="409"/>
              </a:spcBef>
              <a:buFont typeface="Wingdings"/>
              <a:buChar char=""/>
              <a:tabLst>
                <a:tab pos="299085" algn="l"/>
                <a:tab pos="299720" algn="l"/>
              </a:tabLst>
            </a:pPr>
            <a:r>
              <a:rPr sz="1700" b="1" dirty="0">
                <a:solidFill>
                  <a:prstClr val="black"/>
                </a:solidFill>
                <a:latin typeface="Calibri"/>
                <a:cs typeface="Calibri"/>
              </a:rPr>
              <a:t>ISO 27033 </a:t>
            </a:r>
            <a:r>
              <a:rPr sz="1700" b="1" spc="-10" dirty="0">
                <a:solidFill>
                  <a:prstClr val="black"/>
                </a:solidFill>
                <a:latin typeface="Calibri"/>
                <a:cs typeface="Calibri"/>
              </a:rPr>
              <a:t>addresses network</a:t>
            </a:r>
            <a:r>
              <a:rPr sz="1700" b="1" spc="-50" dirty="0">
                <a:solidFill>
                  <a:prstClr val="black"/>
                </a:solidFill>
                <a:latin typeface="Calibri"/>
                <a:cs typeface="Calibri"/>
              </a:rPr>
              <a:t> </a:t>
            </a:r>
            <a:r>
              <a:rPr sz="1700" b="1" spc="-5" dirty="0">
                <a:solidFill>
                  <a:prstClr val="black"/>
                </a:solidFill>
                <a:latin typeface="Calibri"/>
                <a:cs typeface="Calibri"/>
              </a:rPr>
              <a:t>security</a:t>
            </a:r>
            <a:endParaRPr sz="1700">
              <a:solidFill>
                <a:prstClr val="black"/>
              </a:solidFill>
              <a:latin typeface="Calibri"/>
              <a:cs typeface="Calibri"/>
            </a:endParaRPr>
          </a:p>
          <a:p>
            <a:pPr marL="299085" indent="-287020">
              <a:spcBef>
                <a:spcPts val="310"/>
              </a:spcBef>
              <a:buFont typeface="Wingdings"/>
              <a:buChar char=""/>
              <a:tabLst>
                <a:tab pos="299085" algn="l"/>
                <a:tab pos="299720" algn="l"/>
              </a:tabLst>
            </a:pPr>
            <a:r>
              <a:rPr sz="1700" b="1" spc="-5" dirty="0">
                <a:solidFill>
                  <a:prstClr val="black"/>
                </a:solidFill>
                <a:latin typeface="Calibri"/>
                <a:cs typeface="Calibri"/>
              </a:rPr>
              <a:t>NIST </a:t>
            </a:r>
            <a:r>
              <a:rPr sz="1700" b="1" dirty="0">
                <a:solidFill>
                  <a:prstClr val="black"/>
                </a:solidFill>
                <a:latin typeface="Calibri"/>
                <a:cs typeface="Calibri"/>
              </a:rPr>
              <a:t>800-53 R4 </a:t>
            </a:r>
            <a:r>
              <a:rPr sz="1700" b="1" spc="-5" dirty="0">
                <a:solidFill>
                  <a:prstClr val="black"/>
                </a:solidFill>
                <a:latin typeface="Calibri"/>
                <a:cs typeface="Calibri"/>
              </a:rPr>
              <a:t>has useful</a:t>
            </a:r>
            <a:r>
              <a:rPr sz="1700" b="1" spc="-65" dirty="0">
                <a:solidFill>
                  <a:prstClr val="black"/>
                </a:solidFill>
                <a:latin typeface="Calibri"/>
                <a:cs typeface="Calibri"/>
              </a:rPr>
              <a:t> </a:t>
            </a:r>
            <a:r>
              <a:rPr sz="1700" b="1" spc="-10" dirty="0">
                <a:solidFill>
                  <a:prstClr val="black"/>
                </a:solidFill>
                <a:latin typeface="Calibri"/>
                <a:cs typeface="Calibri"/>
              </a:rPr>
              <a:t>controls</a:t>
            </a:r>
            <a:endParaRPr sz="1700">
              <a:solidFill>
                <a:prstClr val="black"/>
              </a:solidFill>
              <a:latin typeface="Calibri"/>
              <a:cs typeface="Calibri"/>
            </a:endParaRPr>
          </a:p>
          <a:p>
            <a:pPr marL="299085" indent="-287020">
              <a:spcBef>
                <a:spcPts val="300"/>
              </a:spcBef>
              <a:buFont typeface="Wingdings"/>
              <a:buChar char=""/>
              <a:tabLst>
                <a:tab pos="299085" algn="l"/>
                <a:tab pos="299720" algn="l"/>
              </a:tabLst>
            </a:pPr>
            <a:r>
              <a:rPr sz="1700" b="1" spc="-10" dirty="0">
                <a:solidFill>
                  <a:prstClr val="black"/>
                </a:solidFill>
                <a:latin typeface="Calibri"/>
                <a:cs typeface="Calibri"/>
              </a:rPr>
              <a:t>FedRAMP </a:t>
            </a:r>
            <a:r>
              <a:rPr sz="1700" b="1" spc="-5" dirty="0">
                <a:solidFill>
                  <a:prstClr val="black"/>
                </a:solidFill>
                <a:latin typeface="Calibri"/>
                <a:cs typeface="Calibri"/>
              </a:rPr>
              <a:t>specifies specific</a:t>
            </a:r>
            <a:r>
              <a:rPr sz="1700" b="1" spc="-70" dirty="0">
                <a:solidFill>
                  <a:prstClr val="black"/>
                </a:solidFill>
                <a:latin typeface="Calibri"/>
                <a:cs typeface="Calibri"/>
              </a:rPr>
              <a:t> </a:t>
            </a:r>
            <a:r>
              <a:rPr sz="1700" b="1" spc="-10" dirty="0">
                <a:solidFill>
                  <a:prstClr val="black"/>
                </a:solidFill>
                <a:latin typeface="Calibri"/>
                <a:cs typeface="Calibri"/>
              </a:rPr>
              <a:t>controls</a:t>
            </a:r>
            <a:endParaRPr sz="1700">
              <a:solidFill>
                <a:prstClr val="black"/>
              </a:solidFill>
              <a:latin typeface="Calibri"/>
              <a:cs typeface="Calibri"/>
            </a:endParaRPr>
          </a:p>
        </p:txBody>
      </p:sp>
      <p:sp>
        <p:nvSpPr>
          <p:cNvPr id="19" name="object 19"/>
          <p:cNvSpPr/>
          <p:nvPr/>
        </p:nvSpPr>
        <p:spPr>
          <a:xfrm>
            <a:off x="5483669" y="2314416"/>
            <a:ext cx="1163320" cy="985513"/>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20" name="object 20"/>
          <p:cNvSpPr txBox="1"/>
          <p:nvPr/>
        </p:nvSpPr>
        <p:spPr>
          <a:xfrm>
            <a:off x="6731591" y="2519570"/>
            <a:ext cx="1685289" cy="576580"/>
          </a:xfrm>
          <a:prstGeom prst="rect">
            <a:avLst/>
          </a:prstGeom>
        </p:spPr>
        <p:txBody>
          <a:bodyPr vert="horz" wrap="square" lIns="0" tIns="13335" rIns="0" bIns="0" rtlCol="0">
            <a:spAutoFit/>
          </a:bodyPr>
          <a:lstStyle/>
          <a:p>
            <a:pPr marL="12700">
              <a:spcBef>
                <a:spcPts val="105"/>
              </a:spcBef>
            </a:pPr>
            <a:r>
              <a:rPr sz="2000" b="1" spc="-5" dirty="0">
                <a:solidFill>
                  <a:prstClr val="black"/>
                </a:solidFill>
                <a:latin typeface="Arial"/>
                <a:cs typeface="Arial"/>
              </a:rPr>
              <a:t>ISO</a:t>
            </a:r>
            <a:r>
              <a:rPr sz="2000" b="1" spc="-30" dirty="0">
                <a:solidFill>
                  <a:prstClr val="black"/>
                </a:solidFill>
                <a:latin typeface="Arial"/>
                <a:cs typeface="Arial"/>
              </a:rPr>
              <a:t> </a:t>
            </a:r>
            <a:r>
              <a:rPr sz="2000" b="1" dirty="0">
                <a:solidFill>
                  <a:prstClr val="black"/>
                </a:solidFill>
                <a:latin typeface="Arial"/>
                <a:cs typeface="Arial"/>
              </a:rPr>
              <a:t>27033</a:t>
            </a:r>
            <a:endParaRPr sz="2000">
              <a:solidFill>
                <a:prstClr val="black"/>
              </a:solidFill>
              <a:latin typeface="Arial"/>
              <a:cs typeface="Arial"/>
            </a:endParaRPr>
          </a:p>
          <a:p>
            <a:pPr marL="12700">
              <a:spcBef>
                <a:spcPts val="15"/>
              </a:spcBef>
            </a:pPr>
            <a:r>
              <a:rPr sz="1600" b="1" dirty="0">
                <a:solidFill>
                  <a:prstClr val="black"/>
                </a:solidFill>
                <a:latin typeface="Arial"/>
                <a:cs typeface="Arial"/>
              </a:rPr>
              <a:t>Network</a:t>
            </a:r>
            <a:r>
              <a:rPr sz="1600" b="1" spc="-75" dirty="0">
                <a:solidFill>
                  <a:prstClr val="black"/>
                </a:solidFill>
                <a:latin typeface="Arial"/>
                <a:cs typeface="Arial"/>
              </a:rPr>
              <a:t> </a:t>
            </a:r>
            <a:r>
              <a:rPr sz="1600" b="1" spc="-5" dirty="0">
                <a:solidFill>
                  <a:prstClr val="black"/>
                </a:solidFill>
                <a:latin typeface="Arial"/>
                <a:cs typeface="Arial"/>
              </a:rPr>
              <a:t>Security</a:t>
            </a:r>
            <a:endParaRPr sz="1600">
              <a:solidFill>
                <a:prstClr val="black"/>
              </a:solidFill>
              <a:latin typeface="Arial"/>
              <a:cs typeface="Arial"/>
            </a:endParaRPr>
          </a:p>
        </p:txBody>
      </p:sp>
      <p:sp>
        <p:nvSpPr>
          <p:cNvPr id="21" name="object 21"/>
          <p:cNvSpPr/>
          <p:nvPr/>
        </p:nvSpPr>
        <p:spPr>
          <a:xfrm>
            <a:off x="5029200" y="3886200"/>
            <a:ext cx="2394927" cy="1097279"/>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22" name="object 22"/>
          <p:cNvSpPr/>
          <p:nvPr/>
        </p:nvSpPr>
        <p:spPr>
          <a:xfrm>
            <a:off x="7635623" y="3930014"/>
            <a:ext cx="1009649" cy="1009649"/>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Tree>
    <p:extLst>
      <p:ext uri="{BB962C8B-B14F-4D97-AF65-F5344CB8AC3E}">
        <p14:creationId xmlns:p14="http://schemas.microsoft.com/office/powerpoint/2010/main" val="36524508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26614" y="6417754"/>
            <a:ext cx="165735" cy="177800"/>
          </a:xfrm>
          <a:prstGeom prst="rect">
            <a:avLst/>
          </a:prstGeom>
        </p:spPr>
        <p:txBody>
          <a:bodyPr vert="horz" wrap="square" lIns="0" tIns="12065" rIns="0" bIns="0" rtlCol="0">
            <a:spAutoFit/>
          </a:bodyPr>
          <a:lstStyle/>
          <a:p>
            <a:pPr marL="12700">
              <a:spcBef>
                <a:spcPts val="95"/>
              </a:spcBef>
            </a:pPr>
            <a:r>
              <a:rPr sz="1000" b="1" spc="-10" dirty="0">
                <a:solidFill>
                  <a:prstClr val="black"/>
                </a:solidFill>
                <a:latin typeface="Arial"/>
                <a:cs typeface="Arial"/>
              </a:rPr>
              <a:t>15</a:t>
            </a:r>
            <a:endParaRPr sz="1000">
              <a:solidFill>
                <a:prstClr val="black"/>
              </a:solidFill>
              <a:latin typeface="Arial"/>
              <a:cs typeface="Arial"/>
            </a:endParaRPr>
          </a:p>
        </p:txBody>
      </p:sp>
      <p:sp>
        <p:nvSpPr>
          <p:cNvPr id="3" name="object 3"/>
          <p:cNvSpPr/>
          <p:nvPr/>
        </p:nvSpPr>
        <p:spPr>
          <a:xfrm>
            <a:off x="0" y="21335"/>
            <a:ext cx="9143999" cy="765047"/>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4" name="object 4"/>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5" name="object 5"/>
          <p:cNvSpPr/>
          <p:nvPr/>
        </p:nvSpPr>
        <p:spPr>
          <a:xfrm>
            <a:off x="225552" y="949464"/>
            <a:ext cx="2685287" cy="656831"/>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6" name="object 6"/>
          <p:cNvSpPr/>
          <p:nvPr/>
        </p:nvSpPr>
        <p:spPr>
          <a:xfrm>
            <a:off x="224027" y="1040891"/>
            <a:ext cx="1819655"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286546" y="990600"/>
            <a:ext cx="2562225" cy="533400"/>
          </a:xfrm>
          <a:custGeom>
            <a:avLst/>
            <a:gdLst/>
            <a:ahLst/>
            <a:cxnLst/>
            <a:rect l="l" t="t" r="r" b="b"/>
            <a:pathLst>
              <a:path w="2562225" h="533400">
                <a:moveTo>
                  <a:pt x="2473325" y="0"/>
                </a:moveTo>
                <a:lnTo>
                  <a:pt x="88900" y="0"/>
                </a:lnTo>
                <a:lnTo>
                  <a:pt x="54296" y="6986"/>
                </a:lnTo>
                <a:lnTo>
                  <a:pt x="26038" y="26038"/>
                </a:lnTo>
                <a:lnTo>
                  <a:pt x="6986" y="54296"/>
                </a:lnTo>
                <a:lnTo>
                  <a:pt x="0" y="88900"/>
                </a:lnTo>
                <a:lnTo>
                  <a:pt x="0" y="533400"/>
                </a:lnTo>
                <a:lnTo>
                  <a:pt x="2562225" y="533400"/>
                </a:lnTo>
                <a:lnTo>
                  <a:pt x="2562225" y="88900"/>
                </a:lnTo>
                <a:lnTo>
                  <a:pt x="2555238" y="54296"/>
                </a:lnTo>
                <a:lnTo>
                  <a:pt x="2536186" y="26038"/>
                </a:lnTo>
                <a:lnTo>
                  <a:pt x="2507928" y="6986"/>
                </a:lnTo>
                <a:lnTo>
                  <a:pt x="2473325" y="0"/>
                </a:lnTo>
                <a:close/>
              </a:path>
            </a:pathLst>
          </a:custGeom>
          <a:solidFill>
            <a:srgbClr val="3333CC"/>
          </a:solidFill>
        </p:spPr>
        <p:txBody>
          <a:bodyPr wrap="square" lIns="0" tIns="0" rIns="0" bIns="0" rtlCol="0"/>
          <a:lstStyle/>
          <a:p>
            <a:endParaRPr smtClean="0">
              <a:solidFill>
                <a:prstClr val="black"/>
              </a:solidFill>
            </a:endParaRPr>
          </a:p>
        </p:txBody>
      </p:sp>
      <p:sp>
        <p:nvSpPr>
          <p:cNvPr id="8" name="object 8"/>
          <p:cNvSpPr/>
          <p:nvPr/>
        </p:nvSpPr>
        <p:spPr>
          <a:xfrm>
            <a:off x="286546" y="990600"/>
            <a:ext cx="2562225" cy="533400"/>
          </a:xfrm>
          <a:custGeom>
            <a:avLst/>
            <a:gdLst/>
            <a:ahLst/>
            <a:cxnLst/>
            <a:rect l="l" t="t" r="r" b="b"/>
            <a:pathLst>
              <a:path w="2562225" h="533400">
                <a:moveTo>
                  <a:pt x="88900" y="0"/>
                </a:moveTo>
                <a:lnTo>
                  <a:pt x="2473325" y="0"/>
                </a:lnTo>
                <a:lnTo>
                  <a:pt x="2507928" y="6986"/>
                </a:lnTo>
                <a:lnTo>
                  <a:pt x="2536186" y="26038"/>
                </a:lnTo>
                <a:lnTo>
                  <a:pt x="2555238" y="54296"/>
                </a:lnTo>
                <a:lnTo>
                  <a:pt x="2562225" y="88900"/>
                </a:lnTo>
                <a:lnTo>
                  <a:pt x="2562225" y="533400"/>
                </a:lnTo>
                <a:lnTo>
                  <a:pt x="0" y="533400"/>
                </a:lnTo>
                <a:lnTo>
                  <a:pt x="0" y="88900"/>
                </a:lnTo>
                <a:lnTo>
                  <a:pt x="6986" y="54296"/>
                </a:lnTo>
                <a:lnTo>
                  <a:pt x="26038" y="26038"/>
                </a:lnTo>
                <a:lnTo>
                  <a:pt x="54296" y="6986"/>
                </a:lnTo>
                <a:lnTo>
                  <a:pt x="8890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9" name="object 9"/>
          <p:cNvSpPr txBox="1"/>
          <p:nvPr/>
        </p:nvSpPr>
        <p:spPr>
          <a:xfrm>
            <a:off x="391322" y="1105218"/>
            <a:ext cx="1435100" cy="299720"/>
          </a:xfrm>
          <a:prstGeom prst="rect">
            <a:avLst/>
          </a:prstGeom>
        </p:spPr>
        <p:txBody>
          <a:bodyPr vert="horz" wrap="square" lIns="0" tIns="12700" rIns="0" bIns="0" rtlCol="0">
            <a:spAutoFit/>
          </a:bodyPr>
          <a:lstStyle/>
          <a:p>
            <a:pPr marL="12700">
              <a:spcBef>
                <a:spcPts val="100"/>
              </a:spcBef>
            </a:pPr>
            <a:r>
              <a:rPr b="1" spc="-10" dirty="0">
                <a:solidFill>
                  <a:srgbClr val="FFFFFF"/>
                </a:solidFill>
                <a:latin typeface="Calibri"/>
                <a:cs typeface="Calibri"/>
              </a:rPr>
              <a:t>Considerations</a:t>
            </a:r>
            <a:endParaRPr>
              <a:solidFill>
                <a:prstClr val="black"/>
              </a:solidFill>
              <a:latin typeface="Calibri"/>
              <a:cs typeface="Calibri"/>
            </a:endParaRPr>
          </a:p>
        </p:txBody>
      </p:sp>
      <p:sp>
        <p:nvSpPr>
          <p:cNvPr id="10" name="object 10"/>
          <p:cNvSpPr/>
          <p:nvPr/>
        </p:nvSpPr>
        <p:spPr>
          <a:xfrm>
            <a:off x="225552" y="1559052"/>
            <a:ext cx="4636007" cy="5000242"/>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1" name="object 11"/>
          <p:cNvSpPr/>
          <p:nvPr/>
        </p:nvSpPr>
        <p:spPr>
          <a:xfrm>
            <a:off x="286550" y="1600200"/>
            <a:ext cx="4514215" cy="4876800"/>
          </a:xfrm>
          <a:custGeom>
            <a:avLst/>
            <a:gdLst/>
            <a:ahLst/>
            <a:cxnLst/>
            <a:rect l="l" t="t" r="r" b="b"/>
            <a:pathLst>
              <a:path w="4514215" h="4876800">
                <a:moveTo>
                  <a:pt x="0" y="0"/>
                </a:moveTo>
                <a:lnTo>
                  <a:pt x="4514049" y="0"/>
                </a:lnTo>
                <a:lnTo>
                  <a:pt x="4514049" y="4876800"/>
                </a:lnTo>
                <a:lnTo>
                  <a:pt x="0" y="4876800"/>
                </a:lnTo>
                <a:lnTo>
                  <a:pt x="0" y="0"/>
                </a:lnTo>
                <a:close/>
              </a:path>
            </a:pathLst>
          </a:custGeom>
          <a:solidFill>
            <a:srgbClr val="D2D2F4"/>
          </a:solidFill>
        </p:spPr>
        <p:txBody>
          <a:bodyPr wrap="square" lIns="0" tIns="0" rIns="0" bIns="0" rtlCol="0"/>
          <a:lstStyle/>
          <a:p>
            <a:endParaRPr smtClean="0">
              <a:solidFill>
                <a:prstClr val="black"/>
              </a:solidFill>
            </a:endParaRPr>
          </a:p>
        </p:txBody>
      </p:sp>
      <p:sp>
        <p:nvSpPr>
          <p:cNvPr id="12" name="object 12"/>
          <p:cNvSpPr/>
          <p:nvPr/>
        </p:nvSpPr>
        <p:spPr>
          <a:xfrm>
            <a:off x="286550" y="1600200"/>
            <a:ext cx="4514215" cy="4876800"/>
          </a:xfrm>
          <a:custGeom>
            <a:avLst/>
            <a:gdLst/>
            <a:ahLst/>
            <a:cxnLst/>
            <a:rect l="l" t="t" r="r" b="b"/>
            <a:pathLst>
              <a:path w="4514215" h="4876800">
                <a:moveTo>
                  <a:pt x="0" y="0"/>
                </a:moveTo>
                <a:lnTo>
                  <a:pt x="4514049" y="0"/>
                </a:lnTo>
                <a:lnTo>
                  <a:pt x="4514049" y="4876800"/>
                </a:lnTo>
                <a:lnTo>
                  <a:pt x="0" y="4876800"/>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3" name="object 13"/>
          <p:cNvSpPr txBox="1"/>
          <p:nvPr/>
        </p:nvSpPr>
        <p:spPr>
          <a:xfrm>
            <a:off x="305899" y="1627298"/>
            <a:ext cx="4319905" cy="4588510"/>
          </a:xfrm>
          <a:prstGeom prst="rect">
            <a:avLst/>
          </a:prstGeom>
        </p:spPr>
        <p:txBody>
          <a:bodyPr vert="horz" wrap="square" lIns="0" tIns="12700" rIns="0" bIns="0" rtlCol="0">
            <a:spAutoFit/>
          </a:bodyPr>
          <a:lstStyle/>
          <a:p>
            <a:pPr marL="299085" marR="234315" indent="-287020">
              <a:lnSpc>
                <a:spcPct val="114999"/>
              </a:lnSpc>
              <a:spcBef>
                <a:spcPts val="100"/>
              </a:spcBef>
              <a:buFont typeface="Wingdings"/>
              <a:buChar char=""/>
              <a:tabLst>
                <a:tab pos="299085" algn="l"/>
                <a:tab pos="299720" algn="l"/>
              </a:tabLst>
            </a:pPr>
            <a:r>
              <a:rPr sz="1600" spc="-10" dirty="0">
                <a:solidFill>
                  <a:prstClr val="black"/>
                </a:solidFill>
                <a:latin typeface="Calibri"/>
                <a:cs typeface="Calibri"/>
              </a:rPr>
              <a:t>Customer </a:t>
            </a:r>
            <a:r>
              <a:rPr sz="1600" spc="-5" dirty="0">
                <a:solidFill>
                  <a:prstClr val="black"/>
                </a:solidFill>
                <a:latin typeface="Calibri"/>
                <a:cs typeface="Calibri"/>
              </a:rPr>
              <a:t>should </a:t>
            </a:r>
            <a:r>
              <a:rPr sz="1600" spc="-10" dirty="0">
                <a:solidFill>
                  <a:prstClr val="black"/>
                </a:solidFill>
                <a:latin typeface="Calibri"/>
                <a:cs typeface="Calibri"/>
              </a:rPr>
              <a:t>gain assurance </a:t>
            </a:r>
            <a:r>
              <a:rPr sz="1600" spc="-5" dirty="0">
                <a:solidFill>
                  <a:prstClr val="black"/>
                </a:solidFill>
                <a:latin typeface="Calibri"/>
                <a:cs typeface="Calibri"/>
              </a:rPr>
              <a:t>on </a:t>
            </a:r>
            <a:r>
              <a:rPr sz="1600" spc="-15" dirty="0">
                <a:solidFill>
                  <a:prstClr val="black"/>
                </a:solidFill>
                <a:latin typeface="Calibri"/>
                <a:cs typeface="Calibri"/>
              </a:rPr>
              <a:t>provider’s  </a:t>
            </a:r>
            <a:r>
              <a:rPr sz="1600" spc="-10" dirty="0">
                <a:solidFill>
                  <a:prstClr val="black"/>
                </a:solidFill>
                <a:latin typeface="Calibri"/>
                <a:cs typeface="Calibri"/>
              </a:rPr>
              <a:t>physical</a:t>
            </a:r>
            <a:r>
              <a:rPr sz="1600" spc="-30" dirty="0">
                <a:solidFill>
                  <a:prstClr val="black"/>
                </a:solidFill>
                <a:latin typeface="Calibri"/>
                <a:cs typeface="Calibri"/>
              </a:rPr>
              <a:t> </a:t>
            </a:r>
            <a:r>
              <a:rPr sz="1600" spc="-5" dirty="0">
                <a:solidFill>
                  <a:prstClr val="black"/>
                </a:solidFill>
                <a:latin typeface="Calibri"/>
                <a:cs typeface="Calibri"/>
              </a:rPr>
              <a:t>security</a:t>
            </a:r>
            <a:endParaRPr sz="1600">
              <a:solidFill>
                <a:prstClr val="black"/>
              </a:solidFill>
              <a:latin typeface="Calibri"/>
              <a:cs typeface="Calibri"/>
            </a:endParaRPr>
          </a:p>
          <a:p>
            <a:pPr marL="866140" marR="115570" lvl="1" indent="-170815">
              <a:lnSpc>
                <a:spcPct val="114999"/>
              </a:lnSpc>
              <a:spcBef>
                <a:spcPts val="600"/>
              </a:spcBef>
              <a:buFontTx/>
              <a:buChar char="•"/>
              <a:tabLst>
                <a:tab pos="866140" algn="l"/>
              </a:tabLst>
            </a:pPr>
            <a:r>
              <a:rPr sz="1600" spc="-10" dirty="0">
                <a:solidFill>
                  <a:prstClr val="black"/>
                </a:solidFill>
                <a:latin typeface="Calibri"/>
                <a:cs typeface="Calibri"/>
              </a:rPr>
              <a:t>Physical infrastructure </a:t>
            </a:r>
            <a:r>
              <a:rPr sz="1600" spc="-5" dirty="0">
                <a:solidFill>
                  <a:prstClr val="black"/>
                </a:solidFill>
                <a:latin typeface="Calibri"/>
                <a:cs typeface="Calibri"/>
              </a:rPr>
              <a:t>&amp; </a:t>
            </a:r>
            <a:r>
              <a:rPr sz="1600" spc="-10" dirty="0">
                <a:solidFill>
                  <a:prstClr val="black"/>
                </a:solidFill>
                <a:latin typeface="Calibri"/>
                <a:cs typeface="Calibri"/>
              </a:rPr>
              <a:t>facilities </a:t>
            </a:r>
            <a:r>
              <a:rPr sz="1600" spc="-5" dirty="0">
                <a:solidFill>
                  <a:prstClr val="black"/>
                </a:solidFill>
                <a:latin typeface="Calibri"/>
                <a:cs typeface="Calibri"/>
              </a:rPr>
              <a:t>should  be </a:t>
            </a:r>
            <a:r>
              <a:rPr sz="1600" dirty="0">
                <a:solidFill>
                  <a:prstClr val="black"/>
                </a:solidFill>
                <a:latin typeface="Calibri"/>
                <a:cs typeface="Calibri"/>
              </a:rPr>
              <a:t>in </a:t>
            </a:r>
            <a:r>
              <a:rPr sz="1600" spc="-5" dirty="0">
                <a:solidFill>
                  <a:prstClr val="black"/>
                </a:solidFill>
                <a:latin typeface="Calibri"/>
                <a:cs typeface="Calibri"/>
              </a:rPr>
              <a:t>a </a:t>
            </a:r>
            <a:r>
              <a:rPr sz="1600" spc="-10" dirty="0">
                <a:solidFill>
                  <a:prstClr val="black"/>
                </a:solidFill>
                <a:latin typeface="Calibri"/>
                <a:cs typeface="Calibri"/>
              </a:rPr>
              <a:t>secure</a:t>
            </a:r>
            <a:r>
              <a:rPr sz="1600" spc="10" dirty="0">
                <a:solidFill>
                  <a:prstClr val="black"/>
                </a:solidFill>
                <a:latin typeface="Calibri"/>
                <a:cs typeface="Calibri"/>
              </a:rPr>
              <a:t> </a:t>
            </a:r>
            <a:r>
              <a:rPr sz="1600" spc="-15" dirty="0">
                <a:solidFill>
                  <a:prstClr val="black"/>
                </a:solidFill>
                <a:latin typeface="Calibri"/>
                <a:cs typeface="Calibri"/>
              </a:rPr>
              <a:t>area</a:t>
            </a:r>
            <a:endParaRPr sz="1600">
              <a:solidFill>
                <a:prstClr val="black"/>
              </a:solidFill>
              <a:latin typeface="Calibri"/>
              <a:cs typeface="Calibri"/>
            </a:endParaRPr>
          </a:p>
          <a:p>
            <a:pPr marL="866140" marR="1049020" lvl="1" indent="-170815">
              <a:lnSpc>
                <a:spcPct val="114999"/>
              </a:lnSpc>
              <a:buFontTx/>
              <a:buChar char="•"/>
              <a:tabLst>
                <a:tab pos="866140" algn="l"/>
              </a:tabLst>
            </a:pPr>
            <a:r>
              <a:rPr sz="1600" spc="-10" dirty="0">
                <a:solidFill>
                  <a:prstClr val="black"/>
                </a:solidFill>
                <a:latin typeface="Calibri"/>
                <a:cs typeface="Calibri"/>
              </a:rPr>
              <a:t>Protection against external </a:t>
            </a:r>
            <a:r>
              <a:rPr sz="1600" spc="-5" dirty="0">
                <a:solidFill>
                  <a:prstClr val="black"/>
                </a:solidFill>
                <a:latin typeface="Calibri"/>
                <a:cs typeface="Calibri"/>
              </a:rPr>
              <a:t>&amp;  </a:t>
            </a:r>
            <a:r>
              <a:rPr sz="1600" spc="-15" dirty="0">
                <a:solidFill>
                  <a:prstClr val="black"/>
                </a:solidFill>
                <a:latin typeface="Calibri"/>
                <a:cs typeface="Calibri"/>
              </a:rPr>
              <a:t>environmental</a:t>
            </a:r>
            <a:r>
              <a:rPr sz="1600" spc="10" dirty="0">
                <a:solidFill>
                  <a:prstClr val="black"/>
                </a:solidFill>
                <a:latin typeface="Calibri"/>
                <a:cs typeface="Calibri"/>
              </a:rPr>
              <a:t> </a:t>
            </a:r>
            <a:r>
              <a:rPr sz="1600" spc="-10" dirty="0">
                <a:solidFill>
                  <a:prstClr val="black"/>
                </a:solidFill>
                <a:latin typeface="Calibri"/>
                <a:cs typeface="Calibri"/>
              </a:rPr>
              <a:t>threats</a:t>
            </a:r>
            <a:endParaRPr sz="1600">
              <a:solidFill>
                <a:prstClr val="black"/>
              </a:solidFill>
              <a:latin typeface="Calibri"/>
              <a:cs typeface="Calibri"/>
            </a:endParaRPr>
          </a:p>
          <a:p>
            <a:pPr marL="866140" lvl="1" indent="-170815">
              <a:spcBef>
                <a:spcPts val="290"/>
              </a:spcBef>
              <a:buFontTx/>
              <a:buChar char="•"/>
              <a:tabLst>
                <a:tab pos="866140" algn="l"/>
              </a:tabLst>
            </a:pPr>
            <a:r>
              <a:rPr sz="1600" spc="-10" dirty="0">
                <a:solidFill>
                  <a:prstClr val="black"/>
                </a:solidFill>
                <a:latin typeface="Calibri"/>
                <a:cs typeface="Calibri"/>
              </a:rPr>
              <a:t>Control </a:t>
            </a:r>
            <a:r>
              <a:rPr sz="1600" spc="-5" dirty="0">
                <a:solidFill>
                  <a:prstClr val="black"/>
                </a:solidFill>
                <a:latin typeface="Calibri"/>
                <a:cs typeface="Calibri"/>
              </a:rPr>
              <a:t>of </a:t>
            </a:r>
            <a:r>
              <a:rPr sz="1600" spc="-10" dirty="0">
                <a:solidFill>
                  <a:prstClr val="black"/>
                </a:solidFill>
                <a:latin typeface="Calibri"/>
                <a:cs typeface="Calibri"/>
              </a:rPr>
              <a:t>personnel </a:t>
            </a:r>
            <a:r>
              <a:rPr sz="1600" dirty="0">
                <a:solidFill>
                  <a:prstClr val="black"/>
                </a:solidFill>
                <a:latin typeface="Calibri"/>
                <a:cs typeface="Calibri"/>
              </a:rPr>
              <a:t>in </a:t>
            </a:r>
            <a:r>
              <a:rPr sz="1600" spc="-10" dirty="0">
                <a:solidFill>
                  <a:prstClr val="black"/>
                </a:solidFill>
                <a:latin typeface="Calibri"/>
                <a:cs typeface="Calibri"/>
              </a:rPr>
              <a:t>working</a:t>
            </a:r>
            <a:r>
              <a:rPr sz="1600" spc="60" dirty="0">
                <a:solidFill>
                  <a:prstClr val="black"/>
                </a:solidFill>
                <a:latin typeface="Calibri"/>
                <a:cs typeface="Calibri"/>
              </a:rPr>
              <a:t> </a:t>
            </a:r>
            <a:r>
              <a:rPr sz="1600" spc="-10" dirty="0">
                <a:solidFill>
                  <a:prstClr val="black"/>
                </a:solidFill>
                <a:latin typeface="Calibri"/>
                <a:cs typeface="Calibri"/>
              </a:rPr>
              <a:t>areas</a:t>
            </a:r>
            <a:endParaRPr sz="1600">
              <a:solidFill>
                <a:prstClr val="black"/>
              </a:solidFill>
              <a:latin typeface="Calibri"/>
              <a:cs typeface="Calibri"/>
            </a:endParaRPr>
          </a:p>
          <a:p>
            <a:pPr marL="866140" lvl="1" indent="-170815">
              <a:spcBef>
                <a:spcPts val="285"/>
              </a:spcBef>
              <a:buFontTx/>
              <a:buChar char="•"/>
              <a:tabLst>
                <a:tab pos="866140" algn="l"/>
              </a:tabLst>
            </a:pPr>
            <a:r>
              <a:rPr sz="1600" spc="-10" dirty="0">
                <a:solidFill>
                  <a:prstClr val="black"/>
                </a:solidFill>
                <a:latin typeface="Calibri"/>
                <a:cs typeface="Calibri"/>
              </a:rPr>
              <a:t>Equipment </a:t>
            </a:r>
            <a:r>
              <a:rPr sz="1600" spc="-5" dirty="0">
                <a:solidFill>
                  <a:prstClr val="black"/>
                </a:solidFill>
                <a:latin typeface="Calibri"/>
                <a:cs typeface="Calibri"/>
              </a:rPr>
              <a:t>security</a:t>
            </a:r>
            <a:r>
              <a:rPr sz="1600" spc="10" dirty="0">
                <a:solidFill>
                  <a:prstClr val="black"/>
                </a:solidFill>
                <a:latin typeface="Calibri"/>
                <a:cs typeface="Calibri"/>
              </a:rPr>
              <a:t> </a:t>
            </a:r>
            <a:r>
              <a:rPr sz="1600" spc="-10" dirty="0">
                <a:solidFill>
                  <a:prstClr val="black"/>
                </a:solidFill>
                <a:latin typeface="Calibri"/>
                <a:cs typeface="Calibri"/>
              </a:rPr>
              <a:t>controls</a:t>
            </a:r>
            <a:endParaRPr sz="1600">
              <a:solidFill>
                <a:prstClr val="black"/>
              </a:solidFill>
              <a:latin typeface="Calibri"/>
              <a:cs typeface="Calibri"/>
            </a:endParaRPr>
          </a:p>
          <a:p>
            <a:pPr marL="866140" lvl="1" indent="-170815">
              <a:spcBef>
                <a:spcPts val="290"/>
              </a:spcBef>
              <a:buFontTx/>
              <a:buChar char="•"/>
              <a:tabLst>
                <a:tab pos="866140" algn="l"/>
              </a:tabLst>
            </a:pPr>
            <a:r>
              <a:rPr sz="1600" spc="-10" dirty="0">
                <a:solidFill>
                  <a:prstClr val="black"/>
                </a:solidFill>
                <a:latin typeface="Calibri"/>
                <a:cs typeface="Calibri"/>
              </a:rPr>
              <a:t>Controls </a:t>
            </a:r>
            <a:r>
              <a:rPr sz="1600" spc="-5" dirty="0">
                <a:solidFill>
                  <a:prstClr val="black"/>
                </a:solidFill>
                <a:latin typeface="Calibri"/>
                <a:cs typeface="Calibri"/>
              </a:rPr>
              <a:t>on supporting</a:t>
            </a:r>
            <a:r>
              <a:rPr sz="1600" spc="25" dirty="0">
                <a:solidFill>
                  <a:prstClr val="black"/>
                </a:solidFill>
                <a:latin typeface="Calibri"/>
                <a:cs typeface="Calibri"/>
              </a:rPr>
              <a:t> </a:t>
            </a:r>
            <a:r>
              <a:rPr sz="1600" spc="-5" dirty="0">
                <a:solidFill>
                  <a:prstClr val="black"/>
                </a:solidFill>
                <a:latin typeface="Calibri"/>
                <a:cs typeface="Calibri"/>
              </a:rPr>
              <a:t>utilities</a:t>
            </a:r>
            <a:endParaRPr sz="1600">
              <a:solidFill>
                <a:prstClr val="black"/>
              </a:solidFill>
              <a:latin typeface="Calibri"/>
              <a:cs typeface="Calibri"/>
            </a:endParaRPr>
          </a:p>
          <a:p>
            <a:pPr marL="866140" lvl="1" indent="-170815">
              <a:spcBef>
                <a:spcPts val="290"/>
              </a:spcBef>
              <a:buFontTx/>
              <a:buChar char="•"/>
              <a:tabLst>
                <a:tab pos="866140" algn="l"/>
              </a:tabLst>
            </a:pPr>
            <a:r>
              <a:rPr sz="1600" spc="-10" dirty="0">
                <a:solidFill>
                  <a:prstClr val="black"/>
                </a:solidFill>
                <a:latin typeface="Calibri"/>
                <a:cs typeface="Calibri"/>
              </a:rPr>
              <a:t>Control </a:t>
            </a:r>
            <a:r>
              <a:rPr sz="1600" spc="-5" dirty="0">
                <a:solidFill>
                  <a:prstClr val="black"/>
                </a:solidFill>
                <a:latin typeface="Calibri"/>
                <a:cs typeface="Calibri"/>
              </a:rPr>
              <a:t>security of</a:t>
            </a:r>
            <a:r>
              <a:rPr sz="1600" spc="35" dirty="0">
                <a:solidFill>
                  <a:prstClr val="black"/>
                </a:solidFill>
                <a:latin typeface="Calibri"/>
                <a:cs typeface="Calibri"/>
              </a:rPr>
              <a:t> </a:t>
            </a:r>
            <a:r>
              <a:rPr sz="1600" spc="-5" dirty="0">
                <a:solidFill>
                  <a:prstClr val="black"/>
                </a:solidFill>
                <a:latin typeface="Calibri"/>
                <a:cs typeface="Calibri"/>
              </a:rPr>
              <a:t>cabling</a:t>
            </a:r>
            <a:endParaRPr sz="1600">
              <a:solidFill>
                <a:prstClr val="black"/>
              </a:solidFill>
              <a:latin typeface="Calibri"/>
              <a:cs typeface="Calibri"/>
            </a:endParaRPr>
          </a:p>
          <a:p>
            <a:pPr marL="866140" lvl="1" indent="-170815">
              <a:spcBef>
                <a:spcPts val="285"/>
              </a:spcBef>
              <a:buFontTx/>
              <a:buChar char="•"/>
              <a:tabLst>
                <a:tab pos="866140" algn="l"/>
              </a:tabLst>
            </a:pPr>
            <a:r>
              <a:rPr sz="1600" spc="-10" dirty="0">
                <a:solidFill>
                  <a:prstClr val="black"/>
                </a:solidFill>
                <a:latin typeface="Calibri"/>
                <a:cs typeface="Calibri"/>
              </a:rPr>
              <a:t>Proper </a:t>
            </a:r>
            <a:r>
              <a:rPr sz="1600" spc="-5" dirty="0">
                <a:solidFill>
                  <a:prstClr val="black"/>
                </a:solidFill>
                <a:latin typeface="Calibri"/>
                <a:cs typeface="Calibri"/>
              </a:rPr>
              <a:t>equipment</a:t>
            </a:r>
            <a:r>
              <a:rPr sz="1600" spc="30" dirty="0">
                <a:solidFill>
                  <a:prstClr val="black"/>
                </a:solidFill>
                <a:latin typeface="Calibri"/>
                <a:cs typeface="Calibri"/>
              </a:rPr>
              <a:t> </a:t>
            </a:r>
            <a:r>
              <a:rPr sz="1600" spc="-10" dirty="0">
                <a:solidFill>
                  <a:prstClr val="black"/>
                </a:solidFill>
                <a:latin typeface="Calibri"/>
                <a:cs typeface="Calibri"/>
              </a:rPr>
              <a:t>maintenance</a:t>
            </a:r>
            <a:endParaRPr sz="1600">
              <a:solidFill>
                <a:prstClr val="black"/>
              </a:solidFill>
              <a:latin typeface="Calibri"/>
              <a:cs typeface="Calibri"/>
            </a:endParaRPr>
          </a:p>
          <a:p>
            <a:pPr marL="866140" lvl="1" indent="-170815">
              <a:spcBef>
                <a:spcPts val="290"/>
              </a:spcBef>
              <a:buFontTx/>
              <a:buChar char="•"/>
              <a:tabLst>
                <a:tab pos="866140" algn="l"/>
              </a:tabLst>
            </a:pPr>
            <a:r>
              <a:rPr sz="1600" spc="-15" dirty="0">
                <a:solidFill>
                  <a:prstClr val="black"/>
                </a:solidFill>
                <a:latin typeface="Calibri"/>
                <a:cs typeface="Calibri"/>
              </a:rPr>
              <a:t>Removal </a:t>
            </a:r>
            <a:r>
              <a:rPr sz="1600" spc="-5" dirty="0">
                <a:solidFill>
                  <a:prstClr val="black"/>
                </a:solidFill>
                <a:latin typeface="Calibri"/>
                <a:cs typeface="Calibri"/>
              </a:rPr>
              <a:t>&amp; disposal of</a:t>
            </a:r>
            <a:r>
              <a:rPr sz="1600" spc="30" dirty="0">
                <a:solidFill>
                  <a:prstClr val="black"/>
                </a:solidFill>
                <a:latin typeface="Calibri"/>
                <a:cs typeface="Calibri"/>
              </a:rPr>
              <a:t> </a:t>
            </a:r>
            <a:r>
              <a:rPr sz="1600" spc="-5" dirty="0">
                <a:solidFill>
                  <a:prstClr val="black"/>
                </a:solidFill>
                <a:latin typeface="Calibri"/>
                <a:cs typeface="Calibri"/>
              </a:rPr>
              <a:t>assets</a:t>
            </a:r>
            <a:endParaRPr sz="1600">
              <a:solidFill>
                <a:prstClr val="black"/>
              </a:solidFill>
              <a:latin typeface="Calibri"/>
              <a:cs typeface="Calibri"/>
            </a:endParaRPr>
          </a:p>
          <a:p>
            <a:pPr marL="866140" lvl="1" indent="-170815">
              <a:spcBef>
                <a:spcPts val="285"/>
              </a:spcBef>
              <a:buFontTx/>
              <a:buChar char="•"/>
              <a:tabLst>
                <a:tab pos="866140" algn="l"/>
              </a:tabLst>
            </a:pPr>
            <a:r>
              <a:rPr sz="1600" spc="-5" dirty="0">
                <a:solidFill>
                  <a:prstClr val="black"/>
                </a:solidFill>
                <a:latin typeface="Calibri"/>
                <a:cs typeface="Calibri"/>
              </a:rPr>
              <a:t>Human </a:t>
            </a:r>
            <a:r>
              <a:rPr sz="1600" spc="-15" dirty="0">
                <a:solidFill>
                  <a:prstClr val="black"/>
                </a:solidFill>
                <a:latin typeface="Calibri"/>
                <a:cs typeface="Calibri"/>
              </a:rPr>
              <a:t>resource</a:t>
            </a:r>
            <a:r>
              <a:rPr sz="1600" spc="35" dirty="0">
                <a:solidFill>
                  <a:prstClr val="black"/>
                </a:solidFill>
                <a:latin typeface="Calibri"/>
                <a:cs typeface="Calibri"/>
              </a:rPr>
              <a:t> </a:t>
            </a:r>
            <a:r>
              <a:rPr sz="1600" spc="-5" dirty="0">
                <a:solidFill>
                  <a:prstClr val="black"/>
                </a:solidFill>
                <a:latin typeface="Calibri"/>
                <a:cs typeface="Calibri"/>
              </a:rPr>
              <a:t>security</a:t>
            </a:r>
            <a:endParaRPr sz="1600">
              <a:solidFill>
                <a:prstClr val="black"/>
              </a:solidFill>
              <a:latin typeface="Calibri"/>
              <a:cs typeface="Calibri"/>
            </a:endParaRPr>
          </a:p>
          <a:p>
            <a:pPr marL="866140" lvl="1" indent="-170815">
              <a:spcBef>
                <a:spcPts val="290"/>
              </a:spcBef>
              <a:buFontTx/>
              <a:buChar char="•"/>
              <a:tabLst>
                <a:tab pos="866140" algn="l"/>
              </a:tabLst>
            </a:pPr>
            <a:r>
              <a:rPr sz="1600" spc="-5" dirty="0">
                <a:solidFill>
                  <a:prstClr val="black"/>
                </a:solidFill>
                <a:latin typeface="Calibri"/>
                <a:cs typeface="Calibri"/>
              </a:rPr>
              <a:t>DR &amp; BC plans </a:t>
            </a:r>
            <a:r>
              <a:rPr sz="1600" dirty="0">
                <a:solidFill>
                  <a:prstClr val="black"/>
                </a:solidFill>
                <a:latin typeface="Calibri"/>
                <a:cs typeface="Calibri"/>
              </a:rPr>
              <a:t>in</a:t>
            </a:r>
            <a:r>
              <a:rPr sz="1600" spc="-5" dirty="0">
                <a:solidFill>
                  <a:prstClr val="black"/>
                </a:solidFill>
                <a:latin typeface="Calibri"/>
                <a:cs typeface="Calibri"/>
              </a:rPr>
              <a:t> place</a:t>
            </a:r>
            <a:endParaRPr sz="1600">
              <a:solidFill>
                <a:prstClr val="black"/>
              </a:solidFill>
              <a:latin typeface="Calibri"/>
              <a:cs typeface="Calibri"/>
            </a:endParaRPr>
          </a:p>
          <a:p>
            <a:pPr marL="299085" indent="-287020">
              <a:spcBef>
                <a:spcPts val="290"/>
              </a:spcBef>
              <a:buFont typeface="Wingdings"/>
              <a:buChar char=""/>
              <a:tabLst>
                <a:tab pos="299085" algn="l"/>
                <a:tab pos="299720" algn="l"/>
              </a:tabLst>
            </a:pPr>
            <a:r>
              <a:rPr sz="1600" b="1" spc="-5" dirty="0">
                <a:solidFill>
                  <a:prstClr val="black"/>
                </a:solidFill>
                <a:latin typeface="Calibri"/>
                <a:cs typeface="Calibri"/>
              </a:rPr>
              <a:t>Look </a:t>
            </a:r>
            <a:r>
              <a:rPr sz="1600" b="1" spc="-10" dirty="0">
                <a:solidFill>
                  <a:prstClr val="black"/>
                </a:solidFill>
                <a:latin typeface="Calibri"/>
                <a:cs typeface="Calibri"/>
              </a:rPr>
              <a:t>for </a:t>
            </a:r>
            <a:r>
              <a:rPr sz="1600" b="1" spc="-5" dirty="0">
                <a:solidFill>
                  <a:prstClr val="black"/>
                </a:solidFill>
                <a:latin typeface="Calibri"/>
                <a:cs typeface="Calibri"/>
              </a:rPr>
              <a:t>certification </a:t>
            </a:r>
            <a:r>
              <a:rPr sz="1600" b="1" spc="-10" dirty="0">
                <a:solidFill>
                  <a:prstClr val="black"/>
                </a:solidFill>
                <a:latin typeface="Calibri"/>
                <a:cs typeface="Calibri"/>
              </a:rPr>
              <a:t>to ISO/IEC 27002</a:t>
            </a:r>
            <a:r>
              <a:rPr sz="1600" b="1" spc="100" dirty="0">
                <a:solidFill>
                  <a:prstClr val="black"/>
                </a:solidFill>
                <a:latin typeface="Calibri"/>
                <a:cs typeface="Calibri"/>
              </a:rPr>
              <a:t> </a:t>
            </a:r>
            <a:r>
              <a:rPr sz="1600" b="1" spc="-15" dirty="0">
                <a:solidFill>
                  <a:prstClr val="black"/>
                </a:solidFill>
                <a:latin typeface="Calibri"/>
                <a:cs typeface="Calibri"/>
              </a:rPr>
              <a:t>standard</a:t>
            </a:r>
            <a:endParaRPr sz="1600">
              <a:solidFill>
                <a:prstClr val="black"/>
              </a:solidFill>
              <a:latin typeface="Calibri"/>
              <a:cs typeface="Calibri"/>
            </a:endParaRPr>
          </a:p>
          <a:p>
            <a:pPr marL="299085" indent="-287020">
              <a:spcBef>
                <a:spcPts val="285"/>
              </a:spcBef>
              <a:buFont typeface="Wingdings"/>
              <a:buChar char=""/>
              <a:tabLst>
                <a:tab pos="299085" algn="l"/>
                <a:tab pos="299720" algn="l"/>
              </a:tabLst>
            </a:pPr>
            <a:r>
              <a:rPr sz="1600" b="1" spc="-5" dirty="0">
                <a:solidFill>
                  <a:prstClr val="black"/>
                </a:solidFill>
                <a:latin typeface="Calibri"/>
                <a:cs typeface="Calibri"/>
              </a:rPr>
              <a:t>ANSI TIA-942 </a:t>
            </a:r>
            <a:r>
              <a:rPr sz="1600" b="1" spc="-15" dirty="0">
                <a:solidFill>
                  <a:prstClr val="black"/>
                </a:solidFill>
                <a:latin typeface="Calibri"/>
                <a:cs typeface="Calibri"/>
              </a:rPr>
              <a:t>covers </a:t>
            </a:r>
            <a:r>
              <a:rPr sz="1600" b="1" spc="-10" dirty="0">
                <a:solidFill>
                  <a:prstClr val="black"/>
                </a:solidFill>
                <a:latin typeface="Calibri"/>
                <a:cs typeface="Calibri"/>
              </a:rPr>
              <a:t>physical</a:t>
            </a:r>
            <a:r>
              <a:rPr sz="1600" b="1" spc="60" dirty="0">
                <a:solidFill>
                  <a:prstClr val="black"/>
                </a:solidFill>
                <a:latin typeface="Calibri"/>
                <a:cs typeface="Calibri"/>
              </a:rPr>
              <a:t> </a:t>
            </a:r>
            <a:r>
              <a:rPr sz="1600" b="1" spc="-5" dirty="0">
                <a:solidFill>
                  <a:prstClr val="black"/>
                </a:solidFill>
                <a:latin typeface="Calibri"/>
                <a:cs typeface="Calibri"/>
              </a:rPr>
              <a:t>security</a:t>
            </a:r>
            <a:endParaRPr sz="1600">
              <a:solidFill>
                <a:prstClr val="black"/>
              </a:solidFill>
              <a:latin typeface="Calibri"/>
              <a:cs typeface="Calibri"/>
            </a:endParaRPr>
          </a:p>
        </p:txBody>
      </p:sp>
      <p:sp>
        <p:nvSpPr>
          <p:cNvPr id="14" name="object 14"/>
          <p:cNvSpPr txBox="1"/>
          <p:nvPr/>
        </p:nvSpPr>
        <p:spPr>
          <a:xfrm>
            <a:off x="6555740" y="1983770"/>
            <a:ext cx="2463165" cy="715645"/>
          </a:xfrm>
          <a:prstGeom prst="rect">
            <a:avLst/>
          </a:prstGeom>
        </p:spPr>
        <p:txBody>
          <a:bodyPr vert="horz" wrap="square" lIns="0" tIns="12700" rIns="0" bIns="0" rtlCol="0">
            <a:spAutoFit/>
          </a:bodyPr>
          <a:lstStyle/>
          <a:p>
            <a:pPr marL="12700">
              <a:spcBef>
                <a:spcPts val="100"/>
              </a:spcBef>
            </a:pPr>
            <a:r>
              <a:rPr sz="2400" b="1" spc="-5" dirty="0">
                <a:solidFill>
                  <a:prstClr val="black"/>
                </a:solidFill>
                <a:latin typeface="Arial"/>
                <a:cs typeface="Arial"/>
              </a:rPr>
              <a:t>ISO</a:t>
            </a:r>
            <a:r>
              <a:rPr sz="2400" b="1" spc="-20" dirty="0">
                <a:solidFill>
                  <a:prstClr val="black"/>
                </a:solidFill>
                <a:latin typeface="Arial"/>
                <a:cs typeface="Arial"/>
              </a:rPr>
              <a:t> </a:t>
            </a:r>
            <a:r>
              <a:rPr sz="2400" b="1" spc="-10" dirty="0">
                <a:solidFill>
                  <a:prstClr val="black"/>
                </a:solidFill>
                <a:latin typeface="Arial"/>
                <a:cs typeface="Arial"/>
              </a:rPr>
              <a:t>27002</a:t>
            </a:r>
            <a:endParaRPr sz="2400">
              <a:solidFill>
                <a:prstClr val="black"/>
              </a:solidFill>
              <a:latin typeface="Arial"/>
              <a:cs typeface="Arial"/>
            </a:endParaRPr>
          </a:p>
          <a:p>
            <a:pPr marL="12700" marR="5080">
              <a:spcBef>
                <a:spcPts val="30"/>
              </a:spcBef>
            </a:pPr>
            <a:r>
              <a:rPr sz="1050" b="1" dirty="0">
                <a:solidFill>
                  <a:prstClr val="black"/>
                </a:solidFill>
                <a:latin typeface="Arial"/>
                <a:cs typeface="Arial"/>
              </a:rPr>
              <a:t>Security Techniques: </a:t>
            </a:r>
            <a:r>
              <a:rPr sz="1050" b="1" spc="5" dirty="0">
                <a:solidFill>
                  <a:prstClr val="black"/>
                </a:solidFill>
                <a:latin typeface="Arial"/>
                <a:cs typeface="Arial"/>
              </a:rPr>
              <a:t>Code </a:t>
            </a:r>
            <a:r>
              <a:rPr sz="1050" b="1" dirty="0">
                <a:solidFill>
                  <a:prstClr val="black"/>
                </a:solidFill>
                <a:latin typeface="Arial"/>
                <a:cs typeface="Arial"/>
              </a:rPr>
              <a:t>of</a:t>
            </a:r>
            <a:r>
              <a:rPr sz="1050" b="1" spc="-195" dirty="0">
                <a:solidFill>
                  <a:prstClr val="black"/>
                </a:solidFill>
                <a:latin typeface="Arial"/>
                <a:cs typeface="Arial"/>
              </a:rPr>
              <a:t> </a:t>
            </a:r>
            <a:r>
              <a:rPr sz="1050" b="1" dirty="0">
                <a:solidFill>
                  <a:prstClr val="black"/>
                </a:solidFill>
                <a:latin typeface="Arial"/>
                <a:cs typeface="Arial"/>
              </a:rPr>
              <a:t>Practice  for </a:t>
            </a:r>
            <a:r>
              <a:rPr sz="1050" b="1" spc="-5" dirty="0">
                <a:solidFill>
                  <a:prstClr val="black"/>
                </a:solidFill>
                <a:latin typeface="Arial"/>
                <a:cs typeface="Arial"/>
              </a:rPr>
              <a:t>Information </a:t>
            </a:r>
            <a:r>
              <a:rPr sz="1050" b="1" dirty="0">
                <a:solidFill>
                  <a:prstClr val="black"/>
                </a:solidFill>
                <a:latin typeface="Arial"/>
                <a:cs typeface="Arial"/>
              </a:rPr>
              <a:t>Security</a:t>
            </a:r>
            <a:r>
              <a:rPr sz="1050" b="1" spc="-75" dirty="0">
                <a:solidFill>
                  <a:prstClr val="black"/>
                </a:solidFill>
                <a:latin typeface="Arial"/>
                <a:cs typeface="Arial"/>
              </a:rPr>
              <a:t> </a:t>
            </a:r>
            <a:r>
              <a:rPr sz="1050" b="1" dirty="0">
                <a:solidFill>
                  <a:prstClr val="black"/>
                </a:solidFill>
                <a:latin typeface="Arial"/>
                <a:cs typeface="Arial"/>
              </a:rPr>
              <a:t>Controls</a:t>
            </a:r>
            <a:endParaRPr sz="1050">
              <a:solidFill>
                <a:prstClr val="black"/>
              </a:solidFill>
              <a:latin typeface="Arial"/>
              <a:cs typeface="Arial"/>
            </a:endParaRPr>
          </a:p>
        </p:txBody>
      </p:sp>
      <p:sp>
        <p:nvSpPr>
          <p:cNvPr id="15" name="object 15"/>
          <p:cNvSpPr/>
          <p:nvPr/>
        </p:nvSpPr>
        <p:spPr>
          <a:xfrm>
            <a:off x="5166138" y="1758378"/>
            <a:ext cx="1275513" cy="1177019"/>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6" name="object 16"/>
          <p:cNvSpPr/>
          <p:nvPr/>
        </p:nvSpPr>
        <p:spPr>
          <a:xfrm>
            <a:off x="6172200" y="3393855"/>
            <a:ext cx="1637269" cy="1185602"/>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7" name="object 17"/>
          <p:cNvSpPr txBox="1"/>
          <p:nvPr/>
        </p:nvSpPr>
        <p:spPr>
          <a:xfrm>
            <a:off x="6576469" y="4485990"/>
            <a:ext cx="840740" cy="330835"/>
          </a:xfrm>
          <a:prstGeom prst="rect">
            <a:avLst/>
          </a:prstGeom>
        </p:spPr>
        <p:txBody>
          <a:bodyPr vert="horz" wrap="square" lIns="0" tIns="12700" rIns="0" bIns="0" rtlCol="0">
            <a:spAutoFit/>
          </a:bodyPr>
          <a:lstStyle/>
          <a:p>
            <a:pPr marL="12700">
              <a:spcBef>
                <a:spcPts val="100"/>
              </a:spcBef>
            </a:pPr>
            <a:r>
              <a:rPr sz="2000" b="1" dirty="0">
                <a:solidFill>
                  <a:prstClr val="black"/>
                </a:solidFill>
                <a:latin typeface="Calibri"/>
                <a:cs typeface="Calibri"/>
              </a:rPr>
              <a:t>TI</a:t>
            </a:r>
            <a:r>
              <a:rPr sz="2000" b="1" spc="-5" dirty="0">
                <a:solidFill>
                  <a:prstClr val="black"/>
                </a:solidFill>
                <a:latin typeface="Calibri"/>
                <a:cs typeface="Calibri"/>
              </a:rPr>
              <a:t>A-</a:t>
            </a:r>
            <a:r>
              <a:rPr sz="2000" b="1" dirty="0">
                <a:solidFill>
                  <a:prstClr val="black"/>
                </a:solidFill>
                <a:latin typeface="Calibri"/>
                <a:cs typeface="Calibri"/>
              </a:rPr>
              <a:t>942</a:t>
            </a:r>
            <a:endParaRPr sz="2000">
              <a:solidFill>
                <a:prstClr val="black"/>
              </a:solidFill>
              <a:latin typeface="Calibri"/>
              <a:cs typeface="Calibri"/>
            </a:endParaRPr>
          </a:p>
        </p:txBody>
      </p:sp>
      <p:sp>
        <p:nvSpPr>
          <p:cNvPr id="18" name="object 18"/>
          <p:cNvSpPr txBox="1">
            <a:spLocks noGrp="1"/>
          </p:cNvSpPr>
          <p:nvPr>
            <p:ph type="title"/>
          </p:nvPr>
        </p:nvSpPr>
        <p:spPr>
          <a:xfrm>
            <a:off x="457199" y="187822"/>
            <a:ext cx="8229600" cy="628377"/>
          </a:xfrm>
          <a:prstGeom prst="rect">
            <a:avLst/>
          </a:prstGeom>
        </p:spPr>
        <p:txBody>
          <a:bodyPr vert="horz" wrap="square" lIns="0" tIns="12700" rIns="0" bIns="0" rtlCol="0">
            <a:spAutoFit/>
          </a:bodyPr>
          <a:lstStyle/>
          <a:p>
            <a:pPr marL="151765">
              <a:lnSpc>
                <a:spcPct val="100000"/>
              </a:lnSpc>
              <a:spcBef>
                <a:spcPts val="100"/>
              </a:spcBef>
            </a:pPr>
            <a:r>
              <a:rPr sz="2000" b="1" spc="-10" dirty="0">
                <a:solidFill>
                  <a:srgbClr val="FFFF00"/>
                </a:solidFill>
              </a:rPr>
              <a:t>Step </a:t>
            </a:r>
            <a:r>
              <a:rPr sz="2000" b="1" spc="-5" dirty="0">
                <a:solidFill>
                  <a:srgbClr val="FFFF00"/>
                </a:solidFill>
              </a:rPr>
              <a:t>8: </a:t>
            </a:r>
            <a:r>
              <a:rPr sz="2000" b="1" spc="-20" dirty="0">
                <a:solidFill>
                  <a:srgbClr val="FFFF00"/>
                </a:solidFill>
              </a:rPr>
              <a:t>Evaluate </a:t>
            </a:r>
            <a:r>
              <a:rPr sz="2000" b="1" dirty="0">
                <a:solidFill>
                  <a:srgbClr val="FFFF00"/>
                </a:solidFill>
              </a:rPr>
              <a:t>security </a:t>
            </a:r>
            <a:r>
              <a:rPr sz="2000" b="1" spc="-15" dirty="0">
                <a:solidFill>
                  <a:srgbClr val="FFFF00"/>
                </a:solidFill>
              </a:rPr>
              <a:t>controls </a:t>
            </a:r>
            <a:r>
              <a:rPr sz="2000" b="1" spc="-5" dirty="0">
                <a:solidFill>
                  <a:srgbClr val="FFFF00"/>
                </a:solidFill>
              </a:rPr>
              <a:t>on </a:t>
            </a:r>
            <a:r>
              <a:rPr sz="2000" b="1" spc="-15" dirty="0">
                <a:solidFill>
                  <a:srgbClr val="FFFF00"/>
                </a:solidFill>
              </a:rPr>
              <a:t>physical </a:t>
            </a:r>
            <a:r>
              <a:rPr sz="2000" b="1" spc="-10" dirty="0">
                <a:solidFill>
                  <a:srgbClr val="FFFF00"/>
                </a:solidFill>
              </a:rPr>
              <a:t>infrastructure </a:t>
            </a:r>
            <a:r>
              <a:rPr sz="2000" b="1" dirty="0">
                <a:solidFill>
                  <a:srgbClr val="FFFF00"/>
                </a:solidFill>
              </a:rPr>
              <a:t>&amp;</a:t>
            </a:r>
            <a:r>
              <a:rPr sz="2000" b="1" spc="-5" dirty="0">
                <a:solidFill>
                  <a:srgbClr val="FFFF00"/>
                </a:solidFill>
              </a:rPr>
              <a:t> </a:t>
            </a:r>
            <a:r>
              <a:rPr sz="2000" b="1" spc="-10" dirty="0">
                <a:solidFill>
                  <a:srgbClr val="FFFF00"/>
                </a:solidFill>
              </a:rPr>
              <a:t>facilities</a:t>
            </a:r>
          </a:p>
        </p:txBody>
      </p:sp>
    </p:spTree>
    <p:extLst>
      <p:ext uri="{BB962C8B-B14F-4D97-AF65-F5344CB8AC3E}">
        <p14:creationId xmlns:p14="http://schemas.microsoft.com/office/powerpoint/2010/main" val="3496518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276872"/>
            <a:ext cx="7498080" cy="1143000"/>
          </a:xfrm>
        </p:spPr>
        <p:txBody>
          <a:bodyPr>
            <a:normAutofit fontScale="90000"/>
          </a:bodyPr>
          <a:lstStyle/>
          <a:p>
            <a:pPr algn="ctr"/>
            <a:r>
              <a:rPr lang="en-IN" dirty="0">
                <a:effectLst/>
              </a:rPr>
              <a:t>Resource Provisioning and Resource Provisioning Methods</a:t>
            </a:r>
            <a:endParaRPr lang="en-IN" dirty="0"/>
          </a:p>
        </p:txBody>
      </p:sp>
    </p:spTree>
    <p:extLst>
      <p:ext uri="{BB962C8B-B14F-4D97-AF65-F5344CB8AC3E}">
        <p14:creationId xmlns:p14="http://schemas.microsoft.com/office/powerpoint/2010/main" val="36876158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26614" y="6417754"/>
            <a:ext cx="165735" cy="177800"/>
          </a:xfrm>
          <a:prstGeom prst="rect">
            <a:avLst/>
          </a:prstGeom>
        </p:spPr>
        <p:txBody>
          <a:bodyPr vert="horz" wrap="square" lIns="0" tIns="12065" rIns="0" bIns="0" rtlCol="0">
            <a:spAutoFit/>
          </a:bodyPr>
          <a:lstStyle/>
          <a:p>
            <a:pPr marL="12700">
              <a:spcBef>
                <a:spcPts val="95"/>
              </a:spcBef>
            </a:pPr>
            <a:r>
              <a:rPr sz="1000" b="1" spc="-10" dirty="0">
                <a:solidFill>
                  <a:prstClr val="black"/>
                </a:solidFill>
                <a:latin typeface="Arial"/>
                <a:cs typeface="Arial"/>
              </a:rPr>
              <a:t>16</a:t>
            </a:r>
            <a:endParaRPr sz="1000">
              <a:solidFill>
                <a:prstClr val="black"/>
              </a:solidFill>
              <a:latin typeface="Arial"/>
              <a:cs typeface="Arial"/>
            </a:endParaRPr>
          </a:p>
        </p:txBody>
      </p:sp>
      <p:sp>
        <p:nvSpPr>
          <p:cNvPr id="3" name="object 3"/>
          <p:cNvSpPr/>
          <p:nvPr/>
        </p:nvSpPr>
        <p:spPr>
          <a:xfrm>
            <a:off x="0" y="21348"/>
            <a:ext cx="9143999" cy="775703"/>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4" name="object 4"/>
          <p:cNvSpPr/>
          <p:nvPr/>
        </p:nvSpPr>
        <p:spPr>
          <a:xfrm>
            <a:off x="0" y="0"/>
            <a:ext cx="9144000" cy="772388"/>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5" name="object 5"/>
          <p:cNvSpPr/>
          <p:nvPr/>
        </p:nvSpPr>
        <p:spPr>
          <a:xfrm>
            <a:off x="73152" y="1101852"/>
            <a:ext cx="2685287" cy="522731"/>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6" name="object 6"/>
          <p:cNvSpPr/>
          <p:nvPr/>
        </p:nvSpPr>
        <p:spPr>
          <a:xfrm>
            <a:off x="65531" y="1123188"/>
            <a:ext cx="1819655" cy="565403"/>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134138" y="1143000"/>
            <a:ext cx="2562225" cy="400685"/>
          </a:xfrm>
          <a:custGeom>
            <a:avLst/>
            <a:gdLst/>
            <a:ahLst/>
            <a:cxnLst/>
            <a:rect l="l" t="t" r="r" b="b"/>
            <a:pathLst>
              <a:path w="2562225" h="400684">
                <a:moveTo>
                  <a:pt x="2495461" y="0"/>
                </a:moveTo>
                <a:lnTo>
                  <a:pt x="66776" y="0"/>
                </a:lnTo>
                <a:lnTo>
                  <a:pt x="40783" y="5247"/>
                </a:lnTo>
                <a:lnTo>
                  <a:pt x="19557" y="19558"/>
                </a:lnTo>
                <a:lnTo>
                  <a:pt x="5247" y="40783"/>
                </a:lnTo>
                <a:lnTo>
                  <a:pt x="0" y="66776"/>
                </a:lnTo>
                <a:lnTo>
                  <a:pt x="0" y="400621"/>
                </a:lnTo>
                <a:lnTo>
                  <a:pt x="2562225" y="400621"/>
                </a:lnTo>
                <a:lnTo>
                  <a:pt x="2562225" y="66776"/>
                </a:lnTo>
                <a:lnTo>
                  <a:pt x="2556979" y="40783"/>
                </a:lnTo>
                <a:lnTo>
                  <a:pt x="2542673" y="19558"/>
                </a:lnTo>
                <a:lnTo>
                  <a:pt x="2521452" y="5247"/>
                </a:lnTo>
                <a:lnTo>
                  <a:pt x="2495461" y="0"/>
                </a:lnTo>
                <a:close/>
              </a:path>
            </a:pathLst>
          </a:custGeom>
          <a:solidFill>
            <a:srgbClr val="3333CC"/>
          </a:solidFill>
        </p:spPr>
        <p:txBody>
          <a:bodyPr wrap="square" lIns="0" tIns="0" rIns="0" bIns="0" rtlCol="0"/>
          <a:lstStyle/>
          <a:p>
            <a:endParaRPr smtClean="0">
              <a:solidFill>
                <a:prstClr val="black"/>
              </a:solidFill>
            </a:endParaRPr>
          </a:p>
        </p:txBody>
      </p:sp>
      <p:sp>
        <p:nvSpPr>
          <p:cNvPr id="8" name="object 8"/>
          <p:cNvSpPr/>
          <p:nvPr/>
        </p:nvSpPr>
        <p:spPr>
          <a:xfrm>
            <a:off x="134138" y="1143000"/>
            <a:ext cx="2562225" cy="400685"/>
          </a:xfrm>
          <a:custGeom>
            <a:avLst/>
            <a:gdLst/>
            <a:ahLst/>
            <a:cxnLst/>
            <a:rect l="l" t="t" r="r" b="b"/>
            <a:pathLst>
              <a:path w="2562225" h="400684">
                <a:moveTo>
                  <a:pt x="66776" y="0"/>
                </a:moveTo>
                <a:lnTo>
                  <a:pt x="2495461" y="0"/>
                </a:lnTo>
                <a:lnTo>
                  <a:pt x="2521452" y="5247"/>
                </a:lnTo>
                <a:lnTo>
                  <a:pt x="2542673" y="19558"/>
                </a:lnTo>
                <a:lnTo>
                  <a:pt x="2556979" y="40783"/>
                </a:lnTo>
                <a:lnTo>
                  <a:pt x="2562225" y="66776"/>
                </a:lnTo>
                <a:lnTo>
                  <a:pt x="2562225" y="400621"/>
                </a:lnTo>
                <a:lnTo>
                  <a:pt x="0" y="400621"/>
                </a:lnTo>
                <a:lnTo>
                  <a:pt x="0" y="66776"/>
                </a:lnTo>
                <a:lnTo>
                  <a:pt x="5247" y="40783"/>
                </a:lnTo>
                <a:lnTo>
                  <a:pt x="19557" y="19558"/>
                </a:lnTo>
                <a:lnTo>
                  <a:pt x="40783" y="5247"/>
                </a:lnTo>
                <a:lnTo>
                  <a:pt x="66776"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9" name="object 9"/>
          <p:cNvSpPr/>
          <p:nvPr/>
        </p:nvSpPr>
        <p:spPr>
          <a:xfrm>
            <a:off x="136245" y="1524000"/>
            <a:ext cx="4678045" cy="5240020"/>
          </a:xfrm>
          <a:custGeom>
            <a:avLst/>
            <a:gdLst/>
            <a:ahLst/>
            <a:cxnLst/>
            <a:rect l="l" t="t" r="r" b="b"/>
            <a:pathLst>
              <a:path w="4678045" h="5240020">
                <a:moveTo>
                  <a:pt x="0" y="0"/>
                </a:moveTo>
                <a:lnTo>
                  <a:pt x="4677524" y="0"/>
                </a:lnTo>
                <a:lnTo>
                  <a:pt x="4677524" y="5239512"/>
                </a:lnTo>
                <a:lnTo>
                  <a:pt x="0" y="5239512"/>
                </a:lnTo>
                <a:lnTo>
                  <a:pt x="0" y="0"/>
                </a:lnTo>
                <a:close/>
              </a:path>
            </a:pathLst>
          </a:custGeom>
          <a:solidFill>
            <a:srgbClr val="D2D2F4"/>
          </a:solidFill>
        </p:spPr>
        <p:txBody>
          <a:bodyPr wrap="square" lIns="0" tIns="0" rIns="0" bIns="0" rtlCol="0"/>
          <a:lstStyle/>
          <a:p>
            <a:endParaRPr smtClean="0">
              <a:solidFill>
                <a:prstClr val="black"/>
              </a:solidFill>
            </a:endParaRPr>
          </a:p>
        </p:txBody>
      </p:sp>
      <p:sp>
        <p:nvSpPr>
          <p:cNvPr id="10" name="object 10"/>
          <p:cNvSpPr txBox="1"/>
          <p:nvPr/>
        </p:nvSpPr>
        <p:spPr>
          <a:xfrm>
            <a:off x="213545" y="1065721"/>
            <a:ext cx="4521835" cy="5585460"/>
          </a:xfrm>
          <a:prstGeom prst="rect">
            <a:avLst/>
          </a:prstGeom>
        </p:spPr>
        <p:txBody>
          <a:bodyPr vert="horz" wrap="square" lIns="0" tIns="134620" rIns="0" bIns="0" rtlCol="0">
            <a:spAutoFit/>
          </a:bodyPr>
          <a:lstStyle/>
          <a:p>
            <a:pPr marL="31115">
              <a:spcBef>
                <a:spcPts val="1060"/>
              </a:spcBef>
            </a:pPr>
            <a:r>
              <a:rPr b="1" spc="-10" dirty="0">
                <a:solidFill>
                  <a:srgbClr val="FFFFFF"/>
                </a:solidFill>
                <a:latin typeface="Calibri"/>
                <a:cs typeface="Calibri"/>
              </a:rPr>
              <a:t>Considerations</a:t>
            </a:r>
            <a:endParaRPr>
              <a:solidFill>
                <a:prstClr val="black"/>
              </a:solidFill>
              <a:latin typeface="Calibri"/>
              <a:cs typeface="Calibri"/>
            </a:endParaRPr>
          </a:p>
          <a:p>
            <a:pPr marL="299085" marR="172720" indent="-287020">
              <a:lnSpc>
                <a:spcPct val="115300"/>
              </a:lnSpc>
              <a:spcBef>
                <a:spcPts val="530"/>
              </a:spcBef>
              <a:buFont typeface="Wingdings"/>
              <a:buChar char=""/>
              <a:tabLst>
                <a:tab pos="299085" algn="l"/>
                <a:tab pos="299720" algn="l"/>
              </a:tabLst>
            </a:pPr>
            <a:r>
              <a:rPr sz="1500" spc="-10" dirty="0">
                <a:solidFill>
                  <a:prstClr val="black"/>
                </a:solidFill>
                <a:latin typeface="Calibri"/>
                <a:cs typeface="Calibri"/>
              </a:rPr>
              <a:t>Understand </a:t>
            </a:r>
            <a:r>
              <a:rPr sz="1500" spc="-5" dirty="0">
                <a:solidFill>
                  <a:prstClr val="black"/>
                </a:solidFill>
                <a:latin typeface="Calibri"/>
                <a:cs typeface="Calibri"/>
              </a:rPr>
              <a:t>who </a:t>
            </a:r>
            <a:r>
              <a:rPr sz="1500" dirty="0">
                <a:solidFill>
                  <a:prstClr val="black"/>
                </a:solidFill>
                <a:latin typeface="Calibri"/>
                <a:cs typeface="Calibri"/>
              </a:rPr>
              <a:t>is </a:t>
            </a:r>
            <a:r>
              <a:rPr sz="1500" spc="-5" dirty="0">
                <a:solidFill>
                  <a:prstClr val="black"/>
                </a:solidFill>
                <a:latin typeface="Calibri"/>
                <a:cs typeface="Calibri"/>
              </a:rPr>
              <a:t>responsible </a:t>
            </a:r>
            <a:r>
              <a:rPr sz="1500" spc="-15" dirty="0">
                <a:solidFill>
                  <a:prstClr val="black"/>
                </a:solidFill>
                <a:latin typeface="Calibri"/>
                <a:cs typeface="Calibri"/>
              </a:rPr>
              <a:t>for </a:t>
            </a:r>
            <a:r>
              <a:rPr sz="1500" spc="-5" dirty="0">
                <a:solidFill>
                  <a:prstClr val="black"/>
                </a:solidFill>
                <a:latin typeface="Calibri"/>
                <a:cs typeface="Calibri"/>
              </a:rPr>
              <a:t>what </a:t>
            </a:r>
            <a:r>
              <a:rPr sz="1500" spc="-10" dirty="0">
                <a:solidFill>
                  <a:prstClr val="black"/>
                </a:solidFill>
                <a:latin typeface="Calibri"/>
                <a:cs typeface="Calibri"/>
              </a:rPr>
              <a:t>(provider </a:t>
            </a:r>
            <a:r>
              <a:rPr sz="1500" dirty="0">
                <a:solidFill>
                  <a:prstClr val="black"/>
                </a:solidFill>
                <a:latin typeface="Calibri"/>
                <a:cs typeface="Calibri"/>
              </a:rPr>
              <a:t>or  </a:t>
            </a:r>
            <a:r>
              <a:rPr sz="1500" spc="-5" dirty="0">
                <a:solidFill>
                  <a:prstClr val="black"/>
                </a:solidFill>
                <a:latin typeface="Calibri"/>
                <a:cs typeface="Calibri"/>
              </a:rPr>
              <a:t>customer)</a:t>
            </a:r>
            <a:endParaRPr sz="1500">
              <a:solidFill>
                <a:prstClr val="black"/>
              </a:solidFill>
              <a:latin typeface="Calibri"/>
              <a:cs typeface="Calibri"/>
            </a:endParaRPr>
          </a:p>
          <a:p>
            <a:pPr marL="299085" marR="5080" indent="-287020">
              <a:lnSpc>
                <a:spcPct val="114700"/>
              </a:lnSpc>
              <a:spcBef>
                <a:spcPts val="1005"/>
              </a:spcBef>
              <a:buFont typeface="Wingdings"/>
              <a:buChar char=""/>
              <a:tabLst>
                <a:tab pos="299085" algn="l"/>
                <a:tab pos="299720" algn="l"/>
              </a:tabLst>
            </a:pPr>
            <a:r>
              <a:rPr sz="1500" spc="-10" dirty="0">
                <a:solidFill>
                  <a:prstClr val="black"/>
                </a:solidFill>
                <a:latin typeface="Calibri"/>
                <a:cs typeface="Calibri"/>
              </a:rPr>
              <a:t>CSA </a:t>
            </a:r>
            <a:r>
              <a:rPr sz="1500" dirty="0">
                <a:solidFill>
                  <a:prstClr val="black"/>
                </a:solidFill>
                <a:latin typeface="Calibri"/>
                <a:cs typeface="Calibri"/>
              </a:rPr>
              <a:t>should specify </a:t>
            </a:r>
            <a:r>
              <a:rPr sz="1500" spc="-5" dirty="0">
                <a:solidFill>
                  <a:prstClr val="black"/>
                </a:solidFill>
                <a:latin typeface="Calibri"/>
                <a:cs typeface="Calibri"/>
              </a:rPr>
              <a:t>that </a:t>
            </a:r>
            <a:r>
              <a:rPr sz="1500" dirty="0">
                <a:solidFill>
                  <a:prstClr val="black"/>
                </a:solidFill>
                <a:latin typeface="Calibri"/>
                <a:cs typeface="Calibri"/>
              </a:rPr>
              <a:t>(and </a:t>
            </a:r>
            <a:r>
              <a:rPr sz="1500" spc="-5" dirty="0">
                <a:solidFill>
                  <a:prstClr val="black"/>
                </a:solidFill>
                <a:latin typeface="Calibri"/>
                <a:cs typeface="Calibri"/>
              </a:rPr>
              <a:t>how) customer </a:t>
            </a:r>
            <a:r>
              <a:rPr sz="1500" dirty="0">
                <a:solidFill>
                  <a:prstClr val="black"/>
                </a:solidFill>
                <a:latin typeface="Calibri"/>
                <a:cs typeface="Calibri"/>
              </a:rPr>
              <a:t>is </a:t>
            </a:r>
            <a:r>
              <a:rPr sz="1500" spc="-5" dirty="0">
                <a:solidFill>
                  <a:prstClr val="black"/>
                </a:solidFill>
                <a:latin typeface="Calibri"/>
                <a:cs typeface="Calibri"/>
              </a:rPr>
              <a:t>notified  </a:t>
            </a:r>
            <a:r>
              <a:rPr sz="1500" dirty="0">
                <a:solidFill>
                  <a:prstClr val="black"/>
                </a:solidFill>
                <a:latin typeface="Calibri"/>
                <a:cs typeface="Calibri"/>
              </a:rPr>
              <a:t>of </a:t>
            </a:r>
            <a:r>
              <a:rPr sz="1500" spc="-5" dirty="0">
                <a:solidFill>
                  <a:prstClr val="black"/>
                </a:solidFill>
                <a:latin typeface="Calibri"/>
                <a:cs typeface="Calibri"/>
              </a:rPr>
              <a:t>security</a:t>
            </a:r>
            <a:r>
              <a:rPr sz="1500" spc="-20" dirty="0">
                <a:solidFill>
                  <a:prstClr val="black"/>
                </a:solidFill>
                <a:latin typeface="Calibri"/>
                <a:cs typeface="Calibri"/>
              </a:rPr>
              <a:t> </a:t>
            </a:r>
            <a:r>
              <a:rPr sz="1500" spc="-5" dirty="0">
                <a:solidFill>
                  <a:prstClr val="black"/>
                </a:solidFill>
                <a:latin typeface="Calibri"/>
                <a:cs typeface="Calibri"/>
              </a:rPr>
              <a:t>incidents</a:t>
            </a:r>
            <a:endParaRPr sz="1500">
              <a:solidFill>
                <a:prstClr val="black"/>
              </a:solidFill>
              <a:latin typeface="Calibri"/>
              <a:cs typeface="Calibri"/>
            </a:endParaRPr>
          </a:p>
          <a:p>
            <a:pPr marL="299085" marR="55880" indent="-287020">
              <a:lnSpc>
                <a:spcPct val="115300"/>
              </a:lnSpc>
              <a:spcBef>
                <a:spcPts val="994"/>
              </a:spcBef>
              <a:buFont typeface="Wingdings"/>
              <a:buChar char=""/>
              <a:tabLst>
                <a:tab pos="299085" algn="l"/>
                <a:tab pos="299720" algn="l"/>
              </a:tabLst>
            </a:pPr>
            <a:r>
              <a:rPr sz="1500" spc="-10" dirty="0">
                <a:solidFill>
                  <a:prstClr val="black"/>
                </a:solidFill>
                <a:latin typeface="Calibri"/>
                <a:cs typeface="Calibri"/>
              </a:rPr>
              <a:t>CSA </a:t>
            </a:r>
            <a:r>
              <a:rPr sz="1500" spc="-5" dirty="0">
                <a:solidFill>
                  <a:prstClr val="black"/>
                </a:solidFill>
                <a:latin typeface="Calibri"/>
                <a:cs typeface="Calibri"/>
              </a:rPr>
              <a:t>must </a:t>
            </a:r>
            <a:r>
              <a:rPr sz="1500" dirty="0">
                <a:solidFill>
                  <a:prstClr val="black"/>
                </a:solidFill>
                <a:latin typeface="Calibri"/>
                <a:cs typeface="Calibri"/>
              </a:rPr>
              <a:t>also </a:t>
            </a:r>
            <a:r>
              <a:rPr sz="1500" spc="-15" dirty="0">
                <a:solidFill>
                  <a:prstClr val="black"/>
                </a:solidFill>
                <a:latin typeface="Calibri"/>
                <a:cs typeface="Calibri"/>
              </a:rPr>
              <a:t>cover </a:t>
            </a:r>
            <a:r>
              <a:rPr sz="1500" spc="-10" dirty="0">
                <a:solidFill>
                  <a:prstClr val="black"/>
                </a:solidFill>
                <a:latin typeface="Calibri"/>
                <a:cs typeface="Calibri"/>
              </a:rPr>
              <a:t>recovery </a:t>
            </a:r>
            <a:r>
              <a:rPr sz="1500" spc="-5" dirty="0">
                <a:solidFill>
                  <a:prstClr val="black"/>
                </a:solidFill>
                <a:latin typeface="Calibri"/>
                <a:cs typeface="Calibri"/>
              </a:rPr>
              <a:t>measures </a:t>
            </a:r>
            <a:r>
              <a:rPr sz="1500" dirty="0">
                <a:solidFill>
                  <a:prstClr val="black"/>
                </a:solidFill>
                <a:latin typeface="Calibri"/>
                <a:cs typeface="Calibri"/>
              </a:rPr>
              <a:t>and </a:t>
            </a:r>
            <a:r>
              <a:rPr sz="1500" spc="-5" dirty="0">
                <a:solidFill>
                  <a:prstClr val="black"/>
                </a:solidFill>
                <a:latin typeface="Calibri"/>
                <a:cs typeface="Calibri"/>
              </a:rPr>
              <a:t>customer  compensation</a:t>
            </a:r>
            <a:endParaRPr sz="1500">
              <a:solidFill>
                <a:prstClr val="black"/>
              </a:solidFill>
              <a:latin typeface="Calibri"/>
              <a:cs typeface="Calibri"/>
            </a:endParaRPr>
          </a:p>
          <a:p>
            <a:pPr marL="299085" marR="116205" indent="-287020">
              <a:lnSpc>
                <a:spcPct val="115300"/>
              </a:lnSpc>
              <a:spcBef>
                <a:spcPts val="985"/>
              </a:spcBef>
              <a:buFont typeface="Wingdings"/>
              <a:buChar char=""/>
              <a:tabLst>
                <a:tab pos="299085" algn="l"/>
                <a:tab pos="299720" algn="l"/>
              </a:tabLst>
            </a:pPr>
            <a:r>
              <a:rPr sz="1500" spc="-5" dirty="0">
                <a:solidFill>
                  <a:prstClr val="black"/>
                </a:solidFill>
                <a:latin typeface="Calibri"/>
                <a:cs typeface="Calibri"/>
              </a:rPr>
              <a:t>Security clauses </a:t>
            </a:r>
            <a:r>
              <a:rPr sz="1500" dirty="0">
                <a:solidFill>
                  <a:prstClr val="black"/>
                </a:solidFill>
                <a:latin typeface="Calibri"/>
                <a:cs typeface="Calibri"/>
              </a:rPr>
              <a:t>in the </a:t>
            </a:r>
            <a:r>
              <a:rPr sz="1500" spc="-10" dirty="0">
                <a:solidFill>
                  <a:prstClr val="black"/>
                </a:solidFill>
                <a:latin typeface="Calibri"/>
                <a:cs typeface="Calibri"/>
              </a:rPr>
              <a:t>CSA </a:t>
            </a:r>
            <a:r>
              <a:rPr sz="1500" dirty="0">
                <a:solidFill>
                  <a:prstClr val="black"/>
                </a:solidFill>
                <a:latin typeface="Calibri"/>
                <a:cs typeface="Calibri"/>
              </a:rPr>
              <a:t>apply </a:t>
            </a:r>
            <a:r>
              <a:rPr sz="1500" spc="-10" dirty="0">
                <a:solidFill>
                  <a:prstClr val="black"/>
                </a:solidFill>
                <a:latin typeface="Calibri"/>
                <a:cs typeface="Calibri"/>
              </a:rPr>
              <a:t>to </a:t>
            </a:r>
            <a:r>
              <a:rPr sz="1500" dirty="0">
                <a:solidFill>
                  <a:prstClr val="black"/>
                </a:solidFill>
                <a:latin typeface="Calibri"/>
                <a:cs typeface="Calibri"/>
              </a:rPr>
              <a:t>cloud </a:t>
            </a:r>
            <a:r>
              <a:rPr sz="1500" spc="-10" dirty="0">
                <a:solidFill>
                  <a:prstClr val="black"/>
                </a:solidFill>
                <a:latin typeface="Calibri"/>
                <a:cs typeface="Calibri"/>
              </a:rPr>
              <a:t>provider </a:t>
            </a:r>
            <a:r>
              <a:rPr sz="1500" dirty="0">
                <a:solidFill>
                  <a:prstClr val="black"/>
                </a:solidFill>
                <a:latin typeface="Calibri"/>
                <a:cs typeface="Calibri"/>
              </a:rPr>
              <a:t>as  </a:t>
            </a:r>
            <a:r>
              <a:rPr sz="1500" spc="-10" dirty="0">
                <a:solidFill>
                  <a:prstClr val="black"/>
                </a:solidFill>
                <a:latin typeface="Calibri"/>
                <a:cs typeface="Calibri"/>
              </a:rPr>
              <a:t>well </a:t>
            </a:r>
            <a:r>
              <a:rPr sz="1500" dirty="0">
                <a:solidFill>
                  <a:prstClr val="black"/>
                </a:solidFill>
                <a:latin typeface="Calibri"/>
                <a:cs typeface="Calibri"/>
              </a:rPr>
              <a:t>as its</a:t>
            </a:r>
            <a:r>
              <a:rPr sz="1500" spc="5" dirty="0">
                <a:solidFill>
                  <a:prstClr val="black"/>
                </a:solidFill>
                <a:latin typeface="Calibri"/>
                <a:cs typeface="Calibri"/>
              </a:rPr>
              <a:t> </a:t>
            </a:r>
            <a:r>
              <a:rPr sz="1500" spc="-10" dirty="0">
                <a:solidFill>
                  <a:prstClr val="black"/>
                </a:solidFill>
                <a:latin typeface="Calibri"/>
                <a:cs typeface="Calibri"/>
              </a:rPr>
              <a:t>subcontractors</a:t>
            </a:r>
            <a:endParaRPr sz="1500">
              <a:solidFill>
                <a:prstClr val="black"/>
              </a:solidFill>
              <a:latin typeface="Calibri"/>
              <a:cs typeface="Calibri"/>
            </a:endParaRPr>
          </a:p>
          <a:p>
            <a:pPr marL="299085" marR="200025" indent="-287020">
              <a:lnSpc>
                <a:spcPct val="114900"/>
              </a:lnSpc>
              <a:spcBef>
                <a:spcPts val="1005"/>
              </a:spcBef>
              <a:buFont typeface="Wingdings"/>
              <a:buChar char=""/>
              <a:tabLst>
                <a:tab pos="299085" algn="l"/>
                <a:tab pos="299720" algn="l"/>
              </a:tabLst>
            </a:pPr>
            <a:r>
              <a:rPr sz="1500" spc="-5" dirty="0">
                <a:solidFill>
                  <a:prstClr val="black"/>
                </a:solidFill>
                <a:latin typeface="Calibri"/>
                <a:cs typeface="Calibri"/>
              </a:rPr>
              <a:t>SLAs must </a:t>
            </a:r>
            <a:r>
              <a:rPr sz="1500" dirty="0">
                <a:solidFill>
                  <a:prstClr val="black"/>
                </a:solidFill>
                <a:latin typeface="Calibri"/>
                <a:cs typeface="Calibri"/>
              </a:rPr>
              <a:t>include </a:t>
            </a:r>
            <a:r>
              <a:rPr sz="1500" spc="-5" dirty="0">
                <a:solidFill>
                  <a:prstClr val="black"/>
                </a:solidFill>
                <a:latin typeface="Calibri"/>
                <a:cs typeface="Calibri"/>
              </a:rPr>
              <a:t>metrics </a:t>
            </a:r>
            <a:r>
              <a:rPr sz="1500" spc="-15" dirty="0">
                <a:solidFill>
                  <a:prstClr val="black"/>
                </a:solidFill>
                <a:latin typeface="Calibri"/>
                <a:cs typeface="Calibri"/>
              </a:rPr>
              <a:t>for </a:t>
            </a:r>
            <a:r>
              <a:rPr sz="1500" spc="-5" dirty="0">
                <a:solidFill>
                  <a:prstClr val="black"/>
                </a:solidFill>
                <a:latin typeface="Calibri"/>
                <a:cs typeface="Calibri"/>
              </a:rPr>
              <a:t>performance </a:t>
            </a:r>
            <a:r>
              <a:rPr sz="1500" dirty="0">
                <a:solidFill>
                  <a:prstClr val="black"/>
                </a:solidFill>
                <a:latin typeface="Calibri"/>
                <a:cs typeface="Calibri"/>
              </a:rPr>
              <a:t>and  </a:t>
            </a:r>
            <a:r>
              <a:rPr sz="1500" spc="-10" dirty="0">
                <a:solidFill>
                  <a:prstClr val="black"/>
                </a:solidFill>
                <a:latin typeface="Calibri"/>
                <a:cs typeface="Calibri"/>
              </a:rPr>
              <a:t>effectiveness </a:t>
            </a:r>
            <a:r>
              <a:rPr sz="1500" dirty="0">
                <a:solidFill>
                  <a:prstClr val="black"/>
                </a:solidFill>
                <a:latin typeface="Calibri"/>
                <a:cs typeface="Calibri"/>
              </a:rPr>
              <a:t>of </a:t>
            </a:r>
            <a:r>
              <a:rPr sz="1500" spc="-10" dirty="0">
                <a:solidFill>
                  <a:prstClr val="black"/>
                </a:solidFill>
                <a:latin typeface="Calibri"/>
                <a:cs typeface="Calibri"/>
              </a:rPr>
              <a:t>information </a:t>
            </a:r>
            <a:r>
              <a:rPr sz="1500" spc="-5" dirty="0">
                <a:solidFill>
                  <a:prstClr val="black"/>
                </a:solidFill>
                <a:latin typeface="Calibri"/>
                <a:cs typeface="Calibri"/>
              </a:rPr>
              <a:t>security management  (see </a:t>
            </a:r>
            <a:r>
              <a:rPr sz="1500" b="1" spc="-5" dirty="0">
                <a:solidFill>
                  <a:prstClr val="black"/>
                </a:solidFill>
                <a:latin typeface="Calibri"/>
                <a:cs typeface="Calibri"/>
              </a:rPr>
              <a:t>ISO/IEC 27004 and 19086, </a:t>
            </a:r>
            <a:r>
              <a:rPr sz="1500" b="1" spc="-10" dirty="0">
                <a:solidFill>
                  <a:prstClr val="black"/>
                </a:solidFill>
                <a:latin typeface="Calibri"/>
                <a:cs typeface="Calibri"/>
              </a:rPr>
              <a:t>NIST </a:t>
            </a:r>
            <a:r>
              <a:rPr sz="1500" b="1" spc="-5" dirty="0">
                <a:solidFill>
                  <a:prstClr val="black"/>
                </a:solidFill>
                <a:latin typeface="Calibri"/>
                <a:cs typeface="Calibri"/>
              </a:rPr>
              <a:t>800-55 and CIS  Consensus</a:t>
            </a:r>
            <a:r>
              <a:rPr sz="1500" b="1" spc="-10" dirty="0">
                <a:solidFill>
                  <a:prstClr val="black"/>
                </a:solidFill>
                <a:latin typeface="Calibri"/>
                <a:cs typeface="Calibri"/>
              </a:rPr>
              <a:t> </a:t>
            </a:r>
            <a:r>
              <a:rPr sz="1500" b="1" spc="-5" dirty="0">
                <a:solidFill>
                  <a:prstClr val="black"/>
                </a:solidFill>
                <a:latin typeface="Calibri"/>
                <a:cs typeface="Calibri"/>
              </a:rPr>
              <a:t>Metrics</a:t>
            </a:r>
            <a:r>
              <a:rPr sz="1500" spc="-5" dirty="0">
                <a:solidFill>
                  <a:prstClr val="black"/>
                </a:solidFill>
                <a:latin typeface="Calibri"/>
                <a:cs typeface="Calibri"/>
              </a:rPr>
              <a:t>)</a:t>
            </a:r>
            <a:endParaRPr sz="1500">
              <a:solidFill>
                <a:prstClr val="black"/>
              </a:solidFill>
              <a:latin typeface="Calibri"/>
              <a:cs typeface="Calibri"/>
            </a:endParaRPr>
          </a:p>
          <a:p>
            <a:pPr marL="299085" indent="-287020">
              <a:spcBef>
                <a:spcPts val="1270"/>
              </a:spcBef>
              <a:buFont typeface="Wingdings"/>
              <a:buChar char=""/>
              <a:tabLst>
                <a:tab pos="299085" algn="l"/>
                <a:tab pos="299720" algn="l"/>
              </a:tabLst>
            </a:pPr>
            <a:r>
              <a:rPr sz="1500" spc="-10" dirty="0">
                <a:solidFill>
                  <a:prstClr val="black"/>
                </a:solidFill>
                <a:latin typeface="Calibri"/>
                <a:cs typeface="Calibri"/>
              </a:rPr>
              <a:t>Data </a:t>
            </a:r>
            <a:r>
              <a:rPr sz="1500" spc="-5" dirty="0">
                <a:solidFill>
                  <a:prstClr val="black"/>
                </a:solidFill>
                <a:latin typeface="Calibri"/>
                <a:cs typeface="Calibri"/>
              </a:rPr>
              <a:t>protection </a:t>
            </a:r>
            <a:r>
              <a:rPr sz="1500" dirty="0">
                <a:solidFill>
                  <a:prstClr val="black"/>
                </a:solidFill>
                <a:latin typeface="Calibri"/>
                <a:cs typeface="Calibri"/>
              </a:rPr>
              <a:t>should </a:t>
            </a:r>
            <a:r>
              <a:rPr sz="1500" spc="-10" dirty="0">
                <a:solidFill>
                  <a:prstClr val="black"/>
                </a:solidFill>
                <a:latin typeface="Calibri"/>
                <a:cs typeface="Calibri"/>
              </a:rPr>
              <a:t>follow </a:t>
            </a:r>
            <a:r>
              <a:rPr sz="1500" b="1" spc="-5" dirty="0">
                <a:solidFill>
                  <a:prstClr val="black"/>
                </a:solidFill>
                <a:latin typeface="Calibri"/>
                <a:cs typeface="Calibri"/>
              </a:rPr>
              <a:t>ISO/IEC</a:t>
            </a:r>
            <a:r>
              <a:rPr sz="1500" b="1" spc="-30" dirty="0">
                <a:solidFill>
                  <a:prstClr val="black"/>
                </a:solidFill>
                <a:latin typeface="Calibri"/>
                <a:cs typeface="Calibri"/>
              </a:rPr>
              <a:t> </a:t>
            </a:r>
            <a:r>
              <a:rPr sz="1500" b="1" spc="-5" dirty="0">
                <a:solidFill>
                  <a:prstClr val="black"/>
                </a:solidFill>
                <a:latin typeface="Calibri"/>
                <a:cs typeface="Calibri"/>
              </a:rPr>
              <a:t>27018</a:t>
            </a:r>
            <a:endParaRPr sz="1500">
              <a:solidFill>
                <a:prstClr val="black"/>
              </a:solidFill>
              <a:latin typeface="Calibri"/>
              <a:cs typeface="Calibri"/>
            </a:endParaRPr>
          </a:p>
          <a:p>
            <a:pPr marL="299085" marR="517525" indent="-287020">
              <a:lnSpc>
                <a:spcPct val="114700"/>
              </a:lnSpc>
              <a:spcBef>
                <a:spcPts val="1010"/>
              </a:spcBef>
              <a:buFont typeface="Wingdings"/>
              <a:buChar char=""/>
              <a:tabLst>
                <a:tab pos="299085" algn="l"/>
                <a:tab pos="299720" algn="l"/>
              </a:tabLst>
            </a:pPr>
            <a:r>
              <a:rPr sz="1500" spc="-10" dirty="0">
                <a:solidFill>
                  <a:prstClr val="black"/>
                </a:solidFill>
                <a:latin typeface="Calibri"/>
                <a:cs typeface="Calibri"/>
              </a:rPr>
              <a:t>Require </a:t>
            </a:r>
            <a:r>
              <a:rPr sz="1500" spc="-5" dirty="0">
                <a:solidFill>
                  <a:prstClr val="black"/>
                </a:solidFill>
                <a:latin typeface="Calibri"/>
                <a:cs typeface="Calibri"/>
              </a:rPr>
              <a:t>compliance reports </a:t>
            </a:r>
            <a:r>
              <a:rPr sz="1500" spc="-10" dirty="0">
                <a:solidFill>
                  <a:prstClr val="black"/>
                </a:solidFill>
                <a:latin typeface="Calibri"/>
                <a:cs typeface="Calibri"/>
              </a:rPr>
              <a:t>to </a:t>
            </a:r>
            <a:r>
              <a:rPr sz="1500" spc="-5" dirty="0">
                <a:solidFill>
                  <a:prstClr val="black"/>
                </a:solidFill>
                <a:latin typeface="Calibri"/>
                <a:cs typeface="Calibri"/>
              </a:rPr>
              <a:t>covering security  controls, services </a:t>
            </a:r>
            <a:r>
              <a:rPr sz="1500" dirty="0">
                <a:solidFill>
                  <a:prstClr val="black"/>
                </a:solidFill>
                <a:latin typeface="Calibri"/>
                <a:cs typeface="Calibri"/>
              </a:rPr>
              <a:t>and</a:t>
            </a:r>
            <a:r>
              <a:rPr sz="1500" spc="-20" dirty="0">
                <a:solidFill>
                  <a:prstClr val="black"/>
                </a:solidFill>
                <a:latin typeface="Calibri"/>
                <a:cs typeface="Calibri"/>
              </a:rPr>
              <a:t> </a:t>
            </a:r>
            <a:r>
              <a:rPr sz="1500" spc="-5" dirty="0">
                <a:solidFill>
                  <a:prstClr val="black"/>
                </a:solidFill>
                <a:latin typeface="Calibri"/>
                <a:cs typeface="Calibri"/>
              </a:rPr>
              <a:t>mechanisms</a:t>
            </a:r>
            <a:endParaRPr sz="1500">
              <a:solidFill>
                <a:prstClr val="black"/>
              </a:solidFill>
              <a:latin typeface="Calibri"/>
              <a:cs typeface="Calibri"/>
            </a:endParaRPr>
          </a:p>
          <a:p>
            <a:pPr marL="299085" indent="-287020">
              <a:spcBef>
                <a:spcPts val="1270"/>
              </a:spcBef>
              <a:buFont typeface="Wingdings"/>
              <a:buChar char=""/>
              <a:tabLst>
                <a:tab pos="299085" algn="l"/>
                <a:tab pos="299720" algn="l"/>
              </a:tabLst>
            </a:pPr>
            <a:r>
              <a:rPr sz="1500" b="1" spc="-5" dirty="0">
                <a:solidFill>
                  <a:prstClr val="black"/>
                </a:solidFill>
                <a:latin typeface="Calibri"/>
                <a:cs typeface="Calibri"/>
              </a:rPr>
              <a:t>ISO/IEC 27017 </a:t>
            </a:r>
            <a:r>
              <a:rPr sz="1500" b="1" spc="-10" dirty="0">
                <a:solidFill>
                  <a:prstClr val="black"/>
                </a:solidFill>
                <a:latin typeface="Calibri"/>
                <a:cs typeface="Calibri"/>
              </a:rPr>
              <a:t>specializes </a:t>
            </a:r>
            <a:r>
              <a:rPr sz="1500" b="1" spc="-5" dirty="0">
                <a:solidFill>
                  <a:prstClr val="black"/>
                </a:solidFill>
                <a:latin typeface="Calibri"/>
                <a:cs typeface="Calibri"/>
              </a:rPr>
              <a:t>ISO/IEC 27002 </a:t>
            </a:r>
            <a:r>
              <a:rPr sz="1500" b="1" spc="-10" dirty="0">
                <a:solidFill>
                  <a:prstClr val="black"/>
                </a:solidFill>
                <a:latin typeface="Calibri"/>
                <a:cs typeface="Calibri"/>
              </a:rPr>
              <a:t>to </a:t>
            </a:r>
            <a:r>
              <a:rPr sz="1500" b="1" spc="-5" dirty="0">
                <a:solidFill>
                  <a:prstClr val="black"/>
                </a:solidFill>
                <a:latin typeface="Calibri"/>
                <a:cs typeface="Calibri"/>
              </a:rPr>
              <a:t>the</a:t>
            </a:r>
            <a:r>
              <a:rPr sz="1500" b="1" spc="70" dirty="0">
                <a:solidFill>
                  <a:prstClr val="black"/>
                </a:solidFill>
                <a:latin typeface="Calibri"/>
                <a:cs typeface="Calibri"/>
              </a:rPr>
              <a:t> </a:t>
            </a:r>
            <a:r>
              <a:rPr sz="1500" b="1" spc="-5" dirty="0">
                <a:solidFill>
                  <a:prstClr val="black"/>
                </a:solidFill>
                <a:latin typeface="Calibri"/>
                <a:cs typeface="Calibri"/>
              </a:rPr>
              <a:t>cloud</a:t>
            </a:r>
            <a:endParaRPr sz="1500">
              <a:solidFill>
                <a:prstClr val="black"/>
              </a:solidFill>
              <a:latin typeface="Calibri"/>
              <a:cs typeface="Calibri"/>
            </a:endParaRPr>
          </a:p>
        </p:txBody>
      </p:sp>
      <p:sp>
        <p:nvSpPr>
          <p:cNvPr id="11" name="object 11"/>
          <p:cNvSpPr/>
          <p:nvPr/>
        </p:nvSpPr>
        <p:spPr>
          <a:xfrm>
            <a:off x="5067366" y="2286000"/>
            <a:ext cx="2175469" cy="830120"/>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2" name="object 12"/>
          <p:cNvSpPr txBox="1"/>
          <p:nvPr/>
        </p:nvSpPr>
        <p:spPr>
          <a:xfrm>
            <a:off x="7410167" y="932179"/>
            <a:ext cx="1367790" cy="1122680"/>
          </a:xfrm>
          <a:prstGeom prst="rect">
            <a:avLst/>
          </a:prstGeom>
        </p:spPr>
        <p:txBody>
          <a:bodyPr vert="horz" wrap="square" lIns="0" tIns="12700" rIns="0" bIns="0" rtlCol="0">
            <a:spAutoFit/>
          </a:bodyPr>
          <a:lstStyle/>
          <a:p>
            <a:pPr marL="12700">
              <a:spcBef>
                <a:spcPts val="100"/>
              </a:spcBef>
            </a:pPr>
            <a:r>
              <a:rPr b="1" spc="-10" dirty="0">
                <a:solidFill>
                  <a:prstClr val="black"/>
                </a:solidFill>
                <a:latin typeface="Calibri"/>
                <a:cs typeface="Calibri"/>
              </a:rPr>
              <a:t>ISO/IEC</a:t>
            </a:r>
            <a:r>
              <a:rPr b="1" spc="-80" dirty="0">
                <a:solidFill>
                  <a:prstClr val="black"/>
                </a:solidFill>
                <a:latin typeface="Calibri"/>
                <a:cs typeface="Calibri"/>
              </a:rPr>
              <a:t> </a:t>
            </a:r>
            <a:r>
              <a:rPr b="1" dirty="0">
                <a:solidFill>
                  <a:prstClr val="black"/>
                </a:solidFill>
                <a:latin typeface="Calibri"/>
                <a:cs typeface="Calibri"/>
              </a:rPr>
              <a:t>19086</a:t>
            </a:r>
            <a:endParaRPr>
              <a:solidFill>
                <a:prstClr val="black"/>
              </a:solidFill>
              <a:latin typeface="Calibri"/>
              <a:cs typeface="Calibri"/>
            </a:endParaRPr>
          </a:p>
          <a:p>
            <a:pPr marL="12700"/>
            <a:r>
              <a:rPr b="1" spc="-10" dirty="0">
                <a:solidFill>
                  <a:prstClr val="black"/>
                </a:solidFill>
                <a:latin typeface="Calibri"/>
                <a:cs typeface="Calibri"/>
              </a:rPr>
              <a:t>ISO/IEC</a:t>
            </a:r>
            <a:r>
              <a:rPr b="1" spc="-80" dirty="0">
                <a:solidFill>
                  <a:prstClr val="black"/>
                </a:solidFill>
                <a:latin typeface="Calibri"/>
                <a:cs typeface="Calibri"/>
              </a:rPr>
              <a:t> </a:t>
            </a:r>
            <a:r>
              <a:rPr b="1" dirty="0">
                <a:solidFill>
                  <a:prstClr val="black"/>
                </a:solidFill>
                <a:latin typeface="Calibri"/>
                <a:cs typeface="Calibri"/>
              </a:rPr>
              <a:t>27004</a:t>
            </a:r>
            <a:endParaRPr>
              <a:solidFill>
                <a:prstClr val="black"/>
              </a:solidFill>
              <a:latin typeface="Calibri"/>
              <a:cs typeface="Calibri"/>
            </a:endParaRPr>
          </a:p>
          <a:p>
            <a:pPr marL="12700"/>
            <a:r>
              <a:rPr b="1" spc="-10" dirty="0">
                <a:solidFill>
                  <a:prstClr val="black"/>
                </a:solidFill>
                <a:latin typeface="Calibri"/>
                <a:cs typeface="Calibri"/>
              </a:rPr>
              <a:t>ISO/IEC</a:t>
            </a:r>
            <a:r>
              <a:rPr b="1" spc="-80" dirty="0">
                <a:solidFill>
                  <a:prstClr val="black"/>
                </a:solidFill>
                <a:latin typeface="Calibri"/>
                <a:cs typeface="Calibri"/>
              </a:rPr>
              <a:t> </a:t>
            </a:r>
            <a:r>
              <a:rPr b="1" dirty="0">
                <a:solidFill>
                  <a:prstClr val="black"/>
                </a:solidFill>
                <a:latin typeface="Calibri"/>
                <a:cs typeface="Calibri"/>
              </a:rPr>
              <a:t>27017</a:t>
            </a:r>
            <a:endParaRPr>
              <a:solidFill>
                <a:prstClr val="black"/>
              </a:solidFill>
              <a:latin typeface="Calibri"/>
              <a:cs typeface="Calibri"/>
            </a:endParaRPr>
          </a:p>
          <a:p>
            <a:pPr marL="12700"/>
            <a:r>
              <a:rPr b="1" spc="-10" dirty="0">
                <a:solidFill>
                  <a:prstClr val="black"/>
                </a:solidFill>
                <a:latin typeface="Calibri"/>
                <a:cs typeface="Calibri"/>
              </a:rPr>
              <a:t>ISO/IEC</a:t>
            </a:r>
            <a:r>
              <a:rPr b="1" spc="-80" dirty="0">
                <a:solidFill>
                  <a:prstClr val="black"/>
                </a:solidFill>
                <a:latin typeface="Calibri"/>
                <a:cs typeface="Calibri"/>
              </a:rPr>
              <a:t> </a:t>
            </a:r>
            <a:r>
              <a:rPr b="1" dirty="0">
                <a:solidFill>
                  <a:prstClr val="black"/>
                </a:solidFill>
                <a:latin typeface="Calibri"/>
                <a:cs typeface="Calibri"/>
              </a:rPr>
              <a:t>27018</a:t>
            </a:r>
            <a:endParaRPr>
              <a:solidFill>
                <a:prstClr val="black"/>
              </a:solidFill>
              <a:latin typeface="Calibri"/>
              <a:cs typeface="Calibri"/>
            </a:endParaRPr>
          </a:p>
        </p:txBody>
      </p:sp>
      <p:sp>
        <p:nvSpPr>
          <p:cNvPr id="13" name="object 13"/>
          <p:cNvSpPr/>
          <p:nvPr/>
        </p:nvSpPr>
        <p:spPr>
          <a:xfrm>
            <a:off x="5029200" y="1066800"/>
            <a:ext cx="1162316" cy="1069759"/>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4" name="object 14"/>
          <p:cNvSpPr txBox="1"/>
          <p:nvPr/>
        </p:nvSpPr>
        <p:spPr>
          <a:xfrm>
            <a:off x="7393940" y="2374783"/>
            <a:ext cx="956944" cy="299720"/>
          </a:xfrm>
          <a:prstGeom prst="rect">
            <a:avLst/>
          </a:prstGeom>
        </p:spPr>
        <p:txBody>
          <a:bodyPr vert="horz" wrap="square" lIns="0" tIns="12700" rIns="0" bIns="0" rtlCol="0">
            <a:spAutoFit/>
          </a:bodyPr>
          <a:lstStyle/>
          <a:p>
            <a:pPr marL="12700">
              <a:spcBef>
                <a:spcPts val="100"/>
              </a:spcBef>
            </a:pPr>
            <a:r>
              <a:rPr b="1" dirty="0">
                <a:solidFill>
                  <a:prstClr val="black"/>
                </a:solidFill>
                <a:latin typeface="Calibri"/>
                <a:cs typeface="Calibri"/>
              </a:rPr>
              <a:t>SP</a:t>
            </a:r>
            <a:r>
              <a:rPr b="1" spc="-60" dirty="0">
                <a:solidFill>
                  <a:prstClr val="black"/>
                </a:solidFill>
                <a:latin typeface="Calibri"/>
                <a:cs typeface="Calibri"/>
              </a:rPr>
              <a:t> </a:t>
            </a:r>
            <a:r>
              <a:rPr b="1" spc="-5" dirty="0">
                <a:solidFill>
                  <a:prstClr val="black"/>
                </a:solidFill>
                <a:latin typeface="Calibri"/>
                <a:cs typeface="Calibri"/>
              </a:rPr>
              <a:t>800-55</a:t>
            </a:r>
            <a:endParaRPr>
              <a:solidFill>
                <a:prstClr val="black"/>
              </a:solidFill>
              <a:latin typeface="Calibri"/>
              <a:cs typeface="Calibri"/>
            </a:endParaRPr>
          </a:p>
        </p:txBody>
      </p:sp>
      <p:sp>
        <p:nvSpPr>
          <p:cNvPr id="15" name="object 15"/>
          <p:cNvSpPr/>
          <p:nvPr/>
        </p:nvSpPr>
        <p:spPr>
          <a:xfrm>
            <a:off x="4929734" y="3379660"/>
            <a:ext cx="2324296" cy="687628"/>
          </a:xfrm>
          <a:prstGeom prst="rect">
            <a:avLst/>
          </a:prstGeom>
          <a:blipFill>
            <a:blip r:embed="rId8" cstate="print"/>
            <a:stretch>
              <a:fillRect/>
            </a:stretch>
          </a:blipFill>
        </p:spPr>
        <p:txBody>
          <a:bodyPr wrap="square" lIns="0" tIns="0" rIns="0" bIns="0" rtlCol="0"/>
          <a:lstStyle/>
          <a:p>
            <a:endParaRPr smtClean="0">
              <a:solidFill>
                <a:prstClr val="black"/>
              </a:solidFill>
            </a:endParaRPr>
          </a:p>
        </p:txBody>
      </p:sp>
      <p:sp>
        <p:nvSpPr>
          <p:cNvPr id="16" name="object 16"/>
          <p:cNvSpPr txBox="1"/>
          <p:nvPr/>
        </p:nvSpPr>
        <p:spPr>
          <a:xfrm>
            <a:off x="7393940" y="3294379"/>
            <a:ext cx="1368425" cy="574040"/>
          </a:xfrm>
          <a:prstGeom prst="rect">
            <a:avLst/>
          </a:prstGeom>
        </p:spPr>
        <p:txBody>
          <a:bodyPr vert="horz" wrap="square" lIns="0" tIns="12700" rIns="0" bIns="0" rtlCol="0">
            <a:spAutoFit/>
          </a:bodyPr>
          <a:lstStyle/>
          <a:p>
            <a:pPr marL="12700" marR="5080">
              <a:spcBef>
                <a:spcPts val="100"/>
              </a:spcBef>
            </a:pPr>
            <a:r>
              <a:rPr b="1" spc="-5" dirty="0">
                <a:solidFill>
                  <a:prstClr val="black"/>
                </a:solidFill>
                <a:latin typeface="Calibri"/>
                <a:cs typeface="Calibri"/>
              </a:rPr>
              <a:t>CIS</a:t>
            </a:r>
            <a:r>
              <a:rPr b="1" spc="-60" dirty="0">
                <a:solidFill>
                  <a:prstClr val="black"/>
                </a:solidFill>
                <a:latin typeface="Calibri"/>
                <a:cs typeface="Calibri"/>
              </a:rPr>
              <a:t> </a:t>
            </a:r>
            <a:r>
              <a:rPr b="1" spc="-5" dirty="0">
                <a:solidFill>
                  <a:prstClr val="black"/>
                </a:solidFill>
                <a:latin typeface="Calibri"/>
                <a:cs typeface="Calibri"/>
              </a:rPr>
              <a:t>Consensus  Metrics</a:t>
            </a:r>
            <a:r>
              <a:rPr b="1" spc="-55" dirty="0">
                <a:solidFill>
                  <a:prstClr val="black"/>
                </a:solidFill>
                <a:latin typeface="Calibri"/>
                <a:cs typeface="Calibri"/>
              </a:rPr>
              <a:t> </a:t>
            </a:r>
            <a:r>
              <a:rPr b="1" dirty="0">
                <a:solidFill>
                  <a:prstClr val="black"/>
                </a:solidFill>
                <a:latin typeface="Calibri"/>
                <a:cs typeface="Calibri"/>
              </a:rPr>
              <a:t>1.1.0</a:t>
            </a:r>
            <a:endParaRPr>
              <a:solidFill>
                <a:prstClr val="black"/>
              </a:solidFill>
              <a:latin typeface="Calibri"/>
              <a:cs typeface="Calibri"/>
            </a:endParaRPr>
          </a:p>
        </p:txBody>
      </p:sp>
      <p:sp>
        <p:nvSpPr>
          <p:cNvPr id="17" name="object 17"/>
          <p:cNvSpPr/>
          <p:nvPr/>
        </p:nvSpPr>
        <p:spPr>
          <a:xfrm>
            <a:off x="5029200" y="4487333"/>
            <a:ext cx="1295399" cy="465666"/>
          </a:xfrm>
          <a:prstGeom prst="rect">
            <a:avLst/>
          </a:prstGeom>
          <a:blipFill>
            <a:blip r:embed="rId9" cstate="print"/>
            <a:stretch>
              <a:fillRect/>
            </a:stretch>
          </a:blipFill>
        </p:spPr>
        <p:txBody>
          <a:bodyPr wrap="square" lIns="0" tIns="0" rIns="0" bIns="0" rtlCol="0"/>
          <a:lstStyle/>
          <a:p>
            <a:endParaRPr smtClean="0">
              <a:solidFill>
                <a:prstClr val="black"/>
              </a:solidFill>
            </a:endParaRPr>
          </a:p>
        </p:txBody>
      </p:sp>
      <p:sp>
        <p:nvSpPr>
          <p:cNvPr id="18" name="object 18"/>
          <p:cNvSpPr txBox="1"/>
          <p:nvPr/>
        </p:nvSpPr>
        <p:spPr>
          <a:xfrm>
            <a:off x="7393940" y="4208779"/>
            <a:ext cx="1252220" cy="848360"/>
          </a:xfrm>
          <a:prstGeom prst="rect">
            <a:avLst/>
          </a:prstGeom>
        </p:spPr>
        <p:txBody>
          <a:bodyPr vert="horz" wrap="square" lIns="0" tIns="12700" rIns="0" bIns="0" rtlCol="0">
            <a:spAutoFit/>
          </a:bodyPr>
          <a:lstStyle/>
          <a:p>
            <a:pPr marL="12700" marR="5080">
              <a:spcBef>
                <a:spcPts val="100"/>
              </a:spcBef>
            </a:pPr>
            <a:r>
              <a:rPr b="1" spc="-5" dirty="0">
                <a:solidFill>
                  <a:prstClr val="black"/>
                </a:solidFill>
                <a:latin typeface="Calibri"/>
                <a:cs typeface="Calibri"/>
              </a:rPr>
              <a:t>Common  </a:t>
            </a:r>
            <a:r>
              <a:rPr b="1" spc="-10" dirty="0">
                <a:solidFill>
                  <a:prstClr val="black"/>
                </a:solidFill>
                <a:latin typeface="Calibri"/>
                <a:cs typeface="Calibri"/>
              </a:rPr>
              <a:t>Weakness  </a:t>
            </a:r>
            <a:r>
              <a:rPr b="1" spc="-5" dirty="0">
                <a:solidFill>
                  <a:prstClr val="black"/>
                </a:solidFill>
                <a:latin typeface="Calibri"/>
                <a:cs typeface="Calibri"/>
              </a:rPr>
              <a:t>E</a:t>
            </a:r>
            <a:r>
              <a:rPr b="1" spc="5" dirty="0">
                <a:solidFill>
                  <a:prstClr val="black"/>
                </a:solidFill>
                <a:latin typeface="Calibri"/>
                <a:cs typeface="Calibri"/>
              </a:rPr>
              <a:t>nu</a:t>
            </a:r>
            <a:r>
              <a:rPr b="1" dirty="0">
                <a:solidFill>
                  <a:prstClr val="black"/>
                </a:solidFill>
                <a:latin typeface="Calibri"/>
                <a:cs typeface="Calibri"/>
              </a:rPr>
              <a:t>m</a:t>
            </a:r>
            <a:r>
              <a:rPr b="1" spc="5" dirty="0">
                <a:solidFill>
                  <a:prstClr val="black"/>
                </a:solidFill>
                <a:latin typeface="Calibri"/>
                <a:cs typeface="Calibri"/>
              </a:rPr>
              <a:t>e</a:t>
            </a:r>
            <a:r>
              <a:rPr b="1" spc="-40" dirty="0">
                <a:solidFill>
                  <a:prstClr val="black"/>
                </a:solidFill>
                <a:latin typeface="Calibri"/>
                <a:cs typeface="Calibri"/>
              </a:rPr>
              <a:t>r</a:t>
            </a:r>
            <a:r>
              <a:rPr b="1" spc="-15" dirty="0">
                <a:solidFill>
                  <a:prstClr val="black"/>
                </a:solidFill>
                <a:latin typeface="Calibri"/>
                <a:cs typeface="Calibri"/>
              </a:rPr>
              <a:t>a</a:t>
            </a:r>
            <a:r>
              <a:rPr b="1" dirty="0">
                <a:solidFill>
                  <a:prstClr val="black"/>
                </a:solidFill>
                <a:latin typeface="Calibri"/>
                <a:cs typeface="Calibri"/>
              </a:rPr>
              <a:t>t</a:t>
            </a:r>
            <a:r>
              <a:rPr b="1" spc="-15" dirty="0">
                <a:solidFill>
                  <a:prstClr val="black"/>
                </a:solidFill>
                <a:latin typeface="Calibri"/>
                <a:cs typeface="Calibri"/>
              </a:rPr>
              <a:t>i</a:t>
            </a:r>
            <a:r>
              <a:rPr b="1" spc="-10" dirty="0">
                <a:solidFill>
                  <a:prstClr val="black"/>
                </a:solidFill>
                <a:latin typeface="Calibri"/>
                <a:cs typeface="Calibri"/>
              </a:rPr>
              <a:t>o</a:t>
            </a:r>
            <a:r>
              <a:rPr b="1" dirty="0">
                <a:solidFill>
                  <a:prstClr val="black"/>
                </a:solidFill>
                <a:latin typeface="Calibri"/>
                <a:cs typeface="Calibri"/>
              </a:rPr>
              <a:t>n</a:t>
            </a:r>
            <a:endParaRPr>
              <a:solidFill>
                <a:prstClr val="black"/>
              </a:solidFill>
              <a:latin typeface="Calibri"/>
              <a:cs typeface="Calibri"/>
            </a:endParaRPr>
          </a:p>
        </p:txBody>
      </p:sp>
      <p:sp>
        <p:nvSpPr>
          <p:cNvPr id="19" name="object 19"/>
          <p:cNvSpPr/>
          <p:nvPr/>
        </p:nvSpPr>
        <p:spPr>
          <a:xfrm>
            <a:off x="5071672" y="5257800"/>
            <a:ext cx="1938726" cy="693089"/>
          </a:xfrm>
          <a:prstGeom prst="rect">
            <a:avLst/>
          </a:prstGeom>
          <a:blipFill>
            <a:blip r:embed="rId10" cstate="print"/>
            <a:stretch>
              <a:fillRect/>
            </a:stretch>
          </a:blipFill>
        </p:spPr>
        <p:txBody>
          <a:bodyPr wrap="square" lIns="0" tIns="0" rIns="0" bIns="0" rtlCol="0"/>
          <a:lstStyle/>
          <a:p>
            <a:endParaRPr smtClean="0">
              <a:solidFill>
                <a:prstClr val="black"/>
              </a:solidFill>
            </a:endParaRPr>
          </a:p>
        </p:txBody>
      </p:sp>
      <p:sp>
        <p:nvSpPr>
          <p:cNvPr id="20" name="object 20"/>
          <p:cNvSpPr txBox="1"/>
          <p:nvPr/>
        </p:nvSpPr>
        <p:spPr>
          <a:xfrm>
            <a:off x="7393940" y="5238849"/>
            <a:ext cx="789305" cy="574040"/>
          </a:xfrm>
          <a:prstGeom prst="rect">
            <a:avLst/>
          </a:prstGeom>
        </p:spPr>
        <p:txBody>
          <a:bodyPr vert="horz" wrap="square" lIns="0" tIns="12700" rIns="0" bIns="0" rtlCol="0">
            <a:spAutoFit/>
          </a:bodyPr>
          <a:lstStyle/>
          <a:p>
            <a:pPr marL="12700">
              <a:spcBef>
                <a:spcPts val="100"/>
              </a:spcBef>
            </a:pPr>
            <a:r>
              <a:rPr b="1" spc="-45" dirty="0">
                <a:solidFill>
                  <a:prstClr val="black"/>
                </a:solidFill>
                <a:latin typeface="Calibri"/>
                <a:cs typeface="Calibri"/>
              </a:rPr>
              <a:t>STAR</a:t>
            </a:r>
            <a:endParaRPr>
              <a:solidFill>
                <a:prstClr val="black"/>
              </a:solidFill>
              <a:latin typeface="Calibri"/>
              <a:cs typeface="Calibri"/>
            </a:endParaRPr>
          </a:p>
          <a:p>
            <a:pPr marL="12700"/>
            <a:r>
              <a:rPr b="1" spc="-10" dirty="0">
                <a:solidFill>
                  <a:prstClr val="black"/>
                </a:solidFill>
                <a:latin typeface="Calibri"/>
                <a:cs typeface="Calibri"/>
              </a:rPr>
              <a:t>Registry</a:t>
            </a:r>
            <a:endParaRPr>
              <a:solidFill>
                <a:prstClr val="black"/>
              </a:solidFill>
              <a:latin typeface="Calibri"/>
              <a:cs typeface="Calibri"/>
            </a:endParaRPr>
          </a:p>
        </p:txBody>
      </p:sp>
      <p:sp>
        <p:nvSpPr>
          <p:cNvPr id="21" name="object 21"/>
          <p:cNvSpPr/>
          <p:nvPr/>
        </p:nvSpPr>
        <p:spPr>
          <a:xfrm>
            <a:off x="5039033" y="6107667"/>
            <a:ext cx="1742766" cy="458622"/>
          </a:xfrm>
          <a:prstGeom prst="rect">
            <a:avLst/>
          </a:prstGeom>
          <a:blipFill>
            <a:blip r:embed="rId11" cstate="print"/>
            <a:stretch>
              <a:fillRect/>
            </a:stretch>
          </a:blipFill>
        </p:spPr>
        <p:txBody>
          <a:bodyPr wrap="square" lIns="0" tIns="0" rIns="0" bIns="0" rtlCol="0"/>
          <a:lstStyle/>
          <a:p>
            <a:endParaRPr smtClean="0">
              <a:solidFill>
                <a:prstClr val="black"/>
              </a:solidFill>
            </a:endParaRPr>
          </a:p>
        </p:txBody>
      </p:sp>
      <p:sp>
        <p:nvSpPr>
          <p:cNvPr id="22" name="object 22"/>
          <p:cNvSpPr txBox="1"/>
          <p:nvPr/>
        </p:nvSpPr>
        <p:spPr>
          <a:xfrm>
            <a:off x="7393940" y="6213316"/>
            <a:ext cx="614045" cy="299720"/>
          </a:xfrm>
          <a:prstGeom prst="rect">
            <a:avLst/>
          </a:prstGeom>
        </p:spPr>
        <p:txBody>
          <a:bodyPr vert="horz" wrap="square" lIns="0" tIns="12700" rIns="0" bIns="0" rtlCol="0">
            <a:spAutoFit/>
          </a:bodyPr>
          <a:lstStyle/>
          <a:p>
            <a:pPr marL="12700">
              <a:spcBef>
                <a:spcPts val="100"/>
              </a:spcBef>
            </a:pPr>
            <a:r>
              <a:rPr b="1" spc="-5" dirty="0">
                <a:solidFill>
                  <a:prstClr val="black"/>
                </a:solidFill>
                <a:latin typeface="Calibri"/>
                <a:cs typeface="Calibri"/>
              </a:rPr>
              <a:t>T</a:t>
            </a:r>
            <a:r>
              <a:rPr b="1" spc="-10" dirty="0">
                <a:solidFill>
                  <a:prstClr val="black"/>
                </a:solidFill>
                <a:latin typeface="Calibri"/>
                <a:cs typeface="Calibri"/>
              </a:rPr>
              <a:t>R</a:t>
            </a:r>
            <a:r>
              <a:rPr b="1" dirty="0">
                <a:solidFill>
                  <a:prstClr val="black"/>
                </a:solidFill>
                <a:latin typeface="Calibri"/>
                <a:cs typeface="Calibri"/>
              </a:rPr>
              <a:t>178</a:t>
            </a:r>
            <a:endParaRPr>
              <a:solidFill>
                <a:prstClr val="black"/>
              </a:solidFill>
              <a:latin typeface="Calibri"/>
              <a:cs typeface="Calibri"/>
            </a:endParaRPr>
          </a:p>
        </p:txBody>
      </p:sp>
      <p:sp>
        <p:nvSpPr>
          <p:cNvPr id="23" name="object 23"/>
          <p:cNvSpPr txBox="1">
            <a:spLocks noGrp="1"/>
          </p:cNvSpPr>
          <p:nvPr>
            <p:ph type="title"/>
          </p:nvPr>
        </p:nvSpPr>
        <p:spPr>
          <a:xfrm>
            <a:off x="213545" y="144011"/>
            <a:ext cx="8404225" cy="628377"/>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FF00"/>
                </a:solidFill>
              </a:rPr>
              <a:t>Step 9: </a:t>
            </a:r>
            <a:r>
              <a:rPr sz="2000" b="1" spc="-10" dirty="0">
                <a:solidFill>
                  <a:srgbClr val="FFFF00"/>
                </a:solidFill>
              </a:rPr>
              <a:t>Manage </a:t>
            </a:r>
            <a:r>
              <a:rPr sz="2000" b="1" dirty="0">
                <a:solidFill>
                  <a:srgbClr val="FFFF00"/>
                </a:solidFill>
              </a:rPr>
              <a:t>security </a:t>
            </a:r>
            <a:r>
              <a:rPr sz="2000" b="1" spc="-5" dirty="0">
                <a:solidFill>
                  <a:srgbClr val="FFFF00"/>
                </a:solidFill>
              </a:rPr>
              <a:t>terms </a:t>
            </a:r>
            <a:r>
              <a:rPr sz="2000" b="1" dirty="0">
                <a:solidFill>
                  <a:srgbClr val="FFFF00"/>
                </a:solidFill>
              </a:rPr>
              <a:t>in </a:t>
            </a:r>
            <a:r>
              <a:rPr sz="2000" b="1" spc="-5" dirty="0">
                <a:solidFill>
                  <a:srgbClr val="FFFF00"/>
                </a:solidFill>
              </a:rPr>
              <a:t>the cloud </a:t>
            </a:r>
            <a:r>
              <a:rPr sz="2000" b="1" dirty="0">
                <a:solidFill>
                  <a:srgbClr val="FFFF00"/>
                </a:solidFill>
              </a:rPr>
              <a:t>service </a:t>
            </a:r>
            <a:r>
              <a:rPr sz="2000" b="1" spc="-10" dirty="0">
                <a:solidFill>
                  <a:srgbClr val="FFFF00"/>
                </a:solidFill>
              </a:rPr>
              <a:t>agreement</a:t>
            </a:r>
            <a:r>
              <a:rPr sz="2000" b="1" spc="-40" dirty="0">
                <a:solidFill>
                  <a:srgbClr val="FFFF00"/>
                </a:solidFill>
              </a:rPr>
              <a:t> </a:t>
            </a:r>
            <a:r>
              <a:rPr sz="2000" b="1" spc="-5" dirty="0">
                <a:solidFill>
                  <a:srgbClr val="FFFF00"/>
                </a:solidFill>
              </a:rPr>
              <a:t>(CSA)</a:t>
            </a:r>
          </a:p>
        </p:txBody>
      </p:sp>
    </p:spTree>
    <p:extLst>
      <p:ext uri="{BB962C8B-B14F-4D97-AF65-F5344CB8AC3E}">
        <p14:creationId xmlns:p14="http://schemas.microsoft.com/office/powerpoint/2010/main" val="21492252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751331"/>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3" name="object 3"/>
          <p:cNvSpPr/>
          <p:nvPr/>
        </p:nvSpPr>
        <p:spPr>
          <a:xfrm>
            <a:off x="0" y="0"/>
            <a:ext cx="9144000" cy="685800"/>
          </a:xfrm>
          <a:custGeom>
            <a:avLst/>
            <a:gdLst/>
            <a:ahLst/>
            <a:cxnLst/>
            <a:rect l="l" t="t" r="r" b="b"/>
            <a:pathLst>
              <a:path w="9144000" h="685800">
                <a:moveTo>
                  <a:pt x="0" y="685800"/>
                </a:moveTo>
                <a:lnTo>
                  <a:pt x="9144000" y="685800"/>
                </a:lnTo>
                <a:lnTo>
                  <a:pt x="9144000" y="0"/>
                </a:lnTo>
                <a:lnTo>
                  <a:pt x="0" y="0"/>
                </a:lnTo>
                <a:lnTo>
                  <a:pt x="0" y="685800"/>
                </a:lnTo>
                <a:close/>
              </a:path>
            </a:pathLst>
          </a:custGeom>
          <a:solidFill>
            <a:srgbClr val="9933FF"/>
          </a:solidFill>
        </p:spPr>
        <p:txBody>
          <a:bodyPr wrap="square" lIns="0" tIns="0" rIns="0" bIns="0" rtlCol="0"/>
          <a:lstStyle/>
          <a:p>
            <a:endParaRPr smtClean="0">
              <a:solidFill>
                <a:prstClr val="black"/>
              </a:solidFill>
            </a:endParaRPr>
          </a:p>
        </p:txBody>
      </p:sp>
      <p:sp>
        <p:nvSpPr>
          <p:cNvPr id="4" name="object 4"/>
          <p:cNvSpPr/>
          <p:nvPr/>
        </p:nvSpPr>
        <p:spPr>
          <a:xfrm>
            <a:off x="373291" y="3390"/>
            <a:ext cx="8397875" cy="647700"/>
          </a:xfrm>
          <a:custGeom>
            <a:avLst/>
            <a:gdLst/>
            <a:ahLst/>
            <a:cxnLst/>
            <a:rect l="l" t="t" r="r" b="b"/>
            <a:pathLst>
              <a:path w="8397875" h="647700">
                <a:moveTo>
                  <a:pt x="0" y="647382"/>
                </a:moveTo>
                <a:lnTo>
                  <a:pt x="8397417" y="647382"/>
                </a:lnTo>
                <a:lnTo>
                  <a:pt x="8397417" y="0"/>
                </a:lnTo>
                <a:lnTo>
                  <a:pt x="0" y="0"/>
                </a:lnTo>
                <a:lnTo>
                  <a:pt x="0" y="647382"/>
                </a:lnTo>
                <a:close/>
              </a:path>
            </a:pathLst>
          </a:custGeom>
          <a:solidFill>
            <a:srgbClr val="9933FF"/>
          </a:solidFill>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xfrm>
            <a:off x="496717" y="93137"/>
            <a:ext cx="8154034" cy="628377"/>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FF00"/>
                </a:solidFill>
              </a:rPr>
              <a:t>Step 10: </a:t>
            </a:r>
            <a:r>
              <a:rPr sz="2000" b="1" spc="-15" dirty="0">
                <a:solidFill>
                  <a:srgbClr val="FFFF00"/>
                </a:solidFill>
              </a:rPr>
              <a:t>Understand </a:t>
            </a:r>
            <a:r>
              <a:rPr sz="2000" b="1" dirty="0">
                <a:solidFill>
                  <a:srgbClr val="FFFF00"/>
                </a:solidFill>
              </a:rPr>
              <a:t>the security </a:t>
            </a:r>
            <a:r>
              <a:rPr sz="2000" b="1" spc="-10" dirty="0">
                <a:solidFill>
                  <a:srgbClr val="FFFF00"/>
                </a:solidFill>
              </a:rPr>
              <a:t>requirements </a:t>
            </a:r>
            <a:r>
              <a:rPr sz="2000" b="1" spc="-5" dirty="0">
                <a:solidFill>
                  <a:srgbClr val="FFFF00"/>
                </a:solidFill>
              </a:rPr>
              <a:t>of </a:t>
            </a:r>
            <a:r>
              <a:rPr sz="2000" b="1" dirty="0">
                <a:solidFill>
                  <a:srgbClr val="FFFF00"/>
                </a:solidFill>
              </a:rPr>
              <a:t>the </a:t>
            </a:r>
            <a:r>
              <a:rPr sz="2000" b="1" spc="-10" dirty="0">
                <a:solidFill>
                  <a:srgbClr val="FFFF00"/>
                </a:solidFill>
              </a:rPr>
              <a:t>exit</a:t>
            </a:r>
            <a:r>
              <a:rPr sz="2000" b="1" spc="-60" dirty="0">
                <a:solidFill>
                  <a:srgbClr val="FFFF00"/>
                </a:solidFill>
              </a:rPr>
              <a:t> </a:t>
            </a:r>
            <a:r>
              <a:rPr sz="2000" b="1" spc="-10" dirty="0">
                <a:solidFill>
                  <a:srgbClr val="FFFF00"/>
                </a:solidFill>
              </a:rPr>
              <a:t>process</a:t>
            </a:r>
          </a:p>
        </p:txBody>
      </p:sp>
      <p:sp>
        <p:nvSpPr>
          <p:cNvPr id="6" name="object 6"/>
          <p:cNvSpPr/>
          <p:nvPr/>
        </p:nvSpPr>
        <p:spPr>
          <a:xfrm>
            <a:off x="321564" y="1030224"/>
            <a:ext cx="2333243" cy="656843"/>
          </a:xfrm>
          <a:prstGeom prst="rect">
            <a:avLst/>
          </a:prstGeom>
          <a:blipFill>
            <a:blip r:embed="rId3" cstate="print"/>
            <a:stretch>
              <a:fillRect/>
            </a:stretch>
          </a:blipFill>
        </p:spPr>
        <p:txBody>
          <a:bodyPr wrap="square" lIns="0" tIns="0" rIns="0" bIns="0" rtlCol="0"/>
          <a:lstStyle/>
          <a:p>
            <a:endParaRPr smtClean="0">
              <a:solidFill>
                <a:prstClr val="black"/>
              </a:solidFill>
            </a:endParaRPr>
          </a:p>
        </p:txBody>
      </p:sp>
      <p:sp>
        <p:nvSpPr>
          <p:cNvPr id="7" name="object 7"/>
          <p:cNvSpPr/>
          <p:nvPr/>
        </p:nvSpPr>
        <p:spPr>
          <a:xfrm>
            <a:off x="320040" y="1121664"/>
            <a:ext cx="1819655" cy="565403"/>
          </a:xfrm>
          <a:prstGeom prst="rect">
            <a:avLst/>
          </a:prstGeom>
          <a:blipFill>
            <a:blip r:embed="rId4" cstate="print"/>
            <a:stretch>
              <a:fillRect/>
            </a:stretch>
          </a:blipFill>
        </p:spPr>
        <p:txBody>
          <a:bodyPr wrap="square" lIns="0" tIns="0" rIns="0" bIns="0" rtlCol="0"/>
          <a:lstStyle/>
          <a:p>
            <a:endParaRPr smtClean="0">
              <a:solidFill>
                <a:prstClr val="black"/>
              </a:solidFill>
            </a:endParaRPr>
          </a:p>
        </p:txBody>
      </p:sp>
      <p:sp>
        <p:nvSpPr>
          <p:cNvPr id="8" name="object 8"/>
          <p:cNvSpPr/>
          <p:nvPr/>
        </p:nvSpPr>
        <p:spPr>
          <a:xfrm>
            <a:off x="382590" y="1072074"/>
            <a:ext cx="2209800" cy="533400"/>
          </a:xfrm>
          <a:custGeom>
            <a:avLst/>
            <a:gdLst/>
            <a:ahLst/>
            <a:cxnLst/>
            <a:rect l="l" t="t" r="r" b="b"/>
            <a:pathLst>
              <a:path w="2209800" h="533400">
                <a:moveTo>
                  <a:pt x="2120900" y="0"/>
                </a:moveTo>
                <a:lnTo>
                  <a:pt x="88900" y="0"/>
                </a:lnTo>
                <a:lnTo>
                  <a:pt x="54296" y="6986"/>
                </a:lnTo>
                <a:lnTo>
                  <a:pt x="26038" y="26038"/>
                </a:lnTo>
                <a:lnTo>
                  <a:pt x="6986" y="54296"/>
                </a:lnTo>
                <a:lnTo>
                  <a:pt x="0" y="88900"/>
                </a:lnTo>
                <a:lnTo>
                  <a:pt x="0" y="533400"/>
                </a:lnTo>
                <a:lnTo>
                  <a:pt x="2209800" y="533400"/>
                </a:lnTo>
                <a:lnTo>
                  <a:pt x="2209800" y="88900"/>
                </a:lnTo>
                <a:lnTo>
                  <a:pt x="2202813" y="54296"/>
                </a:lnTo>
                <a:lnTo>
                  <a:pt x="2183761" y="26038"/>
                </a:lnTo>
                <a:lnTo>
                  <a:pt x="2155503" y="6986"/>
                </a:lnTo>
                <a:lnTo>
                  <a:pt x="2120900" y="0"/>
                </a:lnTo>
                <a:close/>
              </a:path>
            </a:pathLst>
          </a:custGeom>
          <a:solidFill>
            <a:srgbClr val="008000"/>
          </a:solidFill>
        </p:spPr>
        <p:txBody>
          <a:bodyPr wrap="square" lIns="0" tIns="0" rIns="0" bIns="0" rtlCol="0"/>
          <a:lstStyle/>
          <a:p>
            <a:endParaRPr smtClean="0">
              <a:solidFill>
                <a:prstClr val="black"/>
              </a:solidFill>
            </a:endParaRPr>
          </a:p>
        </p:txBody>
      </p:sp>
      <p:sp>
        <p:nvSpPr>
          <p:cNvPr id="9" name="object 9"/>
          <p:cNvSpPr/>
          <p:nvPr/>
        </p:nvSpPr>
        <p:spPr>
          <a:xfrm>
            <a:off x="382590" y="1072074"/>
            <a:ext cx="2209800" cy="533400"/>
          </a:xfrm>
          <a:custGeom>
            <a:avLst/>
            <a:gdLst/>
            <a:ahLst/>
            <a:cxnLst/>
            <a:rect l="l" t="t" r="r" b="b"/>
            <a:pathLst>
              <a:path w="2209800" h="533400">
                <a:moveTo>
                  <a:pt x="88900" y="0"/>
                </a:moveTo>
                <a:lnTo>
                  <a:pt x="2120900" y="0"/>
                </a:lnTo>
                <a:lnTo>
                  <a:pt x="2155503" y="6986"/>
                </a:lnTo>
                <a:lnTo>
                  <a:pt x="2183761" y="26038"/>
                </a:lnTo>
                <a:lnTo>
                  <a:pt x="2202813" y="54296"/>
                </a:lnTo>
                <a:lnTo>
                  <a:pt x="2209800" y="88900"/>
                </a:lnTo>
                <a:lnTo>
                  <a:pt x="2209800" y="533400"/>
                </a:lnTo>
                <a:lnTo>
                  <a:pt x="0" y="533400"/>
                </a:lnTo>
                <a:lnTo>
                  <a:pt x="0" y="88900"/>
                </a:lnTo>
                <a:lnTo>
                  <a:pt x="6986" y="54296"/>
                </a:lnTo>
                <a:lnTo>
                  <a:pt x="26038" y="26038"/>
                </a:lnTo>
                <a:lnTo>
                  <a:pt x="54296" y="6986"/>
                </a:lnTo>
                <a:lnTo>
                  <a:pt x="8890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0" name="object 10"/>
          <p:cNvSpPr/>
          <p:nvPr/>
        </p:nvSpPr>
        <p:spPr>
          <a:xfrm>
            <a:off x="320040" y="1569720"/>
            <a:ext cx="4541519" cy="4753354"/>
          </a:xfrm>
          <a:prstGeom prst="rect">
            <a:avLst/>
          </a:prstGeom>
          <a:blipFill>
            <a:blip r:embed="rId5" cstate="print"/>
            <a:stretch>
              <a:fillRect/>
            </a:stretch>
          </a:blipFill>
        </p:spPr>
        <p:txBody>
          <a:bodyPr wrap="square" lIns="0" tIns="0" rIns="0" bIns="0" rtlCol="0"/>
          <a:lstStyle/>
          <a:p>
            <a:endParaRPr smtClean="0">
              <a:solidFill>
                <a:prstClr val="black"/>
              </a:solidFill>
            </a:endParaRPr>
          </a:p>
        </p:txBody>
      </p:sp>
      <p:sp>
        <p:nvSpPr>
          <p:cNvPr id="11" name="object 11"/>
          <p:cNvSpPr/>
          <p:nvPr/>
        </p:nvSpPr>
        <p:spPr>
          <a:xfrm>
            <a:off x="307847" y="1592580"/>
            <a:ext cx="4474463" cy="4747259"/>
          </a:xfrm>
          <a:prstGeom prst="rect">
            <a:avLst/>
          </a:prstGeom>
          <a:blipFill>
            <a:blip r:embed="rId6" cstate="print"/>
            <a:stretch>
              <a:fillRect/>
            </a:stretch>
          </a:blipFill>
        </p:spPr>
        <p:txBody>
          <a:bodyPr wrap="square" lIns="0" tIns="0" rIns="0" bIns="0" rtlCol="0"/>
          <a:lstStyle/>
          <a:p>
            <a:endParaRPr smtClean="0">
              <a:solidFill>
                <a:prstClr val="black"/>
              </a:solidFill>
            </a:endParaRPr>
          </a:p>
        </p:txBody>
      </p:sp>
      <p:sp>
        <p:nvSpPr>
          <p:cNvPr id="12" name="object 12"/>
          <p:cNvSpPr/>
          <p:nvPr/>
        </p:nvSpPr>
        <p:spPr>
          <a:xfrm>
            <a:off x="381000" y="1611820"/>
            <a:ext cx="4419600" cy="4629150"/>
          </a:xfrm>
          <a:custGeom>
            <a:avLst/>
            <a:gdLst/>
            <a:ahLst/>
            <a:cxnLst/>
            <a:rect l="l" t="t" r="r" b="b"/>
            <a:pathLst>
              <a:path w="4419600" h="4629150">
                <a:moveTo>
                  <a:pt x="0" y="0"/>
                </a:moveTo>
                <a:lnTo>
                  <a:pt x="4419600" y="0"/>
                </a:lnTo>
                <a:lnTo>
                  <a:pt x="4419600" y="4629150"/>
                </a:lnTo>
                <a:lnTo>
                  <a:pt x="0" y="4629150"/>
                </a:lnTo>
                <a:lnTo>
                  <a:pt x="0" y="0"/>
                </a:lnTo>
                <a:close/>
              </a:path>
            </a:pathLst>
          </a:custGeom>
          <a:solidFill>
            <a:srgbClr val="AAE2CA"/>
          </a:solidFill>
        </p:spPr>
        <p:txBody>
          <a:bodyPr wrap="square" lIns="0" tIns="0" rIns="0" bIns="0" rtlCol="0"/>
          <a:lstStyle/>
          <a:p>
            <a:endParaRPr smtClean="0">
              <a:solidFill>
                <a:prstClr val="black"/>
              </a:solidFill>
            </a:endParaRPr>
          </a:p>
        </p:txBody>
      </p:sp>
      <p:sp>
        <p:nvSpPr>
          <p:cNvPr id="13" name="object 13"/>
          <p:cNvSpPr/>
          <p:nvPr/>
        </p:nvSpPr>
        <p:spPr>
          <a:xfrm>
            <a:off x="381000" y="1611820"/>
            <a:ext cx="4419600" cy="4629150"/>
          </a:xfrm>
          <a:custGeom>
            <a:avLst/>
            <a:gdLst/>
            <a:ahLst/>
            <a:cxnLst/>
            <a:rect l="l" t="t" r="r" b="b"/>
            <a:pathLst>
              <a:path w="4419600" h="4629150">
                <a:moveTo>
                  <a:pt x="0" y="0"/>
                </a:moveTo>
                <a:lnTo>
                  <a:pt x="4419600" y="0"/>
                </a:lnTo>
                <a:lnTo>
                  <a:pt x="4419600" y="4629150"/>
                </a:lnTo>
                <a:lnTo>
                  <a:pt x="0" y="4629150"/>
                </a:lnTo>
                <a:lnTo>
                  <a:pt x="0" y="0"/>
                </a:lnTo>
                <a:close/>
              </a:path>
            </a:pathLst>
          </a:custGeom>
          <a:ln w="38100">
            <a:solidFill>
              <a:srgbClr val="DADADA"/>
            </a:solidFill>
          </a:ln>
        </p:spPr>
        <p:txBody>
          <a:bodyPr wrap="square" lIns="0" tIns="0" rIns="0" bIns="0" rtlCol="0"/>
          <a:lstStyle/>
          <a:p>
            <a:endParaRPr smtClean="0">
              <a:solidFill>
                <a:prstClr val="black"/>
              </a:solidFill>
            </a:endParaRPr>
          </a:p>
        </p:txBody>
      </p:sp>
      <p:sp>
        <p:nvSpPr>
          <p:cNvPr id="14" name="object 14"/>
          <p:cNvSpPr txBox="1"/>
          <p:nvPr/>
        </p:nvSpPr>
        <p:spPr>
          <a:xfrm>
            <a:off x="458299" y="1186693"/>
            <a:ext cx="4115435" cy="4961255"/>
          </a:xfrm>
          <a:prstGeom prst="rect">
            <a:avLst/>
          </a:prstGeom>
        </p:spPr>
        <p:txBody>
          <a:bodyPr vert="horz" wrap="square" lIns="0" tIns="12700" rIns="0" bIns="0" rtlCol="0">
            <a:spAutoFit/>
          </a:bodyPr>
          <a:lstStyle/>
          <a:p>
            <a:pPr marL="41275">
              <a:spcBef>
                <a:spcPts val="100"/>
              </a:spcBef>
            </a:pPr>
            <a:r>
              <a:rPr b="1" spc="-10" dirty="0">
                <a:solidFill>
                  <a:srgbClr val="FFFFFF"/>
                </a:solidFill>
                <a:latin typeface="Calibri"/>
                <a:cs typeface="Calibri"/>
              </a:rPr>
              <a:t>Considerations</a:t>
            </a:r>
            <a:endParaRPr>
              <a:solidFill>
                <a:prstClr val="black"/>
              </a:solidFill>
              <a:latin typeface="Calibri"/>
              <a:cs typeface="Calibri"/>
            </a:endParaRPr>
          </a:p>
          <a:p>
            <a:pPr marL="299085" marR="5080" indent="-287020">
              <a:lnSpc>
                <a:spcPct val="114700"/>
              </a:lnSpc>
              <a:spcBef>
                <a:spcPts val="1220"/>
              </a:spcBef>
              <a:buFont typeface="Wingdings"/>
              <a:buChar char=""/>
              <a:tabLst>
                <a:tab pos="299085" algn="l"/>
                <a:tab pos="299720" algn="l"/>
              </a:tabLst>
            </a:pPr>
            <a:r>
              <a:rPr sz="1700" spc="-5" dirty="0">
                <a:solidFill>
                  <a:prstClr val="black"/>
                </a:solidFill>
                <a:latin typeface="Calibri"/>
                <a:cs typeface="Calibri"/>
              </a:rPr>
              <a:t>Once termination process </a:t>
            </a:r>
            <a:r>
              <a:rPr sz="1700" dirty="0">
                <a:solidFill>
                  <a:prstClr val="black"/>
                </a:solidFill>
                <a:latin typeface="Calibri"/>
                <a:cs typeface="Calibri"/>
              </a:rPr>
              <a:t>is </a:t>
            </a:r>
            <a:r>
              <a:rPr sz="1700" spc="-5" dirty="0">
                <a:solidFill>
                  <a:prstClr val="black"/>
                </a:solidFill>
                <a:latin typeface="Calibri"/>
                <a:cs typeface="Calibri"/>
              </a:rPr>
              <a:t>complete, </a:t>
            </a:r>
            <a:r>
              <a:rPr sz="1700" dirty="0">
                <a:solidFill>
                  <a:prstClr val="black"/>
                </a:solidFill>
                <a:latin typeface="Calibri"/>
                <a:cs typeface="Calibri"/>
              </a:rPr>
              <a:t>“the  right </a:t>
            </a:r>
            <a:r>
              <a:rPr sz="1700" spc="-5" dirty="0">
                <a:solidFill>
                  <a:prstClr val="black"/>
                </a:solidFill>
                <a:latin typeface="Calibri"/>
                <a:cs typeface="Calibri"/>
              </a:rPr>
              <a:t>to </a:t>
            </a:r>
            <a:r>
              <a:rPr sz="1700" dirty="0">
                <a:solidFill>
                  <a:prstClr val="black"/>
                </a:solidFill>
                <a:latin typeface="Calibri"/>
                <a:cs typeface="Calibri"/>
              </a:rPr>
              <a:t>be </a:t>
            </a:r>
            <a:r>
              <a:rPr sz="1700" spc="-10" dirty="0">
                <a:solidFill>
                  <a:prstClr val="black"/>
                </a:solidFill>
                <a:latin typeface="Calibri"/>
                <a:cs typeface="Calibri"/>
              </a:rPr>
              <a:t>forgotten” </a:t>
            </a:r>
            <a:r>
              <a:rPr sz="1700" dirty="0">
                <a:solidFill>
                  <a:prstClr val="black"/>
                </a:solidFill>
                <a:latin typeface="Calibri"/>
                <a:cs typeface="Calibri"/>
              </a:rPr>
              <a:t>should be</a:t>
            </a:r>
            <a:r>
              <a:rPr sz="1700" spc="-105" dirty="0">
                <a:solidFill>
                  <a:prstClr val="black"/>
                </a:solidFill>
                <a:latin typeface="Calibri"/>
                <a:cs typeface="Calibri"/>
              </a:rPr>
              <a:t> </a:t>
            </a:r>
            <a:r>
              <a:rPr sz="1700" spc="-10" dirty="0">
                <a:solidFill>
                  <a:prstClr val="black"/>
                </a:solidFill>
                <a:latin typeface="Calibri"/>
                <a:cs typeface="Calibri"/>
              </a:rPr>
              <a:t>achieved</a:t>
            </a:r>
            <a:endParaRPr sz="1700">
              <a:solidFill>
                <a:prstClr val="black"/>
              </a:solidFill>
              <a:latin typeface="Calibri"/>
              <a:cs typeface="Calibri"/>
            </a:endParaRPr>
          </a:p>
          <a:p>
            <a:pPr marL="299085" marR="580390" indent="-287020">
              <a:lnSpc>
                <a:spcPct val="114700"/>
              </a:lnSpc>
              <a:spcBef>
                <a:spcPts val="1005"/>
              </a:spcBef>
              <a:buFont typeface="Wingdings"/>
              <a:buChar char=""/>
              <a:tabLst>
                <a:tab pos="299085" algn="l"/>
                <a:tab pos="299720" algn="l"/>
              </a:tabLst>
            </a:pPr>
            <a:r>
              <a:rPr sz="1700" dirty="0">
                <a:solidFill>
                  <a:prstClr val="black"/>
                </a:solidFill>
                <a:latin typeface="Calibri"/>
                <a:cs typeface="Calibri"/>
              </a:rPr>
              <a:t>No </a:t>
            </a:r>
            <a:r>
              <a:rPr sz="1700" spc="-5" dirty="0">
                <a:solidFill>
                  <a:prstClr val="black"/>
                </a:solidFill>
                <a:latin typeface="Calibri"/>
                <a:cs typeface="Calibri"/>
              </a:rPr>
              <a:t>customer </a:t>
            </a:r>
            <a:r>
              <a:rPr sz="1700" spc="-10" dirty="0">
                <a:solidFill>
                  <a:prstClr val="black"/>
                </a:solidFill>
                <a:latin typeface="Calibri"/>
                <a:cs typeface="Calibri"/>
              </a:rPr>
              <a:t>data </a:t>
            </a:r>
            <a:r>
              <a:rPr sz="1700" dirty="0">
                <a:solidFill>
                  <a:prstClr val="black"/>
                </a:solidFill>
                <a:latin typeface="Calibri"/>
                <a:cs typeface="Calibri"/>
              </a:rPr>
              <a:t>should </a:t>
            </a:r>
            <a:r>
              <a:rPr sz="1700" spc="-5" dirty="0">
                <a:solidFill>
                  <a:prstClr val="black"/>
                </a:solidFill>
                <a:latin typeface="Calibri"/>
                <a:cs typeface="Calibri"/>
              </a:rPr>
              <a:t>reside</a:t>
            </a:r>
            <a:r>
              <a:rPr sz="1700" spc="-145" dirty="0">
                <a:solidFill>
                  <a:prstClr val="black"/>
                </a:solidFill>
                <a:latin typeface="Calibri"/>
                <a:cs typeface="Calibri"/>
              </a:rPr>
              <a:t> </a:t>
            </a:r>
            <a:r>
              <a:rPr sz="1700" spc="5" dirty="0">
                <a:solidFill>
                  <a:prstClr val="black"/>
                </a:solidFill>
                <a:latin typeface="Calibri"/>
                <a:cs typeface="Calibri"/>
              </a:rPr>
              <a:t>with  </a:t>
            </a:r>
            <a:r>
              <a:rPr sz="1700" spc="-5" dirty="0">
                <a:solidFill>
                  <a:prstClr val="black"/>
                </a:solidFill>
                <a:latin typeface="Calibri"/>
                <a:cs typeface="Calibri"/>
              </a:rPr>
              <a:t>provider </a:t>
            </a:r>
            <a:r>
              <a:rPr sz="1700" spc="-10" dirty="0">
                <a:solidFill>
                  <a:prstClr val="black"/>
                </a:solidFill>
                <a:latin typeface="Calibri"/>
                <a:cs typeface="Calibri"/>
              </a:rPr>
              <a:t>after </a:t>
            </a:r>
            <a:r>
              <a:rPr sz="1700" spc="5" dirty="0">
                <a:solidFill>
                  <a:prstClr val="black"/>
                </a:solidFill>
                <a:latin typeface="Calibri"/>
                <a:cs typeface="Calibri"/>
              </a:rPr>
              <a:t>the </a:t>
            </a:r>
            <a:r>
              <a:rPr sz="1700" spc="-5" dirty="0">
                <a:solidFill>
                  <a:prstClr val="black"/>
                </a:solidFill>
                <a:latin typeface="Calibri"/>
                <a:cs typeface="Calibri"/>
              </a:rPr>
              <a:t>exit</a:t>
            </a:r>
            <a:r>
              <a:rPr sz="1700" spc="-65" dirty="0">
                <a:solidFill>
                  <a:prstClr val="black"/>
                </a:solidFill>
                <a:latin typeface="Calibri"/>
                <a:cs typeface="Calibri"/>
              </a:rPr>
              <a:t> </a:t>
            </a:r>
            <a:r>
              <a:rPr sz="1700" spc="-5" dirty="0">
                <a:solidFill>
                  <a:prstClr val="black"/>
                </a:solidFill>
                <a:latin typeface="Calibri"/>
                <a:cs typeface="Calibri"/>
              </a:rPr>
              <a:t>process</a:t>
            </a:r>
            <a:endParaRPr sz="1700">
              <a:solidFill>
                <a:prstClr val="black"/>
              </a:solidFill>
              <a:latin typeface="Calibri"/>
              <a:cs typeface="Calibri"/>
            </a:endParaRPr>
          </a:p>
          <a:p>
            <a:pPr marL="299085" marR="208915" indent="-287020">
              <a:lnSpc>
                <a:spcPct val="115300"/>
              </a:lnSpc>
              <a:spcBef>
                <a:spcPts val="1000"/>
              </a:spcBef>
              <a:buFont typeface="Wingdings"/>
              <a:buChar char=""/>
              <a:tabLst>
                <a:tab pos="299085" algn="l"/>
                <a:tab pos="299720" algn="l"/>
              </a:tabLst>
            </a:pPr>
            <a:r>
              <a:rPr sz="1700" spc="-10" dirty="0">
                <a:solidFill>
                  <a:prstClr val="black"/>
                </a:solidFill>
                <a:latin typeface="Calibri"/>
                <a:cs typeface="Calibri"/>
              </a:rPr>
              <a:t>Require provider </a:t>
            </a:r>
            <a:r>
              <a:rPr sz="1700" spc="-5" dirty="0">
                <a:solidFill>
                  <a:prstClr val="black"/>
                </a:solidFill>
                <a:latin typeface="Calibri"/>
                <a:cs typeface="Calibri"/>
              </a:rPr>
              <a:t>to </a:t>
            </a:r>
            <a:r>
              <a:rPr sz="1700" dirty="0">
                <a:solidFill>
                  <a:prstClr val="black"/>
                </a:solidFill>
                <a:latin typeface="Calibri"/>
                <a:cs typeface="Calibri"/>
              </a:rPr>
              <a:t>cleanse log and</a:t>
            </a:r>
            <a:r>
              <a:rPr sz="1700" spc="-155" dirty="0">
                <a:solidFill>
                  <a:prstClr val="black"/>
                </a:solidFill>
                <a:latin typeface="Calibri"/>
                <a:cs typeface="Calibri"/>
              </a:rPr>
              <a:t> </a:t>
            </a:r>
            <a:r>
              <a:rPr sz="1700" dirty="0">
                <a:solidFill>
                  <a:prstClr val="black"/>
                </a:solidFill>
                <a:latin typeface="Calibri"/>
                <a:cs typeface="Calibri"/>
              </a:rPr>
              <a:t>audit  </a:t>
            </a:r>
            <a:r>
              <a:rPr sz="1700" spc="-15" dirty="0">
                <a:solidFill>
                  <a:prstClr val="black"/>
                </a:solidFill>
                <a:latin typeface="Calibri"/>
                <a:cs typeface="Calibri"/>
              </a:rPr>
              <a:t>data</a:t>
            </a:r>
            <a:endParaRPr sz="1700">
              <a:solidFill>
                <a:prstClr val="black"/>
              </a:solidFill>
              <a:latin typeface="Calibri"/>
              <a:cs typeface="Calibri"/>
            </a:endParaRPr>
          </a:p>
          <a:p>
            <a:pPr marL="754380" marR="264160" lvl="1" indent="-285115">
              <a:lnSpc>
                <a:spcPct val="114999"/>
              </a:lnSpc>
              <a:spcBef>
                <a:spcPts val="1000"/>
              </a:spcBef>
              <a:buFontTx/>
              <a:buChar char="•"/>
              <a:tabLst>
                <a:tab pos="754380" algn="l"/>
                <a:tab pos="755015" algn="l"/>
              </a:tabLst>
            </a:pPr>
            <a:r>
              <a:rPr sz="1700" spc="-5" dirty="0">
                <a:solidFill>
                  <a:prstClr val="black"/>
                </a:solidFill>
                <a:latin typeface="Calibri"/>
                <a:cs typeface="Calibri"/>
              </a:rPr>
              <a:t>Some jurisdictions </a:t>
            </a:r>
            <a:r>
              <a:rPr sz="1700" spc="-15" dirty="0">
                <a:solidFill>
                  <a:prstClr val="black"/>
                </a:solidFill>
                <a:latin typeface="Calibri"/>
                <a:cs typeface="Calibri"/>
              </a:rPr>
              <a:t>may </a:t>
            </a:r>
            <a:r>
              <a:rPr sz="1700" spc="-10" dirty="0">
                <a:solidFill>
                  <a:prstClr val="black"/>
                </a:solidFill>
                <a:latin typeface="Calibri"/>
                <a:cs typeface="Calibri"/>
              </a:rPr>
              <a:t>require  </a:t>
            </a:r>
            <a:r>
              <a:rPr sz="1700" spc="-5" dirty="0">
                <a:solidFill>
                  <a:prstClr val="black"/>
                </a:solidFill>
                <a:latin typeface="Calibri"/>
                <a:cs typeface="Calibri"/>
              </a:rPr>
              <a:t>retention </a:t>
            </a:r>
            <a:r>
              <a:rPr sz="1700" dirty="0">
                <a:solidFill>
                  <a:prstClr val="black"/>
                </a:solidFill>
                <a:latin typeface="Calibri"/>
                <a:cs typeface="Calibri"/>
              </a:rPr>
              <a:t>of </a:t>
            </a:r>
            <a:r>
              <a:rPr sz="1700" spc="-10" dirty="0">
                <a:solidFill>
                  <a:prstClr val="black"/>
                </a:solidFill>
                <a:latin typeface="Calibri"/>
                <a:cs typeface="Calibri"/>
              </a:rPr>
              <a:t>records </a:t>
            </a:r>
            <a:r>
              <a:rPr sz="1700" dirty="0">
                <a:solidFill>
                  <a:prstClr val="black"/>
                </a:solidFill>
                <a:latin typeface="Calibri"/>
                <a:cs typeface="Calibri"/>
              </a:rPr>
              <a:t>of </a:t>
            </a:r>
            <a:r>
              <a:rPr sz="1700" spc="5" dirty="0">
                <a:solidFill>
                  <a:prstClr val="black"/>
                </a:solidFill>
                <a:latin typeface="Calibri"/>
                <a:cs typeface="Calibri"/>
              </a:rPr>
              <a:t>this </a:t>
            </a:r>
            <a:r>
              <a:rPr sz="1700" dirty="0">
                <a:solidFill>
                  <a:prstClr val="black"/>
                </a:solidFill>
                <a:latin typeface="Calibri"/>
                <a:cs typeface="Calibri"/>
              </a:rPr>
              <a:t>type</a:t>
            </a:r>
            <a:r>
              <a:rPr sz="1700" spc="-130" dirty="0">
                <a:solidFill>
                  <a:prstClr val="black"/>
                </a:solidFill>
                <a:latin typeface="Calibri"/>
                <a:cs typeface="Calibri"/>
              </a:rPr>
              <a:t> </a:t>
            </a:r>
            <a:r>
              <a:rPr sz="1700" spc="-15" dirty="0">
                <a:solidFill>
                  <a:prstClr val="black"/>
                </a:solidFill>
                <a:latin typeface="Calibri"/>
                <a:cs typeface="Calibri"/>
              </a:rPr>
              <a:t>for  </a:t>
            </a:r>
            <a:r>
              <a:rPr sz="1700" dirty="0">
                <a:solidFill>
                  <a:prstClr val="black"/>
                </a:solidFill>
                <a:latin typeface="Calibri"/>
                <a:cs typeface="Calibri"/>
              </a:rPr>
              <a:t>specified periods </a:t>
            </a:r>
            <a:r>
              <a:rPr sz="1700" spc="-5" dirty="0">
                <a:solidFill>
                  <a:prstClr val="black"/>
                </a:solidFill>
                <a:latin typeface="Calibri"/>
                <a:cs typeface="Calibri"/>
              </a:rPr>
              <a:t>by</a:t>
            </a:r>
            <a:r>
              <a:rPr sz="1700" spc="-95" dirty="0">
                <a:solidFill>
                  <a:prstClr val="black"/>
                </a:solidFill>
                <a:latin typeface="Calibri"/>
                <a:cs typeface="Calibri"/>
              </a:rPr>
              <a:t> </a:t>
            </a:r>
            <a:r>
              <a:rPr sz="1700" spc="-5" dirty="0">
                <a:solidFill>
                  <a:prstClr val="black"/>
                </a:solidFill>
                <a:latin typeface="Calibri"/>
                <a:cs typeface="Calibri"/>
              </a:rPr>
              <a:t>law</a:t>
            </a:r>
            <a:endParaRPr sz="1700">
              <a:solidFill>
                <a:prstClr val="black"/>
              </a:solidFill>
              <a:latin typeface="Calibri"/>
              <a:cs typeface="Calibri"/>
            </a:endParaRPr>
          </a:p>
          <a:p>
            <a:pPr marL="299085" marR="12700" indent="-287020">
              <a:lnSpc>
                <a:spcPct val="115300"/>
              </a:lnSpc>
              <a:spcBef>
                <a:spcPts val="985"/>
              </a:spcBef>
              <a:buFont typeface="Wingdings"/>
              <a:buChar char=""/>
              <a:tabLst>
                <a:tab pos="299085" algn="l"/>
                <a:tab pos="299720" algn="l"/>
              </a:tabLst>
            </a:pPr>
            <a:r>
              <a:rPr sz="1700" dirty="0">
                <a:solidFill>
                  <a:prstClr val="black"/>
                </a:solidFill>
                <a:latin typeface="Calibri"/>
                <a:cs typeface="Calibri"/>
              </a:rPr>
              <a:t>Exit </a:t>
            </a:r>
            <a:r>
              <a:rPr sz="1700" spc="-5" dirty="0">
                <a:solidFill>
                  <a:prstClr val="black"/>
                </a:solidFill>
                <a:latin typeface="Calibri"/>
                <a:cs typeface="Calibri"/>
              </a:rPr>
              <a:t>process </a:t>
            </a:r>
            <a:r>
              <a:rPr sz="1700" spc="-10" dirty="0">
                <a:solidFill>
                  <a:prstClr val="black"/>
                </a:solidFill>
                <a:latin typeface="Calibri"/>
                <a:cs typeface="Calibri"/>
              </a:rPr>
              <a:t>must </a:t>
            </a:r>
            <a:r>
              <a:rPr sz="1700" spc="-5" dirty="0">
                <a:solidFill>
                  <a:prstClr val="black"/>
                </a:solidFill>
                <a:latin typeface="Calibri"/>
                <a:cs typeface="Calibri"/>
              </a:rPr>
              <a:t>allow customer </a:t>
            </a:r>
            <a:r>
              <a:rPr sz="1700" dirty="0">
                <a:solidFill>
                  <a:prstClr val="black"/>
                </a:solidFill>
                <a:latin typeface="Calibri"/>
                <a:cs typeface="Calibri"/>
              </a:rPr>
              <a:t>a smooth  </a:t>
            </a:r>
            <a:r>
              <a:rPr sz="1700" spc="-5" dirty="0">
                <a:solidFill>
                  <a:prstClr val="black"/>
                </a:solidFill>
                <a:latin typeface="Calibri"/>
                <a:cs typeface="Calibri"/>
              </a:rPr>
              <a:t>transition without </a:t>
            </a:r>
            <a:r>
              <a:rPr sz="1700" dirty="0">
                <a:solidFill>
                  <a:prstClr val="black"/>
                </a:solidFill>
                <a:latin typeface="Calibri"/>
                <a:cs typeface="Calibri"/>
              </a:rPr>
              <a:t>loss or </a:t>
            </a:r>
            <a:r>
              <a:rPr sz="1700" spc="-5" dirty="0">
                <a:solidFill>
                  <a:prstClr val="black"/>
                </a:solidFill>
                <a:latin typeface="Calibri"/>
                <a:cs typeface="Calibri"/>
              </a:rPr>
              <a:t>breach </a:t>
            </a:r>
            <a:r>
              <a:rPr sz="1700" dirty="0">
                <a:solidFill>
                  <a:prstClr val="black"/>
                </a:solidFill>
                <a:latin typeface="Calibri"/>
                <a:cs typeface="Calibri"/>
              </a:rPr>
              <a:t>of</a:t>
            </a:r>
            <a:r>
              <a:rPr sz="1700" spc="-90" dirty="0">
                <a:solidFill>
                  <a:prstClr val="black"/>
                </a:solidFill>
                <a:latin typeface="Calibri"/>
                <a:cs typeface="Calibri"/>
              </a:rPr>
              <a:t> </a:t>
            </a:r>
            <a:r>
              <a:rPr sz="1700" spc="-10" dirty="0">
                <a:solidFill>
                  <a:prstClr val="black"/>
                </a:solidFill>
                <a:latin typeface="Calibri"/>
                <a:cs typeface="Calibri"/>
              </a:rPr>
              <a:t>data</a:t>
            </a:r>
            <a:endParaRPr sz="1700">
              <a:solidFill>
                <a:prstClr val="black"/>
              </a:solidFill>
              <a:latin typeface="Calibri"/>
              <a:cs typeface="Calibri"/>
            </a:endParaRPr>
          </a:p>
          <a:p>
            <a:pPr marL="299085" marR="434340" indent="-287020">
              <a:lnSpc>
                <a:spcPct val="114700"/>
              </a:lnSpc>
              <a:spcBef>
                <a:spcPts val="1010"/>
              </a:spcBef>
              <a:buFont typeface="Wingdings"/>
              <a:buChar char=""/>
              <a:tabLst>
                <a:tab pos="299085" algn="l"/>
                <a:tab pos="299720" algn="l"/>
              </a:tabLst>
            </a:pPr>
            <a:r>
              <a:rPr sz="1700" b="1" spc="-5" dirty="0">
                <a:solidFill>
                  <a:prstClr val="black"/>
                </a:solidFill>
                <a:latin typeface="Calibri"/>
                <a:cs typeface="Calibri"/>
              </a:rPr>
              <a:t>The emerging ISO/IEC </a:t>
            </a:r>
            <a:r>
              <a:rPr sz="1700" b="1" dirty="0">
                <a:solidFill>
                  <a:prstClr val="black"/>
                </a:solidFill>
                <a:latin typeface="Calibri"/>
                <a:cs typeface="Calibri"/>
              </a:rPr>
              <a:t>19086</a:t>
            </a:r>
            <a:r>
              <a:rPr sz="1700" b="1" spc="-120" dirty="0">
                <a:solidFill>
                  <a:prstClr val="black"/>
                </a:solidFill>
                <a:latin typeface="Calibri"/>
                <a:cs typeface="Calibri"/>
              </a:rPr>
              <a:t> </a:t>
            </a:r>
            <a:r>
              <a:rPr sz="1700" b="1" spc="-10" dirty="0">
                <a:solidFill>
                  <a:prstClr val="black"/>
                </a:solidFill>
                <a:latin typeface="Calibri"/>
                <a:cs typeface="Calibri"/>
              </a:rPr>
              <a:t>standard  contains </a:t>
            </a:r>
            <a:r>
              <a:rPr sz="1700" b="1" spc="-5" dirty="0">
                <a:solidFill>
                  <a:prstClr val="black"/>
                </a:solidFill>
                <a:latin typeface="Calibri"/>
                <a:cs typeface="Calibri"/>
              </a:rPr>
              <a:t>language on the </a:t>
            </a:r>
            <a:r>
              <a:rPr sz="1700" b="1" spc="-10" dirty="0">
                <a:solidFill>
                  <a:prstClr val="black"/>
                </a:solidFill>
                <a:latin typeface="Calibri"/>
                <a:cs typeface="Calibri"/>
              </a:rPr>
              <a:t>exit</a:t>
            </a:r>
            <a:r>
              <a:rPr sz="1700" b="1" spc="-55" dirty="0">
                <a:solidFill>
                  <a:prstClr val="black"/>
                </a:solidFill>
                <a:latin typeface="Calibri"/>
                <a:cs typeface="Calibri"/>
              </a:rPr>
              <a:t> </a:t>
            </a:r>
            <a:r>
              <a:rPr sz="1700" b="1" spc="-10" dirty="0">
                <a:solidFill>
                  <a:prstClr val="black"/>
                </a:solidFill>
                <a:latin typeface="Calibri"/>
                <a:cs typeface="Calibri"/>
              </a:rPr>
              <a:t>process</a:t>
            </a:r>
            <a:endParaRPr sz="1700">
              <a:solidFill>
                <a:prstClr val="black"/>
              </a:solidFill>
              <a:latin typeface="Calibri"/>
              <a:cs typeface="Calibri"/>
            </a:endParaRPr>
          </a:p>
        </p:txBody>
      </p:sp>
      <p:sp>
        <p:nvSpPr>
          <p:cNvPr id="15" name="object 15"/>
          <p:cNvSpPr txBox="1"/>
          <p:nvPr/>
        </p:nvSpPr>
        <p:spPr>
          <a:xfrm>
            <a:off x="6487477" y="2277872"/>
            <a:ext cx="1877060" cy="789305"/>
          </a:xfrm>
          <a:prstGeom prst="rect">
            <a:avLst/>
          </a:prstGeom>
        </p:spPr>
        <p:txBody>
          <a:bodyPr vert="horz" wrap="square" lIns="0" tIns="33655" rIns="0" bIns="0" rtlCol="0">
            <a:spAutoFit/>
          </a:bodyPr>
          <a:lstStyle/>
          <a:p>
            <a:pPr marL="12700">
              <a:spcBef>
                <a:spcPts val="265"/>
              </a:spcBef>
            </a:pPr>
            <a:r>
              <a:rPr sz="2400" b="1" spc="-10" dirty="0">
                <a:solidFill>
                  <a:prstClr val="black"/>
                </a:solidFill>
                <a:latin typeface="Calibri"/>
                <a:cs typeface="Calibri"/>
              </a:rPr>
              <a:t>ISO/IEC</a:t>
            </a:r>
            <a:r>
              <a:rPr sz="2400" b="1" spc="-30" dirty="0">
                <a:solidFill>
                  <a:prstClr val="black"/>
                </a:solidFill>
                <a:latin typeface="Calibri"/>
                <a:cs typeface="Calibri"/>
              </a:rPr>
              <a:t> </a:t>
            </a:r>
            <a:r>
              <a:rPr sz="2400" b="1" spc="-5" dirty="0">
                <a:solidFill>
                  <a:prstClr val="black"/>
                </a:solidFill>
                <a:latin typeface="Calibri"/>
                <a:cs typeface="Calibri"/>
              </a:rPr>
              <a:t>19086</a:t>
            </a:r>
            <a:endParaRPr sz="2400">
              <a:solidFill>
                <a:prstClr val="black"/>
              </a:solidFill>
              <a:latin typeface="Calibri"/>
              <a:cs typeface="Calibri"/>
            </a:endParaRPr>
          </a:p>
          <a:p>
            <a:pPr marL="47625" marR="5080" indent="-5080">
              <a:spcBef>
                <a:spcPts val="85"/>
              </a:spcBef>
            </a:pPr>
            <a:r>
              <a:rPr sz="1200" b="1" dirty="0">
                <a:solidFill>
                  <a:prstClr val="black"/>
                </a:solidFill>
                <a:latin typeface="Calibri"/>
                <a:cs typeface="Calibri"/>
              </a:rPr>
              <a:t>Cloud Computing – Service  </a:t>
            </a:r>
            <a:r>
              <a:rPr sz="1200" b="1" spc="-10" dirty="0">
                <a:solidFill>
                  <a:prstClr val="black"/>
                </a:solidFill>
                <a:latin typeface="Calibri"/>
                <a:cs typeface="Calibri"/>
              </a:rPr>
              <a:t>Level </a:t>
            </a:r>
            <a:r>
              <a:rPr sz="1200" b="1" spc="-5" dirty="0">
                <a:solidFill>
                  <a:prstClr val="black"/>
                </a:solidFill>
                <a:latin typeface="Calibri"/>
                <a:cs typeface="Calibri"/>
              </a:rPr>
              <a:t>Agreement</a:t>
            </a:r>
            <a:r>
              <a:rPr sz="1200" b="1" spc="-65" dirty="0">
                <a:solidFill>
                  <a:prstClr val="black"/>
                </a:solidFill>
                <a:latin typeface="Calibri"/>
                <a:cs typeface="Calibri"/>
              </a:rPr>
              <a:t> </a:t>
            </a:r>
            <a:r>
              <a:rPr sz="1200" b="1" spc="-5" dirty="0">
                <a:solidFill>
                  <a:prstClr val="black"/>
                </a:solidFill>
                <a:latin typeface="Calibri"/>
                <a:cs typeface="Calibri"/>
              </a:rPr>
              <a:t>Framework</a:t>
            </a:r>
            <a:endParaRPr sz="1200">
              <a:solidFill>
                <a:prstClr val="black"/>
              </a:solidFill>
              <a:latin typeface="Calibri"/>
              <a:cs typeface="Calibri"/>
            </a:endParaRPr>
          </a:p>
        </p:txBody>
      </p:sp>
      <p:sp>
        <p:nvSpPr>
          <p:cNvPr id="16" name="object 16"/>
          <p:cNvSpPr/>
          <p:nvPr/>
        </p:nvSpPr>
        <p:spPr>
          <a:xfrm>
            <a:off x="5166138" y="2050769"/>
            <a:ext cx="1275513" cy="1177014"/>
          </a:xfrm>
          <a:prstGeom prst="rect">
            <a:avLst/>
          </a:prstGeom>
          <a:blipFill>
            <a:blip r:embed="rId7" cstate="print"/>
            <a:stretch>
              <a:fillRect/>
            </a:stretch>
          </a:blipFill>
        </p:spPr>
        <p:txBody>
          <a:bodyPr wrap="square" lIns="0" tIns="0" rIns="0" bIns="0" rtlCol="0"/>
          <a:lstStyle/>
          <a:p>
            <a:endParaRPr smtClean="0">
              <a:solidFill>
                <a:prstClr val="black"/>
              </a:solidFill>
            </a:endParaRPr>
          </a:p>
        </p:txBody>
      </p:sp>
      <p:sp>
        <p:nvSpPr>
          <p:cNvPr id="17" name="object 17"/>
          <p:cNvSpPr txBox="1"/>
          <p:nvPr/>
        </p:nvSpPr>
        <p:spPr>
          <a:xfrm>
            <a:off x="8713914" y="6429736"/>
            <a:ext cx="191135" cy="167005"/>
          </a:xfrm>
          <a:prstGeom prst="rect">
            <a:avLst/>
          </a:prstGeom>
        </p:spPr>
        <p:txBody>
          <a:bodyPr vert="horz" wrap="square" lIns="0" tIns="0" rIns="0" bIns="0" rtlCol="0">
            <a:spAutoFit/>
          </a:bodyPr>
          <a:lstStyle/>
          <a:p>
            <a:pPr marL="25400"/>
            <a:fld id="{81D60167-4931-47E6-BA6A-407CBD079E47}" type="slidenum">
              <a:rPr sz="1000" b="1" spc="-5" dirty="0">
                <a:solidFill>
                  <a:prstClr val="black"/>
                </a:solidFill>
                <a:latin typeface="Arial"/>
                <a:cs typeface="Arial"/>
              </a:rPr>
              <a:pPr marL="25400"/>
              <a:t>91</a:t>
            </a:fld>
            <a:endParaRPr sz="1000">
              <a:solidFill>
                <a:prstClr val="black"/>
              </a:solidFill>
              <a:latin typeface="Arial"/>
              <a:cs typeface="Arial"/>
            </a:endParaRPr>
          </a:p>
        </p:txBody>
      </p:sp>
    </p:spTree>
    <p:extLst>
      <p:ext uri="{BB962C8B-B14F-4D97-AF65-F5344CB8AC3E}">
        <p14:creationId xmlns:p14="http://schemas.microsoft.com/office/powerpoint/2010/main" val="24439490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