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handoutMasterIdLst>
    <p:handoutMasterId r:id="rId26"/>
  </p:handoutMasterIdLst>
  <p:sldIdLst>
    <p:sldId id="386" r:id="rId2"/>
    <p:sldId id="320" r:id="rId3"/>
    <p:sldId id="299" r:id="rId4"/>
    <p:sldId id="300" r:id="rId5"/>
    <p:sldId id="426" r:id="rId6"/>
    <p:sldId id="427" r:id="rId7"/>
    <p:sldId id="441" r:id="rId8"/>
    <p:sldId id="425" r:id="rId9"/>
    <p:sldId id="428" r:id="rId10"/>
    <p:sldId id="431" r:id="rId11"/>
    <p:sldId id="408" r:id="rId12"/>
    <p:sldId id="440" r:id="rId13"/>
    <p:sldId id="421" r:id="rId14"/>
    <p:sldId id="438" r:id="rId15"/>
    <p:sldId id="439" r:id="rId16"/>
    <p:sldId id="434" r:id="rId17"/>
    <p:sldId id="435" r:id="rId18"/>
    <p:sldId id="436" r:id="rId19"/>
    <p:sldId id="437" r:id="rId20"/>
    <p:sldId id="414" r:id="rId21"/>
    <p:sldId id="413" r:id="rId22"/>
    <p:sldId id="424" r:id="rId23"/>
    <p:sldId id="278" r:id="rId24"/>
  </p:sldIdLst>
  <p:sldSz cx="9144000" cy="5143500" type="screen16x9"/>
  <p:notesSz cx="6858000" cy="9144000"/>
  <p:embeddedFontLst>
    <p:embeddedFont>
      <p:font typeface="Archivo" panose="020B0604020202020204" pitchFamily="34" charset="0"/>
      <p:regular r:id="rId27"/>
      <p:bold r:id="rId28"/>
      <p:italic r:id="rId29"/>
      <p:boldItalic r:id="rId30"/>
    </p:embeddedFont>
    <p:embeddedFont>
      <p:font typeface="Lexend Deca" pitchFamily="2" charset="-78"/>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138BE6-E374-4A1A-BE6D-9E52B14417BE}">
  <a:tblStyle styleId="{1A138BE6-E374-4A1A-BE6D-9E52B14417B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0286F9A-8295-4760-8310-7838FB866F3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85819" autoAdjust="0"/>
  </p:normalViewPr>
  <p:slideViewPr>
    <p:cSldViewPr>
      <p:cViewPr varScale="1">
        <p:scale>
          <a:sx n="135" d="100"/>
          <a:sy n="135" d="100"/>
        </p:scale>
        <p:origin x="800" y="160"/>
      </p:cViewPr>
      <p:guideLst>
        <p:guide orient="horz" pos="162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156B0BB-9F63-436D-B7E2-1434BED96DF4}" type="datetimeFigureOut">
              <a:rPr lang="en-IN" smtClean="0"/>
              <a:t>30/04/24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3199D7-A760-4531-B195-68E854EB08D9}" type="slidenum">
              <a:rPr lang="en-IN" smtClean="0"/>
              <a:t>‹#›</a:t>
            </a:fld>
            <a:endParaRPr lang="en-IN"/>
          </a:p>
        </p:txBody>
      </p:sp>
    </p:spTree>
    <p:extLst>
      <p:ext uri="{BB962C8B-B14F-4D97-AF65-F5344CB8AC3E}">
        <p14:creationId xmlns:p14="http://schemas.microsoft.com/office/powerpoint/2010/main" val="33814834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435428322"/>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bc98855ff3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bc98855ff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Project Introduction and Scope</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covers the introduction, aim, and scope of the project. It provides an overview of the Banking Management System and what the project intends to achieve.</a:t>
            </a:r>
          </a:p>
          <a:p>
            <a:r>
              <a:rPr lang="en-US" sz="1100" b="1" i="0" u="none" strike="noStrike" cap="none" dirty="0">
                <a:solidFill>
                  <a:srgbClr val="000000"/>
                </a:solidFill>
                <a:effectLst/>
                <a:latin typeface="Arial"/>
                <a:ea typeface="Arial"/>
                <a:cs typeface="Arial"/>
                <a:sym typeface="Arial"/>
              </a:rPr>
              <a:t>Design and Planning</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involves the design decisions, including the gathering of business requirements, creation of ER and relational diagrams, and the design of the database schema.</a:t>
            </a:r>
          </a:p>
          <a:p>
            <a:r>
              <a:rPr lang="en-US" sz="1100" b="1" i="0" u="none" strike="noStrike" cap="none" dirty="0">
                <a:solidFill>
                  <a:srgbClr val="000000"/>
                </a:solidFill>
                <a:effectLst/>
                <a:latin typeface="Arial"/>
                <a:ea typeface="Arial"/>
                <a:cs typeface="Arial"/>
                <a:sym typeface="Arial"/>
              </a:rPr>
              <a:t>Implementation and Development</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covers the implementation details of the project, including the development of the user interface, the creation of the database, and the implementation of various modules.</a:t>
            </a:r>
          </a:p>
          <a:p>
            <a:r>
              <a:rPr lang="en-US" sz="1100" b="1" i="0" u="none" strike="noStrike" cap="none" dirty="0">
                <a:solidFill>
                  <a:srgbClr val="000000"/>
                </a:solidFill>
                <a:effectLst/>
                <a:latin typeface="Arial"/>
                <a:ea typeface="Arial"/>
                <a:cs typeface="Arial"/>
                <a:sym typeface="Arial"/>
              </a:rPr>
              <a:t>Database and System Details</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delves into the details of the database and system, including the explanation of user roles, business rules, ER Diagram, Relationship Diagram, Entities, and the Data Dictionary.</a:t>
            </a:r>
          </a:p>
          <a:p>
            <a:r>
              <a:rPr lang="en-US" sz="1100" b="1" i="0" u="none" strike="noStrike" cap="none" dirty="0">
                <a:solidFill>
                  <a:srgbClr val="000000"/>
                </a:solidFill>
                <a:effectLst/>
                <a:latin typeface="Arial"/>
                <a:ea typeface="Arial"/>
                <a:cs typeface="Arial"/>
                <a:sym typeface="Arial"/>
              </a:rPr>
              <a:t>Validation and Testing</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involves the validation of the database using specific queries and the testing procedures to ensure the functionality and reliability of the system.</a:t>
            </a:r>
          </a:p>
          <a:p>
            <a:r>
              <a:rPr lang="en-US" sz="1100" b="1" i="0" u="none" strike="noStrike" cap="none" dirty="0">
                <a:solidFill>
                  <a:srgbClr val="000000"/>
                </a:solidFill>
                <a:effectLst/>
                <a:latin typeface="Arial"/>
                <a:ea typeface="Arial"/>
                <a:cs typeface="Arial"/>
                <a:sym typeface="Arial"/>
              </a:rPr>
              <a:t>Conclusion and Future Scope</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wraps up the presentation with a conclusion summarizing the project’s achievements and a discussion on the future scope for potential enhancements and features.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61840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6721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013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5460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433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927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8416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3205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1215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4780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578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Project Introduction and Scope</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covers the introduction, aim, and scope of the project. It provides an overview of the Banking Management System and what the project intends to achieve.</a:t>
            </a:r>
          </a:p>
          <a:p>
            <a:r>
              <a:rPr lang="en-US" sz="1100" b="1" i="0" u="none" strike="noStrike" cap="none" dirty="0">
                <a:solidFill>
                  <a:srgbClr val="000000"/>
                </a:solidFill>
                <a:effectLst/>
                <a:latin typeface="Arial"/>
                <a:ea typeface="Arial"/>
                <a:cs typeface="Arial"/>
                <a:sym typeface="Arial"/>
              </a:rPr>
              <a:t>Design and Planning</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involves the design decisions, including the gathering of business requirements, creation of ER and relational diagrams, and the design of the database schema.</a:t>
            </a:r>
          </a:p>
          <a:p>
            <a:r>
              <a:rPr lang="en-US" sz="1100" b="1" i="0" u="none" strike="noStrike" cap="none" dirty="0">
                <a:solidFill>
                  <a:srgbClr val="000000"/>
                </a:solidFill>
                <a:effectLst/>
                <a:latin typeface="Arial"/>
                <a:ea typeface="Arial"/>
                <a:cs typeface="Arial"/>
                <a:sym typeface="Arial"/>
              </a:rPr>
              <a:t>Implementation and Development</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covers the implementation details of the project, including the development of the user interface, the creation of the database, and the implementation of various modules.</a:t>
            </a:r>
          </a:p>
          <a:p>
            <a:r>
              <a:rPr lang="en-US" sz="1100" b="1" i="0" u="none" strike="noStrike" cap="none" dirty="0">
                <a:solidFill>
                  <a:srgbClr val="000000"/>
                </a:solidFill>
                <a:effectLst/>
                <a:latin typeface="Arial"/>
                <a:ea typeface="Arial"/>
                <a:cs typeface="Arial"/>
                <a:sym typeface="Arial"/>
              </a:rPr>
              <a:t>Database and System Details</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delves into the details of the database and system, including the explanation of user roles, business rules, ER Diagram, Relationship Diagram, Entities, and the Data Dictionary.</a:t>
            </a:r>
          </a:p>
          <a:p>
            <a:r>
              <a:rPr lang="en-US" sz="1100" b="1" i="0" u="none" strike="noStrike" cap="none" dirty="0">
                <a:solidFill>
                  <a:srgbClr val="000000"/>
                </a:solidFill>
                <a:effectLst/>
                <a:latin typeface="Arial"/>
                <a:ea typeface="Arial"/>
                <a:cs typeface="Arial"/>
                <a:sym typeface="Arial"/>
              </a:rPr>
              <a:t>Validation and Testing</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involves the validation of the database using specific queries and the testing procedures to ensure the functionality and reliability of the system.</a:t>
            </a:r>
          </a:p>
          <a:p>
            <a:r>
              <a:rPr lang="en-US" sz="1100" b="1" i="0" u="none" strike="noStrike" cap="none" dirty="0">
                <a:solidFill>
                  <a:srgbClr val="000000"/>
                </a:solidFill>
                <a:effectLst/>
                <a:latin typeface="Arial"/>
                <a:ea typeface="Arial"/>
                <a:cs typeface="Arial"/>
                <a:sym typeface="Arial"/>
              </a:rPr>
              <a:t>Conclusion and Future Scope</a:t>
            </a:r>
            <a:endParaRPr lang="en-US" sz="1100" b="0" i="0" u="none" strike="noStrike" cap="none" dirty="0">
              <a:solidFill>
                <a:srgbClr val="000000"/>
              </a:solidFill>
              <a:effectLst/>
              <a:latin typeface="Arial"/>
              <a:ea typeface="Arial"/>
              <a:cs typeface="Arial"/>
              <a:sym typeface="Arial"/>
            </a:endParaRPr>
          </a:p>
          <a:p>
            <a:pPr lvl="1"/>
            <a:r>
              <a:rPr lang="en-US" sz="1100" b="0" i="0" u="none" strike="noStrike" cap="none" dirty="0">
                <a:solidFill>
                  <a:srgbClr val="000000"/>
                </a:solidFill>
                <a:effectLst/>
                <a:latin typeface="Arial"/>
                <a:ea typeface="Arial"/>
                <a:cs typeface="Arial"/>
                <a:sym typeface="Arial"/>
              </a:rPr>
              <a:t>This stage wraps up the presentation with a conclusion summarizing the project’s achievements and a discussion on the future scope for potential enhancements and features.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274012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Advanced Analytics and Personalization</a:t>
            </a:r>
            <a:r>
              <a:rPr lang="en-US" sz="1100" b="0" i="0" u="none" strike="noStrike" cap="none" dirty="0">
                <a:solidFill>
                  <a:srgbClr val="000000"/>
                </a:solidFill>
                <a:effectLst/>
                <a:latin typeface="Arial"/>
                <a:ea typeface="Arial"/>
                <a:cs typeface="Arial"/>
                <a:sym typeface="Arial"/>
              </a:rPr>
              <a:t>: Implementing machine learning algorithms to analyze transaction patterns and provide personalized financial advice to users.</a:t>
            </a:r>
          </a:p>
          <a:p>
            <a:r>
              <a:rPr lang="en-US" sz="1100" b="1" i="0" u="none" strike="noStrike" cap="none" dirty="0" err="1">
                <a:solidFill>
                  <a:srgbClr val="000000"/>
                </a:solidFill>
                <a:effectLst/>
                <a:latin typeface="Arial"/>
                <a:ea typeface="Arial"/>
                <a:cs typeface="Arial"/>
                <a:sym typeface="Arial"/>
              </a:rPr>
              <a:t>Blockchain</a:t>
            </a:r>
            <a:r>
              <a:rPr lang="en-US" sz="1100" b="1" i="0" u="none" strike="noStrike" cap="none" dirty="0">
                <a:solidFill>
                  <a:srgbClr val="000000"/>
                </a:solidFill>
                <a:effectLst/>
                <a:latin typeface="Arial"/>
                <a:ea typeface="Arial"/>
                <a:cs typeface="Arial"/>
                <a:sym typeface="Arial"/>
              </a:rPr>
              <a:t> Integration</a:t>
            </a:r>
            <a:r>
              <a:rPr lang="en-US" sz="1100" b="0" i="0" u="none" strike="noStrike" cap="none" dirty="0">
                <a:solidFill>
                  <a:srgbClr val="000000"/>
                </a:solidFill>
                <a:effectLst/>
                <a:latin typeface="Arial"/>
                <a:ea typeface="Arial"/>
                <a:cs typeface="Arial"/>
                <a:sym typeface="Arial"/>
              </a:rPr>
              <a:t>: Utilizing </a:t>
            </a:r>
            <a:r>
              <a:rPr lang="en-US" sz="1100" b="0" i="0" u="none" strike="noStrike" cap="none" dirty="0" err="1">
                <a:solidFill>
                  <a:srgbClr val="000000"/>
                </a:solidFill>
                <a:effectLst/>
                <a:latin typeface="Arial"/>
                <a:ea typeface="Arial"/>
                <a:cs typeface="Arial"/>
                <a:sym typeface="Arial"/>
              </a:rPr>
              <a:t>blockchain</a:t>
            </a:r>
            <a:r>
              <a:rPr lang="en-US" sz="1100" b="0" i="0" u="none" strike="noStrike" cap="none" dirty="0">
                <a:solidFill>
                  <a:srgbClr val="000000"/>
                </a:solidFill>
                <a:effectLst/>
                <a:latin typeface="Arial"/>
                <a:ea typeface="Arial"/>
                <a:cs typeface="Arial"/>
                <a:sym typeface="Arial"/>
              </a:rPr>
              <a:t> technology to secure transactions and enhance transparency in banking operations.</a:t>
            </a:r>
          </a:p>
          <a:p>
            <a:r>
              <a:rPr lang="en-US" sz="1100" b="1" i="0" u="none" strike="noStrike" cap="none" dirty="0">
                <a:solidFill>
                  <a:srgbClr val="000000"/>
                </a:solidFill>
                <a:effectLst/>
                <a:latin typeface="Arial"/>
                <a:ea typeface="Arial"/>
                <a:cs typeface="Arial"/>
                <a:sym typeface="Arial"/>
              </a:rPr>
              <a:t>AI-Driven Customer Service</a:t>
            </a:r>
            <a:r>
              <a:rPr lang="en-US" sz="1100" b="0" i="0" u="none" strike="noStrike" cap="none" dirty="0">
                <a:solidFill>
                  <a:srgbClr val="000000"/>
                </a:solidFill>
                <a:effectLst/>
                <a:latin typeface="Arial"/>
                <a:ea typeface="Arial"/>
                <a:cs typeface="Arial"/>
                <a:sym typeface="Arial"/>
              </a:rPr>
              <a:t>: Introducing AI-powered </a:t>
            </a:r>
            <a:r>
              <a:rPr lang="en-US" sz="1100" b="0" i="0" u="none" strike="noStrike" cap="none" dirty="0" err="1">
                <a:solidFill>
                  <a:srgbClr val="000000"/>
                </a:solidFill>
                <a:effectLst/>
                <a:latin typeface="Arial"/>
                <a:ea typeface="Arial"/>
                <a:cs typeface="Arial"/>
                <a:sym typeface="Arial"/>
              </a:rPr>
              <a:t>chatbots</a:t>
            </a:r>
            <a:r>
              <a:rPr lang="en-US" sz="1100" b="0" i="0" u="none" strike="noStrike" cap="none" dirty="0">
                <a:solidFill>
                  <a:srgbClr val="000000"/>
                </a:solidFill>
                <a:effectLst/>
                <a:latin typeface="Arial"/>
                <a:ea typeface="Arial"/>
                <a:cs typeface="Arial"/>
                <a:sym typeface="Arial"/>
              </a:rPr>
              <a:t> for customer support and predictive services to anticipate user needs.</a:t>
            </a:r>
          </a:p>
          <a:p>
            <a:r>
              <a:rPr lang="en-US" sz="1100" b="1" i="0" u="none" strike="noStrike" cap="none" dirty="0" err="1">
                <a:solidFill>
                  <a:srgbClr val="000000"/>
                </a:solidFill>
                <a:effectLst/>
                <a:latin typeface="Arial"/>
                <a:ea typeface="Arial"/>
                <a:cs typeface="Arial"/>
                <a:sym typeface="Arial"/>
              </a:rPr>
              <a:t>Cybersecurity</a:t>
            </a:r>
            <a:r>
              <a:rPr lang="en-US" sz="1100" b="1" i="0" u="none" strike="noStrike" cap="none" dirty="0">
                <a:solidFill>
                  <a:srgbClr val="000000"/>
                </a:solidFill>
                <a:effectLst/>
                <a:latin typeface="Arial"/>
                <a:ea typeface="Arial"/>
                <a:cs typeface="Arial"/>
                <a:sym typeface="Arial"/>
              </a:rPr>
              <a:t> Upgrades</a:t>
            </a:r>
            <a:r>
              <a:rPr lang="en-US" sz="1100" b="0" i="0" u="none" strike="noStrike" cap="none" dirty="0">
                <a:solidFill>
                  <a:srgbClr val="000000"/>
                </a:solidFill>
                <a:effectLst/>
                <a:latin typeface="Arial"/>
                <a:ea typeface="Arial"/>
                <a:cs typeface="Arial"/>
                <a:sym typeface="Arial"/>
              </a:rPr>
              <a:t>: Continuously updating </a:t>
            </a:r>
            <a:r>
              <a:rPr lang="en-US" sz="1100" b="0" i="0" u="none" strike="noStrike" cap="none" dirty="0" err="1">
                <a:solidFill>
                  <a:srgbClr val="000000"/>
                </a:solidFill>
                <a:effectLst/>
                <a:latin typeface="Arial"/>
                <a:ea typeface="Arial"/>
                <a:cs typeface="Arial"/>
                <a:sym typeface="Arial"/>
              </a:rPr>
              <a:t>cybersecurity</a:t>
            </a:r>
            <a:r>
              <a:rPr lang="en-US" sz="1100" b="0" i="0" u="none" strike="noStrike" cap="none" dirty="0">
                <a:solidFill>
                  <a:srgbClr val="000000"/>
                </a:solidFill>
                <a:effectLst/>
                <a:latin typeface="Arial"/>
                <a:ea typeface="Arial"/>
                <a:cs typeface="Arial"/>
                <a:sym typeface="Arial"/>
              </a:rPr>
              <a:t> measures to protect against emerging threats and ensure the safety of user data.</a:t>
            </a:r>
          </a:p>
          <a:p>
            <a:r>
              <a:rPr lang="en-US" sz="1100" b="1" i="0" u="none" strike="noStrike" cap="none" dirty="0">
                <a:solidFill>
                  <a:srgbClr val="000000"/>
                </a:solidFill>
                <a:effectLst/>
                <a:latin typeface="Arial"/>
                <a:ea typeface="Arial"/>
                <a:cs typeface="Arial"/>
                <a:sym typeface="Arial"/>
              </a:rPr>
              <a:t>Mobile Banking Advancements</a:t>
            </a:r>
            <a:r>
              <a:rPr lang="en-US" sz="1100" b="0" i="0" u="none" strike="noStrike" cap="none" dirty="0">
                <a:solidFill>
                  <a:srgbClr val="000000"/>
                </a:solidFill>
                <a:effectLst/>
                <a:latin typeface="Arial"/>
                <a:ea typeface="Arial"/>
                <a:cs typeface="Arial"/>
                <a:sym typeface="Arial"/>
              </a:rPr>
              <a:t>: Developing more sophisticated mobile banking features that allow users to manage their finances on-the-go with enhanced ease and security.</a:t>
            </a:r>
          </a:p>
          <a:p>
            <a:r>
              <a:rPr lang="en-US" sz="1100" b="1" i="0" u="none" strike="noStrike" cap="none" dirty="0">
                <a:solidFill>
                  <a:srgbClr val="000000"/>
                </a:solidFill>
                <a:effectLst/>
                <a:latin typeface="Arial"/>
                <a:ea typeface="Arial"/>
                <a:cs typeface="Arial"/>
                <a:sym typeface="Arial"/>
              </a:rPr>
              <a:t>Open Banking APIs</a:t>
            </a:r>
            <a:r>
              <a:rPr lang="en-US" sz="1100" b="0" i="0" u="none" strike="noStrike" cap="none" dirty="0">
                <a:solidFill>
                  <a:srgbClr val="000000"/>
                </a:solidFill>
                <a:effectLst/>
                <a:latin typeface="Arial"/>
                <a:ea typeface="Arial"/>
                <a:cs typeface="Arial"/>
                <a:sym typeface="Arial"/>
              </a:rPr>
              <a:t>: Adopting open banking standards to allow third-party developers to create innovative financial services and apps.</a:t>
            </a:r>
          </a:p>
          <a:p>
            <a:r>
              <a:rPr lang="en-US" sz="1100" b="1" i="0" u="none" strike="noStrike" cap="none" dirty="0">
                <a:solidFill>
                  <a:srgbClr val="000000"/>
                </a:solidFill>
                <a:effectLst/>
                <a:latin typeface="Arial"/>
                <a:ea typeface="Arial"/>
                <a:cs typeface="Arial"/>
                <a:sym typeface="Arial"/>
              </a:rPr>
              <a:t>Financial Health Dashboard</a:t>
            </a:r>
            <a:r>
              <a:rPr lang="en-US" sz="1100" b="0" i="0" u="none" strike="noStrike" cap="none" dirty="0">
                <a:solidFill>
                  <a:srgbClr val="000000"/>
                </a:solidFill>
                <a:effectLst/>
                <a:latin typeface="Arial"/>
                <a:ea typeface="Arial"/>
                <a:cs typeface="Arial"/>
                <a:sym typeface="Arial"/>
              </a:rPr>
              <a:t>: Creating a dashboard that provides users with insights into their financial health and suggestions for improvement.</a:t>
            </a:r>
          </a:p>
          <a:p>
            <a:r>
              <a:rPr lang="en-US" sz="1100" b="1" i="0" u="none" strike="noStrike" cap="none" dirty="0">
                <a:solidFill>
                  <a:srgbClr val="000000"/>
                </a:solidFill>
                <a:effectLst/>
                <a:latin typeface="Arial"/>
                <a:ea typeface="Arial"/>
                <a:cs typeface="Arial"/>
                <a:sym typeface="Arial"/>
              </a:rPr>
              <a:t>Smart Contracts for Loans and Mortgages</a:t>
            </a:r>
            <a:r>
              <a:rPr lang="en-US" sz="1100" b="0" i="0" u="none" strike="noStrike" cap="none" dirty="0">
                <a:solidFill>
                  <a:srgbClr val="000000"/>
                </a:solidFill>
                <a:effectLst/>
                <a:latin typeface="Arial"/>
                <a:ea typeface="Arial"/>
                <a:cs typeface="Arial"/>
                <a:sym typeface="Arial"/>
              </a:rPr>
              <a:t>: Implementing smart contracts to automate the processing and management of loans and mortgages.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09666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12368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0069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This database will store and manage user information, account details, transactions, and other relevant data. It will be designed to handle large volumes of data and transactions efficiently, ensuring data integrity, security, and performance.</a:t>
            </a:r>
            <a:endParaRPr dirty="0"/>
          </a:p>
        </p:txBody>
      </p:sp>
    </p:spTree>
    <p:extLst>
      <p:ext uri="{BB962C8B-B14F-4D97-AF65-F5344CB8AC3E}">
        <p14:creationId xmlns:p14="http://schemas.microsoft.com/office/powerpoint/2010/main" val="84585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448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3752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82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554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0537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c98855ff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c98855ff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5925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4FAA714-40D9-BACC-A8F4-0B17B349C739}"/>
              </a:ext>
            </a:extLst>
          </p:cNvPr>
          <p:cNvSpPr>
            <a:spLocks noGrp="1"/>
          </p:cNvSpPr>
          <p:nvPr>
            <p:ph type="title"/>
          </p:nvPr>
        </p:nvSpPr>
        <p:spPr>
          <a:xfrm>
            <a:off x="509234" y="344671"/>
            <a:ext cx="7886700" cy="427331"/>
          </a:xfrm>
        </p:spPr>
        <p:txBody>
          <a:bodyPr vert="horz"/>
          <a:lstStyle>
            <a:lvl1pPr>
              <a:defRPr lang="en-IN" sz="1875" b="1" dirty="0">
                <a:solidFill>
                  <a:schemeClr val="tx1">
                    <a:lumMod val="75000"/>
                    <a:lumOff val="25000"/>
                  </a:schemeClr>
                </a:solidFill>
                <a:latin typeface="Archivo" pitchFamily="2" charset="0"/>
                <a:cs typeface="Archivo" pitchFamily="2" charset="0"/>
              </a:defRPr>
            </a:lvl1pPr>
          </a:lstStyle>
          <a:p>
            <a:pPr marL="0" lvl="0"/>
            <a:r>
              <a:rPr lang="en-US" dirty="0"/>
              <a:t>Click to edit Master title style</a:t>
            </a:r>
            <a:endParaRPr lang="en-IN" dirty="0"/>
          </a:p>
        </p:txBody>
      </p:sp>
    </p:spTree>
    <p:extLst>
      <p:ext uri="{BB962C8B-B14F-4D97-AF65-F5344CB8AC3E}">
        <p14:creationId xmlns:p14="http://schemas.microsoft.com/office/powerpoint/2010/main" val="83377571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4517639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4" r:id="rId3"/>
    <p:sldLayoutId id="2147483656" r:id="rId4"/>
    <p:sldLayoutId id="2147483663" r:id="rId5"/>
    <p:sldLayoutId id="2147483664" r:id="rId6"/>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0;p13"/>
          <p:cNvSpPr txBox="1">
            <a:spLocks/>
          </p:cNvSpPr>
          <p:nvPr/>
        </p:nvSpPr>
        <p:spPr>
          <a:xfrm>
            <a:off x="1762440" y="269114"/>
            <a:ext cx="5619120" cy="11598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400" dirty="0">
                <a:solidFill>
                  <a:schemeClr val="bg1"/>
                </a:solidFill>
                <a:latin typeface="Muli"/>
              </a:rPr>
              <a:t>INTERNET-BANKING</a:t>
            </a:r>
            <a:endParaRPr lang="en-IN" sz="4400" dirty="0">
              <a:solidFill>
                <a:schemeClr val="bg1"/>
              </a:solidFill>
              <a:latin typeface="Muli"/>
            </a:endParaRPr>
          </a:p>
        </p:txBody>
      </p:sp>
      <p:sp>
        <p:nvSpPr>
          <p:cNvPr id="5" name="Rectangle 4"/>
          <p:cNvSpPr/>
          <p:nvPr/>
        </p:nvSpPr>
        <p:spPr>
          <a:xfrm>
            <a:off x="2411760" y="1059582"/>
            <a:ext cx="4536504" cy="369332"/>
          </a:xfrm>
          <a:prstGeom prst="rect">
            <a:avLst/>
          </a:prstGeom>
        </p:spPr>
        <p:txBody>
          <a:bodyPr wrap="square">
            <a:spAutoFit/>
          </a:bodyPr>
          <a:lstStyle/>
          <a:p>
            <a:pPr lvl="0"/>
            <a:r>
              <a:rPr lang="en-US" sz="1800" dirty="0">
                <a:solidFill>
                  <a:schemeClr val="bg1"/>
                </a:solidFill>
                <a:latin typeface="Muli"/>
              </a:rPr>
              <a:t>A Web-Application for Bank Management</a:t>
            </a:r>
          </a:p>
        </p:txBody>
      </p:sp>
      <p:sp>
        <p:nvSpPr>
          <p:cNvPr id="3" name="Google Shape;133;p20">
            <a:extLst>
              <a:ext uri="{FF2B5EF4-FFF2-40B4-BE49-F238E27FC236}">
                <a16:creationId xmlns:a16="http://schemas.microsoft.com/office/drawing/2014/main" id="{C02090AF-765D-8362-93FD-B5D9623C826A}"/>
              </a:ext>
            </a:extLst>
          </p:cNvPr>
          <p:cNvSpPr txBox="1">
            <a:spLocks/>
          </p:cNvSpPr>
          <p:nvPr/>
        </p:nvSpPr>
        <p:spPr>
          <a:xfrm>
            <a:off x="323528" y="1995685"/>
            <a:ext cx="8424936" cy="3053773"/>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lgn="ctr"/>
            <a:r>
              <a:rPr lang="en-IN" sz="1600" dirty="0">
                <a:solidFill>
                  <a:schemeClr val="bg1"/>
                </a:solidFill>
              </a:rPr>
              <a:t>GROUP-4</a:t>
            </a:r>
          </a:p>
          <a:p>
            <a:pPr marL="76200" algn="ctr"/>
            <a:endParaRPr lang="en-IN" sz="1600" dirty="0">
              <a:solidFill>
                <a:schemeClr val="bg1"/>
              </a:solidFill>
            </a:endParaRPr>
          </a:p>
          <a:p>
            <a:pPr marL="76200"/>
            <a:r>
              <a:rPr lang="en-IN" sz="1600" dirty="0">
                <a:solidFill>
                  <a:schemeClr val="bg1"/>
                </a:solidFill>
              </a:rPr>
              <a:t>HARSHITHA KESANI		2279919	TEAMLEAD, FULL STACK</a:t>
            </a:r>
          </a:p>
          <a:p>
            <a:pPr marL="76200"/>
            <a:r>
              <a:rPr lang="en-IN" sz="1600" dirty="0">
                <a:solidFill>
                  <a:schemeClr val="bg1"/>
                </a:solidFill>
              </a:rPr>
              <a:t>GUNA SEKHAR SIDDABATHUNI	2312120	FULL STACK</a:t>
            </a:r>
          </a:p>
          <a:p>
            <a:pPr marL="76200"/>
            <a:r>
              <a:rPr lang="en-IN" sz="1600" dirty="0">
                <a:solidFill>
                  <a:schemeClr val="bg1"/>
                </a:solidFill>
              </a:rPr>
              <a:t>SUGUNA CHANDANA SIBBENA	2311362	DATABASE , BACKEND</a:t>
            </a:r>
          </a:p>
          <a:p>
            <a:pPr marL="76200"/>
            <a:r>
              <a:rPr lang="en-IN" sz="1600" dirty="0">
                <a:solidFill>
                  <a:schemeClr val="bg1"/>
                </a:solidFill>
              </a:rPr>
              <a:t>ANIKET DAS			2352713	FRONTEND, BACKEND</a:t>
            </a:r>
          </a:p>
          <a:p>
            <a:pPr marL="76200"/>
            <a:r>
              <a:rPr lang="en-IN" sz="1600" dirty="0">
                <a:solidFill>
                  <a:schemeClr val="bg1"/>
                </a:solidFill>
              </a:rPr>
              <a:t>HARISH KUMAR ALLADA		2351427	FRONTEND, BACKEND</a:t>
            </a:r>
          </a:p>
          <a:p>
            <a:pPr marL="76200"/>
            <a:r>
              <a:rPr lang="en-IN" sz="1600" dirty="0">
                <a:solidFill>
                  <a:schemeClr val="bg1"/>
                </a:solidFill>
              </a:rPr>
              <a:t>LIKHITHA REDDY KESARA		2296664	FRONTEND , BACKEND</a:t>
            </a:r>
          </a:p>
          <a:p>
            <a:pPr marL="76200"/>
            <a:r>
              <a:rPr lang="en-IN" sz="1600" dirty="0">
                <a:solidFill>
                  <a:schemeClr val="bg1"/>
                </a:solidFill>
              </a:rPr>
              <a:t>SANJANA PONAGANTI		2312535	DATABASE, FRONTEND</a:t>
            </a:r>
          </a:p>
          <a:p>
            <a:pPr marL="76200"/>
            <a:r>
              <a:rPr lang="en-IN" sz="1600" dirty="0">
                <a:solidFill>
                  <a:schemeClr val="bg1"/>
                </a:solidFill>
              </a:rPr>
              <a:t>POOJITHA BOMMU		2311344	FRONTEND, BACKEND QUERING</a:t>
            </a:r>
          </a:p>
          <a:p>
            <a:pPr marL="76200"/>
            <a:r>
              <a:rPr lang="en-IN" sz="1600" dirty="0">
                <a:solidFill>
                  <a:schemeClr val="bg1"/>
                </a:solidFill>
              </a:rPr>
              <a:t>DEVI CHIKKALA			2290061	DATABASE AND QUERING</a:t>
            </a:r>
          </a:p>
          <a:p>
            <a:pPr marL="76200"/>
            <a:r>
              <a:rPr lang="en-IN" sz="1600" dirty="0">
                <a:solidFill>
                  <a:schemeClr val="bg1"/>
                </a:solidFill>
              </a:rPr>
              <a:t>HARSHINI NIMMALA		2316672	DATABASE, QUERING IN BACKEND</a:t>
            </a:r>
          </a:p>
          <a:p>
            <a:pPr marL="76200"/>
            <a:endParaRPr lang="en-IN" sz="1200" dirty="0"/>
          </a:p>
          <a:p>
            <a:pPr marL="247650" indent="-171450">
              <a:buFont typeface="Wingdings" panose="05000000000000000000" pitchFamily="2" charset="2"/>
              <a:buChar char="q"/>
            </a:pPr>
            <a:endParaRPr lang="en-IN" sz="1200" dirty="0"/>
          </a:p>
          <a:p>
            <a:pPr marL="247650" indent="-171450">
              <a:buFont typeface="Wingdings" panose="05000000000000000000" pitchFamily="2" charset="2"/>
              <a:buChar char="q"/>
            </a:pPr>
            <a:endParaRPr lang="en-IN" sz="1200" dirty="0"/>
          </a:p>
          <a:p>
            <a:pPr>
              <a:spcBef>
                <a:spcPts val="600"/>
              </a:spcBef>
            </a:pPr>
            <a:endParaRPr lang="en-IN" dirty="0"/>
          </a:p>
        </p:txBody>
      </p:sp>
    </p:spTree>
    <p:extLst>
      <p:ext uri="{BB962C8B-B14F-4D97-AF65-F5344CB8AC3E}">
        <p14:creationId xmlns:p14="http://schemas.microsoft.com/office/powerpoint/2010/main" val="371111330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cxnSp>
        <p:nvCxnSpPr>
          <p:cNvPr id="7" name="Google Shape;414;p39"/>
          <p:cNvCxnSpPr/>
          <p:nvPr/>
        </p:nvCxnSpPr>
        <p:spPr>
          <a:xfrm flipH="1">
            <a:off x="5441525" y="2556993"/>
            <a:ext cx="864096" cy="0"/>
          </a:xfrm>
          <a:prstGeom prst="straightConnector1">
            <a:avLst/>
          </a:prstGeom>
          <a:noFill/>
          <a:ln w="9525" cap="flat" cmpd="sng">
            <a:solidFill>
              <a:schemeClr val="lt2"/>
            </a:solidFill>
            <a:prstDash val="solid"/>
            <a:round/>
            <a:headEnd type="oval" w="med" len="med"/>
            <a:tailEnd type="oval" w="med" len="med"/>
          </a:ln>
        </p:spPr>
      </p:cxnSp>
      <p:sp>
        <p:nvSpPr>
          <p:cNvPr id="8" name="Google Shape;415;p39"/>
          <p:cNvSpPr txBox="1"/>
          <p:nvPr/>
        </p:nvSpPr>
        <p:spPr>
          <a:xfrm>
            <a:off x="6228184" y="2427734"/>
            <a:ext cx="1584176" cy="36632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lt1"/>
                </a:solidFill>
                <a:latin typeface="Muli"/>
                <a:ea typeface="Muli"/>
                <a:cs typeface="Muli"/>
                <a:sym typeface="Muli"/>
              </a:rPr>
              <a:t>DATA DICTIONARY (CONT.D)</a:t>
            </a:r>
            <a:endParaRPr sz="1600" b="1" dirty="0">
              <a:solidFill>
                <a:schemeClr val="lt1"/>
              </a:solidFill>
              <a:latin typeface="Muli"/>
              <a:ea typeface="Muli"/>
              <a:cs typeface="Muli"/>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65" y="274281"/>
            <a:ext cx="5040560" cy="456542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964" y="274280"/>
            <a:ext cx="5040561" cy="4565425"/>
          </a:xfrm>
          <a:prstGeom prst="rect">
            <a:avLst/>
          </a:prstGeom>
        </p:spPr>
      </p:pic>
    </p:spTree>
    <p:extLst>
      <p:ext uri="{BB962C8B-B14F-4D97-AF65-F5344CB8AC3E}">
        <p14:creationId xmlns:p14="http://schemas.microsoft.com/office/powerpoint/2010/main" val="218838528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150;p22"/>
          <p:cNvSpPr txBox="1">
            <a:spLocks noGrp="1"/>
          </p:cNvSpPr>
          <p:nvPr>
            <p:ph type="title"/>
          </p:nvPr>
        </p:nvSpPr>
        <p:spPr>
          <a:xfrm>
            <a:off x="251520" y="168724"/>
            <a:ext cx="5184576" cy="4454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Functionality &amp; Features</a:t>
            </a:r>
            <a:endParaRPr dirty="0"/>
          </a:p>
        </p:txBody>
      </p:sp>
      <p:sp>
        <p:nvSpPr>
          <p:cNvPr id="151" name="Google Shape;151;p22"/>
          <p:cNvSpPr txBox="1">
            <a:spLocks noGrp="1"/>
          </p:cNvSpPr>
          <p:nvPr>
            <p:ph type="body" idx="1"/>
          </p:nvPr>
        </p:nvSpPr>
        <p:spPr>
          <a:xfrm>
            <a:off x="442186" y="792815"/>
            <a:ext cx="7298166" cy="792088"/>
          </a:xfrm>
          <a:prstGeom prst="rect">
            <a:avLst/>
          </a:prstGeom>
        </p:spPr>
        <p:txBody>
          <a:bodyPr spcFirstLastPara="1" wrap="square" lIns="0" tIns="0" rIns="0" bIns="0" anchor="t" anchorCtr="0">
            <a:normAutofit/>
          </a:bodyPr>
          <a:lstStyle/>
          <a:p>
            <a:pPr marL="76200" lvl="0" indent="0">
              <a:buNone/>
            </a:pPr>
            <a:r>
              <a:rPr lang="en-US" sz="1400" dirty="0"/>
              <a:t>Our landing page to our Web-App is created.</a:t>
            </a:r>
            <a:endParaRPr lang="en-IN" sz="1400" dirty="0"/>
          </a:p>
          <a:p>
            <a:pPr marL="76200" indent="0">
              <a:buNone/>
            </a:pPr>
            <a:endParaRPr lang="en-US" sz="1000" dirty="0"/>
          </a:p>
        </p:txBody>
      </p:sp>
      <p:cxnSp>
        <p:nvCxnSpPr>
          <p:cNvPr id="7" name="Google Shape;414;p39"/>
          <p:cNvCxnSpPr/>
          <p:nvPr/>
        </p:nvCxnSpPr>
        <p:spPr>
          <a:xfrm flipH="1">
            <a:off x="1763688" y="3435846"/>
            <a:ext cx="792088" cy="0"/>
          </a:xfrm>
          <a:prstGeom prst="straightConnector1">
            <a:avLst/>
          </a:prstGeom>
          <a:noFill/>
          <a:ln w="9525" cap="flat" cmpd="sng">
            <a:solidFill>
              <a:schemeClr val="lt2"/>
            </a:solidFill>
            <a:prstDash val="solid"/>
            <a:round/>
            <a:headEnd type="oval" w="med" len="med"/>
            <a:tailEnd type="oval" w="med" len="med"/>
          </a:ln>
        </p:spPr>
      </p:cxnSp>
      <p:sp>
        <p:nvSpPr>
          <p:cNvPr id="8" name="Google Shape;415;p39"/>
          <p:cNvSpPr txBox="1"/>
          <p:nvPr/>
        </p:nvSpPr>
        <p:spPr>
          <a:xfrm>
            <a:off x="539552" y="3363838"/>
            <a:ext cx="1227896" cy="25475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lt1"/>
                </a:solidFill>
                <a:latin typeface="Muli"/>
                <a:ea typeface="Muli"/>
                <a:cs typeface="Muli"/>
                <a:sym typeface="Muli"/>
              </a:rPr>
              <a:t>Home Page with all options</a:t>
            </a:r>
            <a:endParaRPr dirty="0">
              <a:solidFill>
                <a:schemeClr val="lt1"/>
              </a:solidFill>
              <a:latin typeface="Muli"/>
              <a:ea typeface="Muli"/>
              <a:cs typeface="Muli"/>
              <a:sym typeface="Mul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347614"/>
            <a:ext cx="6012629" cy="3528392"/>
          </a:xfrm>
          <a:prstGeom prst="rect">
            <a:avLst/>
          </a:prstGeom>
        </p:spPr>
      </p:pic>
    </p:spTree>
    <p:extLst>
      <p:ext uri="{BB962C8B-B14F-4D97-AF65-F5344CB8AC3E}">
        <p14:creationId xmlns:p14="http://schemas.microsoft.com/office/powerpoint/2010/main" val="366642071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150;p22"/>
          <p:cNvSpPr txBox="1">
            <a:spLocks noGrp="1"/>
          </p:cNvSpPr>
          <p:nvPr>
            <p:ph type="title"/>
          </p:nvPr>
        </p:nvSpPr>
        <p:spPr>
          <a:xfrm>
            <a:off x="251520" y="195486"/>
            <a:ext cx="3384376" cy="4454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Login/Signup</a:t>
            </a:r>
            <a:endParaRPr dirty="0"/>
          </a:p>
        </p:txBody>
      </p:sp>
      <p:cxnSp>
        <p:nvCxnSpPr>
          <p:cNvPr id="7" name="Google Shape;414;p39"/>
          <p:cNvCxnSpPr/>
          <p:nvPr/>
        </p:nvCxnSpPr>
        <p:spPr>
          <a:xfrm flipH="1">
            <a:off x="1763688" y="2920662"/>
            <a:ext cx="792088" cy="0"/>
          </a:xfrm>
          <a:prstGeom prst="straightConnector1">
            <a:avLst/>
          </a:prstGeom>
          <a:noFill/>
          <a:ln w="9525" cap="flat" cmpd="sng">
            <a:solidFill>
              <a:schemeClr val="lt2"/>
            </a:solidFill>
            <a:prstDash val="solid"/>
            <a:round/>
            <a:headEnd type="oval" w="med" len="med"/>
            <a:tailEnd type="oval" w="med" len="med"/>
          </a:ln>
        </p:spPr>
      </p:cxnSp>
      <p:sp>
        <p:nvSpPr>
          <p:cNvPr id="8" name="Google Shape;415;p39"/>
          <p:cNvSpPr txBox="1"/>
          <p:nvPr/>
        </p:nvSpPr>
        <p:spPr>
          <a:xfrm>
            <a:off x="395536" y="2893118"/>
            <a:ext cx="1227896" cy="25475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dirty="0">
                <a:solidFill>
                  <a:schemeClr val="lt1"/>
                </a:solidFill>
                <a:latin typeface="Muli"/>
                <a:ea typeface="Muli"/>
                <a:cs typeface="Muli"/>
                <a:sym typeface="Muli"/>
              </a:rPr>
              <a:t>Login / </a:t>
            </a:r>
            <a:r>
              <a:rPr lang="en-US" dirty="0" err="1">
                <a:solidFill>
                  <a:schemeClr val="lt1"/>
                </a:solidFill>
                <a:latin typeface="Muli"/>
                <a:ea typeface="Muli"/>
                <a:cs typeface="Muli"/>
                <a:sym typeface="Muli"/>
              </a:rPr>
              <a:t>SignUp</a:t>
            </a:r>
            <a:r>
              <a:rPr lang="en-US" dirty="0">
                <a:solidFill>
                  <a:schemeClr val="lt1"/>
                </a:solidFill>
                <a:latin typeface="Muli"/>
                <a:ea typeface="Muli"/>
                <a:cs typeface="Muli"/>
                <a:sym typeface="Muli"/>
              </a:rPr>
              <a:t> for Clients</a:t>
            </a:r>
            <a:endParaRPr dirty="0">
              <a:solidFill>
                <a:schemeClr val="lt1"/>
              </a:solidFill>
              <a:latin typeface="Muli"/>
              <a:ea typeface="Muli"/>
              <a:cs typeface="Muli"/>
              <a:sym typeface="Mul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843558"/>
            <a:ext cx="6328274" cy="3960440"/>
          </a:xfrm>
          <a:prstGeom prst="rect">
            <a:avLst/>
          </a:prstGeom>
        </p:spPr>
      </p:pic>
    </p:spTree>
    <p:extLst>
      <p:ext uri="{BB962C8B-B14F-4D97-AF65-F5344CB8AC3E}">
        <p14:creationId xmlns:p14="http://schemas.microsoft.com/office/powerpoint/2010/main" val="108307599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150;p22"/>
          <p:cNvSpPr txBox="1">
            <a:spLocks noGrp="1"/>
          </p:cNvSpPr>
          <p:nvPr>
            <p:ph type="title"/>
          </p:nvPr>
        </p:nvSpPr>
        <p:spPr>
          <a:xfrm>
            <a:off x="-540568" y="116781"/>
            <a:ext cx="5616624" cy="4454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br>
              <a:rPr lang="en" dirty="0"/>
            </a:br>
            <a:r>
              <a:rPr lang="en" dirty="0" err="1"/>
              <a:t>DashBoard</a:t>
            </a:r>
            <a:r>
              <a:rPr lang="en" dirty="0"/>
              <a:t>- Client</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94" y="840742"/>
            <a:ext cx="8134454" cy="3963255"/>
          </a:xfrm>
          <a:prstGeom prst="rect">
            <a:avLst/>
          </a:prstGeom>
        </p:spPr>
      </p:pic>
    </p:spTree>
    <p:extLst>
      <p:ext uri="{BB962C8B-B14F-4D97-AF65-F5344CB8AC3E}">
        <p14:creationId xmlns:p14="http://schemas.microsoft.com/office/powerpoint/2010/main" val="2646942268"/>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150;p22"/>
          <p:cNvSpPr txBox="1">
            <a:spLocks noGrp="1"/>
          </p:cNvSpPr>
          <p:nvPr>
            <p:ph type="title"/>
          </p:nvPr>
        </p:nvSpPr>
        <p:spPr>
          <a:xfrm>
            <a:off x="-180528" y="172104"/>
            <a:ext cx="5472608" cy="4454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DashBoard- Admin</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94" y="840742"/>
            <a:ext cx="8134454" cy="396325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841687"/>
            <a:ext cx="8136904" cy="3962310"/>
          </a:xfrm>
          <a:prstGeom prst="rect">
            <a:avLst/>
          </a:prstGeom>
        </p:spPr>
      </p:pic>
    </p:spTree>
    <p:extLst>
      <p:ext uri="{BB962C8B-B14F-4D97-AF65-F5344CB8AC3E}">
        <p14:creationId xmlns:p14="http://schemas.microsoft.com/office/powerpoint/2010/main" val="98288631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6" name="Google Shape;150;p22"/>
          <p:cNvSpPr txBox="1">
            <a:spLocks noGrp="1"/>
          </p:cNvSpPr>
          <p:nvPr>
            <p:ph type="title"/>
          </p:nvPr>
        </p:nvSpPr>
        <p:spPr>
          <a:xfrm>
            <a:off x="467544" y="195486"/>
            <a:ext cx="3672408" cy="44544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DashBoard- Staff</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994" y="840742"/>
            <a:ext cx="8134454" cy="3963255"/>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544" y="840742"/>
            <a:ext cx="8136904" cy="3963255"/>
          </a:xfrm>
          <a:prstGeom prst="rect">
            <a:avLst/>
          </a:prstGeom>
        </p:spPr>
      </p:pic>
    </p:spTree>
    <p:extLst>
      <p:ext uri="{BB962C8B-B14F-4D97-AF65-F5344CB8AC3E}">
        <p14:creationId xmlns:p14="http://schemas.microsoft.com/office/powerpoint/2010/main" val="349800908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420804" y="1419622"/>
            <a:ext cx="8748464" cy="792088"/>
          </a:xfrm>
          <a:prstGeom prst="rect">
            <a:avLst/>
          </a:prstGeom>
        </p:spPr>
        <p:txBody>
          <a:bodyPr spcFirstLastPara="1" wrap="square" lIns="0" tIns="0" rIns="0" bIns="0" anchor="t" anchorCtr="0">
            <a:normAutofit/>
          </a:bodyPr>
          <a:lstStyle/>
          <a:p>
            <a:pPr marL="76200" lvl="0" indent="0">
              <a:buNone/>
            </a:pPr>
            <a:r>
              <a:rPr lang="en-IN" sz="1600" dirty="0"/>
              <a:t>Retrieve the account holder's name and account type for all accounts with a balance less than $100.</a:t>
            </a:r>
          </a:p>
          <a:p>
            <a:pPr marL="76200" indent="0">
              <a:buNone/>
            </a:pPr>
            <a:endParaRPr lang="en-US" sz="1050" dirty="0"/>
          </a:p>
        </p:txBody>
      </p:sp>
      <p:pic>
        <p:nvPicPr>
          <p:cNvPr id="9" name="Picture 8"/>
          <p:cNvPicPr/>
          <p:nvPr/>
        </p:nvPicPr>
        <p:blipFill>
          <a:blip r:embed="rId3"/>
          <a:stretch>
            <a:fillRect/>
          </a:stretch>
        </p:blipFill>
        <p:spPr>
          <a:xfrm>
            <a:off x="1187624" y="1923678"/>
            <a:ext cx="6840760" cy="2880320"/>
          </a:xfrm>
          <a:prstGeom prst="rect">
            <a:avLst/>
          </a:prstGeom>
        </p:spPr>
      </p:pic>
      <p:sp>
        <p:nvSpPr>
          <p:cNvPr id="10" name="Google Shape;392;p38"/>
          <p:cNvSpPr txBox="1">
            <a:spLocks/>
          </p:cNvSpPr>
          <p:nvPr/>
        </p:nvSpPr>
        <p:spPr>
          <a:xfrm>
            <a:off x="420804" y="-97603"/>
            <a:ext cx="6451899" cy="1159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IN" dirty="0"/>
              <a:t>Validation Queries and Outputs</a:t>
            </a:r>
          </a:p>
        </p:txBody>
      </p:sp>
    </p:spTree>
    <p:extLst>
      <p:ext uri="{BB962C8B-B14F-4D97-AF65-F5344CB8AC3E}">
        <p14:creationId xmlns:p14="http://schemas.microsoft.com/office/powerpoint/2010/main" val="5443299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467544" y="483518"/>
            <a:ext cx="8018246" cy="792088"/>
          </a:xfrm>
          <a:prstGeom prst="rect">
            <a:avLst/>
          </a:prstGeom>
        </p:spPr>
        <p:txBody>
          <a:bodyPr spcFirstLastPara="1" wrap="square" lIns="0" tIns="0" rIns="0" bIns="0" anchor="t" anchorCtr="0">
            <a:normAutofit/>
          </a:bodyPr>
          <a:lstStyle/>
          <a:p>
            <a:pPr marL="76200" lvl="0" indent="0">
              <a:buNone/>
            </a:pPr>
            <a:r>
              <a:rPr lang="en-IN" sz="1600" dirty="0"/>
              <a:t>Retrieve the account number and balance for all accounts opened after April 23, 2024</a:t>
            </a:r>
            <a:endParaRPr lang="en-US" sz="1050" dirty="0"/>
          </a:p>
        </p:txBody>
      </p:sp>
      <p:pic>
        <p:nvPicPr>
          <p:cNvPr id="4" name="Picture 3"/>
          <p:cNvPicPr/>
          <p:nvPr/>
        </p:nvPicPr>
        <p:blipFill>
          <a:blip r:embed="rId3"/>
          <a:stretch>
            <a:fillRect/>
          </a:stretch>
        </p:blipFill>
        <p:spPr>
          <a:xfrm>
            <a:off x="611560" y="1059582"/>
            <a:ext cx="8016213" cy="3312368"/>
          </a:xfrm>
          <a:prstGeom prst="rect">
            <a:avLst/>
          </a:prstGeom>
        </p:spPr>
      </p:pic>
    </p:spTree>
    <p:extLst>
      <p:ext uri="{BB962C8B-B14F-4D97-AF65-F5344CB8AC3E}">
        <p14:creationId xmlns:p14="http://schemas.microsoft.com/office/powerpoint/2010/main" val="9966428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467544" y="267494"/>
            <a:ext cx="8018246" cy="792088"/>
          </a:xfrm>
          <a:prstGeom prst="rect">
            <a:avLst/>
          </a:prstGeom>
        </p:spPr>
        <p:txBody>
          <a:bodyPr spcFirstLastPara="1" wrap="square" lIns="0" tIns="0" rIns="0" bIns="0" anchor="t" anchorCtr="0">
            <a:normAutofit/>
          </a:bodyPr>
          <a:lstStyle/>
          <a:p>
            <a:pPr marL="76200" lvl="0" indent="0">
              <a:buNone/>
            </a:pPr>
            <a:r>
              <a:rPr lang="en-IN" sz="1600" dirty="0"/>
              <a:t>Retrieve the account holder's name and account type for all accounts in descending order of their balance.</a:t>
            </a:r>
            <a:endParaRPr lang="en-US" sz="1050" dirty="0"/>
          </a:p>
        </p:txBody>
      </p:sp>
      <p:pic>
        <p:nvPicPr>
          <p:cNvPr id="4" name="Picture 3"/>
          <p:cNvPicPr/>
          <p:nvPr/>
        </p:nvPicPr>
        <p:blipFill>
          <a:blip r:embed="rId3"/>
          <a:stretch>
            <a:fillRect/>
          </a:stretch>
        </p:blipFill>
        <p:spPr>
          <a:xfrm>
            <a:off x="2627784" y="699542"/>
            <a:ext cx="5722750" cy="4191706"/>
          </a:xfrm>
          <a:prstGeom prst="rect">
            <a:avLst/>
          </a:prstGeom>
        </p:spPr>
      </p:pic>
    </p:spTree>
    <p:extLst>
      <p:ext uri="{BB962C8B-B14F-4D97-AF65-F5344CB8AC3E}">
        <p14:creationId xmlns:p14="http://schemas.microsoft.com/office/powerpoint/2010/main" val="141750381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467544" y="483518"/>
            <a:ext cx="8018246" cy="792088"/>
          </a:xfrm>
          <a:prstGeom prst="rect">
            <a:avLst/>
          </a:prstGeom>
        </p:spPr>
        <p:txBody>
          <a:bodyPr spcFirstLastPara="1" wrap="square" lIns="0" tIns="0" rIns="0" bIns="0" anchor="t" anchorCtr="0">
            <a:normAutofit/>
          </a:bodyPr>
          <a:lstStyle/>
          <a:p>
            <a:pPr marL="76200" lvl="0" indent="0">
              <a:buNone/>
            </a:pPr>
            <a:r>
              <a:rPr lang="en-IN" sz="1600" dirty="0"/>
              <a:t>Retrieve the account holder's name, account type, and balance for the top 3 accounts with the highest balance</a:t>
            </a:r>
            <a:endParaRPr lang="en-US" sz="1050" dirty="0"/>
          </a:p>
        </p:txBody>
      </p:sp>
      <p:pic>
        <p:nvPicPr>
          <p:cNvPr id="4" name="Picture 3"/>
          <p:cNvPicPr/>
          <p:nvPr/>
        </p:nvPicPr>
        <p:blipFill>
          <a:blip r:embed="rId3"/>
          <a:stretch>
            <a:fillRect/>
          </a:stretch>
        </p:blipFill>
        <p:spPr>
          <a:xfrm>
            <a:off x="755576" y="1309830"/>
            <a:ext cx="7488832" cy="3206136"/>
          </a:xfrm>
          <a:prstGeom prst="rect">
            <a:avLst/>
          </a:prstGeom>
        </p:spPr>
      </p:pic>
    </p:spTree>
    <p:extLst>
      <p:ext uri="{BB962C8B-B14F-4D97-AF65-F5344CB8AC3E}">
        <p14:creationId xmlns:p14="http://schemas.microsoft.com/office/powerpoint/2010/main" val="65268367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0"/>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Roadmap</a:t>
            </a:r>
            <a:endParaRPr dirty="0"/>
          </a:p>
        </p:txBody>
      </p:sp>
      <p:sp>
        <p:nvSpPr>
          <p:cNvPr id="444" name="Google Shape;444;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40"/>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46" name="Google Shape;446;p40"/>
          <p:cNvGrpSpPr/>
          <p:nvPr/>
        </p:nvGrpSpPr>
        <p:grpSpPr>
          <a:xfrm>
            <a:off x="1786339" y="1703401"/>
            <a:ext cx="473400" cy="473400"/>
            <a:chOff x="1786339" y="1703401"/>
            <a:chExt cx="473400" cy="473400"/>
          </a:xfrm>
        </p:grpSpPr>
        <p:sp>
          <p:nvSpPr>
            <p:cNvPr id="447" name="Google Shape;447;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1</a:t>
              </a:r>
              <a:endParaRPr sz="600">
                <a:solidFill>
                  <a:schemeClr val="dk2"/>
                </a:solidFill>
                <a:latin typeface="Muli"/>
                <a:ea typeface="Muli"/>
                <a:cs typeface="Muli"/>
                <a:sym typeface="Muli"/>
              </a:endParaRPr>
            </a:p>
          </p:txBody>
        </p:sp>
      </p:grpSp>
      <p:grpSp>
        <p:nvGrpSpPr>
          <p:cNvPr id="449" name="Google Shape;449;p40"/>
          <p:cNvGrpSpPr/>
          <p:nvPr/>
        </p:nvGrpSpPr>
        <p:grpSpPr>
          <a:xfrm>
            <a:off x="3814414" y="1703401"/>
            <a:ext cx="473400" cy="473400"/>
            <a:chOff x="3814414" y="1703401"/>
            <a:chExt cx="473400" cy="473400"/>
          </a:xfrm>
        </p:grpSpPr>
        <p:sp>
          <p:nvSpPr>
            <p:cNvPr id="450" name="Google Shape;450;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3</a:t>
              </a:r>
              <a:endParaRPr sz="600">
                <a:solidFill>
                  <a:schemeClr val="dk2"/>
                </a:solidFill>
                <a:latin typeface="Muli"/>
                <a:ea typeface="Muli"/>
                <a:cs typeface="Muli"/>
                <a:sym typeface="Muli"/>
              </a:endParaRPr>
            </a:p>
          </p:txBody>
        </p:sp>
      </p:grpSp>
      <p:grpSp>
        <p:nvGrpSpPr>
          <p:cNvPr id="452" name="Google Shape;452;p40"/>
          <p:cNvGrpSpPr/>
          <p:nvPr/>
        </p:nvGrpSpPr>
        <p:grpSpPr>
          <a:xfrm>
            <a:off x="5842489" y="1703401"/>
            <a:ext cx="473400" cy="473400"/>
            <a:chOff x="5842489" y="1703401"/>
            <a:chExt cx="473400" cy="473400"/>
          </a:xfrm>
        </p:grpSpPr>
        <p:sp>
          <p:nvSpPr>
            <p:cNvPr id="453" name="Google Shape;453;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5</a:t>
              </a:r>
              <a:endParaRPr sz="600">
                <a:solidFill>
                  <a:schemeClr val="dk2"/>
                </a:solidFill>
                <a:latin typeface="Muli"/>
                <a:ea typeface="Muli"/>
                <a:cs typeface="Muli"/>
                <a:sym typeface="Muli"/>
              </a:endParaRPr>
            </a:p>
          </p:txBody>
        </p:sp>
      </p:grpSp>
      <p:grpSp>
        <p:nvGrpSpPr>
          <p:cNvPr id="455" name="Google Shape;455;p40"/>
          <p:cNvGrpSpPr/>
          <p:nvPr/>
        </p:nvGrpSpPr>
        <p:grpSpPr>
          <a:xfrm>
            <a:off x="6880814" y="3576300"/>
            <a:ext cx="473400" cy="473400"/>
            <a:chOff x="6880814" y="3576300"/>
            <a:chExt cx="473400" cy="473400"/>
          </a:xfrm>
        </p:grpSpPr>
        <p:sp>
          <p:nvSpPr>
            <p:cNvPr id="456" name="Google Shape;456;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6</a:t>
              </a:r>
              <a:endParaRPr sz="600">
                <a:solidFill>
                  <a:schemeClr val="dk2"/>
                </a:solidFill>
                <a:latin typeface="Muli"/>
                <a:ea typeface="Muli"/>
                <a:cs typeface="Muli"/>
                <a:sym typeface="Muli"/>
              </a:endParaRPr>
            </a:p>
          </p:txBody>
        </p:sp>
      </p:grpSp>
      <p:grpSp>
        <p:nvGrpSpPr>
          <p:cNvPr id="458" name="Google Shape;458;p40"/>
          <p:cNvGrpSpPr/>
          <p:nvPr/>
        </p:nvGrpSpPr>
        <p:grpSpPr>
          <a:xfrm>
            <a:off x="4852739" y="3576300"/>
            <a:ext cx="473400" cy="473400"/>
            <a:chOff x="4852739" y="3576300"/>
            <a:chExt cx="473400" cy="473400"/>
          </a:xfrm>
        </p:grpSpPr>
        <p:sp>
          <p:nvSpPr>
            <p:cNvPr id="459" name="Google Shape;459;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4</a:t>
              </a:r>
              <a:endParaRPr sz="600">
                <a:solidFill>
                  <a:schemeClr val="dk2"/>
                </a:solidFill>
                <a:latin typeface="Muli"/>
                <a:ea typeface="Muli"/>
                <a:cs typeface="Muli"/>
                <a:sym typeface="Muli"/>
              </a:endParaRPr>
            </a:p>
          </p:txBody>
        </p:sp>
      </p:grpSp>
      <p:grpSp>
        <p:nvGrpSpPr>
          <p:cNvPr id="461" name="Google Shape;461;p40"/>
          <p:cNvGrpSpPr/>
          <p:nvPr/>
        </p:nvGrpSpPr>
        <p:grpSpPr>
          <a:xfrm>
            <a:off x="2824664" y="3576300"/>
            <a:ext cx="473400" cy="473400"/>
            <a:chOff x="2824664" y="3576300"/>
            <a:chExt cx="473400" cy="473400"/>
          </a:xfrm>
        </p:grpSpPr>
        <p:sp>
          <p:nvSpPr>
            <p:cNvPr id="462" name="Google Shape;462;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Muli"/>
                  <a:ea typeface="Muli"/>
                  <a:cs typeface="Muli"/>
                  <a:sym typeface="Muli"/>
                </a:rPr>
                <a:t>2</a:t>
              </a:r>
              <a:endParaRPr sz="600">
                <a:solidFill>
                  <a:schemeClr val="dk2"/>
                </a:solidFill>
                <a:latin typeface="Muli"/>
                <a:ea typeface="Muli"/>
                <a:cs typeface="Muli"/>
                <a:sym typeface="Muli"/>
              </a:endParaRPr>
            </a:p>
          </p:txBody>
        </p:sp>
      </p:grpSp>
      <p:sp>
        <p:nvSpPr>
          <p:cNvPr id="464" name="Google Shape;464;p40"/>
          <p:cNvSpPr txBox="1"/>
          <p:nvPr/>
        </p:nvSpPr>
        <p:spPr>
          <a:xfrm>
            <a:off x="1379850" y="11561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000" dirty="0">
                <a:solidFill>
                  <a:schemeClr val="lt1"/>
                </a:solidFill>
                <a:latin typeface="Muli"/>
                <a:ea typeface="Muli"/>
                <a:cs typeface="Muli"/>
                <a:sym typeface="Muli"/>
              </a:rPr>
              <a:t>Introduction &amp; Scope</a:t>
            </a:r>
          </a:p>
        </p:txBody>
      </p:sp>
      <p:sp>
        <p:nvSpPr>
          <p:cNvPr id="465" name="Google Shape;465;p40"/>
          <p:cNvSpPr txBox="1"/>
          <p:nvPr/>
        </p:nvSpPr>
        <p:spPr>
          <a:xfrm>
            <a:off x="3491880" y="1156100"/>
            <a:ext cx="1080120" cy="533400"/>
          </a:xfrm>
          <a:prstGeom prst="rect">
            <a:avLst/>
          </a:prstGeom>
          <a:noFill/>
          <a:ln>
            <a:noFill/>
          </a:ln>
        </p:spPr>
        <p:txBody>
          <a:bodyPr spcFirstLastPara="1" wrap="square" lIns="0" tIns="0" rIns="0" bIns="0" anchor="b" anchorCtr="0">
            <a:noAutofit/>
          </a:bodyPr>
          <a:lstStyle/>
          <a:p>
            <a:pPr lvl="0" algn="ctr"/>
            <a:r>
              <a:rPr lang="en-IN" sz="1000" dirty="0">
                <a:solidFill>
                  <a:schemeClr val="lt1"/>
                </a:solidFill>
                <a:latin typeface="Muli"/>
                <a:ea typeface="Muli"/>
                <a:cs typeface="Muli"/>
                <a:sym typeface="Muli"/>
              </a:rPr>
              <a:t>Implementation</a:t>
            </a:r>
            <a:br>
              <a:rPr lang="en-IN" sz="1000" dirty="0">
                <a:solidFill>
                  <a:schemeClr val="lt1"/>
                </a:solidFill>
                <a:latin typeface="Muli"/>
                <a:ea typeface="Muli"/>
                <a:cs typeface="Muli"/>
                <a:sym typeface="Muli"/>
              </a:rPr>
            </a:br>
            <a:r>
              <a:rPr lang="en-IN" sz="1000" dirty="0">
                <a:solidFill>
                  <a:schemeClr val="lt1"/>
                </a:solidFill>
                <a:latin typeface="Muli"/>
                <a:ea typeface="Muli"/>
                <a:cs typeface="Muli"/>
                <a:sym typeface="Muli"/>
              </a:rPr>
              <a:t>&amp;</a:t>
            </a:r>
          </a:p>
          <a:p>
            <a:pPr lvl="0" algn="ctr"/>
            <a:r>
              <a:rPr lang="en-US" sz="1000" dirty="0">
                <a:solidFill>
                  <a:schemeClr val="lt1"/>
                </a:solidFill>
                <a:latin typeface="Muli"/>
                <a:ea typeface="Muli"/>
                <a:cs typeface="Muli"/>
                <a:sym typeface="Muli"/>
              </a:rPr>
              <a:t>Development</a:t>
            </a:r>
            <a:endParaRPr lang="en-IN" sz="1000" dirty="0">
              <a:solidFill>
                <a:schemeClr val="lt1"/>
              </a:solidFill>
              <a:latin typeface="Muli"/>
              <a:ea typeface="Muli"/>
              <a:cs typeface="Muli"/>
              <a:sym typeface="Muli"/>
            </a:endParaRPr>
          </a:p>
        </p:txBody>
      </p:sp>
      <p:sp>
        <p:nvSpPr>
          <p:cNvPr id="466" name="Google Shape;466;p40"/>
          <p:cNvSpPr txBox="1"/>
          <p:nvPr/>
        </p:nvSpPr>
        <p:spPr>
          <a:xfrm>
            <a:off x="5436010" y="1156100"/>
            <a:ext cx="1286400" cy="533400"/>
          </a:xfrm>
          <a:prstGeom prst="rect">
            <a:avLst/>
          </a:prstGeom>
          <a:noFill/>
          <a:ln>
            <a:noFill/>
          </a:ln>
        </p:spPr>
        <p:txBody>
          <a:bodyPr spcFirstLastPara="1" wrap="square" lIns="0" tIns="0" rIns="0" bIns="0" anchor="b" anchorCtr="0">
            <a:noAutofit/>
          </a:bodyPr>
          <a:lstStyle/>
          <a:p>
            <a:pPr lvl="0" algn="ctr"/>
            <a:r>
              <a:rPr lang="en-US" sz="1000" dirty="0">
                <a:solidFill>
                  <a:schemeClr val="lt1"/>
                </a:solidFill>
                <a:latin typeface="Muli"/>
                <a:ea typeface="Muli"/>
                <a:cs typeface="Muli"/>
                <a:sym typeface="Muli"/>
              </a:rPr>
              <a:t>Project Validation </a:t>
            </a:r>
            <a:br>
              <a:rPr lang="en-US" sz="1000" dirty="0">
                <a:solidFill>
                  <a:schemeClr val="lt1"/>
                </a:solidFill>
                <a:latin typeface="Muli"/>
                <a:ea typeface="Muli"/>
                <a:cs typeface="Muli"/>
                <a:sym typeface="Muli"/>
              </a:rPr>
            </a:br>
            <a:r>
              <a:rPr lang="en-US" sz="1000" dirty="0">
                <a:solidFill>
                  <a:schemeClr val="lt1"/>
                </a:solidFill>
                <a:latin typeface="Muli"/>
                <a:ea typeface="Muli"/>
                <a:cs typeface="Muli"/>
                <a:sym typeface="Muli"/>
              </a:rPr>
              <a:t>&amp;</a:t>
            </a:r>
            <a:br>
              <a:rPr lang="en-US" sz="1000" dirty="0">
                <a:solidFill>
                  <a:schemeClr val="lt1"/>
                </a:solidFill>
                <a:latin typeface="Muli"/>
                <a:ea typeface="Muli"/>
                <a:cs typeface="Muli"/>
                <a:sym typeface="Muli"/>
              </a:rPr>
            </a:br>
            <a:r>
              <a:rPr lang="en-US" sz="1000" dirty="0">
                <a:solidFill>
                  <a:schemeClr val="lt1"/>
                </a:solidFill>
                <a:latin typeface="Muli"/>
                <a:ea typeface="Muli"/>
                <a:cs typeface="Muli"/>
                <a:sym typeface="Muli"/>
              </a:rPr>
              <a:t>Testing</a:t>
            </a:r>
          </a:p>
        </p:txBody>
      </p:sp>
      <p:sp>
        <p:nvSpPr>
          <p:cNvPr id="467" name="Google Shape;467;p40"/>
          <p:cNvSpPr txBox="1"/>
          <p:nvPr/>
        </p:nvSpPr>
        <p:spPr>
          <a:xfrm>
            <a:off x="2483767" y="4063600"/>
            <a:ext cx="1220807" cy="533400"/>
          </a:xfrm>
          <a:prstGeom prst="rect">
            <a:avLst/>
          </a:prstGeom>
          <a:noFill/>
          <a:ln>
            <a:noFill/>
          </a:ln>
        </p:spPr>
        <p:txBody>
          <a:bodyPr spcFirstLastPara="1" wrap="square" lIns="0" tIns="0" rIns="0" bIns="0" anchor="t" anchorCtr="0">
            <a:noAutofit/>
          </a:bodyPr>
          <a:lstStyle/>
          <a:p>
            <a:pPr lvl="0" algn="ctr"/>
            <a:r>
              <a:rPr lang="en-US" sz="1000" dirty="0">
                <a:solidFill>
                  <a:schemeClr val="lt1"/>
                </a:solidFill>
                <a:latin typeface="Muli"/>
                <a:ea typeface="Muli"/>
                <a:cs typeface="Muli"/>
                <a:sym typeface="Muli"/>
              </a:rPr>
              <a:t>Design </a:t>
            </a:r>
          </a:p>
          <a:p>
            <a:pPr lvl="0" algn="ctr"/>
            <a:r>
              <a:rPr lang="en-US" sz="1000" dirty="0">
                <a:solidFill>
                  <a:schemeClr val="lt1"/>
                </a:solidFill>
                <a:latin typeface="Muli"/>
                <a:ea typeface="Muli"/>
                <a:cs typeface="Muli"/>
                <a:sym typeface="Muli"/>
              </a:rPr>
              <a:t>&amp;</a:t>
            </a:r>
            <a:br>
              <a:rPr lang="en-US" sz="1000" dirty="0">
                <a:solidFill>
                  <a:schemeClr val="lt1"/>
                </a:solidFill>
                <a:latin typeface="Muli"/>
                <a:ea typeface="Muli"/>
                <a:cs typeface="Muli"/>
                <a:sym typeface="Muli"/>
              </a:rPr>
            </a:br>
            <a:r>
              <a:rPr lang="en-US" sz="1000" dirty="0">
                <a:solidFill>
                  <a:schemeClr val="lt1"/>
                </a:solidFill>
                <a:latin typeface="Muli"/>
                <a:ea typeface="Muli"/>
                <a:cs typeface="Muli"/>
                <a:sym typeface="Muli"/>
              </a:rPr>
              <a:t>Planning</a:t>
            </a:r>
          </a:p>
        </p:txBody>
      </p:sp>
      <p:sp>
        <p:nvSpPr>
          <p:cNvPr id="468" name="Google Shape;468;p40"/>
          <p:cNvSpPr txBox="1"/>
          <p:nvPr/>
        </p:nvSpPr>
        <p:spPr>
          <a:xfrm>
            <a:off x="4446255" y="4063600"/>
            <a:ext cx="1286400" cy="533400"/>
          </a:xfrm>
          <a:prstGeom prst="rect">
            <a:avLst/>
          </a:prstGeom>
          <a:noFill/>
          <a:ln>
            <a:noFill/>
          </a:ln>
        </p:spPr>
        <p:txBody>
          <a:bodyPr spcFirstLastPara="1" wrap="square" lIns="0" tIns="0" rIns="0" bIns="0" anchor="t" anchorCtr="0">
            <a:noAutofit/>
          </a:bodyPr>
          <a:lstStyle/>
          <a:p>
            <a:pPr lvl="0" algn="ctr"/>
            <a:r>
              <a:rPr lang="en-US" sz="1000" dirty="0">
                <a:solidFill>
                  <a:schemeClr val="lt1"/>
                </a:solidFill>
                <a:latin typeface="Muli"/>
                <a:ea typeface="Muli"/>
                <a:cs typeface="Muli"/>
                <a:sym typeface="Muli"/>
              </a:rPr>
              <a:t>Database </a:t>
            </a:r>
            <a:br>
              <a:rPr lang="en-US" sz="1000" dirty="0">
                <a:solidFill>
                  <a:schemeClr val="lt1"/>
                </a:solidFill>
                <a:latin typeface="Muli"/>
                <a:ea typeface="Muli"/>
                <a:cs typeface="Muli"/>
                <a:sym typeface="Muli"/>
              </a:rPr>
            </a:br>
            <a:r>
              <a:rPr lang="en-US" sz="1000" dirty="0">
                <a:solidFill>
                  <a:schemeClr val="lt1"/>
                </a:solidFill>
                <a:latin typeface="Muli"/>
                <a:ea typeface="Muli"/>
                <a:cs typeface="Muli"/>
                <a:sym typeface="Muli"/>
              </a:rPr>
              <a:t>&amp;</a:t>
            </a:r>
          </a:p>
          <a:p>
            <a:pPr lvl="0" algn="ctr"/>
            <a:r>
              <a:rPr lang="en-US" sz="1000" dirty="0">
                <a:solidFill>
                  <a:schemeClr val="lt1"/>
                </a:solidFill>
                <a:latin typeface="Muli"/>
                <a:ea typeface="Muli"/>
                <a:cs typeface="Muli"/>
                <a:sym typeface="Muli"/>
              </a:rPr>
              <a:t>System Details</a:t>
            </a:r>
          </a:p>
        </p:txBody>
      </p:sp>
      <p:sp>
        <p:nvSpPr>
          <p:cNvPr id="469" name="Google Shape;469;p40"/>
          <p:cNvSpPr txBox="1"/>
          <p:nvPr/>
        </p:nvSpPr>
        <p:spPr>
          <a:xfrm>
            <a:off x="6474335" y="40636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1000" dirty="0">
                <a:solidFill>
                  <a:schemeClr val="lt1"/>
                </a:solidFill>
                <a:latin typeface="Muli"/>
                <a:ea typeface="Muli"/>
                <a:cs typeface="Muli"/>
                <a:sym typeface="Muli"/>
              </a:rPr>
              <a:t> Conclusion</a:t>
            </a:r>
            <a:br>
              <a:rPr lang="en" sz="1000" dirty="0">
                <a:solidFill>
                  <a:schemeClr val="lt1"/>
                </a:solidFill>
                <a:latin typeface="Muli"/>
                <a:ea typeface="Muli"/>
                <a:cs typeface="Muli"/>
                <a:sym typeface="Muli"/>
              </a:rPr>
            </a:br>
            <a:r>
              <a:rPr lang="en" sz="1000" dirty="0">
                <a:solidFill>
                  <a:schemeClr val="lt1"/>
                </a:solidFill>
                <a:latin typeface="Muli"/>
                <a:ea typeface="Muli"/>
                <a:cs typeface="Muli"/>
                <a:sym typeface="Muli"/>
              </a:rPr>
              <a:t>&amp;</a:t>
            </a:r>
            <a:br>
              <a:rPr lang="en" sz="1000" dirty="0">
                <a:solidFill>
                  <a:schemeClr val="lt1"/>
                </a:solidFill>
                <a:latin typeface="Muli"/>
                <a:ea typeface="Muli"/>
                <a:cs typeface="Muli"/>
                <a:sym typeface="Muli"/>
              </a:rPr>
            </a:br>
            <a:r>
              <a:rPr lang="en" sz="1000" dirty="0">
                <a:solidFill>
                  <a:schemeClr val="lt1"/>
                </a:solidFill>
                <a:latin typeface="Muli"/>
                <a:ea typeface="Muli"/>
                <a:cs typeface="Muli"/>
                <a:sym typeface="Muli"/>
              </a:rPr>
              <a:t>Future Scope</a:t>
            </a:r>
            <a:endParaRPr sz="1000" dirty="0">
              <a:solidFill>
                <a:schemeClr val="lt1"/>
              </a:solidFill>
              <a:latin typeface="Muli"/>
              <a:ea typeface="Muli"/>
              <a:cs typeface="Muli"/>
              <a:sym typeface="Muli"/>
            </a:endParaRPr>
          </a:p>
        </p:txBody>
      </p:sp>
    </p:spTree>
    <p:extLst>
      <p:ext uri="{BB962C8B-B14F-4D97-AF65-F5344CB8AC3E}">
        <p14:creationId xmlns:p14="http://schemas.microsoft.com/office/powerpoint/2010/main" val="1535816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Conclusion</a:t>
            </a:r>
            <a:endParaRPr dirty="0"/>
          </a:p>
        </p:txBody>
      </p:sp>
      <p:sp>
        <p:nvSpPr>
          <p:cNvPr id="73" name="Google Shape;73;p14"/>
          <p:cNvSpPr txBox="1">
            <a:spLocks noGrp="1"/>
          </p:cNvSpPr>
          <p:nvPr>
            <p:ph type="body" idx="1"/>
          </p:nvPr>
        </p:nvSpPr>
        <p:spPr>
          <a:xfrm>
            <a:off x="580550" y="1131590"/>
            <a:ext cx="3559402" cy="31551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200" b="1" dirty="0"/>
              <a:t>PROJECT USAGE, PROSPECT &amp; POTENTIAL</a:t>
            </a:r>
          </a:p>
          <a:p>
            <a:pPr marL="0" lvl="0" indent="0" algn="l" rtl="0">
              <a:spcBef>
                <a:spcPts val="600"/>
              </a:spcBef>
              <a:spcAft>
                <a:spcPts val="0"/>
              </a:spcAft>
              <a:buClr>
                <a:schemeClr val="dk1"/>
              </a:buClr>
              <a:buSzPts val="1100"/>
              <a:buFont typeface="Arial"/>
              <a:buNone/>
            </a:pPr>
            <a:endParaRPr sz="1200" dirty="0"/>
          </a:p>
          <a:p>
            <a:pPr marL="171450" lvl="0" indent="-171450">
              <a:buClr>
                <a:schemeClr val="accent6"/>
              </a:buClr>
              <a:buSzPts val="1100"/>
              <a:buFont typeface="Wingdings" panose="05000000000000000000" pitchFamily="2" charset="2"/>
              <a:buChar char="ü"/>
            </a:pPr>
            <a:r>
              <a:rPr lang="en-US" sz="1200" dirty="0"/>
              <a:t>A comprehensive solution for managing banking operations, providing potential usage for individual users, corporate clients, and even government entities.</a:t>
            </a:r>
          </a:p>
          <a:p>
            <a:pPr marL="171450" lvl="0" indent="-171450">
              <a:buClr>
                <a:schemeClr val="accent6"/>
              </a:buClr>
              <a:buSzPts val="1100"/>
              <a:buFont typeface="Wingdings" panose="05000000000000000000" pitchFamily="2" charset="2"/>
              <a:buChar char="ü"/>
            </a:pPr>
            <a:r>
              <a:rPr lang="en-US" sz="1200" dirty="0"/>
              <a:t>The system is designed to be user-friendly, saving time for users and making banking operations more efficient.</a:t>
            </a:r>
          </a:p>
          <a:p>
            <a:pPr marL="171450" indent="-171450">
              <a:buClr>
                <a:schemeClr val="accent6"/>
              </a:buClr>
              <a:buSzPts val="1100"/>
              <a:buFont typeface="Wingdings" panose="05000000000000000000" pitchFamily="2" charset="2"/>
              <a:buChar char="ü"/>
            </a:pPr>
            <a:r>
              <a:rPr lang="en-US" sz="1200" dirty="0"/>
              <a:t>The secure and robust database design ensures the safety of user data and smooth operation of banking services.</a:t>
            </a:r>
          </a:p>
          <a:p>
            <a:pPr marL="171450" lvl="0" indent="-171450">
              <a:buClr>
                <a:schemeClr val="accent6"/>
              </a:buClr>
              <a:buSzPts val="1100"/>
              <a:buFont typeface="Wingdings" panose="05000000000000000000" pitchFamily="2" charset="2"/>
              <a:buChar char="ü"/>
            </a:pPr>
            <a:r>
              <a:rPr lang="en-US" sz="1200" dirty="0"/>
              <a:t>Saves a lot of time and helpful especially for those who have difficulty in visiting banks manually</a:t>
            </a:r>
          </a:p>
        </p:txBody>
      </p:sp>
      <p:sp>
        <p:nvSpPr>
          <p:cNvPr id="72" name="Google Shape;72;p14"/>
          <p:cNvSpPr txBox="1">
            <a:spLocks noGrp="1"/>
          </p:cNvSpPr>
          <p:nvPr>
            <p:ph type="body" idx="2"/>
          </p:nvPr>
        </p:nvSpPr>
        <p:spPr>
          <a:xfrm>
            <a:off x="5220072" y="1131590"/>
            <a:ext cx="3168352" cy="31551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 sz="1200" b="1" dirty="0"/>
              <a:t>PROJECT EXPERIENCE &amp; TEAMWORK</a:t>
            </a:r>
          </a:p>
          <a:p>
            <a:pPr marL="0" lvl="0" indent="0" algn="l" rtl="0">
              <a:spcBef>
                <a:spcPts val="600"/>
              </a:spcBef>
              <a:spcAft>
                <a:spcPts val="0"/>
              </a:spcAft>
              <a:buNone/>
            </a:pPr>
            <a:endParaRPr sz="1200" dirty="0"/>
          </a:p>
          <a:p>
            <a:pPr marL="171450" lvl="0" indent="-171450">
              <a:buFont typeface="Wingdings" panose="05000000000000000000" pitchFamily="2" charset="2"/>
              <a:buChar char="ü"/>
            </a:pPr>
            <a:r>
              <a:rPr lang="en-US" sz="1200" dirty="0"/>
              <a:t> Finding solutions to the problems  encountered</a:t>
            </a:r>
          </a:p>
          <a:p>
            <a:pPr marL="171450" lvl="0" indent="-171450">
              <a:buFont typeface="Wingdings" panose="05000000000000000000" pitchFamily="2" charset="2"/>
              <a:buChar char="ü"/>
            </a:pPr>
            <a:r>
              <a:rPr lang="en-US" sz="1200" dirty="0"/>
              <a:t>Improved coding skills and database Knowledge.</a:t>
            </a:r>
          </a:p>
          <a:p>
            <a:pPr marL="171450" lvl="0" indent="-171450">
              <a:buFont typeface="Wingdings" panose="05000000000000000000" pitchFamily="2" charset="2"/>
              <a:buChar char="ü"/>
            </a:pPr>
            <a:r>
              <a:rPr lang="en-US" sz="1200" dirty="0"/>
              <a:t>Gained integrating database and development experience</a:t>
            </a:r>
          </a:p>
          <a:p>
            <a:pPr marL="171450" lvl="0" indent="-171450">
              <a:buFont typeface="Wingdings" panose="05000000000000000000" pitchFamily="2" charset="2"/>
              <a:buChar char="ü"/>
            </a:pPr>
            <a:r>
              <a:rPr lang="en-US" sz="1200" dirty="0"/>
              <a:t>Success of the project demonstrates the team’s commitment to excellence and vision for a future where banking is more accessible, secure, and user-friendly for all.</a:t>
            </a:r>
          </a:p>
        </p:txBody>
      </p:sp>
    </p:spTree>
    <p:extLst>
      <p:ext uri="{BB962C8B-B14F-4D97-AF65-F5344CB8AC3E}">
        <p14:creationId xmlns:p14="http://schemas.microsoft.com/office/powerpoint/2010/main" val="89770390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20" name="Title 5"/>
          <p:cNvSpPr>
            <a:spLocks noGrp="1"/>
          </p:cNvSpPr>
          <p:nvPr>
            <p:ph type="title"/>
          </p:nvPr>
        </p:nvSpPr>
        <p:spPr>
          <a:xfrm>
            <a:off x="467544" y="399093"/>
            <a:ext cx="8368363" cy="495383"/>
          </a:xfrm>
        </p:spPr>
        <p:txBody>
          <a:bodyPr/>
          <a:lstStyle/>
          <a:p>
            <a:r>
              <a:rPr lang="en-US" altLang="zh-CN" dirty="0">
                <a:solidFill>
                  <a:schemeClr val="bg1"/>
                </a:solidFill>
              </a:rPr>
              <a:t>Future Work</a:t>
            </a:r>
            <a:endParaRPr lang="en-US" dirty="0">
              <a:solidFill>
                <a:schemeClr val="bg1"/>
              </a:solidFill>
            </a:endParaRPr>
          </a:p>
        </p:txBody>
      </p:sp>
      <p:sp>
        <p:nvSpPr>
          <p:cNvPr id="151" name="Google Shape;151;p22"/>
          <p:cNvSpPr txBox="1">
            <a:spLocks noGrp="1"/>
          </p:cNvSpPr>
          <p:nvPr>
            <p:ph type="body" idx="1"/>
          </p:nvPr>
        </p:nvSpPr>
        <p:spPr>
          <a:xfrm>
            <a:off x="2909840" y="806402"/>
            <a:ext cx="5492760" cy="2376264"/>
          </a:xfrm>
          <a:prstGeom prst="rect">
            <a:avLst/>
          </a:prstGeom>
        </p:spPr>
        <p:txBody>
          <a:bodyPr spcFirstLastPara="1" wrap="square" lIns="0" tIns="0" rIns="0" bIns="0" anchor="t" anchorCtr="0">
            <a:noAutofit/>
          </a:bodyPr>
          <a:lstStyle/>
          <a:p>
            <a:pPr marL="0" lvl="0" indent="0">
              <a:buNone/>
            </a:pPr>
            <a:endParaRPr lang="en-US" sz="1600" dirty="0"/>
          </a:p>
          <a:p>
            <a:pPr marL="285750" lvl="0" indent="-285750" algn="just">
              <a:buFont typeface="Wingdings" panose="05000000000000000000" pitchFamily="2" charset="2"/>
              <a:buChar char="Ø"/>
            </a:pPr>
            <a:r>
              <a:rPr lang="en-US" sz="1400" dirty="0"/>
              <a:t>Block-Chain Integration</a:t>
            </a:r>
          </a:p>
          <a:p>
            <a:pPr marL="285750" lvl="0" indent="-285750" algn="just">
              <a:buFont typeface="Wingdings" panose="05000000000000000000" pitchFamily="2" charset="2"/>
              <a:buChar char="Ø"/>
            </a:pPr>
            <a:r>
              <a:rPr lang="en-US" sz="1400" dirty="0"/>
              <a:t>AI-Driven Customer Service</a:t>
            </a:r>
          </a:p>
          <a:p>
            <a:pPr marL="285750" lvl="0" indent="-285750" algn="just">
              <a:buFont typeface="Wingdings" panose="05000000000000000000" pitchFamily="2" charset="2"/>
              <a:buChar char="Ø"/>
            </a:pPr>
            <a:r>
              <a:rPr lang="en-US" sz="1400" dirty="0"/>
              <a:t>Mobile Banking Advancements</a:t>
            </a:r>
          </a:p>
          <a:p>
            <a:pPr marL="285750" lvl="0" indent="-285750" algn="just">
              <a:buFont typeface="Wingdings" panose="05000000000000000000" pitchFamily="2" charset="2"/>
              <a:buChar char="Ø"/>
            </a:pPr>
            <a:r>
              <a:rPr lang="en-US" sz="1400" dirty="0"/>
              <a:t>Smart Contracts for Loans and Mortgages</a:t>
            </a:r>
          </a:p>
          <a:p>
            <a:pPr marL="285750" lvl="0" indent="-285750" algn="just">
              <a:buFont typeface="Wingdings" panose="05000000000000000000" pitchFamily="2" charset="2"/>
              <a:buChar char="Ø"/>
            </a:pPr>
            <a:r>
              <a:rPr lang="en-US" sz="1400" dirty="0"/>
              <a:t>Bug improvements</a:t>
            </a:r>
            <a:endParaRPr lang="en-US" sz="1600" dirty="0"/>
          </a:p>
          <a:p>
            <a:pPr marL="285750" lvl="0" indent="-285750">
              <a:buFont typeface="Wingdings" panose="05000000000000000000" pitchFamily="2" charset="2"/>
              <a:buChar char="Ø"/>
            </a:pPr>
            <a:endParaRPr lang="en-US" sz="1600" dirty="0"/>
          </a:p>
          <a:p>
            <a:pPr marL="0" indent="0">
              <a:buNone/>
            </a:pPr>
            <a:endParaRPr lang="en-US" sz="16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4" name="Google Shape;802;p49"/>
          <p:cNvGrpSpPr/>
          <p:nvPr/>
        </p:nvGrpSpPr>
        <p:grpSpPr>
          <a:xfrm>
            <a:off x="755576" y="1203598"/>
            <a:ext cx="1621442" cy="1584176"/>
            <a:chOff x="5970800" y="1619250"/>
            <a:chExt cx="428650" cy="456725"/>
          </a:xfrm>
        </p:grpSpPr>
        <p:sp>
          <p:nvSpPr>
            <p:cNvPr id="5" name="Google Shape;803;p4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4;p4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5;p4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6;p4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7;p4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568;p45"/>
          <p:cNvSpPr txBox="1"/>
          <p:nvPr/>
        </p:nvSpPr>
        <p:spPr>
          <a:xfrm>
            <a:off x="585575" y="4531128"/>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lt1"/>
                </a:solidFill>
                <a:latin typeface="Muli"/>
                <a:ea typeface="Muli"/>
                <a:cs typeface="Muli"/>
                <a:sym typeface="Muli"/>
              </a:rPr>
              <a:t>INTERFACE IMPROVEMENTS</a:t>
            </a:r>
            <a:endParaRPr dirty="0">
              <a:solidFill>
                <a:schemeClr val="lt1"/>
              </a:solidFill>
              <a:latin typeface="Muli"/>
              <a:ea typeface="Muli"/>
              <a:cs typeface="Muli"/>
              <a:sym typeface="Muli"/>
            </a:endParaRPr>
          </a:p>
          <a:p>
            <a:pPr marL="0" lvl="0" indent="0" algn="ctr" rtl="0">
              <a:spcBef>
                <a:spcPts val="400"/>
              </a:spcBef>
              <a:spcAft>
                <a:spcPts val="400"/>
              </a:spcAft>
              <a:buNone/>
            </a:pPr>
            <a:endParaRPr dirty="0">
              <a:solidFill>
                <a:schemeClr val="lt1"/>
              </a:solidFill>
              <a:latin typeface="Muli"/>
              <a:ea typeface="Muli"/>
              <a:cs typeface="Muli"/>
              <a:sym typeface="Muli"/>
            </a:endParaRPr>
          </a:p>
        </p:txBody>
      </p:sp>
      <p:sp>
        <p:nvSpPr>
          <p:cNvPr id="11" name="Google Shape;570;p45"/>
          <p:cNvSpPr txBox="1"/>
          <p:nvPr/>
        </p:nvSpPr>
        <p:spPr>
          <a:xfrm>
            <a:off x="6271514" y="4530344"/>
            <a:ext cx="1972894"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lt1"/>
                </a:solidFill>
                <a:latin typeface="Muli"/>
                <a:ea typeface="Muli"/>
                <a:cs typeface="Muli"/>
                <a:sym typeface="Muli"/>
              </a:rPr>
              <a:t>ADDITIONAL FUNCTIONS/</a:t>
            </a:r>
          </a:p>
          <a:p>
            <a:pPr marL="0" lvl="0" indent="0" algn="ctr" rtl="0">
              <a:spcBef>
                <a:spcPts val="0"/>
              </a:spcBef>
              <a:spcAft>
                <a:spcPts val="0"/>
              </a:spcAft>
              <a:buNone/>
            </a:pPr>
            <a:r>
              <a:rPr lang="en" sz="1200" b="1" dirty="0">
                <a:solidFill>
                  <a:schemeClr val="lt1"/>
                </a:solidFill>
                <a:latin typeface="Muli"/>
                <a:ea typeface="Muli"/>
                <a:cs typeface="Muli"/>
                <a:sym typeface="Muli"/>
              </a:rPr>
              <a:t>FEATURES</a:t>
            </a:r>
            <a:endParaRPr dirty="0">
              <a:solidFill>
                <a:schemeClr val="lt1"/>
              </a:solidFill>
              <a:latin typeface="Muli"/>
              <a:ea typeface="Muli"/>
              <a:cs typeface="Muli"/>
              <a:sym typeface="Muli"/>
            </a:endParaRPr>
          </a:p>
          <a:p>
            <a:pPr marL="0" lvl="0" indent="0" algn="ctr" rtl="0">
              <a:spcBef>
                <a:spcPts val="400"/>
              </a:spcBef>
              <a:spcAft>
                <a:spcPts val="400"/>
              </a:spcAft>
              <a:buNone/>
            </a:pPr>
            <a:endParaRPr dirty="0">
              <a:solidFill>
                <a:schemeClr val="lt1"/>
              </a:solidFill>
              <a:latin typeface="Muli"/>
              <a:ea typeface="Muli"/>
              <a:cs typeface="Muli"/>
              <a:sym typeface="Muli"/>
            </a:endParaRPr>
          </a:p>
        </p:txBody>
      </p:sp>
      <p:sp>
        <p:nvSpPr>
          <p:cNvPr id="12" name="Google Shape;572;p45"/>
          <p:cNvSpPr txBox="1"/>
          <p:nvPr/>
        </p:nvSpPr>
        <p:spPr>
          <a:xfrm>
            <a:off x="3563888" y="4531128"/>
            <a:ext cx="1489200" cy="734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dirty="0">
                <a:solidFill>
                  <a:schemeClr val="lt1"/>
                </a:solidFill>
                <a:latin typeface="Muli"/>
                <a:ea typeface="Muli"/>
                <a:cs typeface="Muli"/>
                <a:sym typeface="Muli"/>
              </a:rPr>
              <a:t>DATABASE IMPROVEMENTS</a:t>
            </a:r>
            <a:endParaRPr dirty="0">
              <a:solidFill>
                <a:schemeClr val="lt1"/>
              </a:solidFill>
              <a:latin typeface="Muli"/>
              <a:ea typeface="Muli"/>
              <a:cs typeface="Muli"/>
              <a:sym typeface="Muli"/>
            </a:endParaRPr>
          </a:p>
        </p:txBody>
      </p:sp>
      <p:cxnSp>
        <p:nvCxnSpPr>
          <p:cNvPr id="13" name="Straight Connector 12"/>
          <p:cNvCxnSpPr/>
          <p:nvPr/>
        </p:nvCxnSpPr>
        <p:spPr>
          <a:xfrm>
            <a:off x="2843808" y="2884747"/>
            <a:ext cx="8992" cy="1919251"/>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60132" y="2830600"/>
            <a:ext cx="11022" cy="1973398"/>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Google Shape;684;p48"/>
          <p:cNvPicPr preferRelativeResize="0"/>
          <p:nvPr/>
        </p:nvPicPr>
        <p:blipFill>
          <a:blip r:embed="rId3">
            <a:alphaModFix/>
          </a:blip>
          <a:stretch>
            <a:fillRect/>
          </a:stretch>
        </p:blipFill>
        <p:spPr>
          <a:xfrm>
            <a:off x="3779912" y="3291830"/>
            <a:ext cx="1008111" cy="936104"/>
          </a:xfrm>
          <a:prstGeom prst="rect">
            <a:avLst/>
          </a:prstGeom>
          <a:noFill/>
          <a:ln>
            <a:noFill/>
          </a:ln>
        </p:spPr>
      </p:pic>
      <p:pic>
        <p:nvPicPr>
          <p:cNvPr id="16" name="Google Shape;679;p48"/>
          <p:cNvPicPr preferRelativeResize="0"/>
          <p:nvPr/>
        </p:nvPicPr>
        <p:blipFill>
          <a:blip r:embed="rId4">
            <a:alphaModFix/>
          </a:blip>
          <a:stretch>
            <a:fillRect/>
          </a:stretch>
        </p:blipFill>
        <p:spPr>
          <a:xfrm>
            <a:off x="683568" y="3291830"/>
            <a:ext cx="1255157" cy="936104"/>
          </a:xfrm>
          <a:prstGeom prst="rect">
            <a:avLst/>
          </a:prstGeom>
          <a:noFill/>
          <a:ln>
            <a:noFill/>
          </a:ln>
        </p:spPr>
      </p:pic>
      <p:grpSp>
        <p:nvGrpSpPr>
          <p:cNvPr id="17" name="Google Shape;853;p49"/>
          <p:cNvGrpSpPr/>
          <p:nvPr/>
        </p:nvGrpSpPr>
        <p:grpSpPr>
          <a:xfrm>
            <a:off x="6660232" y="3291830"/>
            <a:ext cx="1080120" cy="864096"/>
            <a:chOff x="5255200" y="3006475"/>
            <a:chExt cx="511700" cy="378575"/>
          </a:xfrm>
        </p:grpSpPr>
        <p:sp>
          <p:nvSpPr>
            <p:cNvPr id="18" name="Google Shape;854;p4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5;p4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330300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6213FA8-3F1B-5373-ABA8-388739B7D75B}"/>
              </a:ext>
            </a:extLst>
          </p:cNvPr>
          <p:cNvGraphicFramePr>
            <a:graphicFrameLocks noGrp="1"/>
          </p:cNvGraphicFramePr>
          <p:nvPr/>
        </p:nvGraphicFramePr>
        <p:xfrm>
          <a:off x="602882" y="914400"/>
          <a:ext cx="7923950" cy="3119272"/>
        </p:xfrm>
        <a:graphic>
          <a:graphicData uri="http://schemas.openxmlformats.org/drawingml/2006/table">
            <a:tbl>
              <a:tblPr firstRow="1" bandRow="1">
                <a:tableStyleId>{5C22544A-7EE6-4342-B048-85BDC9FD1C3A}</a:tableStyleId>
              </a:tblPr>
              <a:tblGrid>
                <a:gridCol w="1454113">
                  <a:extLst>
                    <a:ext uri="{9D8B030D-6E8A-4147-A177-3AD203B41FA5}">
                      <a16:colId xmlns:a16="http://schemas.microsoft.com/office/drawing/2014/main" val="1130400309"/>
                    </a:ext>
                  </a:extLst>
                </a:gridCol>
                <a:gridCol w="1111753">
                  <a:extLst>
                    <a:ext uri="{9D8B030D-6E8A-4147-A177-3AD203B41FA5}">
                      <a16:colId xmlns:a16="http://schemas.microsoft.com/office/drawing/2014/main" val="1347790511"/>
                    </a:ext>
                  </a:extLst>
                </a:gridCol>
                <a:gridCol w="1104717">
                  <a:extLst>
                    <a:ext uri="{9D8B030D-6E8A-4147-A177-3AD203B41FA5}">
                      <a16:colId xmlns:a16="http://schemas.microsoft.com/office/drawing/2014/main" val="2601587368"/>
                    </a:ext>
                  </a:extLst>
                </a:gridCol>
                <a:gridCol w="1069535">
                  <a:extLst>
                    <a:ext uri="{9D8B030D-6E8A-4147-A177-3AD203B41FA5}">
                      <a16:colId xmlns:a16="http://schemas.microsoft.com/office/drawing/2014/main" val="2508576642"/>
                    </a:ext>
                  </a:extLst>
                </a:gridCol>
                <a:gridCol w="1055462">
                  <a:extLst>
                    <a:ext uri="{9D8B030D-6E8A-4147-A177-3AD203B41FA5}">
                      <a16:colId xmlns:a16="http://schemas.microsoft.com/office/drawing/2014/main" val="2638327347"/>
                    </a:ext>
                  </a:extLst>
                </a:gridCol>
                <a:gridCol w="1045634">
                  <a:extLst>
                    <a:ext uri="{9D8B030D-6E8A-4147-A177-3AD203B41FA5}">
                      <a16:colId xmlns:a16="http://schemas.microsoft.com/office/drawing/2014/main" val="1510967112"/>
                    </a:ext>
                  </a:extLst>
                </a:gridCol>
                <a:gridCol w="1082736">
                  <a:extLst>
                    <a:ext uri="{9D8B030D-6E8A-4147-A177-3AD203B41FA5}">
                      <a16:colId xmlns:a16="http://schemas.microsoft.com/office/drawing/2014/main" val="636252552"/>
                    </a:ext>
                  </a:extLst>
                </a:gridCol>
              </a:tblGrid>
              <a:tr h="354722">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r>
                        <a:rPr lang="en-US" sz="1100" dirty="0">
                          <a:solidFill>
                            <a:schemeClr val="bg1">
                              <a:lumMod val="95000"/>
                            </a:schemeClr>
                          </a:solidFill>
                        </a:rPr>
                        <a:t> </a:t>
                      </a:r>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28345663"/>
                  </a:ext>
                </a:extLst>
              </a:tr>
              <a:tr h="276455">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solidFill>
                          <a:schemeClr val="bg1">
                            <a:lumMod val="95000"/>
                          </a:schemeClr>
                        </a:solidFill>
                      </a:endParaRPr>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269800412"/>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54510573"/>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09118455"/>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492502848"/>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727325014"/>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81414683"/>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77397036"/>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042720632"/>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4140670180"/>
                  </a:ext>
                </a:extLst>
              </a:tr>
              <a:tr h="276455">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65000"/>
                        <a:lumOff val="3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tc>
                  <a:txBody>
                    <a:bodyPr/>
                    <a:lstStyle/>
                    <a:p>
                      <a:endParaRPr lang="en-IN" sz="1100" dirty="0"/>
                    </a:p>
                  </a:txBody>
                  <a:tcPr marL="68580" marR="68580" marT="34290" marB="34290">
                    <a:lnL w="12700" cap="flat" cmpd="sng" algn="ctr">
                      <a:solidFill>
                        <a:schemeClr val="tx1">
                          <a:lumMod val="95000"/>
                          <a:lumOff val="5000"/>
                        </a:schemeClr>
                      </a:solidFill>
                      <a:prstDash val="solid"/>
                      <a:round/>
                      <a:headEnd type="none" w="med" len="med"/>
                      <a:tailEnd type="none" w="med" len="med"/>
                    </a:lnL>
                    <a:lnR w="12700" cap="flat" cmpd="sng" algn="ctr">
                      <a:solidFill>
                        <a:schemeClr val="tx1">
                          <a:lumMod val="95000"/>
                          <a:lumOff val="5000"/>
                        </a:schemeClr>
                      </a:solidFill>
                      <a:prstDash val="solid"/>
                      <a:round/>
                      <a:headEnd type="none" w="med" len="med"/>
                      <a:tailEnd type="none" w="med" len="med"/>
                    </a:lnR>
                    <a:lnT w="12700" cap="flat" cmpd="sng" algn="ctr">
                      <a:solidFill>
                        <a:schemeClr val="tx1">
                          <a:lumMod val="95000"/>
                          <a:lumOff val="5000"/>
                        </a:schemeClr>
                      </a:solidFill>
                      <a:prstDash val="solid"/>
                      <a:round/>
                      <a:headEnd type="none" w="med" len="med"/>
                      <a:tailEnd type="none" w="med" len="med"/>
                    </a:lnT>
                    <a:lnB w="12700" cap="flat" cmpd="sng" algn="ctr">
                      <a:solidFill>
                        <a:schemeClr val="tx1">
                          <a:lumMod val="95000"/>
                          <a:lumOff val="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41314989"/>
                  </a:ext>
                </a:extLst>
              </a:tr>
            </a:tbl>
          </a:graphicData>
        </a:graphic>
      </p:graphicFrame>
      <p:sp>
        <p:nvSpPr>
          <p:cNvPr id="9" name="Title 7">
            <a:extLst>
              <a:ext uri="{FF2B5EF4-FFF2-40B4-BE49-F238E27FC236}">
                <a16:creationId xmlns:a16="http://schemas.microsoft.com/office/drawing/2014/main" id="{869D272B-4D13-7FD2-D408-2BF9FFAD0E1C}"/>
              </a:ext>
            </a:extLst>
          </p:cNvPr>
          <p:cNvSpPr txBox="1">
            <a:spLocks/>
          </p:cNvSpPr>
          <p:nvPr/>
        </p:nvSpPr>
        <p:spPr>
          <a:xfrm>
            <a:off x="1007654" y="939727"/>
            <a:ext cx="584603"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TASKS</a:t>
            </a:r>
          </a:p>
        </p:txBody>
      </p:sp>
      <p:sp>
        <p:nvSpPr>
          <p:cNvPr id="10" name="Title 7">
            <a:extLst>
              <a:ext uri="{FF2B5EF4-FFF2-40B4-BE49-F238E27FC236}">
                <a16:creationId xmlns:a16="http://schemas.microsoft.com/office/drawing/2014/main" id="{254E3C89-B41E-42BB-5278-5D75B63E1C65}"/>
              </a:ext>
            </a:extLst>
          </p:cNvPr>
          <p:cNvSpPr txBox="1">
            <a:spLocks/>
          </p:cNvSpPr>
          <p:nvPr/>
        </p:nvSpPr>
        <p:spPr>
          <a:xfrm>
            <a:off x="2233001" y="939727"/>
            <a:ext cx="799097"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MAR 18 - 23</a:t>
            </a:r>
          </a:p>
        </p:txBody>
      </p:sp>
      <p:sp>
        <p:nvSpPr>
          <p:cNvPr id="11" name="Title 7">
            <a:extLst>
              <a:ext uri="{FF2B5EF4-FFF2-40B4-BE49-F238E27FC236}">
                <a16:creationId xmlns:a16="http://schemas.microsoft.com/office/drawing/2014/main" id="{2CBF48E8-E319-BF3B-42A5-B133E6FF5446}"/>
              </a:ext>
            </a:extLst>
          </p:cNvPr>
          <p:cNvSpPr txBox="1">
            <a:spLocks/>
          </p:cNvSpPr>
          <p:nvPr/>
        </p:nvSpPr>
        <p:spPr>
          <a:xfrm>
            <a:off x="3304123" y="939727"/>
            <a:ext cx="799097"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MAR 24 - 30</a:t>
            </a:r>
          </a:p>
        </p:txBody>
      </p:sp>
      <p:sp>
        <p:nvSpPr>
          <p:cNvPr id="12" name="Title 7">
            <a:extLst>
              <a:ext uri="{FF2B5EF4-FFF2-40B4-BE49-F238E27FC236}">
                <a16:creationId xmlns:a16="http://schemas.microsoft.com/office/drawing/2014/main" id="{A1BFA8F9-14D6-1E08-FFCF-9576F4E41C3F}"/>
              </a:ext>
            </a:extLst>
          </p:cNvPr>
          <p:cNvSpPr txBox="1">
            <a:spLocks/>
          </p:cNvSpPr>
          <p:nvPr/>
        </p:nvSpPr>
        <p:spPr>
          <a:xfrm>
            <a:off x="4248966" y="939727"/>
            <a:ext cx="1079414"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MAR 31 – APR 6</a:t>
            </a:r>
          </a:p>
        </p:txBody>
      </p:sp>
      <p:sp>
        <p:nvSpPr>
          <p:cNvPr id="13" name="Title 7">
            <a:extLst>
              <a:ext uri="{FF2B5EF4-FFF2-40B4-BE49-F238E27FC236}">
                <a16:creationId xmlns:a16="http://schemas.microsoft.com/office/drawing/2014/main" id="{166FDC1D-12EE-C213-010B-ED1DA9BB7E64}"/>
              </a:ext>
            </a:extLst>
          </p:cNvPr>
          <p:cNvSpPr txBox="1">
            <a:spLocks/>
          </p:cNvSpPr>
          <p:nvPr/>
        </p:nvSpPr>
        <p:spPr>
          <a:xfrm>
            <a:off x="5446366" y="939727"/>
            <a:ext cx="799097"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APR 7 -13</a:t>
            </a:r>
          </a:p>
        </p:txBody>
      </p:sp>
      <p:sp>
        <p:nvSpPr>
          <p:cNvPr id="14" name="Title 7">
            <a:extLst>
              <a:ext uri="{FF2B5EF4-FFF2-40B4-BE49-F238E27FC236}">
                <a16:creationId xmlns:a16="http://schemas.microsoft.com/office/drawing/2014/main" id="{5DFBF749-7923-1EB4-88FC-7D4702788ED5}"/>
              </a:ext>
            </a:extLst>
          </p:cNvPr>
          <p:cNvSpPr txBox="1">
            <a:spLocks/>
          </p:cNvSpPr>
          <p:nvPr/>
        </p:nvSpPr>
        <p:spPr>
          <a:xfrm>
            <a:off x="6517487" y="939727"/>
            <a:ext cx="799097"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APR 14 - 20</a:t>
            </a:r>
          </a:p>
        </p:txBody>
      </p:sp>
      <p:sp>
        <p:nvSpPr>
          <p:cNvPr id="15" name="Title 7">
            <a:extLst>
              <a:ext uri="{FF2B5EF4-FFF2-40B4-BE49-F238E27FC236}">
                <a16:creationId xmlns:a16="http://schemas.microsoft.com/office/drawing/2014/main" id="{D4AB332E-2462-9A47-2858-5997BDC043BB}"/>
              </a:ext>
            </a:extLst>
          </p:cNvPr>
          <p:cNvSpPr txBox="1">
            <a:spLocks/>
          </p:cNvSpPr>
          <p:nvPr/>
        </p:nvSpPr>
        <p:spPr>
          <a:xfrm>
            <a:off x="7588610" y="939727"/>
            <a:ext cx="799097" cy="3116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900" b="0" dirty="0">
                <a:solidFill>
                  <a:schemeClr val="bg1">
                    <a:lumMod val="95000"/>
                  </a:schemeClr>
                </a:solidFill>
                <a:latin typeface="+mj-lt"/>
              </a:rPr>
              <a:t>APR 21 - 22</a:t>
            </a:r>
          </a:p>
        </p:txBody>
      </p:sp>
      <p:sp>
        <p:nvSpPr>
          <p:cNvPr id="16" name="Title 7">
            <a:extLst>
              <a:ext uri="{FF2B5EF4-FFF2-40B4-BE49-F238E27FC236}">
                <a16:creationId xmlns:a16="http://schemas.microsoft.com/office/drawing/2014/main" id="{B8ACCA80-3C79-7868-A035-A2AD62BBD3D5}"/>
              </a:ext>
            </a:extLst>
          </p:cNvPr>
          <p:cNvSpPr txBox="1">
            <a:spLocks/>
          </p:cNvSpPr>
          <p:nvPr/>
        </p:nvSpPr>
        <p:spPr>
          <a:xfrm>
            <a:off x="602882" y="1269573"/>
            <a:ext cx="1459876" cy="294065"/>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Database design</a:t>
            </a:r>
          </a:p>
        </p:txBody>
      </p:sp>
      <p:sp>
        <p:nvSpPr>
          <p:cNvPr id="17" name="Title 7">
            <a:extLst>
              <a:ext uri="{FF2B5EF4-FFF2-40B4-BE49-F238E27FC236}">
                <a16:creationId xmlns:a16="http://schemas.microsoft.com/office/drawing/2014/main" id="{19566B82-914E-E365-4D0F-3C622FE1E9EF}"/>
              </a:ext>
            </a:extLst>
          </p:cNvPr>
          <p:cNvSpPr txBox="1">
            <a:spLocks/>
          </p:cNvSpPr>
          <p:nvPr/>
        </p:nvSpPr>
        <p:spPr>
          <a:xfrm>
            <a:off x="602882" y="1562403"/>
            <a:ext cx="1459876" cy="28926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Implementation of ERD</a:t>
            </a:r>
          </a:p>
        </p:txBody>
      </p:sp>
      <p:sp>
        <p:nvSpPr>
          <p:cNvPr id="18" name="Title 7">
            <a:extLst>
              <a:ext uri="{FF2B5EF4-FFF2-40B4-BE49-F238E27FC236}">
                <a16:creationId xmlns:a16="http://schemas.microsoft.com/office/drawing/2014/main" id="{C2C15569-894A-B5A8-D1C5-193A4B7E76C5}"/>
              </a:ext>
            </a:extLst>
          </p:cNvPr>
          <p:cNvSpPr txBox="1">
            <a:spLocks/>
          </p:cNvSpPr>
          <p:nvPr/>
        </p:nvSpPr>
        <p:spPr>
          <a:xfrm>
            <a:off x="602882" y="1820666"/>
            <a:ext cx="1459876" cy="275238"/>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Overall Architecture</a:t>
            </a:r>
          </a:p>
        </p:txBody>
      </p:sp>
      <p:sp>
        <p:nvSpPr>
          <p:cNvPr id="19" name="Title 7">
            <a:extLst>
              <a:ext uri="{FF2B5EF4-FFF2-40B4-BE49-F238E27FC236}">
                <a16:creationId xmlns:a16="http://schemas.microsoft.com/office/drawing/2014/main" id="{D1362C32-DFFC-3AE5-4857-E40F872B4B76}"/>
              </a:ext>
            </a:extLst>
          </p:cNvPr>
          <p:cNvSpPr txBox="1">
            <a:spLocks/>
          </p:cNvSpPr>
          <p:nvPr/>
        </p:nvSpPr>
        <p:spPr>
          <a:xfrm>
            <a:off x="602883" y="2106829"/>
            <a:ext cx="1459875" cy="264314"/>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Frontend Development</a:t>
            </a:r>
          </a:p>
        </p:txBody>
      </p:sp>
      <p:sp>
        <p:nvSpPr>
          <p:cNvPr id="20" name="Title 7">
            <a:extLst>
              <a:ext uri="{FF2B5EF4-FFF2-40B4-BE49-F238E27FC236}">
                <a16:creationId xmlns:a16="http://schemas.microsoft.com/office/drawing/2014/main" id="{64024615-0EDA-46BD-7734-430A1E9F9396}"/>
              </a:ext>
            </a:extLst>
          </p:cNvPr>
          <p:cNvSpPr txBox="1">
            <a:spLocks/>
          </p:cNvSpPr>
          <p:nvPr/>
        </p:nvSpPr>
        <p:spPr>
          <a:xfrm>
            <a:off x="602882" y="2371139"/>
            <a:ext cx="1459876" cy="27523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Cohesive Tech</a:t>
            </a:r>
          </a:p>
        </p:txBody>
      </p:sp>
      <p:sp>
        <p:nvSpPr>
          <p:cNvPr id="21" name="Title 7">
            <a:extLst>
              <a:ext uri="{FF2B5EF4-FFF2-40B4-BE49-F238E27FC236}">
                <a16:creationId xmlns:a16="http://schemas.microsoft.com/office/drawing/2014/main" id="{C4FC8955-A4F8-6132-5802-C47A8E561BFF}"/>
              </a:ext>
            </a:extLst>
          </p:cNvPr>
          <p:cNvSpPr txBox="1">
            <a:spLocks/>
          </p:cNvSpPr>
          <p:nvPr/>
        </p:nvSpPr>
        <p:spPr>
          <a:xfrm>
            <a:off x="602882" y="2627203"/>
            <a:ext cx="1459876" cy="294411"/>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UI design</a:t>
            </a:r>
          </a:p>
        </p:txBody>
      </p:sp>
      <p:sp>
        <p:nvSpPr>
          <p:cNvPr id="22" name="Title 7">
            <a:extLst>
              <a:ext uri="{FF2B5EF4-FFF2-40B4-BE49-F238E27FC236}">
                <a16:creationId xmlns:a16="http://schemas.microsoft.com/office/drawing/2014/main" id="{615DC7A7-A898-1DF9-8682-E6AFC5DC2148}"/>
              </a:ext>
            </a:extLst>
          </p:cNvPr>
          <p:cNvSpPr txBox="1">
            <a:spLocks/>
          </p:cNvSpPr>
          <p:nvPr/>
        </p:nvSpPr>
        <p:spPr>
          <a:xfrm>
            <a:off x="680699" y="2933658"/>
            <a:ext cx="1304242" cy="286164"/>
          </a:xfrm>
          <a:prstGeom prst="rect">
            <a:avLst/>
          </a:prstGeom>
        </p:spPr>
        <p:txBody>
          <a:bodyPr vert="horz" lIns="68580" tIns="34290" rIns="68580" bIns="34290" rtlCol="0" anchor="ctr">
            <a:normAutofit fontScale="92500" lnSpcReduction="10000"/>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Integrating front end with Database</a:t>
            </a:r>
          </a:p>
        </p:txBody>
      </p:sp>
      <p:sp>
        <p:nvSpPr>
          <p:cNvPr id="23" name="Title 7">
            <a:extLst>
              <a:ext uri="{FF2B5EF4-FFF2-40B4-BE49-F238E27FC236}">
                <a16:creationId xmlns:a16="http://schemas.microsoft.com/office/drawing/2014/main" id="{C57075B7-51C2-8613-A5AE-057A3CDA2133}"/>
              </a:ext>
            </a:extLst>
          </p:cNvPr>
          <p:cNvSpPr txBox="1">
            <a:spLocks/>
          </p:cNvSpPr>
          <p:nvPr/>
        </p:nvSpPr>
        <p:spPr>
          <a:xfrm>
            <a:off x="602882" y="3232617"/>
            <a:ext cx="1459876" cy="275237"/>
          </a:xfrm>
          <a:prstGeom prst="rect">
            <a:avLst/>
          </a:prstGeom>
        </p:spPr>
        <p:txBody>
          <a:bodyPr vert="horz" lIns="68580" tIns="34290" rIns="68580" bIns="34290" rtlCol="0" anchor="ctr">
            <a:normAutofit lnSpcReduction="10000"/>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Validation Queries &amp; Security</a:t>
            </a:r>
          </a:p>
        </p:txBody>
      </p:sp>
      <p:sp>
        <p:nvSpPr>
          <p:cNvPr id="24" name="Title 7">
            <a:extLst>
              <a:ext uri="{FF2B5EF4-FFF2-40B4-BE49-F238E27FC236}">
                <a16:creationId xmlns:a16="http://schemas.microsoft.com/office/drawing/2014/main" id="{368737BC-46BD-E7B6-5FEE-976CC627D076}"/>
              </a:ext>
            </a:extLst>
          </p:cNvPr>
          <p:cNvSpPr txBox="1">
            <a:spLocks/>
          </p:cNvSpPr>
          <p:nvPr/>
        </p:nvSpPr>
        <p:spPr>
          <a:xfrm>
            <a:off x="602882" y="3483012"/>
            <a:ext cx="1459876" cy="286166"/>
          </a:xfrm>
          <a:prstGeom prst="rect">
            <a:avLst/>
          </a:prstGeom>
        </p:spPr>
        <p:txBody>
          <a:bodyPr vert="horz" lIns="68580" tIns="34290" rIns="68580" bIns="34290" rtlCol="0" anchor="ctr">
            <a:normAutofit fontScale="92500" lnSpcReduction="10000"/>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Project Management and Overseeing Progress</a:t>
            </a:r>
          </a:p>
        </p:txBody>
      </p:sp>
      <p:sp>
        <p:nvSpPr>
          <p:cNvPr id="25" name="Title 7">
            <a:extLst>
              <a:ext uri="{FF2B5EF4-FFF2-40B4-BE49-F238E27FC236}">
                <a16:creationId xmlns:a16="http://schemas.microsoft.com/office/drawing/2014/main" id="{1E44E862-5133-C922-0D17-AB3611DF9293}"/>
              </a:ext>
            </a:extLst>
          </p:cNvPr>
          <p:cNvSpPr txBox="1">
            <a:spLocks/>
          </p:cNvSpPr>
          <p:nvPr/>
        </p:nvSpPr>
        <p:spPr>
          <a:xfrm>
            <a:off x="602882" y="3747322"/>
            <a:ext cx="1459876" cy="275237"/>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r>
              <a:rPr lang="en-US" sz="825" b="0" dirty="0">
                <a:solidFill>
                  <a:schemeClr val="bg1">
                    <a:lumMod val="85000"/>
                  </a:schemeClr>
                </a:solidFill>
                <a:latin typeface="+mn-lt"/>
              </a:rPr>
              <a:t>Review &amp; Final Adjustments</a:t>
            </a:r>
          </a:p>
        </p:txBody>
      </p:sp>
      <p:sp>
        <p:nvSpPr>
          <p:cNvPr id="26" name="Rectangle: Rounded Corners 25">
            <a:extLst>
              <a:ext uri="{FF2B5EF4-FFF2-40B4-BE49-F238E27FC236}">
                <a16:creationId xmlns:a16="http://schemas.microsoft.com/office/drawing/2014/main" id="{AFD54C7E-87DF-E088-EB13-6AC80568963F}"/>
              </a:ext>
            </a:extLst>
          </p:cNvPr>
          <p:cNvSpPr/>
          <p:nvPr/>
        </p:nvSpPr>
        <p:spPr>
          <a:xfrm>
            <a:off x="2062758" y="1275940"/>
            <a:ext cx="1597903" cy="226953"/>
          </a:xfrm>
          <a:prstGeom prst="roundRect">
            <a:avLst/>
          </a:prstGeom>
          <a:solidFill>
            <a:schemeClr val="accent3">
              <a:lumMod val="75000"/>
            </a:schemeClr>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7" name="Rectangle: Rounded Corners 26">
            <a:extLst>
              <a:ext uri="{FF2B5EF4-FFF2-40B4-BE49-F238E27FC236}">
                <a16:creationId xmlns:a16="http://schemas.microsoft.com/office/drawing/2014/main" id="{63B21CB5-01F3-8167-A8E9-977E263EE8CC}"/>
              </a:ext>
            </a:extLst>
          </p:cNvPr>
          <p:cNvSpPr/>
          <p:nvPr/>
        </p:nvSpPr>
        <p:spPr>
          <a:xfrm>
            <a:off x="2394942" y="1591437"/>
            <a:ext cx="1158259" cy="187557"/>
          </a:xfrm>
          <a:prstGeom prst="roundRect">
            <a:avLst/>
          </a:prstGeom>
          <a:solidFill>
            <a:schemeClr val="accent2">
              <a:lumMod val="75000"/>
            </a:schemeClr>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8" name="Rectangle: Rounded Corners 27">
            <a:extLst>
              <a:ext uri="{FF2B5EF4-FFF2-40B4-BE49-F238E27FC236}">
                <a16:creationId xmlns:a16="http://schemas.microsoft.com/office/drawing/2014/main" id="{84DE4E62-9BB2-B1A7-4E58-324D0E8F17F8}"/>
              </a:ext>
            </a:extLst>
          </p:cNvPr>
          <p:cNvSpPr/>
          <p:nvPr/>
        </p:nvSpPr>
        <p:spPr>
          <a:xfrm>
            <a:off x="2233001" y="1863364"/>
            <a:ext cx="2015964" cy="191731"/>
          </a:xfrm>
          <a:prstGeom prst="roundRect">
            <a:avLst/>
          </a:prstGeom>
          <a:solidFill>
            <a:schemeClr val="accent6"/>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29" name="Rectangle: Rounded Corners 28">
            <a:extLst>
              <a:ext uri="{FF2B5EF4-FFF2-40B4-BE49-F238E27FC236}">
                <a16:creationId xmlns:a16="http://schemas.microsoft.com/office/drawing/2014/main" id="{1AFFA4AD-EC37-B166-FF80-FDD6AB441D35}"/>
              </a:ext>
            </a:extLst>
          </p:cNvPr>
          <p:cNvSpPr/>
          <p:nvPr/>
        </p:nvSpPr>
        <p:spPr>
          <a:xfrm>
            <a:off x="2483769" y="2112005"/>
            <a:ext cx="5374650" cy="219192"/>
          </a:xfrm>
          <a:prstGeom prst="roundRect">
            <a:avLst/>
          </a:prstGeom>
          <a:solidFill>
            <a:schemeClr val="accent3"/>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dirty="0"/>
          </a:p>
        </p:txBody>
      </p:sp>
      <p:sp>
        <p:nvSpPr>
          <p:cNvPr id="30" name="Rectangle: Rounded Corners 29">
            <a:extLst>
              <a:ext uri="{FF2B5EF4-FFF2-40B4-BE49-F238E27FC236}">
                <a16:creationId xmlns:a16="http://schemas.microsoft.com/office/drawing/2014/main" id="{D2CF9B56-AAB9-ABD0-436B-291A5DD1CD76}"/>
              </a:ext>
            </a:extLst>
          </p:cNvPr>
          <p:cNvSpPr/>
          <p:nvPr/>
        </p:nvSpPr>
        <p:spPr>
          <a:xfrm>
            <a:off x="2062757" y="2372201"/>
            <a:ext cx="5346459" cy="235098"/>
          </a:xfrm>
          <a:prstGeom prst="roundRect">
            <a:avLst/>
          </a:prstGeom>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1" name="Rectangle: Rounded Corners 30">
            <a:extLst>
              <a:ext uri="{FF2B5EF4-FFF2-40B4-BE49-F238E27FC236}">
                <a16:creationId xmlns:a16="http://schemas.microsoft.com/office/drawing/2014/main" id="{3D66CFF1-7053-8BF9-0AD8-2F2A83CB4289}"/>
              </a:ext>
            </a:extLst>
          </p:cNvPr>
          <p:cNvSpPr/>
          <p:nvPr/>
        </p:nvSpPr>
        <p:spPr>
          <a:xfrm>
            <a:off x="4248965" y="2950167"/>
            <a:ext cx="2960227" cy="209333"/>
          </a:xfrm>
          <a:prstGeom prst="roundRect">
            <a:avLst/>
          </a:prstGeom>
          <a:solidFill>
            <a:schemeClr val="accent4"/>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2" name="Rectangle: Rounded Corners 31">
            <a:extLst>
              <a:ext uri="{FF2B5EF4-FFF2-40B4-BE49-F238E27FC236}">
                <a16:creationId xmlns:a16="http://schemas.microsoft.com/office/drawing/2014/main" id="{6451C5BA-C87A-13A1-BBB1-75857C86D002}"/>
              </a:ext>
            </a:extLst>
          </p:cNvPr>
          <p:cNvSpPr/>
          <p:nvPr/>
        </p:nvSpPr>
        <p:spPr>
          <a:xfrm>
            <a:off x="5174341" y="3249234"/>
            <a:ext cx="1619366" cy="186367"/>
          </a:xfrm>
          <a:prstGeom prst="roundRect">
            <a:avLst/>
          </a:prstGeom>
          <a:solidFill>
            <a:schemeClr val="accent5"/>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3" name="Rectangle: Rounded Corners 32">
            <a:extLst>
              <a:ext uri="{FF2B5EF4-FFF2-40B4-BE49-F238E27FC236}">
                <a16:creationId xmlns:a16="http://schemas.microsoft.com/office/drawing/2014/main" id="{00573A29-607D-635A-0BE5-125D84D3A244}"/>
              </a:ext>
            </a:extLst>
          </p:cNvPr>
          <p:cNvSpPr/>
          <p:nvPr/>
        </p:nvSpPr>
        <p:spPr>
          <a:xfrm>
            <a:off x="2062757" y="3514236"/>
            <a:ext cx="5346459" cy="197467"/>
          </a:xfrm>
          <a:prstGeom prst="roundRect">
            <a:avLst/>
          </a:prstGeom>
          <a:solidFill>
            <a:schemeClr val="accent2">
              <a:lumMod val="75000"/>
            </a:schemeClr>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4" name="Rectangle: Rounded Corners 33">
            <a:extLst>
              <a:ext uri="{FF2B5EF4-FFF2-40B4-BE49-F238E27FC236}">
                <a16:creationId xmlns:a16="http://schemas.microsoft.com/office/drawing/2014/main" id="{18C455FE-4775-D67A-145F-042E941F0D21}"/>
              </a:ext>
            </a:extLst>
          </p:cNvPr>
          <p:cNvSpPr/>
          <p:nvPr/>
        </p:nvSpPr>
        <p:spPr>
          <a:xfrm>
            <a:off x="2483770" y="2690059"/>
            <a:ext cx="4925446" cy="193341"/>
          </a:xfrm>
          <a:prstGeom prst="roundRect">
            <a:avLst/>
          </a:prstGeom>
          <a:solidFill>
            <a:schemeClr val="accent2"/>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35" name="Rectangle: Rounded Corners 34">
            <a:extLst>
              <a:ext uri="{FF2B5EF4-FFF2-40B4-BE49-F238E27FC236}">
                <a16:creationId xmlns:a16="http://schemas.microsoft.com/office/drawing/2014/main" id="{3849C015-FFE0-9F35-6495-5C170AF03A7D}"/>
              </a:ext>
            </a:extLst>
          </p:cNvPr>
          <p:cNvSpPr/>
          <p:nvPr/>
        </p:nvSpPr>
        <p:spPr>
          <a:xfrm>
            <a:off x="7452319" y="3807505"/>
            <a:ext cx="1054778" cy="180297"/>
          </a:xfrm>
          <a:prstGeom prst="roundRect">
            <a:avLst/>
          </a:prstGeom>
          <a:solidFill>
            <a:schemeClr val="accent6">
              <a:lumMod val="75000"/>
            </a:schemeClr>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40" name="Title 7">
            <a:extLst>
              <a:ext uri="{FF2B5EF4-FFF2-40B4-BE49-F238E27FC236}">
                <a16:creationId xmlns:a16="http://schemas.microsoft.com/office/drawing/2014/main" id="{EF96CB9B-23B3-786C-0234-5521A3859B6B}"/>
              </a:ext>
            </a:extLst>
          </p:cNvPr>
          <p:cNvSpPr txBox="1">
            <a:spLocks/>
          </p:cNvSpPr>
          <p:nvPr/>
        </p:nvSpPr>
        <p:spPr>
          <a:xfrm>
            <a:off x="2733659" y="1895779"/>
            <a:ext cx="927002" cy="149458"/>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endParaRPr lang="en-US" sz="750" b="0" dirty="0">
              <a:solidFill>
                <a:schemeClr val="bg1"/>
              </a:solidFill>
              <a:latin typeface="+mn-lt"/>
            </a:endParaRPr>
          </a:p>
        </p:txBody>
      </p:sp>
      <p:sp>
        <p:nvSpPr>
          <p:cNvPr id="41" name="Title 7">
            <a:extLst>
              <a:ext uri="{FF2B5EF4-FFF2-40B4-BE49-F238E27FC236}">
                <a16:creationId xmlns:a16="http://schemas.microsoft.com/office/drawing/2014/main" id="{9A74A795-DC81-4034-FFB3-31521FA1405F}"/>
              </a:ext>
            </a:extLst>
          </p:cNvPr>
          <p:cNvSpPr txBox="1">
            <a:spLocks/>
          </p:cNvSpPr>
          <p:nvPr/>
        </p:nvSpPr>
        <p:spPr>
          <a:xfrm>
            <a:off x="3188918" y="2174767"/>
            <a:ext cx="927002" cy="149458"/>
          </a:xfrm>
          <a:prstGeom prst="rect">
            <a:avLst/>
          </a:prstGeom>
        </p:spPr>
        <p:txBody>
          <a:bodyPr vert="horz" lIns="68580" tIns="34290" rIns="68580" bIns="34290" rtlCol="0" anchor="ctr">
            <a:normAutofit fontScale="92500" lnSpcReduction="20000"/>
          </a:bodyPr>
          <a:lstStyle>
            <a:lvl1pPr algn="l" defTabSz="914400" rtl="0" eaLnBrk="1" latinLnBrk="0" hangingPunct="1">
              <a:lnSpc>
                <a:spcPct val="90000"/>
              </a:lnSpc>
              <a:spcBef>
                <a:spcPct val="0"/>
              </a:spcBef>
              <a:buNone/>
              <a:defRPr lang="en-IN" sz="2500" b="1" kern="1200" dirty="0">
                <a:solidFill>
                  <a:schemeClr val="tx1">
                    <a:lumMod val="75000"/>
                    <a:lumOff val="25000"/>
                  </a:schemeClr>
                </a:solidFill>
                <a:latin typeface="Archivo" pitchFamily="2" charset="0"/>
                <a:ea typeface="+mj-ea"/>
                <a:cs typeface="Archivo" pitchFamily="2" charset="0"/>
              </a:defRPr>
            </a:lvl1pPr>
          </a:lstStyle>
          <a:p>
            <a:pPr algn="ctr"/>
            <a:endParaRPr lang="en-US" sz="750" b="0" dirty="0">
              <a:solidFill>
                <a:schemeClr val="bg1"/>
              </a:solidFill>
              <a:latin typeface="+mn-lt"/>
            </a:endParaRPr>
          </a:p>
        </p:txBody>
      </p:sp>
      <p:sp>
        <p:nvSpPr>
          <p:cNvPr id="43" name="Oval 42">
            <a:extLst>
              <a:ext uri="{FF2B5EF4-FFF2-40B4-BE49-F238E27FC236}">
                <a16:creationId xmlns:a16="http://schemas.microsoft.com/office/drawing/2014/main" id="{1F056B63-6520-DF40-09C5-14EFE7BB676B}"/>
              </a:ext>
            </a:extLst>
          </p:cNvPr>
          <p:cNvSpPr/>
          <p:nvPr/>
        </p:nvSpPr>
        <p:spPr>
          <a:xfrm>
            <a:off x="7288594" y="3560152"/>
            <a:ext cx="91718" cy="91718"/>
          </a:xfrm>
          <a:prstGeom prst="ellipse">
            <a:avLst/>
          </a:prstGeom>
          <a:solidFill>
            <a:schemeClr val="bg1"/>
          </a:solidFill>
          <a:ln>
            <a:noFill/>
          </a:ln>
          <a:effectLst>
            <a:outerShdw blurRad="50800" dist="38100" dir="2700000" algn="t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54" name="Title 7">
            <a:extLst>
              <a:ext uri="{FF2B5EF4-FFF2-40B4-BE49-F238E27FC236}">
                <a16:creationId xmlns:a16="http://schemas.microsoft.com/office/drawing/2014/main" id="{3CF22F22-2847-8708-323C-3B295D71CBA1}"/>
              </a:ext>
            </a:extLst>
          </p:cNvPr>
          <p:cNvSpPr txBox="1">
            <a:spLocks/>
          </p:cNvSpPr>
          <p:nvPr/>
        </p:nvSpPr>
        <p:spPr>
          <a:xfrm>
            <a:off x="7540895" y="4608833"/>
            <a:ext cx="966202" cy="231476"/>
          </a:xfrm>
          <a:prstGeom prst="rect">
            <a:avLst/>
          </a:prstGeom>
        </p:spPr>
        <p:txBody>
          <a:bodyPr vert="horz" lIns="68580" tIns="34290" rIns="68580" bIns="34290" rtlCol="0" anchor="ctr">
            <a:normAutofit/>
          </a:bodyPr>
          <a:lstStyle>
            <a:defPPr>
              <a:defRPr lang="en-US"/>
            </a:defPPr>
            <a:lvl1pPr algn="ctr">
              <a:lnSpc>
                <a:spcPct val="90000"/>
              </a:lnSpc>
              <a:spcBef>
                <a:spcPct val="0"/>
              </a:spcBef>
              <a:buNone/>
              <a:defRPr sz="1200" b="0">
                <a:solidFill>
                  <a:schemeClr val="tx1">
                    <a:lumMod val="75000"/>
                    <a:lumOff val="25000"/>
                  </a:schemeClr>
                </a:solidFill>
                <a:ea typeface="+mj-ea"/>
                <a:cs typeface="Archivo" pitchFamily="2" charset="0"/>
              </a:defRPr>
            </a:lvl1pPr>
          </a:lstStyle>
          <a:p>
            <a:pPr algn="l"/>
            <a:r>
              <a:rPr lang="en-US" sz="900" dirty="0">
                <a:solidFill>
                  <a:schemeClr val="bg1">
                    <a:lumMod val="95000"/>
                  </a:schemeClr>
                </a:solidFill>
              </a:rPr>
              <a:t> </a:t>
            </a:r>
          </a:p>
        </p:txBody>
      </p:sp>
      <p:sp>
        <p:nvSpPr>
          <p:cNvPr id="58" name="Title 7">
            <a:extLst>
              <a:ext uri="{FF2B5EF4-FFF2-40B4-BE49-F238E27FC236}">
                <a16:creationId xmlns:a16="http://schemas.microsoft.com/office/drawing/2014/main" id="{2A4EB90B-21F0-092D-FC80-2C216AF33961}"/>
              </a:ext>
            </a:extLst>
          </p:cNvPr>
          <p:cNvSpPr txBox="1">
            <a:spLocks/>
          </p:cNvSpPr>
          <p:nvPr/>
        </p:nvSpPr>
        <p:spPr>
          <a:xfrm>
            <a:off x="3120791" y="4608833"/>
            <a:ext cx="1128174" cy="231476"/>
          </a:xfrm>
          <a:prstGeom prst="rect">
            <a:avLst/>
          </a:prstGeom>
        </p:spPr>
        <p:txBody>
          <a:bodyPr vert="horz" lIns="68580" tIns="34290" rIns="68580" bIns="34290" rtlCol="0" anchor="ctr">
            <a:normAutofit/>
          </a:bodyPr>
          <a:lstStyle>
            <a:defPPr>
              <a:defRPr lang="en-US"/>
            </a:defPPr>
            <a:lvl1pPr algn="ctr">
              <a:lnSpc>
                <a:spcPct val="90000"/>
              </a:lnSpc>
              <a:spcBef>
                <a:spcPct val="0"/>
              </a:spcBef>
              <a:buNone/>
              <a:defRPr sz="1200" b="0">
                <a:solidFill>
                  <a:schemeClr val="tx1">
                    <a:lumMod val="75000"/>
                    <a:lumOff val="25000"/>
                  </a:schemeClr>
                </a:solidFill>
                <a:ea typeface="+mj-ea"/>
                <a:cs typeface="Archivo" pitchFamily="2" charset="0"/>
              </a:defRPr>
            </a:lvl1pPr>
          </a:lstStyle>
          <a:p>
            <a:pPr algn="l"/>
            <a:endParaRPr lang="en-US" sz="900" dirty="0">
              <a:solidFill>
                <a:schemeClr val="bg1">
                  <a:lumMod val="95000"/>
                </a:schemeClr>
              </a:solidFill>
            </a:endParaRPr>
          </a:p>
        </p:txBody>
      </p:sp>
      <p:sp>
        <p:nvSpPr>
          <p:cNvPr id="62" name="Title 7">
            <a:extLst>
              <a:ext uri="{FF2B5EF4-FFF2-40B4-BE49-F238E27FC236}">
                <a16:creationId xmlns:a16="http://schemas.microsoft.com/office/drawing/2014/main" id="{59D79F10-3B21-162C-E5B1-4C3DB701E811}"/>
              </a:ext>
            </a:extLst>
          </p:cNvPr>
          <p:cNvSpPr txBox="1">
            <a:spLocks/>
          </p:cNvSpPr>
          <p:nvPr/>
        </p:nvSpPr>
        <p:spPr>
          <a:xfrm>
            <a:off x="5328379" y="4608833"/>
            <a:ext cx="1128174" cy="231476"/>
          </a:xfrm>
          <a:prstGeom prst="rect">
            <a:avLst/>
          </a:prstGeom>
        </p:spPr>
        <p:txBody>
          <a:bodyPr vert="horz" lIns="68580" tIns="34290" rIns="68580" bIns="34290" rtlCol="0" anchor="ctr">
            <a:normAutofit/>
          </a:bodyPr>
          <a:lstStyle>
            <a:defPPr>
              <a:defRPr lang="en-US"/>
            </a:defPPr>
            <a:lvl1pPr algn="ctr">
              <a:lnSpc>
                <a:spcPct val="90000"/>
              </a:lnSpc>
              <a:spcBef>
                <a:spcPct val="0"/>
              </a:spcBef>
              <a:buNone/>
              <a:defRPr sz="1200" b="0">
                <a:solidFill>
                  <a:schemeClr val="tx1">
                    <a:lumMod val="75000"/>
                    <a:lumOff val="25000"/>
                  </a:schemeClr>
                </a:solidFill>
                <a:ea typeface="+mj-ea"/>
                <a:cs typeface="Archivo" pitchFamily="2" charset="0"/>
              </a:defRPr>
            </a:lvl1pPr>
          </a:lstStyle>
          <a:p>
            <a:pPr algn="l"/>
            <a:r>
              <a:rPr lang="en-US" sz="900" dirty="0">
                <a:solidFill>
                  <a:schemeClr val="bg1">
                    <a:lumMod val="95000"/>
                  </a:schemeClr>
                </a:solidFill>
              </a:rPr>
              <a:t> </a:t>
            </a:r>
          </a:p>
        </p:txBody>
      </p:sp>
      <p:sp>
        <p:nvSpPr>
          <p:cNvPr id="64" name="Google Shape;150;p22"/>
          <p:cNvSpPr txBox="1">
            <a:spLocks noGrp="1"/>
          </p:cNvSpPr>
          <p:nvPr>
            <p:ph type="title"/>
          </p:nvPr>
        </p:nvSpPr>
        <p:spPr>
          <a:xfrm>
            <a:off x="539552" y="326106"/>
            <a:ext cx="7776864" cy="445444"/>
          </a:xfrm>
          <a:prstGeom prst="rect">
            <a:avLst/>
          </a:prstGeom>
        </p:spPr>
        <p:txBody>
          <a:bodyPr spcFirstLastPara="1" wrap="square" lIns="0" tIns="0" rIns="0" bIns="0" anchor="b" anchorCtr="0">
            <a:noAutofit/>
          </a:bodyPr>
          <a:lstStyle/>
          <a:p>
            <a:pPr lvl="0" algn="ctr"/>
            <a:r>
              <a:rPr lang="en-US" sz="3200" b="0" dirty="0">
                <a:solidFill>
                  <a:schemeClr val="bg1"/>
                </a:solidFill>
                <a:latin typeface="Lexend Deca" panose="020B0604020202020204" charset="-78"/>
                <a:cs typeface="Lexend Deca" panose="020B0604020202020204" charset="-78"/>
              </a:rPr>
              <a:t>Our Gantt Chart</a:t>
            </a:r>
            <a:endParaRPr sz="3200" dirty="0">
              <a:latin typeface="Lexend Deca" panose="020B0604020202020204" charset="-78"/>
              <a:cs typeface="Lexend Deca" panose="020B0604020202020204" charset="-78"/>
            </a:endParaRPr>
          </a:p>
        </p:txBody>
      </p:sp>
    </p:spTree>
    <p:extLst>
      <p:ext uri="{BB962C8B-B14F-4D97-AF65-F5344CB8AC3E}">
        <p14:creationId xmlns:p14="http://schemas.microsoft.com/office/powerpoint/2010/main" val="2553148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8" name="Google Shape;368;p35"/>
          <p:cNvSpPr txBox="1">
            <a:spLocks noGrp="1"/>
          </p:cNvSpPr>
          <p:nvPr>
            <p:ph type="ctrTitle" idx="4294967295"/>
          </p:nvPr>
        </p:nvSpPr>
        <p:spPr>
          <a:xfrm>
            <a:off x="556389" y="877548"/>
            <a:ext cx="4283968" cy="207486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7200" dirty="0"/>
              <a:t>Thank You!</a:t>
            </a:r>
            <a:endParaRPr sz="7200" dirty="0"/>
          </a:p>
        </p:txBody>
      </p:sp>
      <p:pic>
        <p:nvPicPr>
          <p:cNvPr id="370" name="Google Shape;370;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71" name="Google Shape;371;p35"/>
          <p:cNvPicPr preferRelativeResize="0"/>
          <p:nvPr/>
        </p:nvPicPr>
        <p:blipFill>
          <a:blip r:embed="rId4">
            <a:alphaModFix/>
          </a:blip>
          <a:stretch>
            <a:fillRect/>
          </a:stretch>
        </p:blipFill>
        <p:spPr>
          <a:xfrm>
            <a:off x="5160014" y="1914980"/>
            <a:ext cx="548700" cy="1597701"/>
          </a:xfrm>
          <a:prstGeom prst="rect">
            <a:avLst/>
          </a:prstGeom>
          <a:noFill/>
          <a:ln>
            <a:noFill/>
          </a:ln>
        </p:spPr>
      </p:pic>
      <p:pic>
        <p:nvPicPr>
          <p:cNvPr id="372" name="Google Shape;372;p35"/>
          <p:cNvPicPr preferRelativeResize="0"/>
          <p:nvPr/>
        </p:nvPicPr>
        <p:blipFill>
          <a:blip r:embed="rId5">
            <a:alphaModFix/>
          </a:blip>
          <a:stretch>
            <a:fillRect/>
          </a:stretch>
        </p:blipFill>
        <p:spPr>
          <a:xfrm>
            <a:off x="4946909" y="581600"/>
            <a:ext cx="1279700" cy="1498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611560" y="627534"/>
            <a:ext cx="6480720" cy="9495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 to Internet Banking (Proposal) </a:t>
            </a:r>
            <a:endParaRPr dirty="0"/>
          </a:p>
        </p:txBody>
      </p:sp>
      <p:sp>
        <p:nvSpPr>
          <p:cNvPr id="151" name="Google Shape;151;p22"/>
          <p:cNvSpPr txBox="1">
            <a:spLocks noGrp="1"/>
          </p:cNvSpPr>
          <p:nvPr>
            <p:ph type="body" idx="1"/>
          </p:nvPr>
        </p:nvSpPr>
        <p:spPr>
          <a:xfrm>
            <a:off x="611560" y="1928409"/>
            <a:ext cx="4223225" cy="2149500"/>
          </a:xfrm>
          <a:prstGeom prst="rect">
            <a:avLst/>
          </a:prstGeom>
        </p:spPr>
        <p:txBody>
          <a:bodyPr spcFirstLastPara="1" wrap="square" lIns="0" tIns="0" rIns="0" bIns="0" anchor="t" anchorCtr="0">
            <a:noAutofit/>
          </a:bodyPr>
          <a:lstStyle/>
          <a:p>
            <a:r>
              <a:rPr lang="en-IN" sz="1600" dirty="0"/>
              <a:t>We propose to create a comprehensive web-based Bank Account Management System to provide users with secure access to their accounts, facilitate financial transactions, and manage banking operations efficiently.</a:t>
            </a:r>
          </a:p>
        </p:txBody>
      </p:sp>
      <p:grpSp>
        <p:nvGrpSpPr>
          <p:cNvPr id="5" name="Google Shape;846;p49"/>
          <p:cNvGrpSpPr/>
          <p:nvPr/>
        </p:nvGrpSpPr>
        <p:grpSpPr>
          <a:xfrm>
            <a:off x="5220072" y="1751150"/>
            <a:ext cx="3183883" cy="2404776"/>
            <a:chOff x="2583325" y="2972875"/>
            <a:chExt cx="462850" cy="445750"/>
          </a:xfrm>
        </p:grpSpPr>
        <p:sp>
          <p:nvSpPr>
            <p:cNvPr id="6" name="Google Shape;847;p49"/>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48;p49"/>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096" y="1928409"/>
            <a:ext cx="2828545" cy="1454161"/>
          </a:xfrm>
          <a:prstGeom prst="rect">
            <a:avLst/>
          </a:prstGeom>
        </p:spPr>
      </p:pic>
    </p:spTree>
    <p:extLst>
      <p:ext uri="{BB962C8B-B14F-4D97-AF65-F5344CB8AC3E}">
        <p14:creationId xmlns:p14="http://schemas.microsoft.com/office/powerpoint/2010/main" val="14756423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0" name="Google Shape;150;p22"/>
          <p:cNvSpPr txBox="1">
            <a:spLocks noGrp="1"/>
          </p:cNvSpPr>
          <p:nvPr>
            <p:ph type="title"/>
          </p:nvPr>
        </p:nvSpPr>
        <p:spPr>
          <a:xfrm>
            <a:off x="539552" y="339502"/>
            <a:ext cx="5832648" cy="52823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Project Scope &amp; Objectives</a:t>
            </a:r>
            <a:endParaRPr dirty="0"/>
          </a:p>
        </p:txBody>
      </p:sp>
      <p:sp>
        <p:nvSpPr>
          <p:cNvPr id="151" name="Google Shape;151;p22"/>
          <p:cNvSpPr txBox="1">
            <a:spLocks noGrp="1"/>
          </p:cNvSpPr>
          <p:nvPr>
            <p:ph type="body" idx="1"/>
          </p:nvPr>
        </p:nvSpPr>
        <p:spPr>
          <a:xfrm>
            <a:off x="2755436" y="953084"/>
            <a:ext cx="6281060" cy="4138946"/>
          </a:xfrm>
          <a:prstGeom prst="rect">
            <a:avLst/>
          </a:prstGeom>
        </p:spPr>
        <p:txBody>
          <a:bodyPr spcFirstLastPara="1" wrap="square" lIns="0" tIns="0" rIns="0" bIns="0" anchor="t" anchorCtr="0">
            <a:noAutofit/>
          </a:bodyPr>
          <a:lstStyle/>
          <a:p>
            <a:pPr marL="0" lvl="0" indent="0">
              <a:buNone/>
            </a:pPr>
            <a:r>
              <a:rPr lang="en-US" sz="1600" dirty="0"/>
              <a:t>The main </a:t>
            </a:r>
            <a:r>
              <a:rPr lang="en-US" sz="1600" b="1" dirty="0"/>
              <a:t>Objectives</a:t>
            </a:r>
            <a:r>
              <a:rPr lang="en-US" sz="1600" dirty="0"/>
              <a:t> of our project are </a:t>
            </a:r>
          </a:p>
          <a:p>
            <a:pPr marL="285750" indent="-285750" algn="just">
              <a:buFont typeface="Wingdings" panose="05000000000000000000" pitchFamily="2" charset="2"/>
              <a:buChar char="Ø"/>
            </a:pPr>
            <a:r>
              <a:rPr lang="en-US" sz="1600" dirty="0"/>
              <a:t>To design and implement a comprehensive, web-based Banking Management System that not only provides secure and efficient banking services to users but also effectively manages vast amounts of data related to banking operations. </a:t>
            </a:r>
          </a:p>
          <a:p>
            <a:pPr marL="285750" indent="-285750" algn="just">
              <a:buFont typeface="Wingdings" panose="05000000000000000000" pitchFamily="2" charset="2"/>
              <a:buChar char="Ø"/>
            </a:pPr>
            <a:r>
              <a:rPr lang="en-US" sz="1600" dirty="0"/>
              <a:t>Central to this aim is the creation of a robust and scalable relational database system using </a:t>
            </a:r>
            <a:r>
              <a:rPr lang="en-US" sz="1600" dirty="0" err="1"/>
              <a:t>Mysql</a:t>
            </a:r>
            <a:r>
              <a:rPr lang="en-US" sz="1600" dirty="0"/>
              <a:t>. </a:t>
            </a:r>
          </a:p>
          <a:p>
            <a:pPr marL="285750" indent="-285750" algn="just">
              <a:buFont typeface="Wingdings" panose="05000000000000000000" pitchFamily="2" charset="2"/>
              <a:buChar char="Ø"/>
            </a:pPr>
            <a:r>
              <a:rPr lang="en-US" sz="1600" dirty="0"/>
              <a:t>Our goal is to leverage the power of database management systems to bring about a significant improvement in the way banking operations are conducted and secured services are delivered to users. </a:t>
            </a:r>
          </a:p>
          <a:p>
            <a:pPr marL="285750" indent="-285750" algn="just">
              <a:buFont typeface="Wingdings" panose="05000000000000000000" pitchFamily="2" charset="2"/>
              <a:buChar char="Ø"/>
            </a:pPr>
            <a:r>
              <a:rPr lang="en-US" sz="1600" dirty="0"/>
              <a:t>Technologies Used: PHP , MYSQL ,HTML,JAVASCRIPT,XAAMP,VISUAL STUDIO CODE.</a:t>
            </a:r>
          </a:p>
          <a:p>
            <a:pPr marL="285750" indent="-285750" algn="just">
              <a:buFont typeface="Wingdings" panose="05000000000000000000" pitchFamily="2" charset="2"/>
              <a:buChar char="Ø"/>
            </a:pPr>
            <a:endParaRPr lang="en-US" sz="1600" dirty="0"/>
          </a:p>
          <a:p>
            <a:pPr marL="285750" indent="-285750" algn="just">
              <a:buFont typeface="Wingdings" panose="05000000000000000000" pitchFamily="2" charset="2"/>
              <a:buChar char="Ø"/>
            </a:pPr>
            <a:endParaRPr lang="en-US" sz="1600" dirty="0"/>
          </a:p>
          <a:p>
            <a:pPr marL="285750" lvl="0" indent="-285750">
              <a:buFont typeface="Wingdings" panose="05000000000000000000" pitchFamily="2" charset="2"/>
              <a:buChar char="Ø"/>
            </a:pPr>
            <a:endParaRPr lang="en-US" sz="1600" dirty="0"/>
          </a:p>
          <a:p>
            <a:pPr marL="0" indent="0">
              <a:buNone/>
            </a:pPr>
            <a:endParaRPr lang="en-US" sz="1600" dirty="0"/>
          </a:p>
        </p:txBody>
      </p:sp>
      <p:grpSp>
        <p:nvGrpSpPr>
          <p:cNvPr id="4" name="Google Shape;802;p49"/>
          <p:cNvGrpSpPr/>
          <p:nvPr/>
        </p:nvGrpSpPr>
        <p:grpSpPr>
          <a:xfrm>
            <a:off x="629938" y="1411423"/>
            <a:ext cx="2125498" cy="2108017"/>
            <a:chOff x="5970800" y="1619250"/>
            <a:chExt cx="428650" cy="456725"/>
          </a:xfrm>
        </p:grpSpPr>
        <p:sp>
          <p:nvSpPr>
            <p:cNvPr id="5" name="Google Shape;803;p4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04;p4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05;p4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06;p4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07;p4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990683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9" name="Google Shape;134;p20"/>
          <p:cNvSpPr txBox="1">
            <a:spLocks noGrp="1"/>
          </p:cNvSpPr>
          <p:nvPr>
            <p:ph type="title"/>
          </p:nvPr>
        </p:nvSpPr>
        <p:spPr>
          <a:xfrm>
            <a:off x="179512" y="36210"/>
            <a:ext cx="7200800" cy="579857"/>
          </a:xfrm>
          <a:prstGeom prst="rect">
            <a:avLst/>
          </a:prstGeom>
        </p:spPr>
        <p:txBody>
          <a:bodyPr spcFirstLastPara="1" wrap="square" lIns="0" tIns="0" rIns="0" bIns="0" anchor="b" anchorCtr="0">
            <a:noAutofit/>
          </a:bodyPr>
          <a:lstStyle/>
          <a:p>
            <a:pPr lvl="0"/>
            <a:r>
              <a:rPr lang="en" dirty="0"/>
              <a:t>Design Decisions (Business Rules)</a:t>
            </a:r>
            <a:endParaRPr dirty="0"/>
          </a:p>
        </p:txBody>
      </p:sp>
      <p:sp>
        <p:nvSpPr>
          <p:cNvPr id="296" name="Google Shape;296;p30"/>
          <p:cNvSpPr txBox="1">
            <a:spLocks noGrp="1"/>
          </p:cNvSpPr>
          <p:nvPr>
            <p:ph type="body" idx="1"/>
          </p:nvPr>
        </p:nvSpPr>
        <p:spPr>
          <a:xfrm>
            <a:off x="244335" y="878350"/>
            <a:ext cx="4191822" cy="1559100"/>
          </a:xfrm>
          <a:prstGeom prst="rect">
            <a:avLst/>
          </a:prstGeom>
        </p:spPr>
        <p:txBody>
          <a:bodyPr spcFirstLastPara="1" wrap="square" lIns="0" tIns="0" rIns="0" bIns="0" anchor="t" anchorCtr="0">
            <a:noAutofit/>
          </a:bodyPr>
          <a:lstStyle/>
          <a:p>
            <a:pPr marL="0" lvl="0" indent="0" algn="just">
              <a:buNone/>
            </a:pPr>
            <a:r>
              <a:rPr lang="en-IN" sz="1200" b="1" dirty="0"/>
              <a:t>1. User Registration &amp; Authentication</a:t>
            </a:r>
            <a:endParaRPr sz="1200" b="1" dirty="0">
              <a:latin typeface="Muli"/>
              <a:ea typeface="Muli"/>
              <a:cs typeface="Muli"/>
              <a:sym typeface="Muli"/>
            </a:endParaRPr>
          </a:p>
          <a:p>
            <a:pPr marL="0" lvl="0" indent="0" algn="just">
              <a:buNone/>
            </a:pPr>
            <a:r>
              <a:rPr lang="en-US" sz="1200" dirty="0"/>
              <a:t>a. Must provide unique and valid user information to register. </a:t>
            </a:r>
          </a:p>
          <a:p>
            <a:pPr marL="0" lvl="0" indent="0" algn="just">
              <a:buNone/>
            </a:pPr>
            <a:r>
              <a:rPr lang="en-US" sz="1200" dirty="0"/>
              <a:t>b. While logging in the password must be entered correctly. </a:t>
            </a:r>
          </a:p>
          <a:p>
            <a:pPr marL="0" lvl="0" indent="0" algn="just">
              <a:buNone/>
            </a:pPr>
            <a:r>
              <a:rPr lang="en-US" sz="1200" dirty="0"/>
              <a:t>c. Cannot register the client with the existing username or email or National id. </a:t>
            </a:r>
            <a:endParaRPr sz="1200" dirty="0"/>
          </a:p>
        </p:txBody>
      </p:sp>
      <p:sp>
        <p:nvSpPr>
          <p:cNvPr id="300" name="Google Shape;300;p30"/>
          <p:cNvSpPr txBox="1">
            <a:spLocks noGrp="1"/>
          </p:cNvSpPr>
          <p:nvPr>
            <p:ph type="body" idx="2"/>
          </p:nvPr>
        </p:nvSpPr>
        <p:spPr>
          <a:xfrm>
            <a:off x="4724668" y="1203598"/>
            <a:ext cx="3960440" cy="1559100"/>
          </a:xfrm>
          <a:prstGeom prst="rect">
            <a:avLst/>
          </a:prstGeom>
        </p:spPr>
        <p:txBody>
          <a:bodyPr spcFirstLastPara="1" wrap="square" lIns="0" tIns="0" rIns="0" bIns="0" anchor="t" anchorCtr="0">
            <a:noAutofit/>
          </a:bodyPr>
          <a:lstStyle/>
          <a:p>
            <a:pPr marL="0" lvl="0" indent="0">
              <a:buNone/>
            </a:pPr>
            <a:r>
              <a:rPr lang="en-IN" sz="1200" b="1" dirty="0"/>
              <a:t>3. Account Management</a:t>
            </a:r>
            <a:endParaRPr sz="1200" b="1" dirty="0">
              <a:latin typeface="Muli"/>
              <a:ea typeface="Muli"/>
              <a:cs typeface="Muli"/>
              <a:sym typeface="Muli"/>
            </a:endParaRPr>
          </a:p>
          <a:p>
            <a:pPr marL="0" lvl="0" indent="0" algn="just">
              <a:lnSpc>
                <a:spcPct val="100000"/>
              </a:lnSpc>
              <a:buNone/>
            </a:pPr>
            <a:r>
              <a:rPr lang="en-US" sz="1200" dirty="0"/>
              <a:t>a. Each user can have one or more accounts (savings, checking, investment) </a:t>
            </a:r>
          </a:p>
          <a:p>
            <a:pPr marL="0" lvl="0" indent="0" algn="just">
              <a:lnSpc>
                <a:spcPct val="100000"/>
              </a:lnSpc>
              <a:buNone/>
            </a:pPr>
            <a:r>
              <a:rPr lang="en-US" sz="1200" dirty="0"/>
              <a:t>b. Every user will receive a unique account number from bank. </a:t>
            </a:r>
          </a:p>
          <a:p>
            <a:pPr marL="0" lvl="0" indent="0" algn="just">
              <a:lnSpc>
                <a:spcPct val="100000"/>
              </a:lnSpc>
              <a:buNone/>
            </a:pPr>
            <a:r>
              <a:rPr lang="en-US" sz="1200" dirty="0"/>
              <a:t>c. Balances and transactions must be updated accurately. </a:t>
            </a:r>
          </a:p>
          <a:p>
            <a:pPr marL="0" lvl="0" indent="0" algn="just">
              <a:lnSpc>
                <a:spcPct val="100000"/>
              </a:lnSpc>
              <a:buNone/>
            </a:pPr>
            <a:r>
              <a:rPr lang="en-US" sz="1200" dirty="0"/>
              <a:t>d. Each new account must be associated with existing user. </a:t>
            </a:r>
          </a:p>
          <a:p>
            <a:pPr marL="0" lvl="0" indent="0" algn="just">
              <a:lnSpc>
                <a:spcPct val="100000"/>
              </a:lnSpc>
              <a:buNone/>
            </a:pPr>
            <a:r>
              <a:rPr lang="en-US" sz="1200" dirty="0"/>
              <a:t>e. Users can check their account balances, review their transaction history, and modify account information like personal details. </a:t>
            </a:r>
          </a:p>
          <a:p>
            <a:pPr marL="0" lvl="0" indent="0" algn="just">
              <a:lnSpc>
                <a:spcPct val="100000"/>
              </a:lnSpc>
              <a:buNone/>
            </a:pPr>
            <a:r>
              <a:rPr lang="en-US" sz="1200" dirty="0"/>
              <a:t>f. Must display the result of the transaction whether it’s success or failure. </a:t>
            </a:r>
          </a:p>
          <a:p>
            <a:pPr marL="0" lvl="0" indent="0" algn="just">
              <a:buNone/>
            </a:pPr>
            <a:endParaRPr sz="1200" dirty="0"/>
          </a:p>
        </p:txBody>
      </p:sp>
      <p:sp>
        <p:nvSpPr>
          <p:cNvPr id="297" name="Google Shape;297;p30"/>
          <p:cNvSpPr txBox="1">
            <a:spLocks noGrp="1"/>
          </p:cNvSpPr>
          <p:nvPr>
            <p:ph type="body" idx="3"/>
          </p:nvPr>
        </p:nvSpPr>
        <p:spPr>
          <a:xfrm>
            <a:off x="251519" y="2524818"/>
            <a:ext cx="4184637" cy="1559100"/>
          </a:xfrm>
          <a:prstGeom prst="rect">
            <a:avLst/>
          </a:prstGeom>
        </p:spPr>
        <p:txBody>
          <a:bodyPr spcFirstLastPara="1" wrap="square" lIns="0" tIns="0" rIns="0" bIns="0" anchor="t" anchorCtr="0">
            <a:noAutofit/>
          </a:bodyPr>
          <a:lstStyle/>
          <a:p>
            <a:pPr marL="0" lvl="0" indent="0">
              <a:buNone/>
            </a:pPr>
            <a:r>
              <a:rPr lang="en-IN" sz="1200" b="1" dirty="0"/>
              <a:t>2. Reporting and Analytics</a:t>
            </a:r>
            <a:endParaRPr sz="1200" b="1" dirty="0">
              <a:latin typeface="Muli"/>
              <a:ea typeface="Muli"/>
              <a:cs typeface="Muli"/>
              <a:sym typeface="Muli"/>
            </a:endParaRPr>
          </a:p>
          <a:p>
            <a:pPr marL="0" lvl="0" indent="0" algn="just">
              <a:buNone/>
            </a:pPr>
            <a:r>
              <a:rPr lang="en-US" sz="1200" dirty="0"/>
              <a:t>a. System administrators can generate reports on various aspects of account activity, transaction trends, and financial performance. </a:t>
            </a:r>
          </a:p>
          <a:p>
            <a:pPr marL="0" lvl="0" indent="0" algn="just">
              <a:buNone/>
            </a:pPr>
            <a:r>
              <a:rPr lang="en-US" sz="1200" dirty="0"/>
              <a:t>b. Reports must be accurate, customizable, and accessible to authorized personnel only and must be customized based on specific criteria. </a:t>
            </a:r>
          </a:p>
          <a:p>
            <a:pPr marL="0" lvl="0" indent="0" algn="just">
              <a:buNone/>
            </a:pPr>
            <a:r>
              <a:rPr lang="en-US" sz="1200" dirty="0"/>
              <a:t>c. Analytics tools may be used to identify patterns, anomalies, or opportunities for improvement in banking operations.</a:t>
            </a:r>
            <a:endParaRPr sz="1200" dirty="0"/>
          </a:p>
        </p:txBody>
      </p:sp>
      <p:sp>
        <p:nvSpPr>
          <p:cNvPr id="299" name="Google Shape;299;p30"/>
          <p:cNvSpPr txBox="1">
            <a:spLocks noGrp="1"/>
          </p:cNvSpPr>
          <p:nvPr>
            <p:ph type="sldNum" idx="12"/>
          </p:nvPr>
        </p:nvSpPr>
        <p:spPr>
          <a:xfrm>
            <a:off x="8559804" y="4842446"/>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dirty="0"/>
          </a:p>
        </p:txBody>
      </p:sp>
      <p:cxnSp>
        <p:nvCxnSpPr>
          <p:cNvPr id="11" name="Straight Connector 10"/>
          <p:cNvCxnSpPr/>
          <p:nvPr/>
        </p:nvCxnSpPr>
        <p:spPr>
          <a:xfrm>
            <a:off x="4644008" y="1131590"/>
            <a:ext cx="0" cy="36004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p:cNvCxnSpPr/>
          <p:nvPr/>
        </p:nvCxnSpPr>
        <p:spPr>
          <a:xfrm>
            <a:off x="251520" y="2499742"/>
            <a:ext cx="4392488" cy="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52914429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9" name="Google Shape;134;p20"/>
          <p:cNvSpPr txBox="1">
            <a:spLocks noGrp="1"/>
          </p:cNvSpPr>
          <p:nvPr>
            <p:ph type="title"/>
          </p:nvPr>
        </p:nvSpPr>
        <p:spPr>
          <a:xfrm>
            <a:off x="197041" y="339502"/>
            <a:ext cx="6098400" cy="579857"/>
          </a:xfrm>
          <a:prstGeom prst="rect">
            <a:avLst/>
          </a:prstGeom>
        </p:spPr>
        <p:txBody>
          <a:bodyPr spcFirstLastPara="1" wrap="square" lIns="0" tIns="0" rIns="0" bIns="0" anchor="b" anchorCtr="0">
            <a:noAutofit/>
          </a:bodyPr>
          <a:lstStyle/>
          <a:p>
            <a:pPr lvl="0"/>
            <a:r>
              <a:rPr lang="en" dirty="0"/>
              <a:t>Business Rules </a:t>
            </a:r>
            <a:r>
              <a:rPr lang="en" sz="2400" dirty="0"/>
              <a:t>(Cont.d)</a:t>
            </a:r>
            <a:endParaRPr dirty="0"/>
          </a:p>
        </p:txBody>
      </p:sp>
      <p:sp>
        <p:nvSpPr>
          <p:cNvPr id="296" name="Google Shape;296;p30"/>
          <p:cNvSpPr txBox="1">
            <a:spLocks noGrp="1"/>
          </p:cNvSpPr>
          <p:nvPr>
            <p:ph type="body" idx="1"/>
          </p:nvPr>
        </p:nvSpPr>
        <p:spPr>
          <a:xfrm>
            <a:off x="197041" y="1491630"/>
            <a:ext cx="3940164" cy="1559100"/>
          </a:xfrm>
          <a:prstGeom prst="rect">
            <a:avLst/>
          </a:prstGeom>
        </p:spPr>
        <p:txBody>
          <a:bodyPr spcFirstLastPara="1" wrap="square" lIns="0" tIns="0" rIns="0" bIns="0" anchor="t" anchorCtr="0">
            <a:noAutofit/>
          </a:bodyPr>
          <a:lstStyle/>
          <a:p>
            <a:pPr marL="0" lvl="0" indent="0" algn="just">
              <a:buNone/>
            </a:pPr>
            <a:r>
              <a:rPr lang="en-IN" sz="1200" b="1" dirty="0"/>
              <a:t>4. Admin &amp; Staff panel</a:t>
            </a:r>
            <a:endParaRPr sz="1200" b="1" dirty="0">
              <a:latin typeface="Muli"/>
              <a:ea typeface="Muli"/>
              <a:cs typeface="Muli"/>
              <a:sym typeface="Muli"/>
            </a:endParaRPr>
          </a:p>
          <a:p>
            <a:pPr marL="0" lvl="0" indent="0" algn="just">
              <a:buNone/>
            </a:pPr>
            <a:r>
              <a:rPr lang="en-US" sz="1200" dirty="0"/>
              <a:t>a. Administrators have privileged access to manage users, staff, accounts, transactions, obtain reports and can be able to edit frontend. </a:t>
            </a:r>
          </a:p>
          <a:p>
            <a:pPr marL="0" lvl="0" indent="0" algn="just">
              <a:buNone/>
            </a:pPr>
            <a:r>
              <a:rPr lang="en-US" sz="1200" dirty="0"/>
              <a:t>b. Admin actions, such as account creation, transaction approvals, or managing staff  logged for auditing purposes. </a:t>
            </a:r>
          </a:p>
          <a:p>
            <a:pPr marL="0" lvl="0" indent="0" algn="just">
              <a:buNone/>
            </a:pPr>
            <a:r>
              <a:rPr lang="en-US" sz="1200" dirty="0"/>
              <a:t>c. Staff manages the clients and their accounts.</a:t>
            </a:r>
            <a:endParaRPr sz="1200" dirty="0"/>
          </a:p>
        </p:txBody>
      </p:sp>
      <p:sp>
        <p:nvSpPr>
          <p:cNvPr id="302" name="Google Shape;302;p30"/>
          <p:cNvSpPr txBox="1">
            <a:spLocks noGrp="1"/>
          </p:cNvSpPr>
          <p:nvPr>
            <p:ph type="body" idx="2"/>
          </p:nvPr>
        </p:nvSpPr>
        <p:spPr>
          <a:xfrm>
            <a:off x="4860032" y="1419622"/>
            <a:ext cx="3528392" cy="1512168"/>
          </a:xfrm>
          <a:prstGeom prst="rect">
            <a:avLst/>
          </a:prstGeom>
        </p:spPr>
        <p:txBody>
          <a:bodyPr spcFirstLastPara="1" wrap="square" lIns="0" tIns="0" rIns="0" bIns="0" anchor="t" anchorCtr="0">
            <a:noAutofit/>
          </a:bodyPr>
          <a:lstStyle/>
          <a:p>
            <a:pPr marL="0" lvl="0" indent="0">
              <a:buNone/>
            </a:pPr>
            <a:r>
              <a:rPr lang="en-IN" sz="1200" b="1" dirty="0"/>
              <a:t>5. Funds Transfer</a:t>
            </a:r>
            <a:r>
              <a:rPr lang="en" sz="1200" b="1" dirty="0"/>
              <a:t> </a:t>
            </a:r>
            <a:endParaRPr sz="1200" b="1" dirty="0">
              <a:latin typeface="Muli"/>
              <a:ea typeface="Muli"/>
              <a:cs typeface="Muli"/>
              <a:sym typeface="Muli"/>
            </a:endParaRPr>
          </a:p>
          <a:p>
            <a:pPr marL="0" lvl="0" indent="0" algn="just">
              <a:buNone/>
            </a:pPr>
            <a:r>
              <a:rPr lang="en-US" sz="1200" dirty="0"/>
              <a:t>a. Must have sufficient amount to complete a transaction. </a:t>
            </a:r>
          </a:p>
          <a:p>
            <a:pPr marL="0" lvl="0" indent="0" algn="just">
              <a:buNone/>
            </a:pPr>
            <a:r>
              <a:rPr lang="en-US" sz="1200" dirty="0"/>
              <a:t>b. Can transfer to external or self accounts. </a:t>
            </a:r>
          </a:p>
          <a:p>
            <a:pPr marL="0" lvl="0" indent="0" algn="just">
              <a:buNone/>
            </a:pPr>
            <a:r>
              <a:rPr lang="en-US" sz="1200" dirty="0"/>
              <a:t>c. All transactions from the client side must be authenticated and authorized by the account holder. </a:t>
            </a:r>
          </a:p>
          <a:p>
            <a:pPr marL="0" lvl="0" indent="0" algn="just">
              <a:buNone/>
            </a:pPr>
            <a:r>
              <a:rPr lang="en-US" sz="1200" dirty="0"/>
              <a:t>d. All transactions must be recorded accurately including the amount transferred. </a:t>
            </a:r>
          </a:p>
          <a:p>
            <a:pPr marL="0" lvl="0" indent="0" algn="just">
              <a:buNone/>
            </a:pPr>
            <a:r>
              <a:rPr lang="en-US" sz="1200" dirty="0"/>
              <a:t> </a:t>
            </a:r>
            <a:endParaRPr sz="1200" dirty="0"/>
          </a:p>
        </p:txBody>
      </p:sp>
      <p:sp>
        <p:nvSpPr>
          <p:cNvPr id="299" name="Google Shape;299;p30"/>
          <p:cNvSpPr txBox="1">
            <a:spLocks noGrp="1"/>
          </p:cNvSpPr>
          <p:nvPr>
            <p:ph type="sldNum" idx="12"/>
          </p:nvPr>
        </p:nvSpPr>
        <p:spPr>
          <a:xfrm>
            <a:off x="8559804" y="4842446"/>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dirty="0"/>
          </a:p>
        </p:txBody>
      </p:sp>
      <p:cxnSp>
        <p:nvCxnSpPr>
          <p:cNvPr id="11" name="Straight Connector 10"/>
          <p:cNvCxnSpPr/>
          <p:nvPr/>
        </p:nvCxnSpPr>
        <p:spPr>
          <a:xfrm>
            <a:off x="4427984" y="1131590"/>
            <a:ext cx="0" cy="3600400"/>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83983559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20"/>
          <p:cNvSpPr txBox="1">
            <a:spLocks noGrp="1"/>
          </p:cNvSpPr>
          <p:nvPr>
            <p:ph type="title"/>
          </p:nvPr>
        </p:nvSpPr>
        <p:spPr>
          <a:xfrm>
            <a:off x="724566" y="205975"/>
            <a:ext cx="1903218" cy="857400"/>
          </a:xfrm>
          <a:prstGeom prst="rect">
            <a:avLst/>
          </a:prstGeom>
        </p:spPr>
        <p:txBody>
          <a:bodyPr spcFirstLastPara="1" wrap="square" lIns="0" tIns="0" rIns="0" bIns="0" anchor="b" anchorCtr="0">
            <a:noAutofit/>
          </a:bodyPr>
          <a:lstStyle/>
          <a:p>
            <a:pPr lvl="0"/>
            <a:r>
              <a:rPr lang="en" dirty="0"/>
              <a:t>Modules</a:t>
            </a:r>
            <a:endParaRPr dirty="0"/>
          </a:p>
        </p:txBody>
      </p:sp>
      <p:sp>
        <p:nvSpPr>
          <p:cNvPr id="133" name="Google Shape;133;p20"/>
          <p:cNvSpPr txBox="1">
            <a:spLocks noGrp="1"/>
          </p:cNvSpPr>
          <p:nvPr>
            <p:ph type="body" idx="1"/>
          </p:nvPr>
        </p:nvSpPr>
        <p:spPr>
          <a:xfrm>
            <a:off x="6084168" y="1235495"/>
            <a:ext cx="2592288" cy="3390802"/>
          </a:xfrm>
          <a:prstGeom prst="rect">
            <a:avLst/>
          </a:prstGeom>
        </p:spPr>
        <p:txBody>
          <a:bodyPr spcFirstLastPara="1" wrap="square" lIns="0" tIns="0" rIns="0" bIns="0" anchor="t" anchorCtr="0">
            <a:noAutofit/>
          </a:bodyPr>
          <a:lstStyle/>
          <a:p>
            <a:pPr marL="76200" indent="0">
              <a:buNone/>
            </a:pPr>
            <a:endParaRPr lang="en-US" sz="1100" dirty="0"/>
          </a:p>
          <a:p>
            <a:pPr marL="247650" indent="-171450">
              <a:buFont typeface="Wingdings" panose="05000000000000000000" pitchFamily="2" charset="2"/>
              <a:buChar char="q"/>
            </a:pPr>
            <a:r>
              <a:rPr lang="en-US" sz="1200" dirty="0"/>
              <a:t> </a:t>
            </a:r>
            <a:r>
              <a:rPr lang="en-US" sz="1600" dirty="0"/>
              <a:t>IB_ACC_TYPES</a:t>
            </a:r>
            <a:endParaRPr lang="en-IN" sz="1600" dirty="0"/>
          </a:p>
          <a:p>
            <a:pPr marL="247650" indent="-171450">
              <a:buFont typeface="Wingdings" panose="05000000000000000000" pitchFamily="2" charset="2"/>
              <a:buChar char="q"/>
            </a:pPr>
            <a:r>
              <a:rPr lang="en-US" sz="1600" dirty="0"/>
              <a:t> IB_ADMIN</a:t>
            </a:r>
          </a:p>
          <a:p>
            <a:pPr marL="247650" indent="-171450">
              <a:buFont typeface="Wingdings" panose="05000000000000000000" pitchFamily="2" charset="2"/>
              <a:buChar char="q"/>
            </a:pPr>
            <a:r>
              <a:rPr lang="en-US" sz="1600" dirty="0"/>
              <a:t> IB_BANKACCOUNTS</a:t>
            </a:r>
          </a:p>
          <a:p>
            <a:pPr marL="247650" indent="-171450">
              <a:buFont typeface="Wingdings" panose="05000000000000000000" pitchFamily="2" charset="2"/>
              <a:buChar char="q"/>
            </a:pPr>
            <a:r>
              <a:rPr lang="en-US" sz="1600" dirty="0"/>
              <a:t>IB_CLIENTS</a:t>
            </a:r>
            <a:endParaRPr lang="en-IN" sz="1600" dirty="0"/>
          </a:p>
          <a:p>
            <a:pPr marL="247650" indent="-171450">
              <a:buFont typeface="Wingdings" panose="05000000000000000000" pitchFamily="2" charset="2"/>
              <a:buChar char="q"/>
            </a:pPr>
            <a:r>
              <a:rPr lang="en-IN" sz="1600" dirty="0"/>
              <a:t> </a:t>
            </a:r>
            <a:r>
              <a:rPr lang="en-US" sz="1600" dirty="0"/>
              <a:t>IB_NOTIFICATIONS</a:t>
            </a:r>
          </a:p>
          <a:p>
            <a:pPr marL="247650" indent="-171450">
              <a:buFont typeface="Wingdings" panose="05000000000000000000" pitchFamily="2" charset="2"/>
              <a:buChar char="q"/>
            </a:pPr>
            <a:r>
              <a:rPr lang="en-US" sz="1600" dirty="0"/>
              <a:t>IB_STAFF</a:t>
            </a:r>
          </a:p>
          <a:p>
            <a:pPr marL="247650" indent="-171450">
              <a:buFont typeface="Wingdings" panose="05000000000000000000" pitchFamily="2" charset="2"/>
              <a:buChar char="q"/>
            </a:pPr>
            <a:r>
              <a:rPr lang="en-US" sz="1600" dirty="0"/>
              <a:t>IB_SYSTEMSETTINGS</a:t>
            </a:r>
          </a:p>
          <a:p>
            <a:pPr marL="247650" indent="-171450">
              <a:buFont typeface="Wingdings" panose="05000000000000000000" pitchFamily="2" charset="2"/>
              <a:buChar char="q"/>
            </a:pPr>
            <a:r>
              <a:rPr lang="en-US" sz="1600" dirty="0"/>
              <a:t>IB_TRANSACTIONS</a:t>
            </a:r>
            <a:endParaRPr lang="en-US" sz="1200" dirty="0"/>
          </a:p>
          <a:p>
            <a:pPr marL="0" lvl="0" indent="0" algn="l" rtl="0">
              <a:spcBef>
                <a:spcPts val="600"/>
              </a:spcBef>
              <a:spcAft>
                <a:spcPts val="0"/>
              </a:spcAft>
              <a:buNone/>
            </a:pPr>
            <a:endParaRPr dirty="0"/>
          </a:p>
        </p:txBody>
      </p:sp>
      <p:sp>
        <p:nvSpPr>
          <p:cNvPr id="5" name="Google Shape;133;p20"/>
          <p:cNvSpPr txBox="1">
            <a:spLocks noGrp="1"/>
          </p:cNvSpPr>
          <p:nvPr>
            <p:ph type="body" idx="2"/>
          </p:nvPr>
        </p:nvSpPr>
        <p:spPr>
          <a:xfrm>
            <a:off x="3456451" y="1353854"/>
            <a:ext cx="2278383" cy="2298016"/>
          </a:xfrm>
          <a:prstGeom prst="rect">
            <a:avLst/>
          </a:prstGeom>
        </p:spPr>
        <p:txBody>
          <a:bodyPr spcFirstLastPara="1" wrap="square" lIns="0" tIns="0" rIns="0" bIns="0" anchor="t" anchorCtr="0">
            <a:noAutofit/>
          </a:bodyPr>
          <a:lstStyle/>
          <a:p>
            <a:pPr marL="76200" indent="0">
              <a:buNone/>
            </a:pPr>
            <a:endParaRPr lang="en-IN" sz="1200" dirty="0"/>
          </a:p>
          <a:p>
            <a:pPr marL="247650" indent="-171450">
              <a:buFont typeface="Wingdings" panose="05000000000000000000" pitchFamily="2" charset="2"/>
              <a:buChar char="q"/>
            </a:pPr>
            <a:r>
              <a:rPr lang="en-IN" sz="1600" dirty="0"/>
              <a:t> </a:t>
            </a:r>
            <a:r>
              <a:rPr lang="en-US" sz="1600" dirty="0"/>
              <a:t>Customer</a:t>
            </a:r>
            <a:endParaRPr lang="en-IN" sz="1600" dirty="0"/>
          </a:p>
          <a:p>
            <a:pPr marL="247650" indent="-171450">
              <a:buFont typeface="Wingdings" panose="05000000000000000000" pitchFamily="2" charset="2"/>
              <a:buChar char="q"/>
            </a:pPr>
            <a:r>
              <a:rPr lang="en-IN" sz="1600" dirty="0"/>
              <a:t> </a:t>
            </a:r>
            <a:r>
              <a:rPr lang="en-US" sz="1600" dirty="0"/>
              <a:t>Bank Staff</a:t>
            </a:r>
            <a:endParaRPr lang="en-IN" sz="1600" dirty="0"/>
          </a:p>
          <a:p>
            <a:pPr marL="247650" indent="-171450">
              <a:buFont typeface="Wingdings" panose="05000000000000000000" pitchFamily="2" charset="2"/>
              <a:buChar char="q"/>
            </a:pPr>
            <a:r>
              <a:rPr lang="en-IN" sz="1600" dirty="0"/>
              <a:t> </a:t>
            </a:r>
            <a:r>
              <a:rPr lang="en-US" sz="1600" dirty="0"/>
              <a:t>Administrator</a:t>
            </a:r>
            <a:endParaRPr dirty="0"/>
          </a:p>
        </p:txBody>
      </p:sp>
      <p:sp>
        <p:nvSpPr>
          <p:cNvPr id="6" name="Google Shape;133;p20"/>
          <p:cNvSpPr txBox="1">
            <a:spLocks noGrp="1"/>
          </p:cNvSpPr>
          <p:nvPr>
            <p:ph type="body" idx="4294967295"/>
          </p:nvPr>
        </p:nvSpPr>
        <p:spPr>
          <a:xfrm>
            <a:off x="0" y="1343025"/>
            <a:ext cx="2303463" cy="2957513"/>
          </a:xfrm>
          <a:prstGeom prst="rect">
            <a:avLst/>
          </a:prstGeom>
        </p:spPr>
        <p:txBody>
          <a:bodyPr spcFirstLastPara="1" wrap="square" lIns="0" tIns="0" rIns="0" bIns="0" anchor="t" anchorCtr="0">
            <a:noAutofit/>
          </a:bodyPr>
          <a:lstStyle/>
          <a:p>
            <a:pPr marL="76200" indent="0">
              <a:buNone/>
            </a:pPr>
            <a:endParaRPr lang="en-US" sz="1100" dirty="0"/>
          </a:p>
          <a:p>
            <a:pPr marL="247650" indent="-171450">
              <a:buFont typeface="Wingdings" panose="05000000000000000000" pitchFamily="2" charset="2"/>
              <a:buChar char="q"/>
            </a:pPr>
            <a:r>
              <a:rPr lang="en-US" sz="1200" dirty="0"/>
              <a:t> </a:t>
            </a:r>
            <a:r>
              <a:rPr lang="en-US" sz="1600" dirty="0"/>
              <a:t>User Registration &amp; Authentication</a:t>
            </a:r>
            <a:endParaRPr lang="en-IN" sz="1600" dirty="0"/>
          </a:p>
          <a:p>
            <a:pPr marL="247650" indent="-171450">
              <a:buFont typeface="Wingdings" panose="05000000000000000000" pitchFamily="2" charset="2"/>
              <a:buChar char="q"/>
            </a:pPr>
            <a:r>
              <a:rPr lang="en-US" sz="1600" dirty="0"/>
              <a:t> Account Management</a:t>
            </a:r>
          </a:p>
          <a:p>
            <a:pPr marL="247650" indent="-171450">
              <a:buFont typeface="Wingdings" panose="05000000000000000000" pitchFamily="2" charset="2"/>
              <a:buChar char="q"/>
            </a:pPr>
            <a:r>
              <a:rPr lang="en-US" sz="1600" dirty="0"/>
              <a:t> Funds Transfer</a:t>
            </a:r>
            <a:endParaRPr lang="en-IN" sz="1600" dirty="0"/>
          </a:p>
          <a:p>
            <a:pPr marL="247650" indent="-171450">
              <a:buFont typeface="Wingdings" panose="05000000000000000000" pitchFamily="2" charset="2"/>
              <a:buChar char="q"/>
            </a:pPr>
            <a:r>
              <a:rPr lang="en-IN" sz="1600" dirty="0"/>
              <a:t> </a:t>
            </a:r>
            <a:r>
              <a:rPr lang="en-US" sz="1600" dirty="0"/>
              <a:t>Reporting &amp; Analytics</a:t>
            </a:r>
          </a:p>
          <a:p>
            <a:pPr marL="247650" indent="-171450">
              <a:buFont typeface="Wingdings" panose="05000000000000000000" pitchFamily="2" charset="2"/>
              <a:buChar char="q"/>
            </a:pPr>
            <a:r>
              <a:rPr lang="en-US" sz="1600" dirty="0"/>
              <a:t>Admin Panel</a:t>
            </a:r>
          </a:p>
          <a:p>
            <a:pPr marL="247650" indent="-171450">
              <a:buFont typeface="Wingdings" panose="05000000000000000000" pitchFamily="2" charset="2"/>
              <a:buChar char="q"/>
            </a:pPr>
            <a:endParaRPr lang="en-US" sz="1200" dirty="0"/>
          </a:p>
          <a:p>
            <a:pPr marL="0" lvl="0" indent="0" algn="l" rtl="0">
              <a:spcBef>
                <a:spcPts val="600"/>
              </a:spcBef>
              <a:spcAft>
                <a:spcPts val="0"/>
              </a:spcAft>
              <a:buNone/>
            </a:pPr>
            <a:endParaRPr dirty="0"/>
          </a:p>
        </p:txBody>
      </p:sp>
      <p:sp>
        <p:nvSpPr>
          <p:cNvPr id="11" name="Google Shape;133;p20"/>
          <p:cNvSpPr txBox="1">
            <a:spLocks noGrp="1"/>
          </p:cNvSpPr>
          <p:nvPr>
            <p:ph type="body" idx="4294967295"/>
          </p:nvPr>
        </p:nvSpPr>
        <p:spPr>
          <a:xfrm>
            <a:off x="3529707" y="2625576"/>
            <a:ext cx="2471737" cy="1530350"/>
          </a:xfrm>
          <a:prstGeom prst="rect">
            <a:avLst/>
          </a:prstGeom>
        </p:spPr>
        <p:txBody>
          <a:bodyPr spcFirstLastPara="1" wrap="square" lIns="0" tIns="0" rIns="0" bIns="0" anchor="t" anchorCtr="0">
            <a:noAutofit/>
          </a:bodyPr>
          <a:lstStyle/>
          <a:p>
            <a:pPr marL="76200" indent="0">
              <a:buNone/>
            </a:pPr>
            <a:endParaRPr lang="en-IN" sz="1200" dirty="0"/>
          </a:p>
          <a:p>
            <a:pPr marL="76200" indent="0">
              <a:buNone/>
            </a:pPr>
            <a:endParaRPr lang="en-US" sz="1600" dirty="0">
              <a:solidFill>
                <a:schemeClr val="bg1"/>
              </a:solidFill>
            </a:endParaRPr>
          </a:p>
          <a:p>
            <a:pPr marL="76200" indent="0">
              <a:buNone/>
            </a:pPr>
            <a:endParaRPr dirty="0"/>
          </a:p>
        </p:txBody>
      </p:sp>
      <p:sp>
        <p:nvSpPr>
          <p:cNvPr id="8" name="Google Shape;134;p20"/>
          <p:cNvSpPr txBox="1">
            <a:spLocks/>
          </p:cNvSpPr>
          <p:nvPr/>
        </p:nvSpPr>
        <p:spPr>
          <a:xfrm>
            <a:off x="6372200" y="202182"/>
            <a:ext cx="1903218"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dirty="0"/>
              <a:t>Entities</a:t>
            </a:r>
            <a:endParaRPr lang="en-IN" dirty="0"/>
          </a:p>
        </p:txBody>
      </p:sp>
      <p:cxnSp>
        <p:nvCxnSpPr>
          <p:cNvPr id="9" name="Straight Connector 8"/>
          <p:cNvCxnSpPr/>
          <p:nvPr/>
        </p:nvCxnSpPr>
        <p:spPr>
          <a:xfrm>
            <a:off x="3203848" y="1066008"/>
            <a:ext cx="0" cy="3528392"/>
          </a:xfrm>
          <a:prstGeom prst="line">
            <a:avLst/>
          </a:prstGeom>
        </p:spPr>
        <p:style>
          <a:lnRef idx="1">
            <a:schemeClr val="accent4"/>
          </a:lnRef>
          <a:fillRef idx="0">
            <a:schemeClr val="accent4"/>
          </a:fillRef>
          <a:effectRef idx="0">
            <a:schemeClr val="accent4"/>
          </a:effectRef>
          <a:fontRef idx="minor">
            <a:schemeClr val="tx1"/>
          </a:fontRef>
        </p:style>
      </p:cxnSp>
      <p:cxnSp>
        <p:nvCxnSpPr>
          <p:cNvPr id="10" name="Straight Connector 9"/>
          <p:cNvCxnSpPr/>
          <p:nvPr/>
        </p:nvCxnSpPr>
        <p:spPr>
          <a:xfrm>
            <a:off x="5868144" y="1066008"/>
            <a:ext cx="0" cy="3528392"/>
          </a:xfrm>
          <a:prstGeom prst="line">
            <a:avLst/>
          </a:prstGeom>
        </p:spPr>
        <p:style>
          <a:lnRef idx="1">
            <a:schemeClr val="accent4"/>
          </a:lnRef>
          <a:fillRef idx="0">
            <a:schemeClr val="accent4"/>
          </a:fillRef>
          <a:effectRef idx="0">
            <a:schemeClr val="accent4"/>
          </a:effectRef>
          <a:fontRef idx="minor">
            <a:schemeClr val="tx1"/>
          </a:fontRef>
        </p:style>
      </p:cxnSp>
      <p:sp>
        <p:nvSpPr>
          <p:cNvPr id="12" name="Google Shape;134;p20"/>
          <p:cNvSpPr txBox="1">
            <a:spLocks/>
          </p:cNvSpPr>
          <p:nvPr/>
        </p:nvSpPr>
        <p:spPr>
          <a:xfrm>
            <a:off x="3495768" y="208608"/>
            <a:ext cx="2324276" cy="8574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endParaRPr lang="en-US" dirty="0"/>
          </a:p>
          <a:p>
            <a:r>
              <a:rPr lang="en-US" dirty="0"/>
              <a:t>User Roles</a:t>
            </a:r>
            <a:endParaRPr lang="en-IN" dirty="0"/>
          </a:p>
        </p:txBody>
      </p:sp>
    </p:spTree>
    <p:extLst>
      <p:ext uri="{BB962C8B-B14F-4D97-AF65-F5344CB8AC3E}">
        <p14:creationId xmlns:p14="http://schemas.microsoft.com/office/powerpoint/2010/main" val="351894580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cxnSp>
        <p:nvCxnSpPr>
          <p:cNvPr id="7" name="Google Shape;414;p39"/>
          <p:cNvCxnSpPr/>
          <p:nvPr/>
        </p:nvCxnSpPr>
        <p:spPr>
          <a:xfrm flipH="1">
            <a:off x="6804248" y="2427734"/>
            <a:ext cx="864096" cy="0"/>
          </a:xfrm>
          <a:prstGeom prst="straightConnector1">
            <a:avLst/>
          </a:prstGeom>
          <a:noFill/>
          <a:ln w="9525" cap="flat" cmpd="sng">
            <a:solidFill>
              <a:schemeClr val="lt2"/>
            </a:solidFill>
            <a:prstDash val="solid"/>
            <a:round/>
            <a:headEnd type="oval" w="med" len="med"/>
            <a:tailEnd type="oval" w="med" len="med"/>
          </a:ln>
        </p:spPr>
      </p:cxnSp>
      <p:sp>
        <p:nvSpPr>
          <p:cNvPr id="8" name="Google Shape;415;p39"/>
          <p:cNvSpPr txBox="1"/>
          <p:nvPr/>
        </p:nvSpPr>
        <p:spPr>
          <a:xfrm>
            <a:off x="7308304" y="2715766"/>
            <a:ext cx="1584176" cy="36632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800" b="1" dirty="0">
                <a:solidFill>
                  <a:schemeClr val="lt1"/>
                </a:solidFill>
                <a:latin typeface="Muli"/>
                <a:ea typeface="Muli"/>
                <a:cs typeface="Muli"/>
                <a:sym typeface="Muli"/>
              </a:rPr>
              <a:t>Entity Relationship diagram</a:t>
            </a:r>
            <a:endParaRPr sz="1800" b="1" dirty="0">
              <a:solidFill>
                <a:schemeClr val="lt1"/>
              </a:solidFill>
              <a:latin typeface="Muli"/>
              <a:ea typeface="Muli"/>
              <a:cs typeface="Muli"/>
              <a:sym typeface="Muli"/>
            </a:endParaRPr>
          </a:p>
        </p:txBody>
      </p:sp>
      <p:pic>
        <p:nvPicPr>
          <p:cNvPr id="5" name="Picture 4">
            <a:extLst>
              <a:ext uri="{FF2B5EF4-FFF2-40B4-BE49-F238E27FC236}">
                <a16:creationId xmlns:a16="http://schemas.microsoft.com/office/drawing/2014/main" id="{74F7233F-381A-F73E-087B-BF52413BD150}"/>
              </a:ext>
            </a:extLst>
          </p:cNvPr>
          <p:cNvPicPr>
            <a:picLocks noChangeAspect="1"/>
          </p:cNvPicPr>
          <p:nvPr/>
        </p:nvPicPr>
        <p:blipFill>
          <a:blip r:embed="rId3"/>
          <a:stretch>
            <a:fillRect/>
          </a:stretch>
        </p:blipFill>
        <p:spPr>
          <a:xfrm>
            <a:off x="33505" y="400555"/>
            <a:ext cx="7274799" cy="4331435"/>
          </a:xfrm>
          <a:prstGeom prst="rect">
            <a:avLst/>
          </a:prstGeom>
        </p:spPr>
      </p:pic>
    </p:spTree>
    <p:extLst>
      <p:ext uri="{BB962C8B-B14F-4D97-AF65-F5344CB8AC3E}">
        <p14:creationId xmlns:p14="http://schemas.microsoft.com/office/powerpoint/2010/main" val="25586446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cxnSp>
        <p:nvCxnSpPr>
          <p:cNvPr id="7" name="Google Shape;414;p39"/>
          <p:cNvCxnSpPr/>
          <p:nvPr/>
        </p:nvCxnSpPr>
        <p:spPr>
          <a:xfrm flipH="1">
            <a:off x="5441525" y="2556993"/>
            <a:ext cx="864096" cy="0"/>
          </a:xfrm>
          <a:prstGeom prst="straightConnector1">
            <a:avLst/>
          </a:prstGeom>
          <a:noFill/>
          <a:ln w="9525" cap="flat" cmpd="sng">
            <a:solidFill>
              <a:schemeClr val="lt2"/>
            </a:solidFill>
            <a:prstDash val="solid"/>
            <a:round/>
            <a:headEnd type="oval" w="med" len="med"/>
            <a:tailEnd type="oval" w="med" len="med"/>
          </a:ln>
        </p:spPr>
      </p:cxnSp>
      <p:sp>
        <p:nvSpPr>
          <p:cNvPr id="8" name="Google Shape;415;p39"/>
          <p:cNvSpPr txBox="1"/>
          <p:nvPr/>
        </p:nvSpPr>
        <p:spPr>
          <a:xfrm>
            <a:off x="6228184" y="2427734"/>
            <a:ext cx="1584176" cy="366326"/>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1600" b="1" dirty="0">
                <a:solidFill>
                  <a:schemeClr val="lt1"/>
                </a:solidFill>
                <a:latin typeface="Muli"/>
                <a:ea typeface="Muli"/>
                <a:cs typeface="Muli"/>
                <a:sym typeface="Muli"/>
              </a:rPr>
              <a:t>DATA DICTIONARY </a:t>
            </a:r>
            <a:endParaRPr sz="1600" b="1" dirty="0">
              <a:solidFill>
                <a:schemeClr val="lt1"/>
              </a:solidFill>
              <a:latin typeface="Muli"/>
              <a:ea typeface="Muli"/>
              <a:cs typeface="Muli"/>
              <a:sym typeface="Mul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965" y="274281"/>
            <a:ext cx="5040560" cy="4565425"/>
          </a:xfrm>
          <a:prstGeom prst="rect">
            <a:avLst/>
          </a:prstGeom>
        </p:spPr>
      </p:pic>
    </p:spTree>
    <p:extLst>
      <p:ext uri="{BB962C8B-B14F-4D97-AF65-F5344CB8AC3E}">
        <p14:creationId xmlns:p14="http://schemas.microsoft.com/office/powerpoint/2010/main" val="1479611288"/>
      </p:ext>
    </p:extLst>
  </p:cSld>
  <p:clrMapOvr>
    <a:masterClrMapping/>
  </p:clrMapOvr>
  <p:transition spd="slow">
    <p:push dir="u"/>
  </p:transition>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Vapor Trail</Template>
  <TotalTime>3452</TotalTime>
  <Words>1643</Words>
  <Application>Microsoft Macintosh PowerPoint</Application>
  <PresentationFormat>On-screen Show (16:9)</PresentationFormat>
  <Paragraphs>191</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Muli</vt:lpstr>
      <vt:lpstr>Lexend Deca</vt:lpstr>
      <vt:lpstr>Archivo</vt:lpstr>
      <vt:lpstr>Arial</vt:lpstr>
      <vt:lpstr>Calibri</vt:lpstr>
      <vt:lpstr>Wingdings</vt:lpstr>
      <vt:lpstr>Aliena template</vt:lpstr>
      <vt:lpstr>PowerPoint Presentation</vt:lpstr>
      <vt:lpstr>Roadmap</vt:lpstr>
      <vt:lpstr>Introduction to Internet Banking (Proposal) </vt:lpstr>
      <vt:lpstr>Project Scope &amp; Objectives</vt:lpstr>
      <vt:lpstr>Design Decisions (Business Rules)</vt:lpstr>
      <vt:lpstr>Business Rules (Cont.d)</vt:lpstr>
      <vt:lpstr>Modules</vt:lpstr>
      <vt:lpstr>PowerPoint Presentation</vt:lpstr>
      <vt:lpstr>PowerPoint Presentation</vt:lpstr>
      <vt:lpstr>PowerPoint Presentation</vt:lpstr>
      <vt:lpstr>Functionality &amp; Features</vt:lpstr>
      <vt:lpstr>Login/Signup</vt:lpstr>
      <vt:lpstr> DashBoard- Client</vt:lpstr>
      <vt:lpstr>DashBoard- Admin</vt:lpstr>
      <vt:lpstr>DashBoard- Staff</vt:lpstr>
      <vt:lpstr>PowerPoint Presentation</vt:lpstr>
      <vt:lpstr>PowerPoint Presentation</vt:lpstr>
      <vt:lpstr>PowerPoint Presentation</vt:lpstr>
      <vt:lpstr>PowerPoint Presentation</vt:lpstr>
      <vt:lpstr>Conclusion</vt:lpstr>
      <vt:lpstr>Future Work</vt:lpstr>
      <vt:lpstr>Our Gantt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Harish kumar A</dc:creator>
  <cp:lastModifiedBy>BOMMU, POOJITHA REDDY</cp:lastModifiedBy>
  <cp:revision>209</cp:revision>
  <cp:lastPrinted>2024-04-30T23:26:41Z</cp:lastPrinted>
  <dcterms:modified xsi:type="dcterms:W3CDTF">2024-04-30T23:31:48Z</dcterms:modified>
</cp:coreProperties>
</file>