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2" r:id="rId5"/>
    <p:sldId id="259" r:id="rId6"/>
    <p:sldId id="293" r:id="rId7"/>
    <p:sldId id="260" r:id="rId8"/>
    <p:sldId id="261" r:id="rId9"/>
    <p:sldId id="262" r:id="rId10"/>
    <p:sldId id="263" r:id="rId11"/>
    <p:sldId id="294" r:id="rId12"/>
    <p:sldId id="264" r:id="rId13"/>
    <p:sldId id="265" r:id="rId14"/>
    <p:sldId id="295" r:id="rId15"/>
    <p:sldId id="296" r:id="rId16"/>
    <p:sldId id="266" r:id="rId17"/>
    <p:sldId id="297" r:id="rId18"/>
    <p:sldId id="298"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99" r:id="rId42"/>
    <p:sldId id="301" r:id="rId43"/>
    <p:sldId id="289" r:id="rId44"/>
    <p:sldId id="290" r:id="rId45"/>
    <p:sldId id="291" r:id="rId46"/>
    <p:sldId id="302"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Visual Analysis for Instructors</a:t>
            </a:r>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Damien Bogan</a:t>
            </a:r>
          </a:p>
        </p:txBody>
      </p:sp>
      <p:sp>
        <p:nvSpPr>
          <p:cNvPr id="4" name="Date Placeholder 3"/>
          <p:cNvSpPr>
            <a:spLocks noGrp="1"/>
          </p:cNvSpPr>
          <p:nvPr>
            <p:ph type="dt" sz="half" idx="10"/>
          </p:nvPr>
        </p:nvSpPr>
        <p:spPr/>
        <p:txBody>
          <a:bodyPr/>
          <a:lstStyle/>
          <a:p>
            <a:pPr marL="0" lvl="0" indent="0">
              <a:buNone/>
            </a:pPr>
            <a:r>
              <a:t>2024-12-01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20Report-Demo-1_files/figure-pptx/cell-8-output-2.png"/>
          <p:cNvPicPr>
            <a:picLocks noGrp="1" noChangeAspect="1"/>
          </p:cNvPicPr>
          <p:nvPr/>
        </p:nvPicPr>
        <p:blipFill>
          <a:blip r:embed="rId2"/>
          <a:stretch>
            <a:fillRect/>
          </a:stretch>
        </p:blipFill>
        <p:spPr bwMode="auto">
          <a:xfrm>
            <a:off x="0" y="0"/>
            <a:ext cx="9144000" cy="5143499"/>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FED-10B1-85D3-582B-4C0A5752C2D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3F8196E-E967-1BDE-69F7-4751A2628A00}"/>
              </a:ext>
            </a:extLst>
          </p:cNvPr>
          <p:cNvSpPr>
            <a:spLocks noGrp="1"/>
          </p:cNvSpPr>
          <p:nvPr>
            <p:ph idx="1"/>
          </p:nvPr>
        </p:nvSpPr>
        <p:spPr/>
        <p:txBody>
          <a:bodyPr/>
          <a:lstStyle/>
          <a:p>
            <a:r>
              <a:rPr lang="en-US" dirty="0"/>
              <a:t>Instead of a gradient color choice from green to red. Is there a better way to emphasize color for instructors with more passing students than less passing students?</a:t>
            </a:r>
          </a:p>
        </p:txBody>
      </p:sp>
    </p:spTree>
    <p:extLst>
      <p:ext uri="{BB962C8B-B14F-4D97-AF65-F5344CB8AC3E}">
        <p14:creationId xmlns:p14="http://schemas.microsoft.com/office/powerpoint/2010/main" val="79371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The number of students with failing grades from the top 10 instructors</a:t>
            </a:r>
          </a:p>
        </p:txBody>
      </p:sp>
      <p:graphicFrame>
        <p:nvGraphicFramePr>
          <p:cNvPr id="6" name="Content Placeholder 5"/>
          <p:cNvGraphicFramePr>
            <a:graphicFrameLocks noGrp="1"/>
          </p:cNvGraphicFramePr>
          <p:nvPr>
            <p:ph idx="1"/>
          </p:nvPr>
        </p:nvGraphicFramePr>
        <p:xfrm>
          <a:off x="3568700" y="203200"/>
          <a:ext cx="5105400" cy="326898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0">
                <a:tc>
                  <a:txBody>
                    <a:bodyPr/>
                    <a:lstStyle/>
                    <a:p>
                      <a:pPr marL="0" lvl="0" indent="0" algn="l">
                        <a:buNone/>
                      </a:pPr>
                      <a:r>
                        <a:t>Instructor</a:t>
                      </a:r>
                    </a:p>
                  </a:txBody>
                  <a:tcPr/>
                </a:tc>
                <a:tc>
                  <a:txBody>
                    <a:bodyPr/>
                    <a:lstStyle/>
                    <a:p>
                      <a:pPr marL="0" lvl="0" indent="0" algn="r">
                        <a:buNone/>
                      </a:pPr>
                      <a:r>
                        <a:t>count</a:t>
                      </a:r>
                    </a:p>
                  </a:txBody>
                  <a:tcPr/>
                </a:tc>
                <a:extLst>
                  <a:ext uri="{0D108BD9-81ED-4DB2-BD59-A6C34878D82A}">
                    <a16:rowId xmlns:a16="http://schemas.microsoft.com/office/drawing/2014/main" val="10000"/>
                  </a:ext>
                </a:extLst>
              </a:tr>
              <a:tr h="0">
                <a:tc>
                  <a:txBody>
                    <a:bodyPr/>
                    <a:lstStyle/>
                    <a:p>
                      <a:pPr marL="0" lvl="0" indent="0" algn="l">
                        <a:buNone/>
                      </a:pPr>
                      <a:r>
                        <a:t>Zduuhq, Iuhlgd</a:t>
                      </a:r>
                    </a:p>
                  </a:txBody>
                  <a:tcPr/>
                </a:tc>
                <a:tc>
                  <a:txBody>
                    <a:bodyPr/>
                    <a:lstStyle/>
                    <a:p>
                      <a:pPr marL="0" lvl="0" indent="0" algn="r">
                        <a:buNone/>
                      </a:pPr>
                      <a:r>
                        <a:t>484</a:t>
                      </a:r>
                    </a:p>
                  </a:txBody>
                  <a:tcPr/>
                </a:tc>
                <a:extLst>
                  <a:ext uri="{0D108BD9-81ED-4DB2-BD59-A6C34878D82A}">
                    <a16:rowId xmlns:a16="http://schemas.microsoft.com/office/drawing/2014/main" val="10001"/>
                  </a:ext>
                </a:extLst>
              </a:tr>
              <a:tr h="0">
                <a:tc>
                  <a:txBody>
                    <a:bodyPr/>
                    <a:lstStyle/>
                    <a:p>
                      <a:pPr marL="0" lvl="0" indent="0" algn="l">
                        <a:buNone/>
                      </a:pPr>
                      <a:r>
                        <a:t>Sdxon, Udfkho</a:t>
                      </a:r>
                    </a:p>
                  </a:txBody>
                  <a:tcPr/>
                </a:tc>
                <a:tc>
                  <a:txBody>
                    <a:bodyPr/>
                    <a:lstStyle/>
                    <a:p>
                      <a:pPr marL="0" lvl="0" indent="0" algn="r">
                        <a:buNone/>
                      </a:pPr>
                      <a:r>
                        <a:t>467</a:t>
                      </a:r>
                    </a:p>
                  </a:txBody>
                  <a:tcPr/>
                </a:tc>
                <a:extLst>
                  <a:ext uri="{0D108BD9-81ED-4DB2-BD59-A6C34878D82A}">
                    <a16:rowId xmlns:a16="http://schemas.microsoft.com/office/drawing/2014/main" val="10002"/>
                  </a:ext>
                </a:extLst>
              </a:tr>
              <a:tr h="0">
                <a:tc>
                  <a:txBody>
                    <a:bodyPr/>
                    <a:lstStyle/>
                    <a:p>
                      <a:pPr marL="0" lvl="0" indent="0" algn="l">
                        <a:buNone/>
                      </a:pPr>
                      <a:r>
                        <a:t>PfGrqdog, Joruld</a:t>
                      </a:r>
                    </a:p>
                  </a:txBody>
                  <a:tcPr/>
                </a:tc>
                <a:tc>
                  <a:txBody>
                    <a:bodyPr/>
                    <a:lstStyle/>
                    <a:p>
                      <a:pPr marL="0" lvl="0" indent="0" algn="r">
                        <a:buNone/>
                      </a:pPr>
                      <a:r>
                        <a:t>363</a:t>
                      </a:r>
                    </a:p>
                  </a:txBody>
                  <a:tcPr/>
                </a:tc>
                <a:extLst>
                  <a:ext uri="{0D108BD9-81ED-4DB2-BD59-A6C34878D82A}">
                    <a16:rowId xmlns:a16="http://schemas.microsoft.com/office/drawing/2014/main" val="10003"/>
                  </a:ext>
                </a:extLst>
              </a:tr>
              <a:tr h="0">
                <a:tc>
                  <a:txBody>
                    <a:bodyPr/>
                    <a:lstStyle/>
                    <a:p>
                      <a:pPr marL="0" lvl="0" indent="0" algn="l">
                        <a:buNone/>
                      </a:pPr>
                      <a:r>
                        <a:t>Prruh, Olol</a:t>
                      </a:r>
                    </a:p>
                  </a:txBody>
                  <a:tcPr/>
                </a:tc>
                <a:tc>
                  <a:txBody>
                    <a:bodyPr/>
                    <a:lstStyle/>
                    <a:p>
                      <a:pPr marL="0" lvl="0" indent="0" algn="r">
                        <a:buNone/>
                      </a:pPr>
                      <a:r>
                        <a:t>288</a:t>
                      </a:r>
                    </a:p>
                  </a:txBody>
                  <a:tcPr/>
                </a:tc>
                <a:extLst>
                  <a:ext uri="{0D108BD9-81ED-4DB2-BD59-A6C34878D82A}">
                    <a16:rowId xmlns:a16="http://schemas.microsoft.com/office/drawing/2014/main" val="10004"/>
                  </a:ext>
                </a:extLst>
              </a:tr>
              <a:tr h="0">
                <a:tc>
                  <a:txBody>
                    <a:bodyPr/>
                    <a:lstStyle/>
                    <a:p>
                      <a:pPr marL="0" lvl="0" indent="0" algn="l">
                        <a:buNone/>
                      </a:pPr>
                      <a:r>
                        <a:t>Ydohqwlqh, Vdudk</a:t>
                      </a:r>
                    </a:p>
                  </a:txBody>
                  <a:tcPr/>
                </a:tc>
                <a:tc>
                  <a:txBody>
                    <a:bodyPr/>
                    <a:lstStyle/>
                    <a:p>
                      <a:pPr marL="0" lvl="0" indent="0" algn="r">
                        <a:buNone/>
                      </a:pPr>
                      <a:r>
                        <a:t>286</a:t>
                      </a:r>
                    </a:p>
                  </a:txBody>
                  <a:tcPr/>
                </a:tc>
                <a:extLst>
                  <a:ext uri="{0D108BD9-81ED-4DB2-BD59-A6C34878D82A}">
                    <a16:rowId xmlns:a16="http://schemas.microsoft.com/office/drawing/2014/main" val="10005"/>
                  </a:ext>
                </a:extLst>
              </a:tr>
              <a:tr h="0">
                <a:tc>
                  <a:txBody>
                    <a:bodyPr/>
                    <a:lstStyle/>
                    <a:p>
                      <a:pPr marL="0" lvl="0" indent="0" algn="l">
                        <a:buNone/>
                      </a:pPr>
                      <a:r>
                        <a:t>Kdqg, Fkhubo</a:t>
                      </a:r>
                    </a:p>
                  </a:txBody>
                  <a:tcPr/>
                </a:tc>
                <a:tc>
                  <a:txBody>
                    <a:bodyPr/>
                    <a:lstStyle/>
                    <a:p>
                      <a:pPr marL="0" lvl="0" indent="0" algn="r">
                        <a:buNone/>
                      </a:pPr>
                      <a:r>
                        <a:t>274</a:t>
                      </a:r>
                    </a:p>
                  </a:txBody>
                  <a:tcPr/>
                </a:tc>
                <a:extLst>
                  <a:ext uri="{0D108BD9-81ED-4DB2-BD59-A6C34878D82A}">
                    <a16:rowId xmlns:a16="http://schemas.microsoft.com/office/drawing/2014/main" val="10006"/>
                  </a:ext>
                </a:extLst>
              </a:tr>
              <a:tr h="0">
                <a:tc>
                  <a:txBody>
                    <a:bodyPr/>
                    <a:lstStyle/>
                    <a:p>
                      <a:pPr marL="0" lvl="0" indent="0" algn="l">
                        <a:buNone/>
                      </a:pPr>
                      <a:r>
                        <a:t>Djd, Prvlvd</a:t>
                      </a:r>
                    </a:p>
                  </a:txBody>
                  <a:tcPr/>
                </a:tc>
                <a:tc>
                  <a:txBody>
                    <a:bodyPr/>
                    <a:lstStyle/>
                    <a:p>
                      <a:pPr marL="0" lvl="0" indent="0" algn="r">
                        <a:buNone/>
                      </a:pPr>
                      <a:r>
                        <a:t>222</a:t>
                      </a:r>
                    </a:p>
                  </a:txBody>
                  <a:tcPr/>
                </a:tc>
                <a:extLst>
                  <a:ext uri="{0D108BD9-81ED-4DB2-BD59-A6C34878D82A}">
                    <a16:rowId xmlns:a16="http://schemas.microsoft.com/office/drawing/2014/main" val="10007"/>
                  </a:ext>
                </a:extLst>
              </a:tr>
              <a:tr h="0">
                <a:tc>
                  <a:txBody>
                    <a:bodyPr/>
                    <a:lstStyle/>
                    <a:p>
                      <a:pPr marL="0" lvl="0" indent="0" algn="l">
                        <a:buNone/>
                      </a:pPr>
                      <a:r>
                        <a:t>Bdq, Kxd</a:t>
                      </a:r>
                    </a:p>
                  </a:txBody>
                  <a:tcPr/>
                </a:tc>
                <a:tc>
                  <a:txBody>
                    <a:bodyPr/>
                    <a:lstStyle/>
                    <a:p>
                      <a:pPr marL="0" lvl="0" indent="0" algn="r">
                        <a:buNone/>
                      </a:pPr>
                      <a:r>
                        <a:t>134</a:t>
                      </a:r>
                    </a:p>
                  </a:txBody>
                  <a:tcPr/>
                </a:tc>
                <a:extLst>
                  <a:ext uri="{0D108BD9-81ED-4DB2-BD59-A6C34878D82A}">
                    <a16:rowId xmlns:a16="http://schemas.microsoft.com/office/drawing/2014/main" val="10008"/>
                  </a:ext>
                </a:extLst>
              </a:tr>
              <a:tr h="0">
                <a:tc>
                  <a:txBody>
                    <a:bodyPr/>
                    <a:lstStyle/>
                    <a:p>
                      <a:pPr marL="0" lvl="0" indent="0" algn="l">
                        <a:buNone/>
                      </a:pPr>
                      <a:r>
                        <a:t>Nxuvxq, Rofdb</a:t>
                      </a:r>
                    </a:p>
                  </a:txBody>
                  <a:tcPr/>
                </a:tc>
                <a:tc>
                  <a:txBody>
                    <a:bodyPr/>
                    <a:lstStyle/>
                    <a:p>
                      <a:pPr marL="0" lvl="0" indent="0" algn="r">
                        <a:buNone/>
                      </a:pPr>
                      <a:r>
                        <a:t>90</a:t>
                      </a:r>
                    </a:p>
                  </a:txBody>
                  <a:tcPr/>
                </a:tc>
                <a:extLst>
                  <a:ext uri="{0D108BD9-81ED-4DB2-BD59-A6C34878D82A}">
                    <a16:rowId xmlns:a16="http://schemas.microsoft.com/office/drawing/2014/main" val="10009"/>
                  </a:ext>
                </a:extLst>
              </a:tr>
              <a:tr h="0">
                <a:tc>
                  <a:txBody>
                    <a:bodyPr/>
                    <a:lstStyle/>
                    <a:p>
                      <a:pPr marL="0" lvl="0" indent="0" algn="l">
                        <a:buNone/>
                      </a:pPr>
                      <a:r>
                        <a:t>Zx, Ohl</a:t>
                      </a:r>
                    </a:p>
                  </a:txBody>
                  <a:tcPr/>
                </a:tc>
                <a:tc>
                  <a:txBody>
                    <a:bodyPr/>
                    <a:lstStyle/>
                    <a:p>
                      <a:pPr marL="0" lvl="0" indent="0" algn="r">
                        <a:buNone/>
                      </a:pPr>
                      <a:r>
                        <a:t>88</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20Report-Demo-1_files/figure-pptx/cell-9-output-2.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2136-73A4-427F-03DD-A4EDA1DB5EF5}"/>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0E19C98-12C2-FB94-4B6C-0C6D9E7EB76B}"/>
              </a:ext>
            </a:extLst>
          </p:cNvPr>
          <p:cNvSpPr>
            <a:spLocks noGrp="1"/>
          </p:cNvSpPr>
          <p:nvPr>
            <p:ph idx="1"/>
          </p:nvPr>
        </p:nvSpPr>
        <p:spPr/>
        <p:txBody>
          <a:bodyPr/>
          <a:lstStyle/>
          <a:p>
            <a:r>
              <a:rPr lang="en-US" dirty="0"/>
              <a:t>Is there a better way to emphasize color for instructors with less failing students than more passing students? Why not choose colors from red gradient to green?</a:t>
            </a:r>
          </a:p>
        </p:txBody>
      </p:sp>
    </p:spTree>
    <p:extLst>
      <p:ext uri="{BB962C8B-B14F-4D97-AF65-F5344CB8AC3E}">
        <p14:creationId xmlns:p14="http://schemas.microsoft.com/office/powerpoint/2010/main" val="47797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932B-B515-7A9A-E7C0-7CDCDC77080E}"/>
              </a:ext>
            </a:extLst>
          </p:cNvPr>
          <p:cNvSpPr>
            <a:spLocks noGrp="1"/>
          </p:cNvSpPr>
          <p:nvPr>
            <p:ph type="title"/>
          </p:nvPr>
        </p:nvSpPr>
        <p:spPr/>
        <p:txBody>
          <a:bodyPr>
            <a:normAutofit/>
          </a:bodyPr>
          <a:lstStyle/>
          <a:p>
            <a:r>
              <a:rPr lang="en-US" dirty="0"/>
              <a:t>Passing Rate (%) vs. Passing/Failing Rates </a:t>
            </a:r>
          </a:p>
        </p:txBody>
      </p:sp>
      <p:sp>
        <p:nvSpPr>
          <p:cNvPr id="3" name="Content Placeholder 2">
            <a:extLst>
              <a:ext uri="{FF2B5EF4-FFF2-40B4-BE49-F238E27FC236}">
                <a16:creationId xmlns:a16="http://schemas.microsoft.com/office/drawing/2014/main" id="{30493584-047F-6164-45D4-DACF895DD795}"/>
              </a:ext>
            </a:extLst>
          </p:cNvPr>
          <p:cNvSpPr>
            <a:spLocks noGrp="1"/>
          </p:cNvSpPr>
          <p:nvPr>
            <p:ph idx="1"/>
          </p:nvPr>
        </p:nvSpPr>
        <p:spPr/>
        <p:txBody>
          <a:bodyPr/>
          <a:lstStyle/>
          <a:p>
            <a:r>
              <a:rPr lang="en-US" dirty="0"/>
              <a:t>The passing rate (%) is directly correlated with the number of passing students. </a:t>
            </a:r>
          </a:p>
          <a:p>
            <a:pPr lvl="1"/>
            <a:r>
              <a:rPr lang="en-US" dirty="0"/>
              <a:t>Increase in passing students -&gt; increase in passing rate percentage </a:t>
            </a:r>
          </a:p>
          <a:p>
            <a:pPr lvl="1"/>
            <a:r>
              <a:rPr lang="en-US" dirty="0"/>
              <a:t>Increase in failing students -&gt; decrease in passing rate percentage</a:t>
            </a:r>
          </a:p>
          <a:p>
            <a:pPr marL="342900" lvl="1" indent="0">
              <a:buNone/>
            </a:pPr>
            <a:endParaRPr lang="en-US" dirty="0"/>
          </a:p>
        </p:txBody>
      </p:sp>
    </p:spTree>
    <p:extLst>
      <p:ext uri="{BB962C8B-B14F-4D97-AF65-F5344CB8AC3E}">
        <p14:creationId xmlns:p14="http://schemas.microsoft.com/office/powerpoint/2010/main" val="143068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10-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730C-2D78-2012-7B92-F066832D0DD0}"/>
              </a:ext>
            </a:extLst>
          </p:cNvPr>
          <p:cNvSpPr>
            <a:spLocks noGrp="1"/>
          </p:cNvSpPr>
          <p:nvPr>
            <p:ph type="title"/>
          </p:nvPr>
        </p:nvSpPr>
        <p:spPr/>
        <p:txBody>
          <a:bodyPr/>
          <a:lstStyle/>
          <a:p>
            <a:r>
              <a:rPr lang="en-US" dirty="0"/>
              <a:t>Passing Rates of Top 10 Instructors</a:t>
            </a:r>
          </a:p>
        </p:txBody>
      </p:sp>
      <p:sp>
        <p:nvSpPr>
          <p:cNvPr id="3" name="Content Placeholder 2">
            <a:extLst>
              <a:ext uri="{FF2B5EF4-FFF2-40B4-BE49-F238E27FC236}">
                <a16:creationId xmlns:a16="http://schemas.microsoft.com/office/drawing/2014/main" id="{F5B5D38D-EE03-113E-3733-AEC1813D1EA7}"/>
              </a:ext>
            </a:extLst>
          </p:cNvPr>
          <p:cNvSpPr>
            <a:spLocks noGrp="1"/>
          </p:cNvSpPr>
          <p:nvPr>
            <p:ph idx="1"/>
          </p:nvPr>
        </p:nvSpPr>
        <p:spPr/>
        <p:txBody>
          <a:bodyPr/>
          <a:lstStyle/>
          <a:p>
            <a:r>
              <a:rPr lang="en-US" dirty="0"/>
              <a:t>A better visual for this graph will be </a:t>
            </a:r>
          </a:p>
          <a:p>
            <a:pPr lvl="1"/>
            <a:r>
              <a:rPr lang="en-US" dirty="0"/>
              <a:t>Add tick marks under bars </a:t>
            </a:r>
          </a:p>
          <a:p>
            <a:pPr lvl="1"/>
            <a:r>
              <a:rPr lang="en-US" dirty="0"/>
              <a:t>Remove grid lines and emphasize values in the bar plot </a:t>
            </a:r>
          </a:p>
          <a:p>
            <a:pPr lvl="1"/>
            <a:r>
              <a:rPr lang="en-US" dirty="0"/>
              <a:t>Remove grid lines and emphasize passing rate percentage value</a:t>
            </a:r>
          </a:p>
          <a:p>
            <a:r>
              <a:rPr lang="en-US" dirty="0"/>
              <a:t>The biggest challenge of creating the plot was emphasizing the values on the bars and the color separation </a:t>
            </a:r>
          </a:p>
          <a:p>
            <a:pPr lvl="1"/>
            <a:endParaRPr lang="en-US" dirty="0"/>
          </a:p>
          <a:p>
            <a:pPr lvl="1"/>
            <a:endParaRPr lang="en-US" dirty="0"/>
          </a:p>
        </p:txBody>
      </p:sp>
    </p:spTree>
    <p:extLst>
      <p:ext uri="{BB962C8B-B14F-4D97-AF65-F5344CB8AC3E}">
        <p14:creationId xmlns:p14="http://schemas.microsoft.com/office/powerpoint/2010/main" val="258341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61EE4-B034-D7A4-4F68-488382E2C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FD88D-2D44-A5F2-AB45-854B252C1F6C}"/>
              </a:ext>
            </a:extLst>
          </p:cNvPr>
          <p:cNvSpPr>
            <a:spLocks noGrp="1"/>
          </p:cNvSpPr>
          <p:nvPr>
            <p:ph type="title"/>
          </p:nvPr>
        </p:nvSpPr>
        <p:spPr/>
        <p:txBody>
          <a:bodyPr>
            <a:normAutofit/>
          </a:bodyPr>
          <a:lstStyle/>
          <a:p>
            <a:r>
              <a:rPr lang="en-US" dirty="0"/>
              <a:t>Passing Rate (%) vs. Passing/Failing Rates </a:t>
            </a:r>
          </a:p>
        </p:txBody>
      </p:sp>
      <p:sp>
        <p:nvSpPr>
          <p:cNvPr id="3" name="Content Placeholder 2">
            <a:extLst>
              <a:ext uri="{FF2B5EF4-FFF2-40B4-BE49-F238E27FC236}">
                <a16:creationId xmlns:a16="http://schemas.microsoft.com/office/drawing/2014/main" id="{759D8B3A-E12F-3635-1EEA-DA6C2CC6E6AE}"/>
              </a:ext>
            </a:extLst>
          </p:cNvPr>
          <p:cNvSpPr>
            <a:spLocks noGrp="1"/>
          </p:cNvSpPr>
          <p:nvPr>
            <p:ph idx="1"/>
          </p:nvPr>
        </p:nvSpPr>
        <p:spPr/>
        <p:txBody>
          <a:bodyPr/>
          <a:lstStyle/>
          <a:p>
            <a:r>
              <a:rPr lang="en-US" dirty="0"/>
              <a:t>The passing rate (%) is directly correlated with the number of failing students. </a:t>
            </a:r>
          </a:p>
          <a:p>
            <a:pPr lvl="1"/>
            <a:r>
              <a:rPr lang="en-US" dirty="0"/>
              <a:t>Increase in failing students -&gt; increase in failing rate percentage </a:t>
            </a:r>
          </a:p>
          <a:p>
            <a:pPr lvl="1"/>
            <a:r>
              <a:rPr lang="en-US" dirty="0"/>
              <a:t>Decrease in failing students -&gt; decrease in failing rate percentage</a:t>
            </a:r>
          </a:p>
          <a:p>
            <a:pPr marL="342900" lvl="1" indent="0">
              <a:buNone/>
            </a:pPr>
            <a:endParaRPr lang="en-US" dirty="0"/>
          </a:p>
        </p:txBody>
      </p:sp>
    </p:spTree>
    <p:extLst>
      <p:ext uri="{BB962C8B-B14F-4D97-AF65-F5344CB8AC3E}">
        <p14:creationId xmlns:p14="http://schemas.microsoft.com/office/powerpoint/2010/main" val="163716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Failing Rates of the Top 10 Instructors vs. the Passing and Failing students taught by the Top 10 Instructors.</a:t>
            </a:r>
          </a:p>
        </p:txBody>
      </p:sp>
      <p:pic>
        <p:nvPicPr>
          <p:cNvPr id="2" name="Picture 1" descr="My%20Report-Demo-1_files/figure-pptx/cell-11-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endParaRPr dirty="0"/>
          </a:p>
          <a:p>
            <a:pPr marL="0" lvl="0" indent="0">
              <a:buNone/>
            </a:pPr>
            <a:r>
              <a:rPr dirty="0"/>
              <a:t>Goal of My Project: </a:t>
            </a:r>
            <a:r>
              <a:rPr i="1" dirty="0"/>
              <a:t>Analyze</a:t>
            </a:r>
            <a:r>
              <a:rPr dirty="0"/>
              <a:t> the passing rate/rolling passing rate for a group of instructors in each semester, hence automatically the code should work for an individual instructor when the group has a size 1. You should have at least two examples. One is for an individual, and one is for a group.</a:t>
            </a:r>
          </a:p>
          <a:p>
            <a:pPr marL="0" lvl="0" indent="0">
              <a:spcBef>
                <a:spcPts val="300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080273"/>
          </a:xfrm>
        </p:spPr>
        <p:txBody>
          <a:bodyPr>
            <a:normAutofit/>
          </a:bodyPr>
          <a:lstStyle/>
          <a:p>
            <a:pPr marL="0" lvl="0" indent="0">
              <a:spcBef>
                <a:spcPts val="3000"/>
              </a:spcBef>
              <a:buNone/>
            </a:pPr>
            <a:endParaRPr dirty="0"/>
          </a:p>
          <a:p>
            <a:pPr marL="0" lvl="0" indent="0">
              <a:buNone/>
            </a:pPr>
            <a:r>
              <a:rPr dirty="0"/>
              <a:t>Now that we have a taste of visuals for Instructors passing and failing rates of their students taught. I am now going to dive into my visual analysis for the passing rate/rolling passing rate for a group of instructors, but before I do so let’s look at the tables for the passing/rolling rate of two instructors. The t</a:t>
            </a:r>
            <a:r>
              <a:rPr lang="en-US" dirty="0"/>
              <a:t>hree</a:t>
            </a:r>
            <a:r>
              <a:rPr dirty="0"/>
              <a:t> instructors I will use are ‘</a:t>
            </a:r>
            <a:r>
              <a:rPr dirty="0" err="1"/>
              <a:t>Nxuvxq</a:t>
            </a:r>
            <a:r>
              <a:rPr dirty="0"/>
              <a:t>, </a:t>
            </a:r>
            <a:r>
              <a:rPr dirty="0" err="1"/>
              <a:t>Rofdb</a:t>
            </a:r>
            <a:r>
              <a:rPr dirty="0"/>
              <a:t>’ (highest passing rate)</a:t>
            </a:r>
            <a:r>
              <a:rPr lang="en-US" dirty="0"/>
              <a:t>, </a:t>
            </a:r>
            <a:r>
              <a:rPr dirty="0"/>
              <a:t>‘</a:t>
            </a:r>
            <a:r>
              <a:rPr dirty="0" err="1"/>
              <a:t>Bdq</a:t>
            </a:r>
            <a:r>
              <a:rPr dirty="0"/>
              <a:t>, </a:t>
            </a:r>
            <a:r>
              <a:rPr dirty="0" err="1"/>
              <a:t>Kxd</a:t>
            </a:r>
            <a:r>
              <a:rPr dirty="0"/>
              <a:t>’ (second highest passing rate)</a:t>
            </a:r>
            <a:r>
              <a:rPr lang="en-US" dirty="0"/>
              <a:t>, and ‘</a:t>
            </a:r>
            <a:r>
              <a:rPr lang="en-US" dirty="0" err="1"/>
              <a:t>Djd</a:t>
            </a:r>
            <a:r>
              <a:rPr lang="en-US" dirty="0"/>
              <a:t>, </a:t>
            </a:r>
            <a:r>
              <a:rPr lang="en-US" dirty="0" err="1"/>
              <a:t>Prvlvd</a:t>
            </a:r>
            <a:r>
              <a:rPr lang="en-US" dirty="0"/>
              <a:t>’</a:t>
            </a:r>
            <a:r>
              <a:rPr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dirty="0"/>
              <a:t>Analysis by Instructors</a:t>
            </a:r>
          </a:p>
        </p:txBody>
      </p:sp>
      <p:sp>
        <p:nvSpPr>
          <p:cNvPr id="4" name="Text Placeholder 3"/>
          <p:cNvSpPr>
            <a:spLocks noGrp="1"/>
          </p:cNvSpPr>
          <p:nvPr>
            <p:ph type="body" sz="half" idx="2"/>
          </p:nvPr>
        </p:nvSpPr>
        <p:spPr/>
        <p:txBody>
          <a:bodyPr/>
          <a:lstStyle/>
          <a:p>
            <a:pPr marL="0" lvl="0" indent="0">
              <a:spcBef>
                <a:spcPts val="3000"/>
              </a:spcBef>
              <a:buNone/>
            </a:pPr>
            <a:r>
              <a:rPr b="1" dirty="0"/>
              <a:t>Passing Rate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3163510"/>
              </p:ext>
            </p:extLst>
          </p:nvPr>
        </p:nvGraphicFramePr>
        <p:xfrm>
          <a:off x="2588080" y="203199"/>
          <a:ext cx="6009817" cy="4391422"/>
        </p:xfrm>
        <a:graphic>
          <a:graphicData uri="http://schemas.openxmlformats.org/drawingml/2006/table">
            <a:tbl>
              <a:tblPr firstRow="1" bandRow="1">
                <a:tableStyleId>{5C22544A-7EE6-4342-B048-85BDC9FD1C3A}</a:tableStyleId>
              </a:tblPr>
              <a:tblGrid>
                <a:gridCol w="546347">
                  <a:extLst>
                    <a:ext uri="{9D8B030D-6E8A-4147-A177-3AD203B41FA5}">
                      <a16:colId xmlns:a16="http://schemas.microsoft.com/office/drawing/2014/main" val="20000"/>
                    </a:ext>
                  </a:extLst>
                </a:gridCol>
                <a:gridCol w="546347">
                  <a:extLst>
                    <a:ext uri="{9D8B030D-6E8A-4147-A177-3AD203B41FA5}">
                      <a16:colId xmlns:a16="http://schemas.microsoft.com/office/drawing/2014/main" val="20001"/>
                    </a:ext>
                  </a:extLst>
                </a:gridCol>
                <a:gridCol w="546347">
                  <a:extLst>
                    <a:ext uri="{9D8B030D-6E8A-4147-A177-3AD203B41FA5}">
                      <a16:colId xmlns:a16="http://schemas.microsoft.com/office/drawing/2014/main" val="20002"/>
                    </a:ext>
                  </a:extLst>
                </a:gridCol>
                <a:gridCol w="546347">
                  <a:extLst>
                    <a:ext uri="{9D8B030D-6E8A-4147-A177-3AD203B41FA5}">
                      <a16:colId xmlns:a16="http://schemas.microsoft.com/office/drawing/2014/main" val="20003"/>
                    </a:ext>
                  </a:extLst>
                </a:gridCol>
                <a:gridCol w="546347">
                  <a:extLst>
                    <a:ext uri="{9D8B030D-6E8A-4147-A177-3AD203B41FA5}">
                      <a16:colId xmlns:a16="http://schemas.microsoft.com/office/drawing/2014/main" val="20004"/>
                    </a:ext>
                  </a:extLst>
                </a:gridCol>
                <a:gridCol w="546347">
                  <a:extLst>
                    <a:ext uri="{9D8B030D-6E8A-4147-A177-3AD203B41FA5}">
                      <a16:colId xmlns:a16="http://schemas.microsoft.com/office/drawing/2014/main" val="20005"/>
                    </a:ext>
                  </a:extLst>
                </a:gridCol>
                <a:gridCol w="546347">
                  <a:extLst>
                    <a:ext uri="{9D8B030D-6E8A-4147-A177-3AD203B41FA5}">
                      <a16:colId xmlns:a16="http://schemas.microsoft.com/office/drawing/2014/main" val="20006"/>
                    </a:ext>
                  </a:extLst>
                </a:gridCol>
                <a:gridCol w="546347">
                  <a:extLst>
                    <a:ext uri="{9D8B030D-6E8A-4147-A177-3AD203B41FA5}">
                      <a16:colId xmlns:a16="http://schemas.microsoft.com/office/drawing/2014/main" val="20007"/>
                    </a:ext>
                  </a:extLst>
                </a:gridCol>
                <a:gridCol w="546347">
                  <a:extLst>
                    <a:ext uri="{9D8B030D-6E8A-4147-A177-3AD203B41FA5}">
                      <a16:colId xmlns:a16="http://schemas.microsoft.com/office/drawing/2014/main" val="20008"/>
                    </a:ext>
                  </a:extLst>
                </a:gridCol>
                <a:gridCol w="546347">
                  <a:extLst>
                    <a:ext uri="{9D8B030D-6E8A-4147-A177-3AD203B41FA5}">
                      <a16:colId xmlns:a16="http://schemas.microsoft.com/office/drawing/2014/main" val="20009"/>
                    </a:ext>
                  </a:extLst>
                </a:gridCol>
                <a:gridCol w="546347">
                  <a:extLst>
                    <a:ext uri="{9D8B030D-6E8A-4147-A177-3AD203B41FA5}">
                      <a16:colId xmlns:a16="http://schemas.microsoft.com/office/drawing/2014/main" val="20010"/>
                    </a:ext>
                  </a:extLst>
                </a:gridCol>
              </a:tblGrid>
              <a:tr h="607618">
                <a:tc>
                  <a:txBody>
                    <a:bodyPr/>
                    <a:lstStyle/>
                    <a:p>
                      <a:pPr marL="0" lvl="0" indent="0">
                        <a:buNone/>
                      </a:pPr>
                      <a:r>
                        <a:t>Term</a:t>
                      </a:r>
                    </a:p>
                  </a:txBody>
                  <a:tcPr/>
                </a:tc>
                <a:tc>
                  <a:txBody>
                    <a:bodyPr/>
                    <a:lstStyle/>
                    <a:p>
                      <a:pPr marL="0" lvl="0" indent="0">
                        <a:buNone/>
                      </a:pPr>
                      <a:r>
                        <a:t>202403</a:t>
                      </a:r>
                    </a:p>
                  </a:txBody>
                  <a:tcPr/>
                </a:tc>
                <a:tc>
                  <a:txBody>
                    <a:bodyPr/>
                    <a:lstStyle/>
                    <a:p>
                      <a:pPr marL="0" lvl="0" indent="0">
                        <a:buNone/>
                      </a:pPr>
                      <a:r>
                        <a:t>202501</a:t>
                      </a:r>
                    </a:p>
                  </a:txBody>
                  <a:tcPr/>
                </a:tc>
                <a:tc>
                  <a:txBody>
                    <a:bodyPr/>
                    <a:lstStyle/>
                    <a:p>
                      <a:pPr marL="0" lvl="0" indent="0">
                        <a:buNone/>
                      </a:pPr>
                      <a:r>
                        <a:t>202502</a:t>
                      </a:r>
                    </a:p>
                  </a:txBody>
                  <a:tcPr/>
                </a:tc>
                <a:tc>
                  <a:txBody>
                    <a:bodyPr/>
                    <a:lstStyle/>
                    <a:p>
                      <a:pPr marL="0" lvl="0" indent="0">
                        <a:buNone/>
                      </a:pPr>
                      <a:r>
                        <a:t>202503</a:t>
                      </a:r>
                    </a:p>
                  </a:txBody>
                  <a:tcPr/>
                </a:tc>
                <a:tc>
                  <a:txBody>
                    <a:bodyPr/>
                    <a:lstStyle/>
                    <a:p>
                      <a:pPr marL="0" lvl="0" indent="0">
                        <a:buNone/>
                      </a:pPr>
                      <a:r>
                        <a:t>202601</a:t>
                      </a:r>
                    </a:p>
                  </a:txBody>
                  <a:tcPr/>
                </a:tc>
                <a:tc>
                  <a:txBody>
                    <a:bodyPr/>
                    <a:lstStyle/>
                    <a:p>
                      <a:pPr marL="0" lvl="0" indent="0">
                        <a:buNone/>
                      </a:pPr>
                      <a:r>
                        <a:t>202602</a:t>
                      </a:r>
                    </a:p>
                  </a:txBody>
                  <a:tcPr/>
                </a:tc>
                <a:tc>
                  <a:txBody>
                    <a:bodyPr/>
                    <a:lstStyle/>
                    <a:p>
                      <a:pPr marL="0" lvl="0" indent="0">
                        <a:buNone/>
                      </a:pPr>
                      <a:r>
                        <a:t>202603</a:t>
                      </a:r>
                    </a:p>
                  </a:txBody>
                  <a:tcPr/>
                </a:tc>
                <a:tc>
                  <a:txBody>
                    <a:bodyPr/>
                    <a:lstStyle/>
                    <a:p>
                      <a:pPr marL="0" lvl="0" indent="0">
                        <a:buNone/>
                      </a:pPr>
                      <a:r>
                        <a:t>202701</a:t>
                      </a:r>
                    </a:p>
                  </a:txBody>
                  <a:tcPr/>
                </a:tc>
                <a:tc>
                  <a:txBody>
                    <a:bodyPr/>
                    <a:lstStyle/>
                    <a:p>
                      <a:pPr marL="0" lvl="0" indent="0">
                        <a:buNone/>
                      </a:pPr>
                      <a:r>
                        <a:t>202702</a:t>
                      </a:r>
                    </a:p>
                  </a:txBody>
                  <a:tcPr/>
                </a:tc>
                <a:tc>
                  <a:txBody>
                    <a:bodyPr/>
                    <a:lstStyle/>
                    <a:p>
                      <a:pPr marL="0" lvl="0" indent="0">
                        <a:buNone/>
                      </a:pPr>
                      <a:r>
                        <a:t>202703</a:t>
                      </a:r>
                    </a:p>
                  </a:txBody>
                  <a:tcPr/>
                </a:tc>
                <a:extLst>
                  <a:ext uri="{0D108BD9-81ED-4DB2-BD59-A6C34878D82A}">
                    <a16:rowId xmlns:a16="http://schemas.microsoft.com/office/drawing/2014/main" val="10000"/>
                  </a:ext>
                </a:extLst>
              </a:tr>
              <a:tr h="856189">
                <a:tc>
                  <a:txBody>
                    <a:bodyPr/>
                    <a:lstStyle/>
                    <a:p>
                      <a:pPr marL="0" lvl="0" indent="0">
                        <a:buNone/>
                      </a:pPr>
                      <a:r>
                        <a:t>Instructor</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extLst>
                  <a:ext uri="{0D108BD9-81ED-4DB2-BD59-A6C34878D82A}">
                    <a16:rowId xmlns:a16="http://schemas.microsoft.com/office/drawing/2014/main" val="10001"/>
                  </a:ext>
                </a:extLst>
              </a:tr>
              <a:tr h="607618">
                <a:tc>
                  <a:txBody>
                    <a:bodyPr/>
                    <a:lstStyle/>
                    <a:p>
                      <a:pPr marL="0" lvl="0" indent="0">
                        <a:buNone/>
                      </a:pPr>
                      <a:r>
                        <a:t>Bdq, Kxd</a:t>
                      </a:r>
                    </a:p>
                  </a:txBody>
                  <a:tcPr/>
                </a:tc>
                <a:tc>
                  <a:txBody>
                    <a:bodyPr/>
                    <a:lstStyle/>
                    <a:p>
                      <a:pPr marL="0" lvl="0" indent="0">
                        <a:buNone/>
                      </a:pPr>
                      <a:r>
                        <a:t>94.3</a:t>
                      </a:r>
                    </a:p>
                  </a:txBody>
                  <a:tcPr/>
                </a:tc>
                <a:tc>
                  <a:txBody>
                    <a:bodyPr/>
                    <a:lstStyle/>
                    <a:p>
                      <a:pPr marL="0" lvl="0" indent="0">
                        <a:buNone/>
                      </a:pPr>
                      <a:r>
                        <a:rPr dirty="0"/>
                        <a:t>90.6</a:t>
                      </a:r>
                    </a:p>
                  </a:txBody>
                  <a:tcPr/>
                </a:tc>
                <a:tc>
                  <a:txBody>
                    <a:bodyPr/>
                    <a:lstStyle/>
                    <a:p>
                      <a:pPr marL="0" lvl="0" indent="0">
                        <a:buNone/>
                      </a:pPr>
                      <a:r>
                        <a:t>82.7</a:t>
                      </a:r>
                    </a:p>
                  </a:txBody>
                  <a:tcPr/>
                </a:tc>
                <a:tc>
                  <a:txBody>
                    <a:bodyPr/>
                    <a:lstStyle/>
                    <a:p>
                      <a:pPr marL="0" lvl="0" indent="0">
                        <a:buNone/>
                      </a:pPr>
                      <a:r>
                        <a:t>98.1</a:t>
                      </a:r>
                    </a:p>
                  </a:txBody>
                  <a:tcPr/>
                </a:tc>
                <a:tc>
                  <a:txBody>
                    <a:bodyPr/>
                    <a:lstStyle/>
                    <a:p>
                      <a:pPr marL="0" lvl="0" indent="0">
                        <a:buNone/>
                      </a:pPr>
                      <a:r>
                        <a:t>92.6</a:t>
                      </a:r>
                    </a:p>
                  </a:txBody>
                  <a:tcPr/>
                </a:tc>
                <a:tc>
                  <a:txBody>
                    <a:bodyPr/>
                    <a:lstStyle/>
                    <a:p>
                      <a:pPr marL="0" lvl="0" indent="0">
                        <a:buNone/>
                      </a:pPr>
                      <a:r>
                        <a:t>93.6</a:t>
                      </a:r>
                    </a:p>
                  </a:txBody>
                  <a:tcPr/>
                </a:tc>
                <a:tc>
                  <a:txBody>
                    <a:bodyPr/>
                    <a:lstStyle/>
                    <a:p>
                      <a:pPr marL="0" lvl="0" indent="0">
                        <a:buNone/>
                      </a:pPr>
                      <a:r>
                        <a:t>98.8</a:t>
                      </a:r>
                    </a:p>
                  </a:txBody>
                  <a:tcPr/>
                </a:tc>
                <a:tc>
                  <a:txBody>
                    <a:bodyPr/>
                    <a:lstStyle/>
                    <a:p>
                      <a:pPr marL="0" lvl="0" indent="0">
                        <a:buNone/>
                      </a:pPr>
                      <a:r>
                        <a:t>96.7</a:t>
                      </a:r>
                    </a:p>
                  </a:txBody>
                  <a:tcPr/>
                </a:tc>
                <a:tc>
                  <a:txBody>
                    <a:bodyPr/>
                    <a:lstStyle/>
                    <a:p>
                      <a:pPr marL="0" lvl="0" indent="0">
                        <a:buNone/>
                      </a:pPr>
                      <a:r>
                        <a:t>95.3</a:t>
                      </a:r>
                    </a:p>
                  </a:txBody>
                  <a:tcPr/>
                </a:tc>
                <a:tc>
                  <a:txBody>
                    <a:bodyPr/>
                    <a:lstStyle/>
                    <a:p>
                      <a:pPr marL="0" lvl="0" indent="0">
                        <a:buNone/>
                      </a:pPr>
                      <a:r>
                        <a:t>100.0</a:t>
                      </a:r>
                    </a:p>
                  </a:txBody>
                  <a:tcPr/>
                </a:tc>
                <a:extLst>
                  <a:ext uri="{0D108BD9-81ED-4DB2-BD59-A6C34878D82A}">
                    <a16:rowId xmlns:a16="http://schemas.microsoft.com/office/drawing/2014/main" val="10002"/>
                  </a:ext>
                </a:extLst>
              </a:tr>
              <a:tr h="856189">
                <a:tc>
                  <a:txBody>
                    <a:bodyPr/>
                    <a:lstStyle/>
                    <a:p>
                      <a:pPr marL="0" lvl="0" indent="0">
                        <a:buNone/>
                      </a:pPr>
                      <a:r>
                        <a:rPr dirty="0" err="1"/>
                        <a:t>Djd</a:t>
                      </a:r>
                      <a:r>
                        <a:rPr dirty="0"/>
                        <a:t>, </a:t>
                      </a:r>
                      <a:r>
                        <a:rPr dirty="0" err="1"/>
                        <a:t>Prvlvd</a:t>
                      </a:r>
                      <a:endParaRPr dirty="0"/>
                    </a:p>
                  </a:txBody>
                  <a:tcPr/>
                </a:tc>
                <a:tc>
                  <a:txBody>
                    <a:bodyPr/>
                    <a:lstStyle/>
                    <a:p>
                      <a:pPr marL="0" lvl="0" indent="0">
                        <a:buNone/>
                      </a:pPr>
                      <a:r>
                        <a:t>92.3</a:t>
                      </a:r>
                    </a:p>
                  </a:txBody>
                  <a:tcPr/>
                </a:tc>
                <a:tc>
                  <a:txBody>
                    <a:bodyPr/>
                    <a:lstStyle/>
                    <a:p>
                      <a:pPr marL="0" lvl="0" indent="0">
                        <a:buNone/>
                      </a:pPr>
                      <a:r>
                        <a:t>82.2</a:t>
                      </a:r>
                    </a:p>
                  </a:txBody>
                  <a:tcPr/>
                </a:tc>
                <a:tc>
                  <a:txBody>
                    <a:bodyPr/>
                    <a:lstStyle/>
                    <a:p>
                      <a:pPr marL="0" lvl="0" indent="0">
                        <a:buNone/>
                      </a:pPr>
                      <a:r>
                        <a:t>85.4</a:t>
                      </a:r>
                    </a:p>
                  </a:txBody>
                  <a:tcPr/>
                </a:tc>
                <a:tc>
                  <a:txBody>
                    <a:bodyPr/>
                    <a:lstStyle/>
                    <a:p>
                      <a:pPr marL="0" lvl="0" indent="0">
                        <a:buNone/>
                      </a:pPr>
                      <a:r>
                        <a:t>85.4</a:t>
                      </a:r>
                    </a:p>
                  </a:txBody>
                  <a:tcPr/>
                </a:tc>
                <a:tc>
                  <a:txBody>
                    <a:bodyPr/>
                    <a:lstStyle/>
                    <a:p>
                      <a:pPr marL="0" lvl="0" indent="0">
                        <a:buNone/>
                      </a:pPr>
                      <a:r>
                        <a:t>80.2</a:t>
                      </a:r>
                    </a:p>
                  </a:txBody>
                  <a:tcPr/>
                </a:tc>
                <a:tc>
                  <a:txBody>
                    <a:bodyPr/>
                    <a:lstStyle/>
                    <a:p>
                      <a:pPr marL="0" lvl="0" indent="0">
                        <a:buNone/>
                      </a:pPr>
                      <a:r>
                        <a:t>71.0</a:t>
                      </a:r>
                    </a:p>
                  </a:txBody>
                  <a:tcPr/>
                </a:tc>
                <a:tc>
                  <a:txBody>
                    <a:bodyPr/>
                    <a:lstStyle/>
                    <a:p>
                      <a:pPr marL="0" lvl="0" indent="0">
                        <a:buNone/>
                      </a:pPr>
                      <a:r>
                        <a:t>80.0</a:t>
                      </a:r>
                    </a:p>
                  </a:txBody>
                  <a:tcPr/>
                </a:tc>
                <a:tc>
                  <a:txBody>
                    <a:bodyPr/>
                    <a:lstStyle/>
                    <a:p>
                      <a:pPr marL="0" lvl="0" indent="0">
                        <a:buNone/>
                      </a:pPr>
                      <a:r>
                        <a:t>81.6</a:t>
                      </a:r>
                    </a:p>
                  </a:txBody>
                  <a:tcPr/>
                </a:tc>
                <a:tc>
                  <a:txBody>
                    <a:bodyPr/>
                    <a:lstStyle/>
                    <a:p>
                      <a:pPr marL="0" lvl="0" indent="0">
                        <a:buNone/>
                      </a:pPr>
                      <a:r>
                        <a:t>86.4</a:t>
                      </a:r>
                    </a:p>
                  </a:txBody>
                  <a:tcPr/>
                </a:tc>
                <a:tc>
                  <a:txBody>
                    <a:bodyPr/>
                    <a:lstStyle/>
                    <a:p>
                      <a:pPr marL="0" lvl="0" indent="0">
                        <a:buNone/>
                      </a:pPr>
                      <a:r>
                        <a:t>83.3</a:t>
                      </a:r>
                    </a:p>
                  </a:txBody>
                  <a:tcPr/>
                </a:tc>
                <a:extLst>
                  <a:ext uri="{0D108BD9-81ED-4DB2-BD59-A6C34878D82A}">
                    <a16:rowId xmlns:a16="http://schemas.microsoft.com/office/drawing/2014/main" val="10003"/>
                  </a:ext>
                </a:extLst>
              </a:tr>
              <a:tr h="1104761">
                <a:tc>
                  <a:txBody>
                    <a:bodyPr/>
                    <a:lstStyle/>
                    <a:p>
                      <a:pPr marL="0" lvl="0" indent="0">
                        <a:buNone/>
                      </a:pPr>
                      <a:r>
                        <a:t>Nxuvxq, Rofdb</a:t>
                      </a:r>
                    </a:p>
                  </a:txBody>
                  <a:tcPr/>
                </a:tc>
                <a:tc>
                  <a:txBody>
                    <a:bodyPr/>
                    <a:lstStyle/>
                    <a:p>
                      <a:pPr marL="0" lvl="0" indent="0">
                        <a:buNone/>
                      </a:pPr>
                      <a:r>
                        <a:t>**</a:t>
                      </a:r>
                    </a:p>
                  </a:txBody>
                  <a:tcPr/>
                </a:tc>
                <a:tc>
                  <a:txBody>
                    <a:bodyPr/>
                    <a:lstStyle/>
                    <a:p>
                      <a:pPr marL="0" lvl="0" indent="0">
                        <a:buNone/>
                      </a:pPr>
                      <a:r>
                        <a:t>93.8</a:t>
                      </a:r>
                    </a:p>
                  </a:txBody>
                  <a:tcPr/>
                </a:tc>
                <a:tc>
                  <a:txBody>
                    <a:bodyPr/>
                    <a:lstStyle/>
                    <a:p>
                      <a:pPr marL="0" lvl="0" indent="0">
                        <a:buNone/>
                      </a:pPr>
                      <a:r>
                        <a:t>90.9</a:t>
                      </a:r>
                    </a:p>
                  </a:txBody>
                  <a:tcPr/>
                </a:tc>
                <a:tc>
                  <a:txBody>
                    <a:bodyPr/>
                    <a:lstStyle/>
                    <a:p>
                      <a:pPr marL="0" lvl="0" indent="0">
                        <a:buNone/>
                      </a:pPr>
                      <a:r>
                        <a:t>100.0</a:t>
                      </a:r>
                    </a:p>
                  </a:txBody>
                  <a:tcPr/>
                </a:tc>
                <a:tc>
                  <a:txBody>
                    <a:bodyPr/>
                    <a:lstStyle/>
                    <a:p>
                      <a:pPr marL="0" lvl="0" indent="0">
                        <a:buNone/>
                      </a:pPr>
                      <a:r>
                        <a:t>96.4</a:t>
                      </a:r>
                    </a:p>
                  </a:txBody>
                  <a:tcPr/>
                </a:tc>
                <a:tc>
                  <a:txBody>
                    <a:bodyPr/>
                    <a:lstStyle/>
                    <a:p>
                      <a:pPr marL="0" lvl="0" indent="0">
                        <a:buNone/>
                      </a:pPr>
                      <a:r>
                        <a:t>98.9</a:t>
                      </a:r>
                    </a:p>
                  </a:txBody>
                  <a:tcPr/>
                </a:tc>
                <a:tc>
                  <a:txBody>
                    <a:bodyPr/>
                    <a:lstStyle/>
                    <a:p>
                      <a:pPr marL="0" lvl="0" indent="0">
                        <a:buNone/>
                      </a:pPr>
                      <a:r>
                        <a:t>97.5</a:t>
                      </a:r>
                    </a:p>
                  </a:txBody>
                  <a:tcPr/>
                </a:tc>
                <a:tc>
                  <a:txBody>
                    <a:bodyPr/>
                    <a:lstStyle/>
                    <a:p>
                      <a:pPr marL="0" lvl="0" indent="0">
                        <a:buNone/>
                      </a:pPr>
                      <a:r>
                        <a:t>96.4</a:t>
                      </a:r>
                    </a:p>
                  </a:txBody>
                  <a:tcPr/>
                </a:tc>
                <a:tc>
                  <a:txBody>
                    <a:bodyPr/>
                    <a:lstStyle/>
                    <a:p>
                      <a:pPr marL="0" lvl="0" indent="0">
                        <a:buNone/>
                      </a:pPr>
                      <a:r>
                        <a:t>96.4</a:t>
                      </a:r>
                    </a:p>
                  </a:txBody>
                  <a:tcPr/>
                </a:tc>
                <a:tc>
                  <a:txBody>
                    <a:bodyPr/>
                    <a:lstStyle/>
                    <a:p>
                      <a:pPr marL="0" lvl="0" indent="0">
                        <a:buNone/>
                      </a:pPr>
                      <a:r>
                        <a:t>95.0</a:t>
                      </a:r>
                    </a:p>
                  </a:txBody>
                  <a:tcPr/>
                </a:tc>
                <a:extLst>
                  <a:ext uri="{0D108BD9-81ED-4DB2-BD59-A6C34878D82A}">
                    <a16:rowId xmlns:a16="http://schemas.microsoft.com/office/drawing/2014/main" val="10004"/>
                  </a:ext>
                </a:extLst>
              </a:tr>
              <a:tr h="359047">
                <a:tc>
                  <a:txBody>
                    <a:bodyPr/>
                    <a:lstStyle/>
                    <a:p>
                      <a:pPr marL="0" lvl="0" indent="0">
                        <a:buNone/>
                      </a:pPr>
                      <a:r>
                        <a:t>Dept</a:t>
                      </a:r>
                    </a:p>
                  </a:txBody>
                  <a:tcPr/>
                </a:tc>
                <a:tc>
                  <a:txBody>
                    <a:bodyPr/>
                    <a:lstStyle/>
                    <a:p>
                      <a:pPr marL="0" lvl="0" indent="0">
                        <a:buNone/>
                      </a:pPr>
                      <a:r>
                        <a:t>70.9</a:t>
                      </a:r>
                    </a:p>
                  </a:txBody>
                  <a:tcPr/>
                </a:tc>
                <a:tc>
                  <a:txBody>
                    <a:bodyPr/>
                    <a:lstStyle/>
                    <a:p>
                      <a:pPr marL="0" lvl="0" indent="0">
                        <a:buNone/>
                      </a:pPr>
                      <a:r>
                        <a:t>64.8</a:t>
                      </a:r>
                    </a:p>
                  </a:txBody>
                  <a:tcPr/>
                </a:tc>
                <a:tc>
                  <a:txBody>
                    <a:bodyPr/>
                    <a:lstStyle/>
                    <a:p>
                      <a:pPr marL="0" lvl="0" indent="0">
                        <a:buNone/>
                      </a:pPr>
                      <a:r>
                        <a:t>62.6</a:t>
                      </a:r>
                    </a:p>
                  </a:txBody>
                  <a:tcPr/>
                </a:tc>
                <a:tc>
                  <a:txBody>
                    <a:bodyPr/>
                    <a:lstStyle/>
                    <a:p>
                      <a:pPr marL="0" lvl="0" indent="0">
                        <a:buNone/>
                      </a:pPr>
                      <a:r>
                        <a:t>70.0</a:t>
                      </a:r>
                    </a:p>
                  </a:txBody>
                  <a:tcPr/>
                </a:tc>
                <a:tc>
                  <a:txBody>
                    <a:bodyPr/>
                    <a:lstStyle/>
                    <a:p>
                      <a:pPr marL="0" lvl="0" indent="0">
                        <a:buNone/>
                      </a:pPr>
                      <a:r>
                        <a:t>64.2</a:t>
                      </a:r>
                    </a:p>
                  </a:txBody>
                  <a:tcPr/>
                </a:tc>
                <a:tc>
                  <a:txBody>
                    <a:bodyPr/>
                    <a:lstStyle/>
                    <a:p>
                      <a:pPr marL="0" lvl="0" indent="0">
                        <a:buNone/>
                      </a:pPr>
                      <a:r>
                        <a:t>64.8</a:t>
                      </a:r>
                    </a:p>
                  </a:txBody>
                  <a:tcPr/>
                </a:tc>
                <a:tc>
                  <a:txBody>
                    <a:bodyPr/>
                    <a:lstStyle/>
                    <a:p>
                      <a:pPr marL="0" lvl="0" indent="0">
                        <a:buNone/>
                      </a:pPr>
                      <a:r>
                        <a:t>76.7</a:t>
                      </a:r>
                    </a:p>
                  </a:txBody>
                  <a:tcPr/>
                </a:tc>
                <a:tc>
                  <a:txBody>
                    <a:bodyPr/>
                    <a:lstStyle/>
                    <a:p>
                      <a:pPr marL="0" lvl="0" indent="0">
                        <a:buNone/>
                      </a:pPr>
                      <a:r>
                        <a:t>70.0</a:t>
                      </a:r>
                    </a:p>
                  </a:txBody>
                  <a:tcPr/>
                </a:tc>
                <a:tc>
                  <a:txBody>
                    <a:bodyPr/>
                    <a:lstStyle/>
                    <a:p>
                      <a:pPr marL="0" lvl="0" indent="0">
                        <a:buNone/>
                      </a:pPr>
                      <a:r>
                        <a:t>68.5</a:t>
                      </a:r>
                    </a:p>
                  </a:txBody>
                  <a:tcPr/>
                </a:tc>
                <a:tc>
                  <a:txBody>
                    <a:bodyPr/>
                    <a:lstStyle/>
                    <a:p>
                      <a:pPr marL="0" lvl="0" indent="0">
                        <a:buNone/>
                      </a:pPr>
                      <a:r>
                        <a:rPr dirty="0"/>
                        <a:t>86.7</a:t>
                      </a:r>
                    </a:p>
                  </a:txBody>
                  <a:tcPr/>
                </a:tc>
                <a:extLst>
                  <a:ext uri="{0D108BD9-81ED-4DB2-BD59-A6C34878D82A}">
                    <a16:rowId xmlns:a16="http://schemas.microsoft.com/office/drawing/2014/main" val="10005"/>
                  </a:ext>
                </a:extLst>
              </a:tr>
            </a:tbl>
          </a:graphicData>
        </a:graphic>
      </p:graphicFrame>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Rolling Rate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1815219"/>
              </p:ext>
            </p:extLst>
          </p:nvPr>
        </p:nvGraphicFramePr>
        <p:xfrm>
          <a:off x="2571750" y="203199"/>
          <a:ext cx="6026152" cy="4391424"/>
        </p:xfrm>
        <a:graphic>
          <a:graphicData uri="http://schemas.openxmlformats.org/drawingml/2006/table">
            <a:tbl>
              <a:tblPr firstRow="1" bandRow="1">
                <a:tableStyleId>{5C22544A-7EE6-4342-B048-85BDC9FD1C3A}</a:tableStyleId>
              </a:tblPr>
              <a:tblGrid>
                <a:gridCol w="547832">
                  <a:extLst>
                    <a:ext uri="{9D8B030D-6E8A-4147-A177-3AD203B41FA5}">
                      <a16:colId xmlns:a16="http://schemas.microsoft.com/office/drawing/2014/main" val="20000"/>
                    </a:ext>
                  </a:extLst>
                </a:gridCol>
                <a:gridCol w="547832">
                  <a:extLst>
                    <a:ext uri="{9D8B030D-6E8A-4147-A177-3AD203B41FA5}">
                      <a16:colId xmlns:a16="http://schemas.microsoft.com/office/drawing/2014/main" val="20001"/>
                    </a:ext>
                  </a:extLst>
                </a:gridCol>
                <a:gridCol w="547832">
                  <a:extLst>
                    <a:ext uri="{9D8B030D-6E8A-4147-A177-3AD203B41FA5}">
                      <a16:colId xmlns:a16="http://schemas.microsoft.com/office/drawing/2014/main" val="20002"/>
                    </a:ext>
                  </a:extLst>
                </a:gridCol>
                <a:gridCol w="547832">
                  <a:extLst>
                    <a:ext uri="{9D8B030D-6E8A-4147-A177-3AD203B41FA5}">
                      <a16:colId xmlns:a16="http://schemas.microsoft.com/office/drawing/2014/main" val="20003"/>
                    </a:ext>
                  </a:extLst>
                </a:gridCol>
                <a:gridCol w="547832">
                  <a:extLst>
                    <a:ext uri="{9D8B030D-6E8A-4147-A177-3AD203B41FA5}">
                      <a16:colId xmlns:a16="http://schemas.microsoft.com/office/drawing/2014/main" val="20004"/>
                    </a:ext>
                  </a:extLst>
                </a:gridCol>
                <a:gridCol w="547832">
                  <a:extLst>
                    <a:ext uri="{9D8B030D-6E8A-4147-A177-3AD203B41FA5}">
                      <a16:colId xmlns:a16="http://schemas.microsoft.com/office/drawing/2014/main" val="20005"/>
                    </a:ext>
                  </a:extLst>
                </a:gridCol>
                <a:gridCol w="547832">
                  <a:extLst>
                    <a:ext uri="{9D8B030D-6E8A-4147-A177-3AD203B41FA5}">
                      <a16:colId xmlns:a16="http://schemas.microsoft.com/office/drawing/2014/main" val="20006"/>
                    </a:ext>
                  </a:extLst>
                </a:gridCol>
                <a:gridCol w="547832">
                  <a:extLst>
                    <a:ext uri="{9D8B030D-6E8A-4147-A177-3AD203B41FA5}">
                      <a16:colId xmlns:a16="http://schemas.microsoft.com/office/drawing/2014/main" val="20007"/>
                    </a:ext>
                  </a:extLst>
                </a:gridCol>
                <a:gridCol w="547832">
                  <a:extLst>
                    <a:ext uri="{9D8B030D-6E8A-4147-A177-3AD203B41FA5}">
                      <a16:colId xmlns:a16="http://schemas.microsoft.com/office/drawing/2014/main" val="20008"/>
                    </a:ext>
                  </a:extLst>
                </a:gridCol>
                <a:gridCol w="547832">
                  <a:extLst>
                    <a:ext uri="{9D8B030D-6E8A-4147-A177-3AD203B41FA5}">
                      <a16:colId xmlns:a16="http://schemas.microsoft.com/office/drawing/2014/main" val="20009"/>
                    </a:ext>
                  </a:extLst>
                </a:gridCol>
                <a:gridCol w="547832">
                  <a:extLst>
                    <a:ext uri="{9D8B030D-6E8A-4147-A177-3AD203B41FA5}">
                      <a16:colId xmlns:a16="http://schemas.microsoft.com/office/drawing/2014/main" val="20010"/>
                    </a:ext>
                  </a:extLst>
                </a:gridCol>
              </a:tblGrid>
              <a:tr h="607618">
                <a:tc>
                  <a:txBody>
                    <a:bodyPr/>
                    <a:lstStyle/>
                    <a:p>
                      <a:pPr marL="0" lvl="0" indent="0">
                        <a:buNone/>
                      </a:pPr>
                      <a:r>
                        <a:t>Term</a:t>
                      </a:r>
                    </a:p>
                  </a:txBody>
                  <a:tcPr/>
                </a:tc>
                <a:tc>
                  <a:txBody>
                    <a:bodyPr/>
                    <a:lstStyle/>
                    <a:p>
                      <a:pPr marL="0" lvl="0" indent="0">
                        <a:buNone/>
                      </a:pPr>
                      <a:r>
                        <a:t>202403</a:t>
                      </a:r>
                    </a:p>
                  </a:txBody>
                  <a:tcPr/>
                </a:tc>
                <a:tc>
                  <a:txBody>
                    <a:bodyPr/>
                    <a:lstStyle/>
                    <a:p>
                      <a:pPr marL="0" lvl="0" indent="0">
                        <a:buNone/>
                      </a:pPr>
                      <a:r>
                        <a:t>202501</a:t>
                      </a:r>
                    </a:p>
                  </a:txBody>
                  <a:tcPr/>
                </a:tc>
                <a:tc>
                  <a:txBody>
                    <a:bodyPr/>
                    <a:lstStyle/>
                    <a:p>
                      <a:pPr marL="0" lvl="0" indent="0">
                        <a:buNone/>
                      </a:pPr>
                      <a:r>
                        <a:t>202502</a:t>
                      </a:r>
                    </a:p>
                  </a:txBody>
                  <a:tcPr/>
                </a:tc>
                <a:tc>
                  <a:txBody>
                    <a:bodyPr/>
                    <a:lstStyle/>
                    <a:p>
                      <a:pPr marL="0" lvl="0" indent="0">
                        <a:buNone/>
                      </a:pPr>
                      <a:r>
                        <a:t>202503</a:t>
                      </a:r>
                    </a:p>
                  </a:txBody>
                  <a:tcPr/>
                </a:tc>
                <a:tc>
                  <a:txBody>
                    <a:bodyPr/>
                    <a:lstStyle/>
                    <a:p>
                      <a:pPr marL="0" lvl="0" indent="0">
                        <a:buNone/>
                      </a:pPr>
                      <a:r>
                        <a:t>202601</a:t>
                      </a:r>
                    </a:p>
                  </a:txBody>
                  <a:tcPr/>
                </a:tc>
                <a:tc>
                  <a:txBody>
                    <a:bodyPr/>
                    <a:lstStyle/>
                    <a:p>
                      <a:pPr marL="0" lvl="0" indent="0">
                        <a:buNone/>
                      </a:pPr>
                      <a:r>
                        <a:t>202602</a:t>
                      </a:r>
                    </a:p>
                  </a:txBody>
                  <a:tcPr/>
                </a:tc>
                <a:tc>
                  <a:txBody>
                    <a:bodyPr/>
                    <a:lstStyle/>
                    <a:p>
                      <a:pPr marL="0" lvl="0" indent="0">
                        <a:buNone/>
                      </a:pPr>
                      <a:r>
                        <a:t>202603</a:t>
                      </a:r>
                    </a:p>
                  </a:txBody>
                  <a:tcPr/>
                </a:tc>
                <a:tc>
                  <a:txBody>
                    <a:bodyPr/>
                    <a:lstStyle/>
                    <a:p>
                      <a:pPr marL="0" lvl="0" indent="0">
                        <a:buNone/>
                      </a:pPr>
                      <a:r>
                        <a:t>202701</a:t>
                      </a:r>
                    </a:p>
                  </a:txBody>
                  <a:tcPr/>
                </a:tc>
                <a:tc>
                  <a:txBody>
                    <a:bodyPr/>
                    <a:lstStyle/>
                    <a:p>
                      <a:pPr marL="0" lvl="0" indent="0">
                        <a:buNone/>
                      </a:pPr>
                      <a:r>
                        <a:t>202702</a:t>
                      </a:r>
                    </a:p>
                  </a:txBody>
                  <a:tcPr/>
                </a:tc>
                <a:tc>
                  <a:txBody>
                    <a:bodyPr/>
                    <a:lstStyle/>
                    <a:p>
                      <a:pPr marL="0" lvl="0" indent="0">
                        <a:buNone/>
                      </a:pPr>
                      <a:r>
                        <a:t>202703</a:t>
                      </a:r>
                    </a:p>
                  </a:txBody>
                  <a:tcPr/>
                </a:tc>
                <a:extLst>
                  <a:ext uri="{0D108BD9-81ED-4DB2-BD59-A6C34878D82A}">
                    <a16:rowId xmlns:a16="http://schemas.microsoft.com/office/drawing/2014/main" val="10000"/>
                  </a:ext>
                </a:extLst>
              </a:tr>
              <a:tr h="856190">
                <a:tc>
                  <a:txBody>
                    <a:bodyPr/>
                    <a:lstStyle/>
                    <a:p>
                      <a:pPr marL="0" lvl="0" indent="0">
                        <a:buNone/>
                      </a:pPr>
                      <a:r>
                        <a:t>Instructor</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tc>
                  <a:txBody>
                    <a:bodyPr/>
                    <a:lstStyle/>
                    <a:p>
                      <a:pPr marL="0" lvl="0" indent="0">
                        <a:buNone/>
                      </a:pPr>
                      <a:r>
                        <a:t> </a:t>
                      </a:r>
                    </a:p>
                  </a:txBody>
                  <a:tcPr/>
                </a:tc>
                <a:extLst>
                  <a:ext uri="{0D108BD9-81ED-4DB2-BD59-A6C34878D82A}">
                    <a16:rowId xmlns:a16="http://schemas.microsoft.com/office/drawing/2014/main" val="10001"/>
                  </a:ext>
                </a:extLst>
              </a:tr>
              <a:tr h="607618">
                <a:tc>
                  <a:txBody>
                    <a:bodyPr/>
                    <a:lstStyle/>
                    <a:p>
                      <a:pPr marL="0" lvl="0" indent="0">
                        <a:buNone/>
                      </a:pPr>
                      <a:r>
                        <a:t>Bdq, Kxd</a:t>
                      </a:r>
                    </a:p>
                  </a:txBody>
                  <a:tcPr/>
                </a:tc>
                <a:tc>
                  <a:txBody>
                    <a:bodyPr/>
                    <a:lstStyle/>
                    <a:p>
                      <a:pPr marL="0" lvl="0" indent="0">
                        <a:buNone/>
                      </a:pPr>
                      <a:r>
                        <a:t>90.8</a:t>
                      </a:r>
                    </a:p>
                  </a:txBody>
                  <a:tcPr/>
                </a:tc>
                <a:tc>
                  <a:txBody>
                    <a:bodyPr/>
                    <a:lstStyle/>
                    <a:p>
                      <a:pPr marL="0" lvl="0" indent="0">
                        <a:buNone/>
                      </a:pPr>
                      <a:r>
                        <a:t>90.7</a:t>
                      </a:r>
                    </a:p>
                  </a:txBody>
                  <a:tcPr/>
                </a:tc>
                <a:tc>
                  <a:txBody>
                    <a:bodyPr/>
                    <a:lstStyle/>
                    <a:p>
                      <a:pPr marL="0" lvl="0" indent="0">
                        <a:buNone/>
                      </a:pPr>
                      <a:r>
                        <a:t>88.9</a:t>
                      </a:r>
                    </a:p>
                  </a:txBody>
                  <a:tcPr/>
                </a:tc>
                <a:tc>
                  <a:txBody>
                    <a:bodyPr/>
                    <a:lstStyle/>
                    <a:p>
                      <a:pPr marL="0" lvl="0" indent="0">
                        <a:buNone/>
                      </a:pPr>
                      <a:r>
                        <a:t>89.7</a:t>
                      </a:r>
                    </a:p>
                  </a:txBody>
                  <a:tcPr/>
                </a:tc>
                <a:tc>
                  <a:txBody>
                    <a:bodyPr/>
                    <a:lstStyle/>
                    <a:p>
                      <a:pPr marL="0" lvl="0" indent="0">
                        <a:buNone/>
                      </a:pPr>
                      <a:r>
                        <a:t>89.6</a:t>
                      </a:r>
                    </a:p>
                  </a:txBody>
                  <a:tcPr/>
                </a:tc>
                <a:tc>
                  <a:txBody>
                    <a:bodyPr/>
                    <a:lstStyle/>
                    <a:p>
                      <a:pPr marL="0" lvl="0" indent="0">
                        <a:buNone/>
                      </a:pPr>
                      <a:r>
                        <a:t>91.2</a:t>
                      </a:r>
                    </a:p>
                  </a:txBody>
                  <a:tcPr/>
                </a:tc>
                <a:tc>
                  <a:txBody>
                    <a:bodyPr/>
                    <a:lstStyle/>
                    <a:p>
                      <a:pPr marL="0" lvl="0" indent="0">
                        <a:buNone/>
                      </a:pPr>
                      <a:r>
                        <a:t>91.8</a:t>
                      </a:r>
                    </a:p>
                  </a:txBody>
                  <a:tcPr/>
                </a:tc>
                <a:tc>
                  <a:txBody>
                    <a:bodyPr/>
                    <a:lstStyle/>
                    <a:p>
                      <a:pPr marL="0" lvl="0" indent="0">
                        <a:buNone/>
                      </a:pPr>
                      <a:r>
                        <a:t>94.1</a:t>
                      </a:r>
                    </a:p>
                  </a:txBody>
                  <a:tcPr/>
                </a:tc>
                <a:tc>
                  <a:txBody>
                    <a:bodyPr/>
                    <a:lstStyle/>
                    <a:p>
                      <a:pPr marL="0" lvl="0" indent="0">
                        <a:buNone/>
                      </a:pPr>
                      <a:r>
                        <a:t>95.7</a:t>
                      </a:r>
                    </a:p>
                  </a:txBody>
                  <a:tcPr/>
                </a:tc>
                <a:tc>
                  <a:txBody>
                    <a:bodyPr/>
                    <a:lstStyle/>
                    <a:p>
                      <a:pPr marL="0" lvl="0" indent="0">
                        <a:buNone/>
                      </a:pPr>
                      <a:r>
                        <a:t>95.7</a:t>
                      </a:r>
                    </a:p>
                  </a:txBody>
                  <a:tcPr/>
                </a:tc>
                <a:extLst>
                  <a:ext uri="{0D108BD9-81ED-4DB2-BD59-A6C34878D82A}">
                    <a16:rowId xmlns:a16="http://schemas.microsoft.com/office/drawing/2014/main" val="10002"/>
                  </a:ext>
                </a:extLst>
              </a:tr>
              <a:tr h="856190">
                <a:tc>
                  <a:txBody>
                    <a:bodyPr/>
                    <a:lstStyle/>
                    <a:p>
                      <a:pPr marL="0" lvl="0" indent="0">
                        <a:buNone/>
                      </a:pPr>
                      <a:r>
                        <a:t>Djd, Prvlvd</a:t>
                      </a:r>
                    </a:p>
                  </a:txBody>
                  <a:tcPr/>
                </a:tc>
                <a:tc>
                  <a:txBody>
                    <a:bodyPr/>
                    <a:lstStyle/>
                    <a:p>
                      <a:pPr marL="0" lvl="0" indent="0">
                        <a:buNone/>
                      </a:pPr>
                      <a:r>
                        <a:rPr dirty="0"/>
                        <a:t>83.3</a:t>
                      </a:r>
                    </a:p>
                  </a:txBody>
                  <a:tcPr/>
                </a:tc>
                <a:tc>
                  <a:txBody>
                    <a:bodyPr/>
                    <a:lstStyle/>
                    <a:p>
                      <a:pPr marL="0" lvl="0" indent="0">
                        <a:buNone/>
                      </a:pPr>
                      <a:r>
                        <a:t>83.0</a:t>
                      </a:r>
                    </a:p>
                  </a:txBody>
                  <a:tcPr/>
                </a:tc>
                <a:tc>
                  <a:txBody>
                    <a:bodyPr/>
                    <a:lstStyle/>
                    <a:p>
                      <a:pPr marL="0" lvl="0" indent="0">
                        <a:buNone/>
                      </a:pPr>
                      <a:r>
                        <a:t>81.9</a:t>
                      </a:r>
                    </a:p>
                  </a:txBody>
                  <a:tcPr/>
                </a:tc>
                <a:tc>
                  <a:txBody>
                    <a:bodyPr/>
                    <a:lstStyle/>
                    <a:p>
                      <a:pPr marL="0" lvl="0" indent="0">
                        <a:buNone/>
                      </a:pPr>
                      <a:r>
                        <a:t>82.5</a:t>
                      </a:r>
                    </a:p>
                  </a:txBody>
                  <a:tcPr/>
                </a:tc>
                <a:tc>
                  <a:txBody>
                    <a:bodyPr/>
                    <a:lstStyle/>
                    <a:p>
                      <a:pPr marL="0" lvl="0" indent="0">
                        <a:buNone/>
                      </a:pPr>
                      <a:r>
                        <a:t>83.5</a:t>
                      </a:r>
                    </a:p>
                  </a:txBody>
                  <a:tcPr/>
                </a:tc>
                <a:tc>
                  <a:txBody>
                    <a:bodyPr/>
                    <a:lstStyle/>
                    <a:p>
                      <a:pPr marL="0" lvl="0" indent="0">
                        <a:buNone/>
                      </a:pPr>
                      <a:r>
                        <a:t>81.1</a:t>
                      </a:r>
                    </a:p>
                  </a:txBody>
                  <a:tcPr/>
                </a:tc>
                <a:tc>
                  <a:txBody>
                    <a:bodyPr/>
                    <a:lstStyle/>
                    <a:p>
                      <a:pPr marL="0" lvl="0" indent="0">
                        <a:buNone/>
                      </a:pPr>
                      <a:r>
                        <a:t>80.0</a:t>
                      </a:r>
                    </a:p>
                  </a:txBody>
                  <a:tcPr/>
                </a:tc>
                <a:tc>
                  <a:txBody>
                    <a:bodyPr/>
                    <a:lstStyle/>
                    <a:p>
                      <a:pPr marL="0" lvl="0" indent="0">
                        <a:buNone/>
                      </a:pPr>
                      <a:r>
                        <a:t>79.9</a:t>
                      </a:r>
                    </a:p>
                  </a:txBody>
                  <a:tcPr/>
                </a:tc>
                <a:tc>
                  <a:txBody>
                    <a:bodyPr/>
                    <a:lstStyle/>
                    <a:p>
                      <a:pPr marL="0" lvl="0" indent="0">
                        <a:buNone/>
                      </a:pPr>
                      <a:r>
                        <a:t>80.5</a:t>
                      </a:r>
                    </a:p>
                  </a:txBody>
                  <a:tcPr/>
                </a:tc>
                <a:tc>
                  <a:txBody>
                    <a:bodyPr/>
                    <a:lstStyle/>
                    <a:p>
                      <a:pPr marL="0" lvl="0" indent="0">
                        <a:buNone/>
                      </a:pPr>
                      <a:r>
                        <a:t>80.2</a:t>
                      </a:r>
                    </a:p>
                  </a:txBody>
                  <a:tcPr/>
                </a:tc>
                <a:extLst>
                  <a:ext uri="{0D108BD9-81ED-4DB2-BD59-A6C34878D82A}">
                    <a16:rowId xmlns:a16="http://schemas.microsoft.com/office/drawing/2014/main" val="10003"/>
                  </a:ext>
                </a:extLst>
              </a:tr>
              <a:tr h="1104761">
                <a:tc>
                  <a:txBody>
                    <a:bodyPr/>
                    <a:lstStyle/>
                    <a:p>
                      <a:pPr marL="0" lvl="0" indent="0">
                        <a:buNone/>
                      </a:pPr>
                      <a:r>
                        <a:t>Nxuvxq, Rofdb</a:t>
                      </a:r>
                    </a:p>
                  </a:txBody>
                  <a:tcPr/>
                </a:tc>
                <a:tc>
                  <a:txBody>
                    <a:bodyPr/>
                    <a:lstStyle/>
                    <a:p>
                      <a:pPr marL="0" lvl="0" indent="0">
                        <a:buNone/>
                      </a:pPr>
                      <a:r>
                        <a:t>**</a:t>
                      </a:r>
                    </a:p>
                  </a:txBody>
                  <a:tcPr/>
                </a:tc>
                <a:tc>
                  <a:txBody>
                    <a:bodyPr/>
                    <a:lstStyle/>
                    <a:p>
                      <a:pPr marL="0" lvl="0" indent="0">
                        <a:buNone/>
                      </a:pPr>
                      <a:r>
                        <a:t>93.8</a:t>
                      </a:r>
                    </a:p>
                  </a:txBody>
                  <a:tcPr/>
                </a:tc>
                <a:tc>
                  <a:txBody>
                    <a:bodyPr/>
                    <a:lstStyle/>
                    <a:p>
                      <a:pPr marL="0" lvl="0" indent="0">
                        <a:buNone/>
                      </a:pPr>
                      <a:r>
                        <a:rPr dirty="0"/>
                        <a:t>91.9</a:t>
                      </a:r>
                    </a:p>
                  </a:txBody>
                  <a:tcPr/>
                </a:tc>
                <a:tc>
                  <a:txBody>
                    <a:bodyPr/>
                    <a:lstStyle/>
                    <a:p>
                      <a:pPr marL="0" lvl="0" indent="0">
                        <a:buNone/>
                      </a:pPr>
                      <a:r>
                        <a:t>93.4</a:t>
                      </a:r>
                    </a:p>
                  </a:txBody>
                  <a:tcPr/>
                </a:tc>
                <a:tc>
                  <a:txBody>
                    <a:bodyPr/>
                    <a:lstStyle/>
                    <a:p>
                      <a:pPr marL="0" lvl="0" indent="0">
                        <a:buNone/>
                      </a:pPr>
                      <a:r>
                        <a:t>94.5</a:t>
                      </a:r>
                    </a:p>
                  </a:txBody>
                  <a:tcPr/>
                </a:tc>
                <a:tc>
                  <a:txBody>
                    <a:bodyPr/>
                    <a:lstStyle/>
                    <a:p>
                      <a:pPr marL="0" lvl="0" indent="0">
                        <a:buNone/>
                      </a:pPr>
                      <a:r>
                        <a:t>95.4</a:t>
                      </a:r>
                    </a:p>
                  </a:txBody>
                  <a:tcPr/>
                </a:tc>
                <a:tc>
                  <a:txBody>
                    <a:bodyPr/>
                    <a:lstStyle/>
                    <a:p>
                      <a:pPr marL="0" lvl="0" indent="0">
                        <a:buNone/>
                      </a:pPr>
                      <a:r>
                        <a:t>95.5</a:t>
                      </a:r>
                    </a:p>
                  </a:txBody>
                  <a:tcPr/>
                </a:tc>
                <a:tc>
                  <a:txBody>
                    <a:bodyPr/>
                    <a:lstStyle/>
                    <a:p>
                      <a:pPr marL="0" lvl="0" indent="0">
                        <a:buNone/>
                      </a:pPr>
                      <a:r>
                        <a:t>95.9</a:t>
                      </a:r>
                    </a:p>
                  </a:txBody>
                  <a:tcPr/>
                </a:tc>
                <a:tc>
                  <a:txBody>
                    <a:bodyPr/>
                    <a:lstStyle/>
                    <a:p>
                      <a:pPr marL="0" lvl="0" indent="0">
                        <a:buNone/>
                      </a:pPr>
                      <a:r>
                        <a:t>97.3</a:t>
                      </a:r>
                    </a:p>
                  </a:txBody>
                  <a:tcPr/>
                </a:tc>
                <a:tc>
                  <a:txBody>
                    <a:bodyPr/>
                    <a:lstStyle/>
                    <a:p>
                      <a:pPr marL="0" lvl="0" indent="0">
                        <a:buNone/>
                      </a:pPr>
                      <a:r>
                        <a:t>96.9</a:t>
                      </a:r>
                    </a:p>
                  </a:txBody>
                  <a:tcPr/>
                </a:tc>
                <a:extLst>
                  <a:ext uri="{0D108BD9-81ED-4DB2-BD59-A6C34878D82A}">
                    <a16:rowId xmlns:a16="http://schemas.microsoft.com/office/drawing/2014/main" val="10004"/>
                  </a:ext>
                </a:extLst>
              </a:tr>
              <a:tr h="359047">
                <a:tc>
                  <a:txBody>
                    <a:bodyPr/>
                    <a:lstStyle/>
                    <a:p>
                      <a:pPr marL="0" lvl="0" indent="0">
                        <a:buNone/>
                      </a:pPr>
                      <a:r>
                        <a:t>Dept</a:t>
                      </a:r>
                    </a:p>
                  </a:txBody>
                  <a:tcPr/>
                </a:tc>
                <a:tc>
                  <a:txBody>
                    <a:bodyPr/>
                    <a:lstStyle/>
                    <a:p>
                      <a:pPr marL="0" lvl="0" indent="0">
                        <a:buNone/>
                      </a:pPr>
                      <a:r>
                        <a:t>77.6</a:t>
                      </a:r>
                    </a:p>
                  </a:txBody>
                  <a:tcPr/>
                </a:tc>
                <a:tc>
                  <a:txBody>
                    <a:bodyPr/>
                    <a:lstStyle/>
                    <a:p>
                      <a:pPr marL="0" lvl="0" indent="0">
                        <a:buNone/>
                      </a:pPr>
                      <a:r>
                        <a:t>75.1</a:t>
                      </a:r>
                    </a:p>
                  </a:txBody>
                  <a:tcPr/>
                </a:tc>
                <a:tc>
                  <a:txBody>
                    <a:bodyPr/>
                    <a:lstStyle/>
                    <a:p>
                      <a:pPr marL="0" lvl="0" indent="0">
                        <a:buNone/>
                      </a:pPr>
                      <a:r>
                        <a:t>70.0</a:t>
                      </a:r>
                    </a:p>
                  </a:txBody>
                  <a:tcPr/>
                </a:tc>
                <a:tc>
                  <a:txBody>
                    <a:bodyPr/>
                    <a:lstStyle/>
                    <a:p>
                      <a:pPr marL="0" lvl="0" indent="0">
                        <a:buNone/>
                      </a:pPr>
                      <a:r>
                        <a:t>69.3</a:t>
                      </a:r>
                    </a:p>
                  </a:txBody>
                  <a:tcPr/>
                </a:tc>
                <a:tc>
                  <a:txBody>
                    <a:bodyPr/>
                    <a:lstStyle/>
                    <a:p>
                      <a:pPr marL="0" lvl="0" indent="0">
                        <a:buNone/>
                      </a:pPr>
                      <a:r>
                        <a:t>66.9</a:t>
                      </a:r>
                    </a:p>
                  </a:txBody>
                  <a:tcPr/>
                </a:tc>
                <a:tc>
                  <a:txBody>
                    <a:bodyPr/>
                    <a:lstStyle/>
                    <a:p>
                      <a:pPr marL="0" lvl="0" indent="0">
                        <a:buNone/>
                      </a:pPr>
                      <a:r>
                        <a:t>64.8</a:t>
                      </a:r>
                    </a:p>
                  </a:txBody>
                  <a:tcPr/>
                </a:tc>
                <a:tc>
                  <a:txBody>
                    <a:bodyPr/>
                    <a:lstStyle/>
                    <a:p>
                      <a:pPr marL="0" lvl="0" indent="0">
                        <a:buNone/>
                      </a:pPr>
                      <a:r>
                        <a:t>65.2</a:t>
                      </a:r>
                    </a:p>
                  </a:txBody>
                  <a:tcPr/>
                </a:tc>
                <a:tc>
                  <a:txBody>
                    <a:bodyPr/>
                    <a:lstStyle/>
                    <a:p>
                      <a:pPr marL="0" lvl="0" indent="0">
                        <a:buNone/>
                      </a:pPr>
                      <a:r>
                        <a:t>66.4</a:t>
                      </a:r>
                    </a:p>
                  </a:txBody>
                  <a:tcPr/>
                </a:tc>
                <a:tc>
                  <a:txBody>
                    <a:bodyPr/>
                    <a:lstStyle/>
                    <a:p>
                      <a:pPr marL="0" lvl="0" indent="0">
                        <a:buNone/>
                      </a:pPr>
                      <a:r>
                        <a:t>67.5</a:t>
                      </a:r>
                    </a:p>
                  </a:txBody>
                  <a:tcPr/>
                </a:tc>
                <a:tc>
                  <a:txBody>
                    <a:bodyPr/>
                    <a:lstStyle/>
                    <a:p>
                      <a:pPr marL="0" lvl="0" indent="0">
                        <a:buNone/>
                      </a:pPr>
                      <a:r>
                        <a:rPr dirty="0"/>
                        <a:t>68.2</a:t>
                      </a:r>
                    </a:p>
                  </a:txBody>
                  <a:tcPr/>
                </a:tc>
                <a:extLst>
                  <a:ext uri="{0D108BD9-81ED-4DB2-BD59-A6C34878D82A}">
                    <a16:rowId xmlns:a16="http://schemas.microsoft.com/office/drawing/2014/main" val="10005"/>
                  </a:ext>
                </a:extLst>
              </a:tr>
            </a:tbl>
          </a:graphicData>
        </a:graphic>
      </p:graphicFrame>
      <p:sp>
        <p:nvSpPr>
          <p:cNvPr id="2" name="TextBox 3"/>
          <p:cNvSpPr txBox="1"/>
          <p:nvPr/>
        </p:nvSpPr>
        <p:spPr>
          <a:xfrm>
            <a:off x="3576864"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19-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0-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1-output-1.png"/>
          <p:cNvPicPr>
            <a:picLocks noGrp="1" noChangeAspect="1"/>
          </p:cNvPicPr>
          <p:nvPr/>
        </p:nvPicPr>
        <p:blipFill>
          <a:blip r:embed="rId2"/>
          <a:stretch>
            <a:fillRect/>
          </a:stretch>
        </p:blipFill>
        <p:spPr bwMode="auto">
          <a:xfrm>
            <a:off x="0" y="0"/>
            <a:ext cx="9144000" cy="5143499"/>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2-output-1.png"/>
          <p:cNvPicPr>
            <a:picLocks noGrp="1" noChangeAspect="1"/>
          </p:cNvPicPr>
          <p:nvPr/>
        </p:nvPicPr>
        <p:blipFill>
          <a:blip r:embed="rId2"/>
          <a:stretch>
            <a:fillRect/>
          </a:stretch>
        </p:blipFill>
        <p:spPr bwMode="auto">
          <a:xfrm>
            <a:off x="0" y="0"/>
            <a:ext cx="9144000" cy="5143499"/>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3-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4-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5-output-1.png"/>
          <p:cNvPicPr>
            <a:picLocks noGrp="1" noChangeAspect="1"/>
          </p:cNvPicPr>
          <p:nvPr/>
        </p:nvPicPr>
        <p:blipFill>
          <a:blip r:embed="rId2"/>
          <a:stretch>
            <a:fillRect/>
          </a:stretch>
        </p:blipFill>
        <p:spPr bwMode="auto">
          <a:xfrm>
            <a:off x="1" y="0"/>
            <a:ext cx="9143999" cy="5143499"/>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562656"/>
          </a:xfrm>
        </p:spPr>
        <p:txBody>
          <a:bodyPr/>
          <a:lstStyle/>
          <a:p>
            <a:pPr marL="0" lvl="0" indent="0">
              <a:buNone/>
            </a:pPr>
            <a:r>
              <a:rPr dirty="0"/>
              <a:t>Overview of the Instructors</a:t>
            </a:r>
          </a:p>
        </p:txBody>
      </p:sp>
      <p:sp>
        <p:nvSpPr>
          <p:cNvPr id="4" name="Text Placeholder 3"/>
          <p:cNvSpPr>
            <a:spLocks noGrp="1"/>
          </p:cNvSpPr>
          <p:nvPr>
            <p:ph type="body" sz="half" idx="2"/>
          </p:nvPr>
        </p:nvSpPr>
        <p:spPr>
          <a:xfrm>
            <a:off x="457201" y="832757"/>
            <a:ext cx="4327070" cy="4106635"/>
          </a:xfrm>
        </p:spPr>
        <p:txBody>
          <a:bodyPr>
            <a:noAutofit/>
          </a:bodyPr>
          <a:lstStyle/>
          <a:p>
            <a:pPr marL="0" lvl="0" indent="0">
              <a:buNone/>
            </a:pPr>
            <a:r>
              <a:rPr sz="750" dirty="0"/>
              <a:t>The display of instructors are given below:</a:t>
            </a:r>
          </a:p>
          <a:p>
            <a:pPr lvl="0" indent="0">
              <a:buNone/>
            </a:pPr>
            <a:r>
              <a:rPr sz="750" dirty="0">
                <a:latin typeface="Courier"/>
              </a:rPr>
              <a:t>['</a:t>
            </a:r>
            <a:r>
              <a:rPr sz="750" dirty="0" err="1">
                <a:latin typeface="Courier"/>
              </a:rPr>
              <a:t>Bdq</a:t>
            </a:r>
            <a:r>
              <a:rPr sz="750" dirty="0">
                <a:latin typeface="Courier"/>
              </a:rPr>
              <a:t>, </a:t>
            </a:r>
            <a:r>
              <a:rPr sz="750" dirty="0" err="1">
                <a:latin typeface="Courier"/>
              </a:rPr>
              <a:t>Kxd</a:t>
            </a:r>
            <a:r>
              <a:rPr sz="750" dirty="0">
                <a:latin typeface="Courier"/>
              </a:rPr>
              <a:t>' '</a:t>
            </a:r>
            <a:r>
              <a:rPr sz="750" dirty="0" err="1">
                <a:latin typeface="Courier"/>
              </a:rPr>
              <a:t>Bhshc</a:t>
            </a:r>
            <a:r>
              <a:rPr sz="750" dirty="0">
                <a:latin typeface="Courier"/>
              </a:rPr>
              <a:t> </a:t>
            </a:r>
            <a:r>
              <a:rPr sz="750" dirty="0" err="1">
                <a:latin typeface="Courier"/>
              </a:rPr>
              <a:t>Pduwlqhc</a:t>
            </a:r>
            <a:r>
              <a:rPr sz="750" dirty="0">
                <a:latin typeface="Courier"/>
              </a:rPr>
              <a:t>, </a:t>
            </a:r>
            <a:r>
              <a:rPr sz="750" dirty="0" err="1">
                <a:latin typeface="Courier"/>
              </a:rPr>
              <a:t>Pdxulflr</a:t>
            </a:r>
            <a:r>
              <a:rPr sz="750" dirty="0">
                <a:latin typeface="Courier"/>
              </a:rPr>
              <a:t> M' '</a:t>
            </a:r>
            <a:r>
              <a:rPr sz="750" dirty="0" err="1">
                <a:latin typeface="Courier"/>
              </a:rPr>
              <a:t>Ckdqj</a:t>
            </a:r>
            <a:r>
              <a:rPr sz="750" dirty="0">
                <a:latin typeface="Courier"/>
              </a:rPr>
              <a:t>, </a:t>
            </a:r>
            <a:r>
              <a:rPr sz="750" dirty="0" err="1">
                <a:latin typeface="Courier"/>
              </a:rPr>
              <a:t>Blihl</a:t>
            </a:r>
            <a:r>
              <a:rPr sz="750" dirty="0">
                <a:latin typeface="Courier"/>
              </a:rPr>
              <a:t>' '</a:t>
            </a:r>
            <a:r>
              <a:rPr sz="750" dirty="0" err="1">
                <a:latin typeface="Courier"/>
              </a:rPr>
              <a:t>Djd</a:t>
            </a:r>
            <a:r>
              <a:rPr sz="750" dirty="0">
                <a:latin typeface="Courier"/>
              </a:rPr>
              <a:t>, </a:t>
            </a:r>
            <a:r>
              <a:rPr sz="750" dirty="0" err="1">
                <a:latin typeface="Courier"/>
              </a:rPr>
              <a:t>Prvlvd</a:t>
            </a:r>
            <a:r>
              <a:rPr sz="750" dirty="0">
                <a:latin typeface="Courier"/>
              </a:rPr>
              <a:t>'
 '</a:t>
            </a:r>
            <a:r>
              <a:rPr sz="750" dirty="0" err="1">
                <a:latin typeface="Courier"/>
              </a:rPr>
              <a:t>Dodwwdu</a:t>
            </a:r>
            <a:r>
              <a:rPr sz="750" dirty="0">
                <a:latin typeface="Courier"/>
              </a:rPr>
              <a:t>, </a:t>
            </a:r>
            <a:r>
              <a:rPr sz="750" dirty="0" err="1">
                <a:latin typeface="Courier"/>
              </a:rPr>
              <a:t>Dvkudi</a:t>
            </a:r>
            <a:r>
              <a:rPr sz="750" dirty="0">
                <a:latin typeface="Courier"/>
              </a:rPr>
              <a:t>' '</a:t>
            </a:r>
            <a:r>
              <a:rPr sz="750" dirty="0" err="1">
                <a:latin typeface="Courier"/>
              </a:rPr>
              <a:t>Doeuhh</a:t>
            </a:r>
            <a:r>
              <a:rPr sz="750" dirty="0">
                <a:latin typeface="Courier"/>
              </a:rPr>
              <a:t>, </a:t>
            </a:r>
            <a:r>
              <a:rPr sz="750" dirty="0" err="1">
                <a:latin typeface="Courier"/>
              </a:rPr>
              <a:t>Dqvrq</a:t>
            </a:r>
            <a:r>
              <a:rPr sz="750" dirty="0">
                <a:latin typeface="Courier"/>
              </a:rPr>
              <a:t>' '</a:t>
            </a:r>
            <a:r>
              <a:rPr sz="750" dirty="0" err="1">
                <a:latin typeface="Courier"/>
              </a:rPr>
              <a:t>Doohq</a:t>
            </a:r>
            <a:r>
              <a:rPr sz="750" dirty="0">
                <a:latin typeface="Courier"/>
              </a:rPr>
              <a:t>, </a:t>
            </a:r>
            <a:r>
              <a:rPr sz="750" dirty="0" err="1">
                <a:latin typeface="Courier"/>
              </a:rPr>
              <a:t>Hchoo</a:t>
            </a:r>
            <a:r>
              <a:rPr sz="750" dirty="0">
                <a:latin typeface="Courier"/>
              </a:rPr>
              <a:t>' '</a:t>
            </a:r>
            <a:r>
              <a:rPr sz="750" dirty="0" err="1">
                <a:latin typeface="Courier"/>
              </a:rPr>
              <a:t>Dphuvrq</a:t>
            </a:r>
            <a:r>
              <a:rPr sz="750" dirty="0">
                <a:latin typeface="Courier"/>
              </a:rPr>
              <a:t>, </a:t>
            </a:r>
            <a:r>
              <a:rPr sz="750" dirty="0" err="1">
                <a:latin typeface="Courier"/>
              </a:rPr>
              <a:t>Jdub</a:t>
            </a:r>
            <a:r>
              <a:rPr sz="750" dirty="0">
                <a:latin typeface="Courier"/>
              </a:rPr>
              <a:t>'
 '</a:t>
            </a:r>
            <a:r>
              <a:rPr sz="750" dirty="0" err="1">
                <a:latin typeface="Courier"/>
              </a:rPr>
              <a:t>Dvkrndq</a:t>
            </a:r>
            <a:r>
              <a:rPr sz="750" dirty="0">
                <a:latin typeface="Courier"/>
              </a:rPr>
              <a:t>, </a:t>
            </a:r>
            <a:r>
              <a:rPr sz="750" dirty="0" err="1">
                <a:latin typeface="Courier"/>
              </a:rPr>
              <a:t>Vkduplod</a:t>
            </a:r>
            <a:r>
              <a:rPr sz="750" dirty="0">
                <a:latin typeface="Courier"/>
              </a:rPr>
              <a:t>' '</a:t>
            </a:r>
            <a:r>
              <a:rPr sz="750" dirty="0" err="1">
                <a:latin typeface="Courier"/>
              </a:rPr>
              <a:t>Ehoolr</a:t>
            </a:r>
            <a:r>
              <a:rPr sz="750" dirty="0">
                <a:latin typeface="Courier"/>
              </a:rPr>
              <a:t> </a:t>
            </a:r>
            <a:r>
              <a:rPr sz="750" dirty="0" err="1">
                <a:latin typeface="Courier"/>
              </a:rPr>
              <a:t>Ulqfrq</a:t>
            </a:r>
            <a:r>
              <a:rPr sz="750" dirty="0">
                <a:latin typeface="Courier"/>
              </a:rPr>
              <a:t>, </a:t>
            </a:r>
            <a:r>
              <a:rPr sz="750" dirty="0" err="1">
                <a:latin typeface="Courier"/>
              </a:rPr>
              <a:t>Jlrydqql</a:t>
            </a:r>
            <a:r>
              <a:rPr sz="750" dirty="0">
                <a:latin typeface="Courier"/>
              </a:rPr>
              <a:t>' '</a:t>
            </a:r>
            <a:r>
              <a:rPr sz="750" dirty="0" err="1">
                <a:latin typeface="Courier"/>
              </a:rPr>
              <a:t>Ehuub</a:t>
            </a:r>
            <a:r>
              <a:rPr sz="750" dirty="0">
                <a:latin typeface="Courier"/>
              </a:rPr>
              <a:t>, </a:t>
            </a:r>
            <a:r>
              <a:rPr sz="750" dirty="0" err="1">
                <a:latin typeface="Courier"/>
              </a:rPr>
              <a:t>Mrugdq</a:t>
            </a:r>
            <a:r>
              <a:rPr sz="750" dirty="0">
                <a:latin typeface="Courier"/>
              </a:rPr>
              <a:t>'
 '</a:t>
            </a:r>
            <a:r>
              <a:rPr sz="750" dirty="0" err="1">
                <a:latin typeface="Courier"/>
              </a:rPr>
              <a:t>Ekdwwdfkdubd</a:t>
            </a:r>
            <a:r>
              <a:rPr sz="750" dirty="0">
                <a:latin typeface="Courier"/>
              </a:rPr>
              <a:t>, </a:t>
            </a:r>
            <a:r>
              <a:rPr sz="750" dirty="0" err="1">
                <a:latin typeface="Courier"/>
              </a:rPr>
              <a:t>Vxwdqx</a:t>
            </a:r>
            <a:r>
              <a:rPr sz="750" dirty="0">
                <a:latin typeface="Courier"/>
              </a:rPr>
              <a:t>' '</a:t>
            </a:r>
            <a:r>
              <a:rPr sz="750" dirty="0" err="1">
                <a:latin typeface="Courier"/>
              </a:rPr>
              <a:t>Ekdwwdfkdubd</a:t>
            </a:r>
            <a:r>
              <a:rPr sz="750" dirty="0">
                <a:latin typeface="Courier"/>
              </a:rPr>
              <a:t>, </a:t>
            </a:r>
            <a:r>
              <a:rPr sz="750" dirty="0" err="1">
                <a:latin typeface="Courier"/>
              </a:rPr>
              <a:t>Wdwkdjdwd</a:t>
            </a:r>
            <a:r>
              <a:rPr sz="750" dirty="0">
                <a:latin typeface="Courier"/>
              </a:rPr>
              <a:t>' '</a:t>
            </a:r>
            <a:r>
              <a:rPr sz="750" dirty="0" err="1">
                <a:latin typeface="Courier"/>
              </a:rPr>
              <a:t>Erer</a:t>
            </a:r>
            <a:r>
              <a:rPr sz="750" dirty="0">
                <a:latin typeface="Courier"/>
              </a:rPr>
              <a:t>, </a:t>
            </a:r>
            <a:r>
              <a:rPr sz="750" dirty="0" err="1">
                <a:latin typeface="Courier"/>
              </a:rPr>
              <a:t>Obqghh</a:t>
            </a:r>
            <a:r>
              <a:rPr sz="750" dirty="0">
                <a:latin typeface="Courier"/>
              </a:rPr>
              <a:t>'
 '</a:t>
            </a:r>
            <a:r>
              <a:rPr sz="750" dirty="0" err="1">
                <a:latin typeface="Courier"/>
              </a:rPr>
              <a:t>Erkdqqrq</a:t>
            </a:r>
            <a:r>
              <a:rPr sz="750" dirty="0">
                <a:latin typeface="Courier"/>
              </a:rPr>
              <a:t>, </a:t>
            </a:r>
            <a:r>
              <a:rPr sz="750" dirty="0" err="1">
                <a:latin typeface="Courier"/>
              </a:rPr>
              <a:t>Mrkq</a:t>
            </a:r>
            <a:r>
              <a:rPr sz="750" dirty="0">
                <a:latin typeface="Courier"/>
              </a:rPr>
              <a:t>' '</a:t>
            </a:r>
            <a:r>
              <a:rPr sz="750" dirty="0" err="1">
                <a:latin typeface="Courier"/>
              </a:rPr>
              <a:t>Eurzq</a:t>
            </a:r>
            <a:r>
              <a:rPr sz="750" dirty="0">
                <a:latin typeface="Courier"/>
              </a:rPr>
              <a:t>, </a:t>
            </a:r>
            <a:r>
              <a:rPr sz="750" dirty="0" err="1">
                <a:latin typeface="Courier"/>
              </a:rPr>
              <a:t>Vfrww</a:t>
            </a:r>
            <a:r>
              <a:rPr sz="750" dirty="0">
                <a:latin typeface="Courier"/>
              </a:rPr>
              <a:t>' '</a:t>
            </a:r>
            <a:r>
              <a:rPr sz="750" dirty="0" err="1">
                <a:latin typeface="Courier"/>
              </a:rPr>
              <a:t>Exhqjhu</a:t>
            </a:r>
            <a:r>
              <a:rPr sz="750" dirty="0">
                <a:latin typeface="Courier"/>
              </a:rPr>
              <a:t>, </a:t>
            </a:r>
            <a:r>
              <a:rPr sz="750" dirty="0" err="1">
                <a:latin typeface="Courier"/>
              </a:rPr>
              <a:t>Dqwkrqb</a:t>
            </a:r>
            <a:r>
              <a:rPr sz="750" dirty="0">
                <a:latin typeface="Courier"/>
              </a:rPr>
              <a:t>'
 '</a:t>
            </a:r>
            <a:r>
              <a:rPr sz="750" dirty="0" err="1">
                <a:latin typeface="Courier"/>
              </a:rPr>
              <a:t>Fdvlplu</a:t>
            </a:r>
            <a:r>
              <a:rPr sz="750" dirty="0">
                <a:latin typeface="Courier"/>
              </a:rPr>
              <a:t>- </a:t>
            </a:r>
            <a:r>
              <a:rPr sz="750" dirty="0" err="1">
                <a:latin typeface="Courier"/>
              </a:rPr>
              <a:t>Sdwwrq</a:t>
            </a:r>
            <a:r>
              <a:rPr sz="750" dirty="0">
                <a:latin typeface="Courier"/>
              </a:rPr>
              <a:t>, </a:t>
            </a:r>
            <a:r>
              <a:rPr sz="750" dirty="0" err="1">
                <a:latin typeface="Courier"/>
              </a:rPr>
              <a:t>Eholqgd</a:t>
            </a:r>
            <a:r>
              <a:rPr sz="750" dirty="0">
                <a:latin typeface="Courier"/>
              </a:rPr>
              <a:t>' '</a:t>
            </a:r>
            <a:r>
              <a:rPr sz="750" dirty="0" err="1">
                <a:latin typeface="Courier"/>
              </a:rPr>
              <a:t>Fkhq</a:t>
            </a:r>
            <a:r>
              <a:rPr sz="750" dirty="0">
                <a:latin typeface="Courier"/>
              </a:rPr>
              <a:t>, </a:t>
            </a:r>
            <a:r>
              <a:rPr sz="750" dirty="0" err="1">
                <a:latin typeface="Courier"/>
              </a:rPr>
              <a:t>Bxh</a:t>
            </a:r>
            <a:r>
              <a:rPr sz="750" dirty="0">
                <a:latin typeface="Courier"/>
              </a:rPr>
              <a:t>' '</a:t>
            </a:r>
            <a:r>
              <a:rPr sz="750" dirty="0" err="1">
                <a:latin typeface="Courier"/>
              </a:rPr>
              <a:t>Fkhq</a:t>
            </a:r>
            <a:r>
              <a:rPr sz="750" dirty="0">
                <a:latin typeface="Courier"/>
              </a:rPr>
              <a:t>, </a:t>
            </a:r>
            <a:r>
              <a:rPr sz="750" dirty="0" err="1">
                <a:latin typeface="Courier"/>
              </a:rPr>
              <a:t>Wldqudq</a:t>
            </a:r>
            <a:r>
              <a:rPr sz="750" dirty="0">
                <a:latin typeface="Courier"/>
              </a:rPr>
              <a:t>' '</a:t>
            </a:r>
            <a:r>
              <a:rPr sz="750" dirty="0" err="1">
                <a:latin typeface="Courier"/>
              </a:rPr>
              <a:t>Fodun</a:t>
            </a:r>
            <a:r>
              <a:rPr sz="750" dirty="0">
                <a:latin typeface="Courier"/>
              </a:rPr>
              <a:t>, </a:t>
            </a:r>
            <a:r>
              <a:rPr sz="750" dirty="0" err="1">
                <a:latin typeface="Courier"/>
              </a:rPr>
              <a:t>Vdoob</a:t>
            </a:r>
            <a:r>
              <a:rPr sz="750" dirty="0">
                <a:latin typeface="Courier"/>
              </a:rPr>
              <a:t>'
 'Free, </a:t>
            </a:r>
            <a:r>
              <a:rPr sz="750" dirty="0" err="1">
                <a:latin typeface="Courier"/>
              </a:rPr>
              <a:t>Zdqjvkx</a:t>
            </a:r>
            <a:r>
              <a:rPr sz="750" dirty="0">
                <a:latin typeface="Courier"/>
              </a:rPr>
              <a:t>' '</a:t>
            </a:r>
            <a:r>
              <a:rPr sz="750" dirty="0" err="1">
                <a:latin typeface="Courier"/>
              </a:rPr>
              <a:t>Fxhyd-Sduud</a:t>
            </a:r>
            <a:r>
              <a:rPr sz="750" dirty="0">
                <a:latin typeface="Courier"/>
              </a:rPr>
              <a:t>, </a:t>
            </a:r>
            <a:r>
              <a:rPr sz="750" dirty="0" err="1">
                <a:latin typeface="Courier"/>
              </a:rPr>
              <a:t>Oxlv</a:t>
            </a:r>
            <a:r>
              <a:rPr sz="750" dirty="0">
                <a:latin typeface="Courier"/>
              </a:rPr>
              <a:t>' '</a:t>
            </a:r>
            <a:r>
              <a:rPr sz="750" dirty="0" err="1">
                <a:latin typeface="Courier"/>
              </a:rPr>
              <a:t>Fxl</a:t>
            </a:r>
            <a:r>
              <a:rPr sz="750" dirty="0">
                <a:latin typeface="Courier"/>
              </a:rPr>
              <a:t>, </a:t>
            </a:r>
            <a:r>
              <a:rPr sz="750" dirty="0" err="1">
                <a:latin typeface="Courier"/>
              </a:rPr>
              <a:t>Bxh</a:t>
            </a:r>
            <a:r>
              <a:rPr sz="750" dirty="0">
                <a:latin typeface="Courier"/>
              </a:rPr>
              <a:t>' '</a:t>
            </a:r>
            <a:r>
              <a:rPr sz="750" dirty="0" err="1">
                <a:latin typeface="Courier"/>
              </a:rPr>
              <a:t>Gdubdqdql</a:t>
            </a:r>
            <a:r>
              <a:rPr sz="750" dirty="0">
                <a:latin typeface="Courier"/>
              </a:rPr>
              <a:t>, </a:t>
            </a:r>
            <a:r>
              <a:rPr sz="750" dirty="0" err="1">
                <a:latin typeface="Courier"/>
              </a:rPr>
              <a:t>Mrkqqb</a:t>
            </a:r>
            <a:r>
              <a:rPr sz="750" dirty="0">
                <a:latin typeface="Courier"/>
              </a:rPr>
              <a:t>'
 '</a:t>
            </a:r>
            <a:r>
              <a:rPr sz="750" dirty="0" err="1">
                <a:latin typeface="Courier"/>
              </a:rPr>
              <a:t>Gduohb</a:t>
            </a:r>
            <a:r>
              <a:rPr sz="750" dirty="0">
                <a:latin typeface="Courier"/>
              </a:rPr>
              <a:t>, </a:t>
            </a:r>
            <a:r>
              <a:rPr sz="750" dirty="0" err="1">
                <a:latin typeface="Courier"/>
              </a:rPr>
              <a:t>Dxuhold</a:t>
            </a:r>
            <a:r>
              <a:rPr sz="750" dirty="0">
                <a:latin typeface="Courier"/>
              </a:rPr>
              <a:t>' '</a:t>
            </a:r>
            <a:r>
              <a:rPr sz="750" dirty="0" err="1">
                <a:latin typeface="Courier"/>
              </a:rPr>
              <a:t>Gdylv</a:t>
            </a:r>
            <a:r>
              <a:rPr sz="750" dirty="0">
                <a:latin typeface="Courier"/>
              </a:rPr>
              <a:t>, </a:t>
            </a:r>
            <a:r>
              <a:rPr sz="750" dirty="0" err="1">
                <a:latin typeface="Courier"/>
              </a:rPr>
              <a:t>Fdol</a:t>
            </a:r>
            <a:r>
              <a:rPr sz="750" dirty="0">
                <a:latin typeface="Courier"/>
              </a:rPr>
              <a:t>' '</a:t>
            </a:r>
            <a:r>
              <a:rPr sz="750" dirty="0" err="1">
                <a:latin typeface="Courier"/>
              </a:rPr>
              <a:t>Gdylv</a:t>
            </a:r>
            <a:r>
              <a:rPr sz="750" dirty="0">
                <a:latin typeface="Courier"/>
              </a:rPr>
              <a:t>, </a:t>
            </a:r>
            <a:r>
              <a:rPr sz="750" dirty="0" err="1">
                <a:latin typeface="Courier"/>
              </a:rPr>
              <a:t>Sdxo</a:t>
            </a:r>
            <a:r>
              <a:rPr sz="750" dirty="0">
                <a:latin typeface="Courier"/>
              </a:rPr>
              <a:t>' '</a:t>
            </a:r>
            <a:r>
              <a:rPr sz="750" dirty="0" err="1">
                <a:latin typeface="Courier"/>
              </a:rPr>
              <a:t>Glqf</a:t>
            </a:r>
            <a:r>
              <a:rPr sz="750" dirty="0">
                <a:latin typeface="Courier"/>
              </a:rPr>
              <a:t>, </a:t>
            </a:r>
            <a:r>
              <a:rPr sz="750" dirty="0" err="1">
                <a:latin typeface="Courier"/>
              </a:rPr>
              <a:t>Vhplk</a:t>
            </a:r>
            <a:r>
              <a:rPr sz="750" dirty="0">
                <a:latin typeface="Courier"/>
              </a:rPr>
              <a:t>'
 '</a:t>
            </a:r>
            <a:r>
              <a:rPr sz="750" dirty="0" err="1">
                <a:latin typeface="Courier"/>
              </a:rPr>
              <a:t>Grxjkhuwb</a:t>
            </a:r>
            <a:r>
              <a:rPr sz="750" dirty="0">
                <a:latin typeface="Courier"/>
              </a:rPr>
              <a:t>, </a:t>
            </a:r>
            <a:r>
              <a:rPr sz="750" dirty="0" err="1">
                <a:latin typeface="Courier"/>
              </a:rPr>
              <a:t>Pdub</a:t>
            </a:r>
            <a:r>
              <a:rPr sz="750" dirty="0">
                <a:latin typeface="Courier"/>
              </a:rPr>
              <a:t>' '</a:t>
            </a:r>
            <a:r>
              <a:rPr sz="750" dirty="0" err="1">
                <a:latin typeface="Courier"/>
              </a:rPr>
              <a:t>Gxqfdq</a:t>
            </a:r>
            <a:r>
              <a:rPr sz="750" dirty="0">
                <a:latin typeface="Courier"/>
              </a:rPr>
              <a:t>, </a:t>
            </a:r>
            <a:r>
              <a:rPr sz="750" dirty="0" err="1">
                <a:latin typeface="Courier"/>
              </a:rPr>
              <a:t>Eubfh</a:t>
            </a:r>
            <a:r>
              <a:rPr sz="750" dirty="0">
                <a:latin typeface="Courier"/>
              </a:rPr>
              <a:t>' '</a:t>
            </a:r>
            <a:r>
              <a:rPr sz="750" dirty="0" err="1">
                <a:latin typeface="Courier"/>
              </a:rPr>
              <a:t>Jdr</a:t>
            </a:r>
            <a:r>
              <a:rPr sz="750" dirty="0">
                <a:latin typeface="Courier"/>
              </a:rPr>
              <a:t>, </a:t>
            </a:r>
            <a:r>
              <a:rPr sz="750" dirty="0" err="1">
                <a:latin typeface="Courier"/>
              </a:rPr>
              <a:t>Cklplq</a:t>
            </a:r>
            <a:r>
              <a:rPr sz="750" dirty="0">
                <a:latin typeface="Courier"/>
              </a:rPr>
              <a:t>' '</a:t>
            </a:r>
            <a:r>
              <a:rPr sz="750" dirty="0" err="1">
                <a:latin typeface="Courier"/>
              </a:rPr>
              <a:t>Jrggdug</a:t>
            </a:r>
            <a:r>
              <a:rPr sz="750" dirty="0">
                <a:latin typeface="Courier"/>
              </a:rPr>
              <a:t>, </a:t>
            </a:r>
            <a:r>
              <a:rPr sz="750" dirty="0" err="1">
                <a:latin typeface="Courier"/>
              </a:rPr>
              <a:t>Mhurph</a:t>
            </a:r>
            <a:r>
              <a:rPr sz="750" dirty="0">
                <a:latin typeface="Courier"/>
              </a:rPr>
              <a:t>'
 '</a:t>
            </a:r>
            <a:r>
              <a:rPr sz="750" dirty="0" err="1">
                <a:latin typeface="Courier"/>
              </a:rPr>
              <a:t>Jrgzlq</a:t>
            </a:r>
            <a:r>
              <a:rPr sz="750" dirty="0">
                <a:latin typeface="Courier"/>
              </a:rPr>
              <a:t>, </a:t>
            </a:r>
            <a:r>
              <a:rPr sz="750" dirty="0" err="1">
                <a:latin typeface="Courier"/>
              </a:rPr>
              <a:t>Sulvflood</a:t>
            </a:r>
            <a:r>
              <a:rPr sz="750" dirty="0">
                <a:latin typeface="Courier"/>
              </a:rPr>
              <a:t>' '</a:t>
            </a:r>
            <a:r>
              <a:rPr sz="750" dirty="0" err="1">
                <a:latin typeface="Courier"/>
              </a:rPr>
              <a:t>Jrnxo</a:t>
            </a:r>
            <a:r>
              <a:rPr sz="750" dirty="0">
                <a:latin typeface="Courier"/>
              </a:rPr>
              <a:t>, </a:t>
            </a:r>
            <a:r>
              <a:rPr sz="750" dirty="0" err="1">
                <a:latin typeface="Courier"/>
              </a:rPr>
              <a:t>Qludqmdq</a:t>
            </a:r>
            <a:r>
              <a:rPr sz="750" dirty="0">
                <a:latin typeface="Courier"/>
              </a:rPr>
              <a:t>' '</a:t>
            </a:r>
            <a:r>
              <a:rPr sz="750" dirty="0" err="1">
                <a:latin typeface="Courier"/>
              </a:rPr>
              <a:t>Jxkd</a:t>
            </a:r>
            <a:r>
              <a:rPr sz="750" dirty="0">
                <a:latin typeface="Courier"/>
              </a:rPr>
              <a:t>, </a:t>
            </a:r>
            <a:r>
              <a:rPr sz="750" dirty="0" err="1">
                <a:latin typeface="Courier"/>
              </a:rPr>
              <a:t>Dwdqx</a:t>
            </a:r>
            <a:r>
              <a:rPr sz="750" dirty="0">
                <a:latin typeface="Courier"/>
              </a:rPr>
              <a:t>' '</a:t>
            </a:r>
            <a:r>
              <a:rPr sz="750" dirty="0" err="1">
                <a:latin typeface="Courier"/>
              </a:rPr>
              <a:t>Kdqg</a:t>
            </a:r>
            <a:r>
              <a:rPr sz="750" dirty="0">
                <a:latin typeface="Courier"/>
              </a:rPr>
              <a:t>, </a:t>
            </a:r>
            <a:r>
              <a:rPr sz="750" dirty="0" err="1">
                <a:latin typeface="Courier"/>
              </a:rPr>
              <a:t>Fkhubo</a:t>
            </a:r>
            <a:r>
              <a:rPr sz="750" dirty="0">
                <a:latin typeface="Courier"/>
              </a:rPr>
              <a:t>'
 '</a:t>
            </a:r>
            <a:r>
              <a:rPr sz="750" dirty="0" err="1">
                <a:latin typeface="Courier"/>
              </a:rPr>
              <a:t>Kduglqj</a:t>
            </a:r>
            <a:r>
              <a:rPr sz="750" dirty="0">
                <a:latin typeface="Courier"/>
              </a:rPr>
              <a:t>, </a:t>
            </a:r>
            <a:r>
              <a:rPr sz="750" dirty="0" err="1">
                <a:latin typeface="Courier"/>
              </a:rPr>
              <a:t>Kdqqdk</a:t>
            </a:r>
            <a:r>
              <a:rPr sz="750" dirty="0">
                <a:latin typeface="Courier"/>
              </a:rPr>
              <a:t>' '</a:t>
            </a:r>
            <a:r>
              <a:rPr sz="750" dirty="0" err="1">
                <a:latin typeface="Courier"/>
              </a:rPr>
              <a:t>Kduprq</a:t>
            </a:r>
            <a:r>
              <a:rPr sz="750" dirty="0">
                <a:latin typeface="Courier"/>
              </a:rPr>
              <a:t>, </a:t>
            </a:r>
            <a:r>
              <a:rPr sz="750" dirty="0" err="1">
                <a:latin typeface="Courier"/>
              </a:rPr>
              <a:t>Pdub</a:t>
            </a:r>
            <a:r>
              <a:rPr sz="750" dirty="0">
                <a:latin typeface="Courier"/>
              </a:rPr>
              <a:t>' '</a:t>
            </a:r>
            <a:r>
              <a:rPr sz="750" dirty="0" err="1">
                <a:latin typeface="Courier"/>
              </a:rPr>
              <a:t>Krrg</a:t>
            </a:r>
            <a:r>
              <a:rPr sz="750" dirty="0">
                <a:latin typeface="Courier"/>
              </a:rPr>
              <a:t>, </a:t>
            </a:r>
            <a:r>
              <a:rPr sz="750" dirty="0" err="1">
                <a:latin typeface="Courier"/>
              </a:rPr>
              <a:t>Vdpdqwkd</a:t>
            </a:r>
            <a:r>
              <a:rPr sz="750" dirty="0">
                <a:latin typeface="Courier"/>
              </a:rPr>
              <a:t>' '</a:t>
            </a:r>
            <a:r>
              <a:rPr sz="750" dirty="0" err="1">
                <a:latin typeface="Courier"/>
              </a:rPr>
              <a:t>Kruqh</a:t>
            </a:r>
            <a:r>
              <a:rPr sz="750" dirty="0">
                <a:latin typeface="Courier"/>
              </a:rPr>
              <a:t>, </a:t>
            </a:r>
            <a:r>
              <a:rPr sz="750" dirty="0" err="1">
                <a:latin typeface="Courier"/>
              </a:rPr>
              <a:t>Wzlod</a:t>
            </a:r>
            <a:r>
              <a:rPr sz="750" dirty="0">
                <a:latin typeface="Courier"/>
              </a:rPr>
              <a:t>'
 '</a:t>
            </a:r>
            <a:r>
              <a:rPr sz="750" dirty="0" err="1">
                <a:latin typeface="Courier"/>
              </a:rPr>
              <a:t>Kxdqj</a:t>
            </a:r>
            <a:r>
              <a:rPr sz="750" dirty="0">
                <a:latin typeface="Courier"/>
              </a:rPr>
              <a:t>, </a:t>
            </a:r>
            <a:r>
              <a:rPr sz="750" dirty="0" err="1">
                <a:latin typeface="Courier"/>
              </a:rPr>
              <a:t>Fkhqj</a:t>
            </a:r>
            <a:r>
              <a:rPr sz="750" dirty="0">
                <a:latin typeface="Courier"/>
              </a:rPr>
              <a:t>' '</a:t>
            </a:r>
            <a:r>
              <a:rPr sz="750" dirty="0" err="1">
                <a:latin typeface="Courier"/>
              </a:rPr>
              <a:t>Kxdqj</a:t>
            </a:r>
            <a:r>
              <a:rPr sz="750" dirty="0">
                <a:latin typeface="Courier"/>
              </a:rPr>
              <a:t>, </a:t>
            </a:r>
            <a:r>
              <a:rPr sz="750" dirty="0" err="1">
                <a:latin typeface="Courier"/>
              </a:rPr>
              <a:t>Fkhqj-Fkl</a:t>
            </a:r>
            <a:r>
              <a:rPr sz="750" dirty="0">
                <a:latin typeface="Courier"/>
              </a:rPr>
              <a:t>' '</a:t>
            </a:r>
            <a:r>
              <a:rPr sz="750" dirty="0" err="1">
                <a:latin typeface="Courier"/>
              </a:rPr>
              <a:t>Mdfnvrq</a:t>
            </a:r>
            <a:r>
              <a:rPr sz="750" dirty="0">
                <a:latin typeface="Courier"/>
              </a:rPr>
              <a:t>, </a:t>
            </a:r>
            <a:r>
              <a:rPr sz="750" dirty="0" err="1">
                <a:latin typeface="Courier"/>
              </a:rPr>
              <a:t>Grqqd</a:t>
            </a:r>
            <a:r>
              <a:rPr sz="750" dirty="0">
                <a:latin typeface="Courier"/>
              </a:rPr>
              <a:t>' '</a:t>
            </a:r>
            <a:r>
              <a:rPr sz="750" dirty="0" err="1">
                <a:latin typeface="Courier"/>
              </a:rPr>
              <a:t>Mhiihuvrq</a:t>
            </a:r>
            <a:r>
              <a:rPr sz="750" dirty="0">
                <a:latin typeface="Courier"/>
              </a:rPr>
              <a:t>, </a:t>
            </a:r>
            <a:r>
              <a:rPr sz="750" dirty="0" err="1">
                <a:latin typeface="Courier"/>
              </a:rPr>
              <a:t>Eduedud</a:t>
            </a:r>
            <a:r>
              <a:rPr sz="750" dirty="0">
                <a:latin typeface="Courier"/>
              </a:rPr>
              <a:t>'
 '</a:t>
            </a:r>
            <a:r>
              <a:rPr sz="750" dirty="0" err="1">
                <a:latin typeface="Courier"/>
              </a:rPr>
              <a:t>Mxqnhu</a:t>
            </a:r>
            <a:r>
              <a:rPr sz="750" dirty="0">
                <a:latin typeface="Courier"/>
              </a:rPr>
              <a:t>, </a:t>
            </a:r>
            <a:r>
              <a:rPr sz="750" dirty="0" err="1">
                <a:latin typeface="Courier"/>
              </a:rPr>
              <a:t>Mrho</a:t>
            </a:r>
            <a:r>
              <a:rPr sz="750" dirty="0">
                <a:latin typeface="Courier"/>
              </a:rPr>
              <a:t>' '</a:t>
            </a:r>
            <a:r>
              <a:rPr sz="750" dirty="0" err="1">
                <a:latin typeface="Courier"/>
              </a:rPr>
              <a:t>Ndudelehu</a:t>
            </a:r>
            <a:r>
              <a:rPr sz="750" dirty="0">
                <a:latin typeface="Courier"/>
              </a:rPr>
              <a:t>, </a:t>
            </a:r>
            <a:r>
              <a:rPr sz="750" dirty="0" err="1">
                <a:latin typeface="Courier"/>
              </a:rPr>
              <a:t>Idwlk</a:t>
            </a:r>
            <a:r>
              <a:rPr sz="750" dirty="0">
                <a:latin typeface="Courier"/>
              </a:rPr>
              <a:t>' '</a:t>
            </a:r>
            <a:r>
              <a:rPr sz="750" dirty="0" err="1">
                <a:latin typeface="Courier"/>
              </a:rPr>
              <a:t>Nrwdpudmx</a:t>
            </a:r>
            <a:r>
              <a:rPr sz="750" dirty="0">
                <a:latin typeface="Courier"/>
              </a:rPr>
              <a:t>, </a:t>
            </a:r>
            <a:r>
              <a:rPr sz="750" dirty="0" err="1">
                <a:latin typeface="Courier"/>
              </a:rPr>
              <a:t>Ndvkbds</a:t>
            </a:r>
            <a:r>
              <a:rPr sz="750" dirty="0">
                <a:latin typeface="Courier"/>
              </a:rPr>
              <a:t>' '</a:t>
            </a:r>
            <a:r>
              <a:rPr sz="750" dirty="0" err="1">
                <a:latin typeface="Courier"/>
              </a:rPr>
              <a:t>Nxuvxq</a:t>
            </a:r>
            <a:r>
              <a:rPr sz="750" dirty="0">
                <a:latin typeface="Courier"/>
              </a:rPr>
              <a:t>, </a:t>
            </a:r>
            <a:r>
              <a:rPr sz="750" dirty="0" err="1">
                <a:latin typeface="Courier"/>
              </a:rPr>
              <a:t>Rofdb</a:t>
            </a:r>
            <a:r>
              <a:rPr sz="750" dirty="0">
                <a:latin typeface="Courier"/>
              </a:rPr>
              <a:t>'
 '</a:t>
            </a:r>
            <a:r>
              <a:rPr sz="750" dirty="0" err="1">
                <a:latin typeface="Courier"/>
              </a:rPr>
              <a:t>Ohh</a:t>
            </a:r>
            <a:r>
              <a:rPr sz="750" dirty="0">
                <a:latin typeface="Courier"/>
              </a:rPr>
              <a:t>, </a:t>
            </a:r>
            <a:r>
              <a:rPr sz="750" dirty="0" err="1">
                <a:latin typeface="Courier"/>
              </a:rPr>
              <a:t>Mlqsbr</a:t>
            </a:r>
            <a:r>
              <a:rPr sz="750" dirty="0">
                <a:latin typeface="Courier"/>
              </a:rPr>
              <a:t>' '</a:t>
            </a:r>
            <a:r>
              <a:rPr sz="750" dirty="0" err="1">
                <a:latin typeface="Courier"/>
              </a:rPr>
              <a:t>Ohh</a:t>
            </a:r>
            <a:r>
              <a:rPr sz="750" dirty="0">
                <a:latin typeface="Courier"/>
              </a:rPr>
              <a:t>, </a:t>
            </a:r>
            <a:r>
              <a:rPr sz="750" dirty="0" err="1">
                <a:latin typeface="Courier"/>
              </a:rPr>
              <a:t>Nlq</a:t>
            </a:r>
            <a:r>
              <a:rPr sz="750" dirty="0">
                <a:latin typeface="Courier"/>
              </a:rPr>
              <a:t>' 'Ol, </a:t>
            </a:r>
            <a:r>
              <a:rPr sz="750" dirty="0" err="1">
                <a:latin typeface="Courier"/>
              </a:rPr>
              <a:t>Zhl</a:t>
            </a:r>
            <a:r>
              <a:rPr sz="750" dirty="0">
                <a:latin typeface="Courier"/>
              </a:rPr>
              <a:t>' '</a:t>
            </a:r>
            <a:r>
              <a:rPr sz="750" dirty="0" err="1">
                <a:latin typeface="Courier"/>
              </a:rPr>
              <a:t>Olqduhv</a:t>
            </a:r>
            <a:r>
              <a:rPr sz="750" dirty="0">
                <a:latin typeface="Courier"/>
              </a:rPr>
              <a:t>, </a:t>
            </a:r>
            <a:r>
              <a:rPr sz="750" dirty="0" err="1">
                <a:latin typeface="Courier"/>
              </a:rPr>
              <a:t>Mhvxv</a:t>
            </a:r>
            <a:r>
              <a:rPr sz="750" dirty="0">
                <a:latin typeface="Courier"/>
              </a:rPr>
              <a:t>' '</a:t>
            </a:r>
            <a:r>
              <a:rPr sz="750" dirty="0" err="1">
                <a:latin typeface="Courier"/>
              </a:rPr>
              <a:t>Olskdp</a:t>
            </a:r>
            <a:r>
              <a:rPr sz="750" dirty="0">
                <a:latin typeface="Courier"/>
              </a:rPr>
              <a:t>, </a:t>
            </a:r>
            <a:r>
              <a:rPr sz="750" dirty="0" err="1">
                <a:latin typeface="Courier"/>
              </a:rPr>
              <a:t>Gdylg</a:t>
            </a:r>
            <a:r>
              <a:rPr sz="750" dirty="0">
                <a:latin typeface="Courier"/>
              </a:rPr>
              <a:t>'
 '</a:t>
            </a:r>
            <a:r>
              <a:rPr sz="750" dirty="0" err="1">
                <a:latin typeface="Courier"/>
              </a:rPr>
              <a:t>Olx</a:t>
            </a:r>
            <a:r>
              <a:rPr sz="750" dirty="0">
                <a:latin typeface="Courier"/>
              </a:rPr>
              <a:t>, </a:t>
            </a:r>
            <a:r>
              <a:rPr sz="750" dirty="0" err="1">
                <a:latin typeface="Courier"/>
              </a:rPr>
              <a:t>Brqjalq</a:t>
            </a:r>
            <a:r>
              <a:rPr sz="750" dirty="0">
                <a:latin typeface="Courier"/>
              </a:rPr>
              <a:t>' 'Or, </a:t>
            </a:r>
            <a:r>
              <a:rPr sz="750" dirty="0" err="1">
                <a:latin typeface="Courier"/>
              </a:rPr>
              <a:t>Wlqj</a:t>
            </a:r>
            <a:r>
              <a:rPr sz="750" dirty="0">
                <a:latin typeface="Courier"/>
              </a:rPr>
              <a:t> </a:t>
            </a:r>
            <a:r>
              <a:rPr sz="750" dirty="0" err="1">
                <a:latin typeface="Courier"/>
              </a:rPr>
              <a:t>Wr</a:t>
            </a:r>
            <a:r>
              <a:rPr sz="750" dirty="0">
                <a:latin typeface="Courier"/>
              </a:rPr>
              <a:t>' '</a:t>
            </a:r>
            <a:r>
              <a:rPr sz="750" dirty="0" err="1">
                <a:latin typeface="Courier"/>
              </a:rPr>
              <a:t>PfGrqdog</a:t>
            </a:r>
            <a:r>
              <a:rPr sz="750" dirty="0">
                <a:latin typeface="Courier"/>
              </a:rPr>
              <a:t>, </a:t>
            </a:r>
            <a:r>
              <a:rPr sz="750" dirty="0" err="1">
                <a:latin typeface="Courier"/>
              </a:rPr>
              <a:t>Joruld</a:t>
            </a:r>
            <a:r>
              <a:rPr sz="750" dirty="0">
                <a:latin typeface="Courier"/>
              </a:rPr>
              <a:t>' '</a:t>
            </a:r>
            <a:r>
              <a:rPr sz="750" dirty="0" err="1">
                <a:latin typeface="Courier"/>
              </a:rPr>
              <a:t>Prqlqvnl</a:t>
            </a:r>
            <a:r>
              <a:rPr sz="750" dirty="0">
                <a:latin typeface="Courier"/>
              </a:rPr>
              <a:t>, </a:t>
            </a:r>
            <a:r>
              <a:rPr sz="750" dirty="0" err="1">
                <a:latin typeface="Courier"/>
              </a:rPr>
              <a:t>Dqwkrqb</a:t>
            </a:r>
            <a:r>
              <a:rPr sz="750" dirty="0">
                <a:latin typeface="Courier"/>
              </a:rPr>
              <a:t>'
 '</a:t>
            </a:r>
            <a:r>
              <a:rPr sz="750" dirty="0" err="1">
                <a:latin typeface="Courier"/>
              </a:rPr>
              <a:t>Prruh</a:t>
            </a:r>
            <a:r>
              <a:rPr sz="750" dirty="0">
                <a:latin typeface="Courier"/>
              </a:rPr>
              <a:t>, </a:t>
            </a:r>
            <a:r>
              <a:rPr sz="750" dirty="0" err="1">
                <a:latin typeface="Courier"/>
              </a:rPr>
              <a:t>Olol</a:t>
            </a:r>
            <a:r>
              <a:rPr sz="750" dirty="0">
                <a:latin typeface="Courier"/>
              </a:rPr>
              <a:t>' '</a:t>
            </a:r>
            <a:r>
              <a:rPr sz="750" dirty="0" err="1">
                <a:latin typeface="Courier"/>
              </a:rPr>
              <a:t>Pruwrq</a:t>
            </a:r>
            <a:r>
              <a:rPr sz="750" dirty="0">
                <a:latin typeface="Courier"/>
              </a:rPr>
              <a:t>, </a:t>
            </a:r>
            <a:r>
              <a:rPr sz="750" dirty="0" err="1">
                <a:latin typeface="Courier"/>
              </a:rPr>
              <a:t>Vfrww</a:t>
            </a:r>
            <a:r>
              <a:rPr sz="750" dirty="0">
                <a:latin typeface="Courier"/>
              </a:rPr>
              <a:t>' '</a:t>
            </a:r>
            <a:r>
              <a:rPr sz="750" dirty="0" err="1">
                <a:latin typeface="Courier"/>
              </a:rPr>
              <a:t>Sdsh</a:t>
            </a:r>
            <a:r>
              <a:rPr sz="750" dirty="0">
                <a:latin typeface="Courier"/>
              </a:rPr>
              <a:t>, </a:t>
            </a:r>
            <a:r>
              <a:rPr sz="750" dirty="0" err="1">
                <a:latin typeface="Courier"/>
              </a:rPr>
              <a:t>Sdwulfn</a:t>
            </a:r>
            <a:r>
              <a:rPr sz="750" dirty="0">
                <a:latin typeface="Courier"/>
              </a:rPr>
              <a:t>' '</a:t>
            </a:r>
            <a:r>
              <a:rPr sz="750" dirty="0" err="1">
                <a:latin typeface="Courier"/>
              </a:rPr>
              <a:t>Sdun</a:t>
            </a:r>
            <a:r>
              <a:rPr sz="750" dirty="0">
                <a:latin typeface="Courier"/>
              </a:rPr>
              <a:t>, </a:t>
            </a:r>
            <a:r>
              <a:rPr sz="750" dirty="0" err="1">
                <a:latin typeface="Courier"/>
              </a:rPr>
              <a:t>Mlhxq</a:t>
            </a:r>
            <a:r>
              <a:rPr sz="750" dirty="0">
                <a:latin typeface="Courier"/>
              </a:rPr>
              <a:t>'
 '</a:t>
            </a:r>
            <a:r>
              <a:rPr sz="750" dirty="0" err="1">
                <a:latin typeface="Courier"/>
              </a:rPr>
              <a:t>Sdxon</a:t>
            </a:r>
            <a:r>
              <a:rPr sz="750" dirty="0">
                <a:latin typeface="Courier"/>
              </a:rPr>
              <a:t>, </a:t>
            </a:r>
            <a:r>
              <a:rPr sz="750" dirty="0" err="1">
                <a:latin typeface="Courier"/>
              </a:rPr>
              <a:t>Udfkho</a:t>
            </a:r>
            <a:r>
              <a:rPr sz="750" dirty="0">
                <a:latin typeface="Courier"/>
              </a:rPr>
              <a:t>' '</a:t>
            </a:r>
            <a:r>
              <a:rPr sz="750" dirty="0" err="1">
                <a:latin typeface="Courier"/>
              </a:rPr>
              <a:t>Shhoh</a:t>
            </a:r>
            <a:r>
              <a:rPr sz="750" dirty="0">
                <a:latin typeface="Courier"/>
              </a:rPr>
              <a:t>, </a:t>
            </a:r>
            <a:r>
              <a:rPr sz="750" dirty="0" err="1">
                <a:latin typeface="Courier"/>
              </a:rPr>
              <a:t>Ukrghv</a:t>
            </a:r>
            <a:r>
              <a:rPr sz="750" dirty="0">
                <a:latin typeface="Courier"/>
              </a:rPr>
              <a:t>' '</a:t>
            </a:r>
            <a:r>
              <a:rPr sz="750" dirty="0" err="1">
                <a:latin typeface="Courier"/>
              </a:rPr>
              <a:t>Shuhjrb</a:t>
            </a:r>
            <a:r>
              <a:rPr sz="750" dirty="0">
                <a:latin typeface="Courier"/>
              </a:rPr>
              <a:t>, </a:t>
            </a:r>
            <a:r>
              <a:rPr sz="750" dirty="0" err="1">
                <a:latin typeface="Courier"/>
              </a:rPr>
              <a:t>Mduhg</a:t>
            </a:r>
            <a:r>
              <a:rPr sz="750" dirty="0">
                <a:latin typeface="Courier"/>
              </a:rPr>
              <a:t>' '</a:t>
            </a:r>
            <a:r>
              <a:rPr sz="750" dirty="0" err="1">
                <a:latin typeface="Courier"/>
              </a:rPr>
              <a:t>Srzhoo</a:t>
            </a:r>
            <a:r>
              <a:rPr sz="750" dirty="0">
                <a:latin typeface="Courier"/>
              </a:rPr>
              <a:t>, </a:t>
            </a:r>
            <a:r>
              <a:rPr sz="750" dirty="0" err="1">
                <a:latin typeface="Courier"/>
              </a:rPr>
              <a:t>Mrdq</a:t>
            </a:r>
            <a:r>
              <a:rPr sz="750" dirty="0">
                <a:latin typeface="Courier"/>
              </a:rPr>
              <a:t>'
 '</a:t>
            </a:r>
            <a:r>
              <a:rPr sz="750" dirty="0" err="1">
                <a:latin typeface="Courier"/>
              </a:rPr>
              <a:t>Sudekdndu</a:t>
            </a:r>
            <a:r>
              <a:rPr sz="750" dirty="0">
                <a:latin typeface="Courier"/>
              </a:rPr>
              <a:t>, </a:t>
            </a:r>
            <a:r>
              <a:rPr sz="750" dirty="0" err="1">
                <a:latin typeface="Courier"/>
              </a:rPr>
              <a:t>Dqqlh</a:t>
            </a:r>
            <a:r>
              <a:rPr sz="750" dirty="0">
                <a:latin typeface="Courier"/>
              </a:rPr>
              <a:t>' '</a:t>
            </a:r>
            <a:r>
              <a:rPr sz="750" dirty="0" err="1">
                <a:latin typeface="Courier"/>
              </a:rPr>
              <a:t>Udjodqg</a:t>
            </a:r>
            <a:r>
              <a:rPr sz="750" dirty="0">
                <a:latin typeface="Courier"/>
              </a:rPr>
              <a:t>, </a:t>
            </a:r>
            <a:r>
              <a:rPr sz="750" dirty="0" err="1">
                <a:latin typeface="Courier"/>
              </a:rPr>
              <a:t>Pdwwkhz</a:t>
            </a:r>
            <a:r>
              <a:rPr sz="750" dirty="0">
                <a:latin typeface="Courier"/>
              </a:rPr>
              <a:t>' '</a:t>
            </a:r>
            <a:r>
              <a:rPr sz="750" dirty="0" err="1">
                <a:latin typeface="Courier"/>
              </a:rPr>
              <a:t>Udkedulqld</a:t>
            </a:r>
            <a:r>
              <a:rPr sz="750" dirty="0">
                <a:latin typeface="Courier"/>
              </a:rPr>
              <a:t>, </a:t>
            </a:r>
            <a:r>
              <a:rPr sz="750" dirty="0" err="1">
                <a:latin typeface="Courier"/>
              </a:rPr>
              <a:t>Ededn</a:t>
            </a:r>
            <a:r>
              <a:rPr sz="750" dirty="0">
                <a:latin typeface="Courier"/>
              </a:rPr>
              <a:t>' '</a:t>
            </a:r>
            <a:r>
              <a:rPr sz="750" dirty="0" err="1">
                <a:latin typeface="Courier"/>
              </a:rPr>
              <a:t>Udwwdq</a:t>
            </a:r>
            <a:r>
              <a:rPr sz="750" dirty="0">
                <a:latin typeface="Courier"/>
              </a:rPr>
              <a:t>, </a:t>
            </a:r>
            <a:r>
              <a:rPr sz="750" dirty="0" err="1">
                <a:latin typeface="Courier"/>
              </a:rPr>
              <a:t>Fduro</a:t>
            </a:r>
            <a:r>
              <a:rPr sz="750" dirty="0">
                <a:latin typeface="Courier"/>
              </a:rPr>
              <a:t>'
 '</a:t>
            </a:r>
            <a:r>
              <a:rPr sz="750" dirty="0" err="1">
                <a:latin typeface="Courier"/>
              </a:rPr>
              <a:t>Uhhg</a:t>
            </a:r>
            <a:r>
              <a:rPr sz="750" dirty="0">
                <a:latin typeface="Courier"/>
              </a:rPr>
              <a:t>, </a:t>
            </a:r>
            <a:r>
              <a:rPr sz="750" dirty="0" err="1">
                <a:latin typeface="Courier"/>
              </a:rPr>
              <a:t>Qlfroh</a:t>
            </a:r>
            <a:r>
              <a:rPr sz="750" dirty="0">
                <a:latin typeface="Courier"/>
              </a:rPr>
              <a:t>' '</a:t>
            </a:r>
            <a:r>
              <a:rPr sz="750" dirty="0" err="1">
                <a:latin typeface="Courier"/>
              </a:rPr>
              <a:t>Vdklqrjox</a:t>
            </a:r>
            <a:r>
              <a:rPr sz="750" dirty="0">
                <a:latin typeface="Courier"/>
              </a:rPr>
              <a:t>, </a:t>
            </a:r>
            <a:r>
              <a:rPr sz="750" dirty="0" err="1">
                <a:latin typeface="Courier"/>
              </a:rPr>
              <a:t>Phkphw</a:t>
            </a:r>
            <a:r>
              <a:rPr sz="750" dirty="0">
                <a:latin typeface="Courier"/>
              </a:rPr>
              <a:t>' '</a:t>
            </a:r>
            <a:r>
              <a:rPr sz="750" dirty="0" err="1">
                <a:latin typeface="Courier"/>
              </a:rPr>
              <a:t>Vfkplgw</a:t>
            </a:r>
            <a:r>
              <a:rPr sz="750" dirty="0">
                <a:latin typeface="Courier"/>
              </a:rPr>
              <a:t>, </a:t>
            </a:r>
            <a:r>
              <a:rPr sz="750" dirty="0" err="1">
                <a:latin typeface="Courier"/>
              </a:rPr>
              <a:t>Ehwwlqd</a:t>
            </a:r>
            <a:r>
              <a:rPr sz="750" dirty="0">
                <a:latin typeface="Courier"/>
              </a:rPr>
              <a:t>' '</a:t>
            </a:r>
            <a:r>
              <a:rPr sz="750" dirty="0" err="1">
                <a:latin typeface="Courier"/>
              </a:rPr>
              <a:t>Vplwk</a:t>
            </a:r>
            <a:r>
              <a:rPr sz="750" dirty="0">
                <a:latin typeface="Courier"/>
              </a:rPr>
              <a:t>, </a:t>
            </a:r>
            <a:r>
              <a:rPr sz="750" dirty="0" err="1">
                <a:latin typeface="Courier"/>
              </a:rPr>
              <a:t>Ixupdq</a:t>
            </a:r>
            <a:r>
              <a:rPr sz="750" dirty="0">
                <a:latin typeface="Courier"/>
              </a:rPr>
              <a:t>'
 '</a:t>
            </a:r>
            <a:r>
              <a:rPr sz="750" dirty="0" err="1">
                <a:latin typeface="Courier"/>
              </a:rPr>
              <a:t>Vplwk</a:t>
            </a:r>
            <a:r>
              <a:rPr sz="750" dirty="0">
                <a:latin typeface="Courier"/>
              </a:rPr>
              <a:t>, </a:t>
            </a:r>
            <a:r>
              <a:rPr sz="750" dirty="0" err="1">
                <a:latin typeface="Courier"/>
              </a:rPr>
              <a:t>Oxnh</a:t>
            </a:r>
            <a:r>
              <a:rPr sz="750" dirty="0">
                <a:latin typeface="Courier"/>
              </a:rPr>
              <a:t>' '</a:t>
            </a:r>
            <a:r>
              <a:rPr sz="750" dirty="0" err="1">
                <a:latin typeface="Courier"/>
              </a:rPr>
              <a:t>Vroohb</a:t>
            </a:r>
            <a:r>
              <a:rPr sz="750" dirty="0">
                <a:latin typeface="Courier"/>
              </a:rPr>
              <a:t>, </a:t>
            </a:r>
            <a:r>
              <a:rPr sz="750" dirty="0" err="1">
                <a:latin typeface="Courier"/>
              </a:rPr>
              <a:t>Zdbqh</a:t>
            </a:r>
            <a:r>
              <a:rPr sz="750" dirty="0">
                <a:latin typeface="Courier"/>
              </a:rPr>
              <a:t>' '</a:t>
            </a:r>
            <a:r>
              <a:rPr sz="750" dirty="0" err="1">
                <a:latin typeface="Courier"/>
              </a:rPr>
              <a:t>Vshdu</a:t>
            </a:r>
            <a:r>
              <a:rPr sz="750" dirty="0">
                <a:latin typeface="Courier"/>
              </a:rPr>
              <a:t>, </a:t>
            </a:r>
            <a:r>
              <a:rPr sz="750" dirty="0" err="1">
                <a:latin typeface="Courier"/>
              </a:rPr>
              <a:t>Pdub</a:t>
            </a:r>
            <a:r>
              <a:rPr sz="750" dirty="0">
                <a:latin typeface="Courier"/>
              </a:rPr>
              <a:t>' '</a:t>
            </a:r>
            <a:r>
              <a:rPr sz="750" dirty="0" err="1">
                <a:latin typeface="Courier"/>
              </a:rPr>
              <a:t>Vwdqilhog</a:t>
            </a:r>
            <a:r>
              <a:rPr sz="750" dirty="0">
                <a:latin typeface="Courier"/>
              </a:rPr>
              <a:t>, </a:t>
            </a:r>
            <a:r>
              <a:rPr sz="750" dirty="0" err="1">
                <a:latin typeface="Courier"/>
              </a:rPr>
              <a:t>Ohwkhqxdo</a:t>
            </a:r>
            <a:r>
              <a:rPr sz="750" dirty="0">
                <a:latin typeface="Courier"/>
              </a:rPr>
              <a:t>'
 '</a:t>
            </a:r>
            <a:r>
              <a:rPr sz="750" dirty="0" err="1">
                <a:latin typeface="Courier"/>
              </a:rPr>
              <a:t>Wdqj</a:t>
            </a:r>
            <a:r>
              <a:rPr sz="750" dirty="0">
                <a:latin typeface="Courier"/>
              </a:rPr>
              <a:t>, </a:t>
            </a:r>
            <a:r>
              <a:rPr sz="750" dirty="0" err="1">
                <a:latin typeface="Courier"/>
              </a:rPr>
              <a:t>Zhq</a:t>
            </a:r>
            <a:r>
              <a:rPr sz="750" dirty="0">
                <a:latin typeface="Courier"/>
              </a:rPr>
              <a:t>' '</a:t>
            </a:r>
            <a:r>
              <a:rPr sz="750" dirty="0" err="1">
                <a:latin typeface="Courier"/>
              </a:rPr>
              <a:t>Wldq</a:t>
            </a:r>
            <a:r>
              <a:rPr sz="750" dirty="0">
                <a:latin typeface="Courier"/>
              </a:rPr>
              <a:t>, </a:t>
            </a:r>
            <a:r>
              <a:rPr sz="750" dirty="0" err="1">
                <a:latin typeface="Courier"/>
              </a:rPr>
              <a:t>Clbdq</a:t>
            </a:r>
            <a:r>
              <a:rPr sz="750" dirty="0">
                <a:latin typeface="Courier"/>
              </a:rPr>
              <a:t>' '</a:t>
            </a:r>
            <a:r>
              <a:rPr sz="750" dirty="0" err="1">
                <a:latin typeface="Courier"/>
              </a:rPr>
              <a:t>Wxoolv</a:t>
            </a:r>
            <a:r>
              <a:rPr sz="750" dirty="0">
                <a:latin typeface="Courier"/>
              </a:rPr>
              <a:t>, </a:t>
            </a:r>
            <a:r>
              <a:rPr sz="750" dirty="0" err="1">
                <a:latin typeface="Courier"/>
              </a:rPr>
              <a:t>Vkdbod</a:t>
            </a:r>
            <a:r>
              <a:rPr sz="750" dirty="0">
                <a:latin typeface="Courier"/>
              </a:rPr>
              <a:t>' '</a:t>
            </a:r>
            <a:r>
              <a:rPr sz="750" dirty="0" err="1">
                <a:latin typeface="Courier"/>
              </a:rPr>
              <a:t>Wxun</a:t>
            </a:r>
            <a:r>
              <a:rPr sz="750" dirty="0">
                <a:latin typeface="Courier"/>
              </a:rPr>
              <a:t>, </a:t>
            </a:r>
            <a:r>
              <a:rPr sz="750" dirty="0" err="1">
                <a:latin typeface="Courier"/>
              </a:rPr>
              <a:t>Pbod</a:t>
            </a:r>
            <a:r>
              <a:rPr sz="750" dirty="0">
                <a:latin typeface="Courier"/>
              </a:rPr>
              <a:t>'
 '</a:t>
            </a:r>
            <a:r>
              <a:rPr sz="750" dirty="0" err="1">
                <a:latin typeface="Courier"/>
              </a:rPr>
              <a:t>Xqghuzrrg</a:t>
            </a:r>
            <a:r>
              <a:rPr sz="750" dirty="0">
                <a:latin typeface="Courier"/>
              </a:rPr>
              <a:t>, </a:t>
            </a:r>
            <a:r>
              <a:rPr sz="750" dirty="0" err="1">
                <a:latin typeface="Courier"/>
              </a:rPr>
              <a:t>Urehuw</a:t>
            </a:r>
            <a:r>
              <a:rPr sz="750" dirty="0">
                <a:latin typeface="Courier"/>
              </a:rPr>
              <a:t>' '</a:t>
            </a:r>
            <a:r>
              <a:rPr sz="750" dirty="0" err="1">
                <a:latin typeface="Courier"/>
              </a:rPr>
              <a:t>Ydohqwlqh</a:t>
            </a:r>
            <a:r>
              <a:rPr sz="750" dirty="0">
                <a:latin typeface="Courier"/>
              </a:rPr>
              <a:t>, </a:t>
            </a:r>
            <a:r>
              <a:rPr sz="750" dirty="0" err="1">
                <a:latin typeface="Courier"/>
              </a:rPr>
              <a:t>Vdudk</a:t>
            </a:r>
            <a:r>
              <a:rPr sz="750" dirty="0">
                <a:latin typeface="Courier"/>
              </a:rPr>
              <a:t>' '</a:t>
            </a:r>
            <a:r>
              <a:rPr sz="750" dirty="0" err="1">
                <a:latin typeface="Courier"/>
              </a:rPr>
              <a:t>Yhqndwudp</a:t>
            </a:r>
            <a:r>
              <a:rPr sz="750" dirty="0">
                <a:latin typeface="Courier"/>
              </a:rPr>
              <a:t>, </a:t>
            </a:r>
            <a:r>
              <a:rPr sz="750" dirty="0" err="1">
                <a:latin typeface="Courier"/>
              </a:rPr>
              <a:t>Sudprg</a:t>
            </a:r>
            <a:r>
              <a:rPr sz="750" dirty="0">
                <a:latin typeface="Courier"/>
              </a:rPr>
              <a:t>' '</a:t>
            </a:r>
            <a:r>
              <a:rPr sz="750" dirty="0" err="1">
                <a:latin typeface="Courier"/>
              </a:rPr>
              <a:t>Zdqj</a:t>
            </a:r>
            <a:r>
              <a:rPr sz="750" dirty="0">
                <a:latin typeface="Courier"/>
              </a:rPr>
              <a:t>, Bl'
 '</a:t>
            </a:r>
            <a:r>
              <a:rPr sz="750" dirty="0" err="1">
                <a:latin typeface="Courier"/>
              </a:rPr>
              <a:t>Zdqj</a:t>
            </a:r>
            <a:r>
              <a:rPr sz="750" dirty="0">
                <a:latin typeface="Courier"/>
              </a:rPr>
              <a:t>, </a:t>
            </a:r>
            <a:r>
              <a:rPr sz="750" dirty="0" err="1">
                <a:latin typeface="Courier"/>
              </a:rPr>
              <a:t>Fkhqjihl</a:t>
            </a:r>
            <a:r>
              <a:rPr sz="750" dirty="0">
                <a:latin typeface="Courier"/>
              </a:rPr>
              <a:t>' '</a:t>
            </a:r>
            <a:r>
              <a:rPr sz="750" dirty="0" err="1">
                <a:latin typeface="Courier"/>
              </a:rPr>
              <a:t>Zdqj</a:t>
            </a:r>
            <a:r>
              <a:rPr sz="750" dirty="0">
                <a:latin typeface="Courier"/>
              </a:rPr>
              <a:t>, </a:t>
            </a:r>
            <a:r>
              <a:rPr sz="750" dirty="0" err="1">
                <a:latin typeface="Courier"/>
              </a:rPr>
              <a:t>Fkhqjjdqj</a:t>
            </a:r>
            <a:r>
              <a:rPr sz="750" dirty="0">
                <a:latin typeface="Courier"/>
              </a:rPr>
              <a:t>' '</a:t>
            </a:r>
            <a:r>
              <a:rPr sz="750" dirty="0" err="1">
                <a:latin typeface="Courier"/>
              </a:rPr>
              <a:t>Zduuhq</a:t>
            </a:r>
            <a:r>
              <a:rPr sz="750" dirty="0">
                <a:latin typeface="Courier"/>
              </a:rPr>
              <a:t>, </a:t>
            </a:r>
            <a:r>
              <a:rPr sz="750" dirty="0" err="1">
                <a:latin typeface="Courier"/>
              </a:rPr>
              <a:t>Iuhlgd</a:t>
            </a:r>
            <a:r>
              <a:rPr sz="750" dirty="0">
                <a:latin typeface="Courier"/>
              </a:rPr>
              <a:t>' '</a:t>
            </a:r>
            <a:r>
              <a:rPr sz="750" dirty="0" err="1">
                <a:latin typeface="Courier"/>
              </a:rPr>
              <a:t>Zlqwhu</a:t>
            </a:r>
            <a:r>
              <a:rPr sz="750" dirty="0">
                <a:latin typeface="Courier"/>
              </a:rPr>
              <a:t>, </a:t>
            </a:r>
            <a:r>
              <a:rPr sz="750" dirty="0" err="1">
                <a:latin typeface="Courier"/>
              </a:rPr>
              <a:t>Urgqhb</a:t>
            </a:r>
            <a:r>
              <a:rPr sz="750" dirty="0">
                <a:latin typeface="Courier"/>
              </a:rPr>
              <a:t>'
 '</a:t>
            </a:r>
            <a:r>
              <a:rPr sz="750" dirty="0" err="1">
                <a:latin typeface="Courier"/>
              </a:rPr>
              <a:t>Zx</a:t>
            </a:r>
            <a:r>
              <a:rPr sz="750" dirty="0">
                <a:latin typeface="Courier"/>
              </a:rPr>
              <a:t>, Ohl']
The number of unique instructors in the dataset are: 91</a:t>
            </a:r>
          </a:p>
          <a:p>
            <a:pPr marL="0" lvl="0" indent="0">
              <a:buNone/>
            </a:pPr>
            <a:r>
              <a:rPr sz="750" dirty="0"/>
              <a:t>There are 91 instructors, but I want to concentrate on the top ten, using one as an example for the passing rate and rolling passing rates and two as my group of instructors to compare their passing rates and rolling passing rates.</a:t>
            </a:r>
          </a:p>
          <a:p>
            <a:pPr marL="0" lvl="0" indent="0">
              <a:buNone/>
            </a:pPr>
            <a:r>
              <a:rPr sz="750" dirty="0"/>
              <a:t>The number of students taught by the top 10 instructors are plotted below.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45365460"/>
              </p:ext>
            </p:extLst>
          </p:nvPr>
        </p:nvGraphicFramePr>
        <p:xfrm>
          <a:off x="5184320" y="203199"/>
          <a:ext cx="3489780" cy="4736193"/>
        </p:xfrm>
        <a:graphic>
          <a:graphicData uri="http://schemas.openxmlformats.org/drawingml/2006/table">
            <a:tbl>
              <a:tblPr firstRow="1" bandRow="1">
                <a:tableStyleId>{5C22544A-7EE6-4342-B048-85BDC9FD1C3A}</a:tableStyleId>
              </a:tblPr>
              <a:tblGrid>
                <a:gridCol w="1744890">
                  <a:extLst>
                    <a:ext uri="{9D8B030D-6E8A-4147-A177-3AD203B41FA5}">
                      <a16:colId xmlns:a16="http://schemas.microsoft.com/office/drawing/2014/main" val="20000"/>
                    </a:ext>
                  </a:extLst>
                </a:gridCol>
                <a:gridCol w="1744890">
                  <a:extLst>
                    <a:ext uri="{9D8B030D-6E8A-4147-A177-3AD203B41FA5}">
                      <a16:colId xmlns:a16="http://schemas.microsoft.com/office/drawing/2014/main" val="20001"/>
                    </a:ext>
                  </a:extLst>
                </a:gridCol>
              </a:tblGrid>
              <a:tr h="430563">
                <a:tc>
                  <a:txBody>
                    <a:bodyPr/>
                    <a:lstStyle/>
                    <a:p>
                      <a:pPr marL="0" lvl="0" indent="0" algn="l">
                        <a:buNone/>
                      </a:pPr>
                      <a:r>
                        <a:t>Instructor</a:t>
                      </a:r>
                    </a:p>
                  </a:txBody>
                  <a:tcPr/>
                </a:tc>
                <a:tc>
                  <a:txBody>
                    <a:bodyPr/>
                    <a:lstStyle/>
                    <a:p>
                      <a:pPr marL="0" lvl="0" indent="0" algn="r">
                        <a:buNone/>
                      </a:pPr>
                      <a:r>
                        <a:t>count</a:t>
                      </a:r>
                    </a:p>
                  </a:txBody>
                  <a:tcPr/>
                </a:tc>
                <a:extLst>
                  <a:ext uri="{0D108BD9-81ED-4DB2-BD59-A6C34878D82A}">
                    <a16:rowId xmlns:a16="http://schemas.microsoft.com/office/drawing/2014/main" val="10000"/>
                  </a:ext>
                </a:extLst>
              </a:tr>
              <a:tr h="430563">
                <a:tc>
                  <a:txBody>
                    <a:bodyPr/>
                    <a:lstStyle/>
                    <a:p>
                      <a:pPr marL="0" lvl="0" indent="0" algn="l">
                        <a:buNone/>
                      </a:pPr>
                      <a:r>
                        <a:t>Zduuhq, Iuhlgd</a:t>
                      </a:r>
                    </a:p>
                  </a:txBody>
                  <a:tcPr/>
                </a:tc>
                <a:tc>
                  <a:txBody>
                    <a:bodyPr/>
                    <a:lstStyle/>
                    <a:p>
                      <a:pPr marL="0" lvl="0" indent="0" algn="r">
                        <a:buNone/>
                      </a:pPr>
                      <a:r>
                        <a:t>2669</a:t>
                      </a:r>
                    </a:p>
                  </a:txBody>
                  <a:tcPr/>
                </a:tc>
                <a:extLst>
                  <a:ext uri="{0D108BD9-81ED-4DB2-BD59-A6C34878D82A}">
                    <a16:rowId xmlns:a16="http://schemas.microsoft.com/office/drawing/2014/main" val="10001"/>
                  </a:ext>
                </a:extLst>
              </a:tr>
              <a:tr h="430563">
                <a:tc>
                  <a:txBody>
                    <a:bodyPr/>
                    <a:lstStyle/>
                    <a:p>
                      <a:pPr marL="0" lvl="0" indent="0" algn="l">
                        <a:buNone/>
                      </a:pPr>
                      <a:r>
                        <a:t>Nxuvxq, Rofdb</a:t>
                      </a:r>
                    </a:p>
                  </a:txBody>
                  <a:tcPr/>
                </a:tc>
                <a:tc>
                  <a:txBody>
                    <a:bodyPr/>
                    <a:lstStyle/>
                    <a:p>
                      <a:pPr marL="0" lvl="0" indent="0" algn="r">
                        <a:buNone/>
                      </a:pPr>
                      <a:r>
                        <a:t>2106</a:t>
                      </a:r>
                    </a:p>
                  </a:txBody>
                  <a:tcPr/>
                </a:tc>
                <a:extLst>
                  <a:ext uri="{0D108BD9-81ED-4DB2-BD59-A6C34878D82A}">
                    <a16:rowId xmlns:a16="http://schemas.microsoft.com/office/drawing/2014/main" val="10002"/>
                  </a:ext>
                </a:extLst>
              </a:tr>
              <a:tr h="430563">
                <a:tc>
                  <a:txBody>
                    <a:bodyPr/>
                    <a:lstStyle/>
                    <a:p>
                      <a:pPr marL="0" lvl="0" indent="0" algn="l">
                        <a:buNone/>
                      </a:pPr>
                      <a:r>
                        <a:t>Bdq, Kxd</a:t>
                      </a:r>
                    </a:p>
                  </a:txBody>
                  <a:tcPr/>
                </a:tc>
                <a:tc>
                  <a:txBody>
                    <a:bodyPr/>
                    <a:lstStyle/>
                    <a:p>
                      <a:pPr marL="0" lvl="0" indent="0" algn="r">
                        <a:buNone/>
                      </a:pPr>
                      <a:r>
                        <a:t>1872</a:t>
                      </a:r>
                    </a:p>
                  </a:txBody>
                  <a:tcPr/>
                </a:tc>
                <a:extLst>
                  <a:ext uri="{0D108BD9-81ED-4DB2-BD59-A6C34878D82A}">
                    <a16:rowId xmlns:a16="http://schemas.microsoft.com/office/drawing/2014/main" val="10003"/>
                  </a:ext>
                </a:extLst>
              </a:tr>
              <a:tr h="430563">
                <a:tc>
                  <a:txBody>
                    <a:bodyPr/>
                    <a:lstStyle/>
                    <a:p>
                      <a:pPr marL="0" lvl="0" indent="0" algn="l">
                        <a:buNone/>
                      </a:pPr>
                      <a:r>
                        <a:t>Djd, Prvlvd</a:t>
                      </a:r>
                    </a:p>
                  </a:txBody>
                  <a:tcPr/>
                </a:tc>
                <a:tc>
                  <a:txBody>
                    <a:bodyPr/>
                    <a:lstStyle/>
                    <a:p>
                      <a:pPr marL="0" lvl="0" indent="0" algn="r">
                        <a:buNone/>
                      </a:pPr>
                      <a:r>
                        <a:t>1349</a:t>
                      </a:r>
                    </a:p>
                  </a:txBody>
                  <a:tcPr/>
                </a:tc>
                <a:extLst>
                  <a:ext uri="{0D108BD9-81ED-4DB2-BD59-A6C34878D82A}">
                    <a16:rowId xmlns:a16="http://schemas.microsoft.com/office/drawing/2014/main" val="10004"/>
                  </a:ext>
                </a:extLst>
              </a:tr>
              <a:tr h="430563">
                <a:tc>
                  <a:txBody>
                    <a:bodyPr/>
                    <a:lstStyle/>
                    <a:p>
                      <a:pPr marL="0" lvl="0" indent="0" algn="l">
                        <a:buNone/>
                      </a:pPr>
                      <a:r>
                        <a:t>Sdxon, Udfkho</a:t>
                      </a:r>
                    </a:p>
                  </a:txBody>
                  <a:tcPr/>
                </a:tc>
                <a:tc>
                  <a:txBody>
                    <a:bodyPr/>
                    <a:lstStyle/>
                    <a:p>
                      <a:pPr marL="0" lvl="0" indent="0" algn="r">
                        <a:buNone/>
                      </a:pPr>
                      <a:r>
                        <a:rPr dirty="0"/>
                        <a:t>1310</a:t>
                      </a:r>
                    </a:p>
                  </a:txBody>
                  <a:tcPr/>
                </a:tc>
                <a:extLst>
                  <a:ext uri="{0D108BD9-81ED-4DB2-BD59-A6C34878D82A}">
                    <a16:rowId xmlns:a16="http://schemas.microsoft.com/office/drawing/2014/main" val="10005"/>
                  </a:ext>
                </a:extLst>
              </a:tr>
              <a:tr h="430563">
                <a:tc>
                  <a:txBody>
                    <a:bodyPr/>
                    <a:lstStyle/>
                    <a:p>
                      <a:pPr marL="0" lvl="0" indent="0" algn="l">
                        <a:buNone/>
                      </a:pPr>
                      <a:r>
                        <a:t>Kdqg, Fkhubo</a:t>
                      </a:r>
                    </a:p>
                  </a:txBody>
                  <a:tcPr/>
                </a:tc>
                <a:tc>
                  <a:txBody>
                    <a:bodyPr/>
                    <a:lstStyle/>
                    <a:p>
                      <a:pPr marL="0" lvl="0" indent="0" algn="r">
                        <a:buNone/>
                      </a:pPr>
                      <a:r>
                        <a:t>1195</a:t>
                      </a:r>
                    </a:p>
                  </a:txBody>
                  <a:tcPr/>
                </a:tc>
                <a:extLst>
                  <a:ext uri="{0D108BD9-81ED-4DB2-BD59-A6C34878D82A}">
                    <a16:rowId xmlns:a16="http://schemas.microsoft.com/office/drawing/2014/main" val="10006"/>
                  </a:ext>
                </a:extLst>
              </a:tr>
              <a:tr h="430563">
                <a:tc>
                  <a:txBody>
                    <a:bodyPr/>
                    <a:lstStyle/>
                    <a:p>
                      <a:pPr marL="0" lvl="0" indent="0" algn="l">
                        <a:buNone/>
                      </a:pPr>
                      <a:r>
                        <a:t>Prruh, Olol</a:t>
                      </a:r>
                    </a:p>
                  </a:txBody>
                  <a:tcPr/>
                </a:tc>
                <a:tc>
                  <a:txBody>
                    <a:bodyPr/>
                    <a:lstStyle/>
                    <a:p>
                      <a:pPr marL="0" lvl="0" indent="0" algn="r">
                        <a:buNone/>
                      </a:pPr>
                      <a:r>
                        <a:t>1082</a:t>
                      </a:r>
                    </a:p>
                  </a:txBody>
                  <a:tcPr/>
                </a:tc>
                <a:extLst>
                  <a:ext uri="{0D108BD9-81ED-4DB2-BD59-A6C34878D82A}">
                    <a16:rowId xmlns:a16="http://schemas.microsoft.com/office/drawing/2014/main" val="10007"/>
                  </a:ext>
                </a:extLst>
              </a:tr>
              <a:tr h="430563">
                <a:tc>
                  <a:txBody>
                    <a:bodyPr/>
                    <a:lstStyle/>
                    <a:p>
                      <a:pPr marL="0" lvl="0" indent="0" algn="l">
                        <a:buNone/>
                      </a:pPr>
                      <a:r>
                        <a:t>PfGrqdog, Joruld</a:t>
                      </a:r>
                    </a:p>
                  </a:txBody>
                  <a:tcPr/>
                </a:tc>
                <a:tc>
                  <a:txBody>
                    <a:bodyPr/>
                    <a:lstStyle/>
                    <a:p>
                      <a:pPr marL="0" lvl="0" indent="0" algn="r">
                        <a:buNone/>
                      </a:pPr>
                      <a:r>
                        <a:t>1071</a:t>
                      </a:r>
                    </a:p>
                  </a:txBody>
                  <a:tcPr/>
                </a:tc>
                <a:extLst>
                  <a:ext uri="{0D108BD9-81ED-4DB2-BD59-A6C34878D82A}">
                    <a16:rowId xmlns:a16="http://schemas.microsoft.com/office/drawing/2014/main" val="10008"/>
                  </a:ext>
                </a:extLst>
              </a:tr>
              <a:tr h="430563">
                <a:tc>
                  <a:txBody>
                    <a:bodyPr/>
                    <a:lstStyle/>
                    <a:p>
                      <a:pPr marL="0" lvl="0" indent="0" algn="l">
                        <a:buNone/>
                      </a:pPr>
                      <a:r>
                        <a:t>Zx, Ohl</a:t>
                      </a:r>
                    </a:p>
                  </a:txBody>
                  <a:tcPr/>
                </a:tc>
                <a:tc>
                  <a:txBody>
                    <a:bodyPr/>
                    <a:lstStyle/>
                    <a:p>
                      <a:pPr marL="0" lvl="0" indent="0" algn="r">
                        <a:buNone/>
                      </a:pPr>
                      <a:r>
                        <a:t>988</a:t>
                      </a:r>
                    </a:p>
                  </a:txBody>
                  <a:tcPr/>
                </a:tc>
                <a:extLst>
                  <a:ext uri="{0D108BD9-81ED-4DB2-BD59-A6C34878D82A}">
                    <a16:rowId xmlns:a16="http://schemas.microsoft.com/office/drawing/2014/main" val="10009"/>
                  </a:ext>
                </a:extLst>
              </a:tr>
              <a:tr h="430563">
                <a:tc>
                  <a:txBody>
                    <a:bodyPr/>
                    <a:lstStyle/>
                    <a:p>
                      <a:pPr marL="0" lvl="0" indent="0" algn="l">
                        <a:buNone/>
                      </a:pPr>
                      <a:r>
                        <a:t>Ydohqwlqh, Vdudk</a:t>
                      </a:r>
                    </a:p>
                  </a:txBody>
                  <a:tcPr/>
                </a:tc>
                <a:tc>
                  <a:txBody>
                    <a:bodyPr/>
                    <a:lstStyle/>
                    <a:p>
                      <a:pPr marL="0" lvl="0" indent="0" algn="r">
                        <a:buNone/>
                      </a:pPr>
                      <a:r>
                        <a:rPr dirty="0"/>
                        <a:t>930</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6-output-1.png"/>
          <p:cNvPicPr>
            <a:picLocks noGrp="1" noChangeAspect="1"/>
          </p:cNvPicPr>
          <p:nvPr/>
        </p:nvPicPr>
        <p:blipFill>
          <a:blip r:embed="rId2"/>
          <a:stretch>
            <a:fillRect/>
          </a:stretch>
        </p:blipFill>
        <p:spPr bwMode="auto">
          <a:xfrm>
            <a:off x="0" y="1"/>
            <a:ext cx="9144000" cy="51435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7-output-1.png"/>
          <p:cNvPicPr>
            <a:picLocks noGrp="1" noChangeAspect="1"/>
          </p:cNvPicPr>
          <p:nvPr/>
        </p:nvPicPr>
        <p:blipFill>
          <a:blip r:embed="rId2"/>
          <a:stretch>
            <a:fillRect/>
          </a:stretch>
        </p:blipFill>
        <p:spPr bwMode="auto">
          <a:xfrm>
            <a:off x="0" y="-1"/>
            <a:ext cx="9144000" cy="5143501"/>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8-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29-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0-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1-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endParaRPr dirty="0"/>
          </a:p>
        </p:txBody>
      </p:sp>
      <p:pic>
        <p:nvPicPr>
          <p:cNvPr id="2" name="Picture 1" descr="My%20Report-Demo-1_files/figure-pptx/cell-32-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20Report-Demo-1_files/figure-pptx/cell-33-output-1.png"/>
          <p:cNvPicPr>
            <a:picLocks noGrp="1" noChangeAspect="1"/>
          </p:cNvPicPr>
          <p:nvPr/>
        </p:nvPicPr>
        <p:blipFill>
          <a:blip r:embed="rId2"/>
          <a:stretch>
            <a:fillRect/>
          </a:stretch>
        </p:blipFill>
        <p:spPr bwMode="auto">
          <a:xfrm>
            <a:off x="0" y="0"/>
            <a:ext cx="8674100" cy="5143500"/>
          </a:xfrm>
          <a:prstGeom prst="rect">
            <a:avLst/>
          </a:prstGeom>
          <a:noFill/>
          <a:ln w="9525">
            <a:noFill/>
            <a:headEnd/>
            <a:tailEnd/>
          </a:ln>
        </p:spPr>
      </p:pic>
      <p:sp>
        <p:nvSpPr>
          <p:cNvPr id="5" name="Text Placeholder 4">
            <a:extLst>
              <a:ext uri="{FF2B5EF4-FFF2-40B4-BE49-F238E27FC236}">
                <a16:creationId xmlns:a16="http://schemas.microsoft.com/office/drawing/2014/main" id="{315FC8F4-F510-D61B-EE0E-134022807773}"/>
              </a:ext>
            </a:extLst>
          </p:cNvPr>
          <p:cNvSpPr>
            <a:spLocks noGrp="1"/>
          </p:cNvSpPr>
          <p:nvPr>
            <p:ph type="body" sz="half" idx="2"/>
          </p:nvPr>
        </p:nvSpPr>
        <p:spPr/>
        <p:txBody>
          <a:bodyP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4-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5-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FC00-F080-24F9-F125-D27DB13E4862}"/>
              </a:ext>
            </a:extLst>
          </p:cNvPr>
          <p:cNvSpPr>
            <a:spLocks noGrp="1"/>
          </p:cNvSpPr>
          <p:nvPr>
            <p:ph type="title"/>
          </p:nvPr>
        </p:nvSpPr>
        <p:spPr/>
        <p:txBody>
          <a:bodyPr/>
          <a:lstStyle/>
          <a:p>
            <a:r>
              <a:rPr lang="en-US" dirty="0"/>
              <a:t>Top 10 Instructors Taught by Students</a:t>
            </a:r>
          </a:p>
        </p:txBody>
      </p:sp>
      <p:sp>
        <p:nvSpPr>
          <p:cNvPr id="3" name="Content Placeholder 2">
            <a:extLst>
              <a:ext uri="{FF2B5EF4-FFF2-40B4-BE49-F238E27FC236}">
                <a16:creationId xmlns:a16="http://schemas.microsoft.com/office/drawing/2014/main" id="{7ABCEE0B-8A32-7EB8-B8C6-F80DCE395196}"/>
              </a:ext>
            </a:extLst>
          </p:cNvPr>
          <p:cNvSpPr>
            <a:spLocks noGrp="1"/>
          </p:cNvSpPr>
          <p:nvPr>
            <p:ph idx="1"/>
          </p:nvPr>
        </p:nvSpPr>
        <p:spPr/>
        <p:txBody>
          <a:bodyPr>
            <a:normAutofit fontScale="92500" lnSpcReduction="10000"/>
          </a:bodyPr>
          <a:lstStyle/>
          <a:p>
            <a:r>
              <a:rPr lang="en-US" dirty="0"/>
              <a:t>In the next slides I will present a bar plot of the top 10 instructors by students taught. </a:t>
            </a:r>
          </a:p>
          <a:p>
            <a:r>
              <a:rPr lang="en-US" dirty="0"/>
              <a:t>Start the y-axis at 0</a:t>
            </a:r>
          </a:p>
          <a:p>
            <a:pPr lvl="1"/>
            <a:r>
              <a:rPr lang="en-US" dirty="0"/>
              <a:t>According to </a:t>
            </a:r>
            <a:r>
              <a:rPr lang="en-US" dirty="0" err="1"/>
              <a:t>Schwabish</a:t>
            </a:r>
            <a:r>
              <a:rPr lang="en-US" dirty="0"/>
              <a:t> P. 69, “we perceive the values in the bar chart from the length of the bars, starting the axis at something other than zero may emphasize the differences between the bars and bias our perception.”</a:t>
            </a:r>
          </a:p>
          <a:p>
            <a:r>
              <a:rPr lang="en-US" dirty="0"/>
              <a:t>Another essential factor is the color scheme for a bar plot.</a:t>
            </a:r>
          </a:p>
          <a:p>
            <a:pPr lvl="1"/>
            <a:r>
              <a:rPr lang="en-US" dirty="0"/>
              <a:t>Sequential Colormap</a:t>
            </a:r>
          </a:p>
          <a:p>
            <a:r>
              <a:rPr lang="en-US" dirty="0"/>
              <a:t>This colormap has consistent brightness throughout the spectrum, allowing for the same emphasis on all instructors</a:t>
            </a:r>
          </a:p>
          <a:p>
            <a:pPr lvl="1"/>
            <a:endParaRPr lang="en-US" dirty="0"/>
          </a:p>
        </p:txBody>
      </p:sp>
    </p:spTree>
    <p:extLst>
      <p:ext uri="{BB962C8B-B14F-4D97-AF65-F5344CB8AC3E}">
        <p14:creationId xmlns:p14="http://schemas.microsoft.com/office/powerpoint/2010/main" val="2089985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6-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9BFC-17EB-7785-76A1-51A2B8323AEC}"/>
              </a:ext>
            </a:extLst>
          </p:cNvPr>
          <p:cNvSpPr>
            <a:spLocks noGrp="1"/>
          </p:cNvSpPr>
          <p:nvPr>
            <p:ph type="title"/>
          </p:nvPr>
        </p:nvSpPr>
        <p:spPr/>
        <p:txBody>
          <a:bodyPr/>
          <a:lstStyle/>
          <a:p>
            <a:r>
              <a:rPr lang="en-US" dirty="0"/>
              <a:t>Comments on my line charts for Instructors</a:t>
            </a:r>
          </a:p>
        </p:txBody>
      </p:sp>
      <p:sp>
        <p:nvSpPr>
          <p:cNvPr id="3" name="Content Placeholder 2">
            <a:extLst>
              <a:ext uri="{FF2B5EF4-FFF2-40B4-BE49-F238E27FC236}">
                <a16:creationId xmlns:a16="http://schemas.microsoft.com/office/drawing/2014/main" id="{F7FCCCC9-DD5A-73D5-8221-4B2FB15F38AE}"/>
              </a:ext>
            </a:extLst>
          </p:cNvPr>
          <p:cNvSpPr>
            <a:spLocks noGrp="1"/>
          </p:cNvSpPr>
          <p:nvPr>
            <p:ph idx="1"/>
          </p:nvPr>
        </p:nvSpPr>
        <p:spPr/>
        <p:txBody>
          <a:bodyPr/>
          <a:lstStyle/>
          <a:p>
            <a:r>
              <a:rPr lang="en-US" dirty="0"/>
              <a:t>In my visuals I was able to distinguish the colors wisely. Gave use of the dashed lines, for the case of any missing values. I also was able to avoid dual axis line charts. On the other hand, I should have split the graphs into two instead of combining for a better comparison. The downside to my charts are the limited annotations, use of percentage values, data markers </a:t>
            </a:r>
            <a:r>
              <a:rPr lang="en-US" dirty="0" err="1"/>
              <a:t>etc</a:t>
            </a:r>
            <a:r>
              <a:rPr lang="en-US" dirty="0"/>
              <a:t>… just to name a few.</a:t>
            </a:r>
          </a:p>
        </p:txBody>
      </p:sp>
    </p:spTree>
    <p:extLst>
      <p:ext uri="{BB962C8B-B14F-4D97-AF65-F5344CB8AC3E}">
        <p14:creationId xmlns:p14="http://schemas.microsoft.com/office/powerpoint/2010/main" val="3766024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2E69-B859-4FB8-D4BE-C80033D59367}"/>
              </a:ext>
            </a:extLst>
          </p:cNvPr>
          <p:cNvSpPr>
            <a:spLocks noGrp="1"/>
          </p:cNvSpPr>
          <p:nvPr>
            <p:ph type="title"/>
          </p:nvPr>
        </p:nvSpPr>
        <p:spPr/>
        <p:txBody>
          <a:bodyPr/>
          <a:lstStyle/>
          <a:p>
            <a:r>
              <a:rPr lang="en-US" dirty="0"/>
              <a:t>Radar Chart</a:t>
            </a:r>
          </a:p>
        </p:txBody>
      </p:sp>
      <p:sp>
        <p:nvSpPr>
          <p:cNvPr id="3" name="Content Placeholder 2">
            <a:extLst>
              <a:ext uri="{FF2B5EF4-FFF2-40B4-BE49-F238E27FC236}">
                <a16:creationId xmlns:a16="http://schemas.microsoft.com/office/drawing/2014/main" id="{333E9687-59D9-FFFD-A0DE-B85E21B8A564}"/>
              </a:ext>
            </a:extLst>
          </p:cNvPr>
          <p:cNvSpPr>
            <a:spLocks noGrp="1"/>
          </p:cNvSpPr>
          <p:nvPr>
            <p:ph idx="1"/>
          </p:nvPr>
        </p:nvSpPr>
        <p:spPr/>
        <p:txBody>
          <a:bodyPr>
            <a:normAutofit fontScale="92500" lnSpcReduction="20000"/>
          </a:bodyPr>
          <a:lstStyle/>
          <a:p>
            <a:r>
              <a:rPr lang="en-US" dirty="0"/>
              <a:t>Radar charts are like parallel coordinate plots, but the lines wrap around a circle instead of being arranged to one another (</a:t>
            </a:r>
            <a:r>
              <a:rPr lang="en-US" dirty="0" err="1"/>
              <a:t>Schwabish</a:t>
            </a:r>
            <a:r>
              <a:rPr lang="en-US" dirty="0"/>
              <a:t> 267). </a:t>
            </a:r>
          </a:p>
          <a:p>
            <a:pPr lvl="1"/>
            <a:r>
              <a:rPr lang="en-US" dirty="0"/>
              <a:t>Pros: Excellent for multi-dimensional data in compactness </a:t>
            </a:r>
          </a:p>
          <a:p>
            <a:pPr lvl="1"/>
            <a:r>
              <a:rPr lang="en-US" dirty="0"/>
              <a:t>Cons: interpretation for many variables </a:t>
            </a:r>
          </a:p>
          <a:p>
            <a:r>
              <a:rPr lang="en-US" dirty="0"/>
              <a:t>Another reason this radar chart benefits an individual instructor is</a:t>
            </a:r>
          </a:p>
          <a:p>
            <a:pPr lvl="1"/>
            <a:r>
              <a:rPr lang="en-US" dirty="0"/>
              <a:t>Radial view of instructor's performance</a:t>
            </a:r>
          </a:p>
          <a:p>
            <a:pPr lvl="1"/>
            <a:r>
              <a:rPr lang="en-US" dirty="0"/>
              <a:t>Easier to identify patterns?</a:t>
            </a:r>
          </a:p>
          <a:p>
            <a:pPr lvl="1"/>
            <a:r>
              <a:rPr lang="en-US" dirty="0"/>
              <a:t>Is the chart well-balanced? A well-balanced chart indicates consistency</a:t>
            </a:r>
          </a:p>
          <a:p>
            <a:pPr lvl="1"/>
            <a:r>
              <a:rPr lang="en-US" dirty="0"/>
              <a:t>Identifies strengths and weaknesses</a:t>
            </a:r>
          </a:p>
          <a:p>
            <a:pPr lvl="1"/>
            <a:r>
              <a:rPr lang="en-US" dirty="0"/>
              <a:t>Is it more interactive than the line chart?</a:t>
            </a:r>
          </a:p>
          <a:p>
            <a:pPr lvl="1"/>
            <a:endParaRPr lang="en-US" dirty="0"/>
          </a:p>
          <a:p>
            <a:pPr lvl="1"/>
            <a:endParaRPr lang="en-US" dirty="0"/>
          </a:p>
          <a:p>
            <a:pPr marL="342900" lvl="1" indent="0">
              <a:buNone/>
            </a:pPr>
            <a:endParaRPr lang="en-US" dirty="0"/>
          </a:p>
        </p:txBody>
      </p:sp>
    </p:spTree>
    <p:extLst>
      <p:ext uri="{BB962C8B-B14F-4D97-AF65-F5344CB8AC3E}">
        <p14:creationId xmlns:p14="http://schemas.microsoft.com/office/powerpoint/2010/main" val="1302860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7-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8-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endParaRPr dirty="0"/>
          </a:p>
        </p:txBody>
      </p:sp>
      <p:pic>
        <p:nvPicPr>
          <p:cNvPr id="2" name="Picture 1" descr="My%20Report-Demo-1_files/figure-pptx/cell-39-output-1.png"/>
          <p:cNvPicPr>
            <a:picLocks noGrp="1" noChangeAspect="1"/>
          </p:cNvPicPr>
          <p:nvPr/>
        </p:nvPicPr>
        <p:blipFill>
          <a:blip r:embed="rId2"/>
          <a:stretch>
            <a:fillRect/>
          </a:stretch>
        </p:blipFill>
        <p:spPr bwMode="auto">
          <a:xfrm>
            <a:off x="0" y="0"/>
            <a:ext cx="9144000" cy="51435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C926-18AD-8EB8-D2BA-451F8D4A47E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CD0E94-A43E-D0A9-A61D-4A2E092CFDB6}"/>
              </a:ext>
            </a:extLst>
          </p:cNvPr>
          <p:cNvSpPr>
            <a:spLocks noGrp="1"/>
          </p:cNvSpPr>
          <p:nvPr>
            <p:ph idx="1"/>
          </p:nvPr>
        </p:nvSpPr>
        <p:spPr/>
        <p:txBody>
          <a:bodyPr/>
          <a:lstStyle/>
          <a:p>
            <a:r>
              <a:rPr lang="en-US" dirty="0"/>
              <a:t>I found each plot to be challenging in its own way. I struggled to overcome the challenges of producing better visuals compared to those presented. I learned more than expected when creating subplots, axes, assigning values, labels, fonts, and backgrounds. I enjoyed the learning process and will continue to develop in this area of visualization.</a:t>
            </a:r>
          </a:p>
        </p:txBody>
      </p:sp>
    </p:spTree>
    <p:extLst>
      <p:ext uri="{BB962C8B-B14F-4D97-AF65-F5344CB8AC3E}">
        <p14:creationId xmlns:p14="http://schemas.microsoft.com/office/powerpoint/2010/main" val="355287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20Report-Demo-1_files/figure-pptx/cell-6-output-2.png"/>
          <p:cNvPicPr>
            <a:picLocks noGrp="1" noChangeAspect="1"/>
          </p:cNvPicPr>
          <p:nvPr/>
        </p:nvPicPr>
        <p:blipFill>
          <a:blip r:embed="rId2"/>
          <a:stretch>
            <a:fillRect/>
          </a:stretch>
        </p:blipFill>
        <p:spPr bwMode="auto">
          <a:xfrm>
            <a:off x="0" y="0"/>
            <a:ext cx="9143999" cy="51435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91F9-6ED6-1C5C-C00D-8DC0403E82B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DB4F1ED-08B1-B561-59D4-AE1BF983F3E9}"/>
              </a:ext>
            </a:extLst>
          </p:cNvPr>
          <p:cNvSpPr>
            <a:spLocks noGrp="1"/>
          </p:cNvSpPr>
          <p:nvPr>
            <p:ph idx="1"/>
          </p:nvPr>
        </p:nvSpPr>
        <p:spPr/>
        <p:txBody>
          <a:bodyPr>
            <a:normAutofit fontScale="85000" lnSpcReduction="10000"/>
          </a:bodyPr>
          <a:lstStyle/>
          <a:p>
            <a:r>
              <a:rPr lang="en-US" dirty="0"/>
              <a:t>Are the use of tick marks needed in the </a:t>
            </a:r>
            <a:r>
              <a:rPr lang="en-US" dirty="0" err="1"/>
              <a:t>barplot</a:t>
            </a:r>
            <a:r>
              <a:rPr lang="en-US" dirty="0"/>
              <a:t>? </a:t>
            </a:r>
          </a:p>
          <a:p>
            <a:pPr lvl="1"/>
            <a:r>
              <a:rPr lang="en-US" dirty="0"/>
              <a:t>Yes, for my bar plot the use of the tick marks makes it easier to see the data assigned the instructor.</a:t>
            </a:r>
          </a:p>
          <a:p>
            <a:r>
              <a:rPr lang="en-US" dirty="0"/>
              <a:t>Does the bar plot need a grid line? </a:t>
            </a:r>
          </a:p>
          <a:p>
            <a:pPr lvl="1"/>
            <a:r>
              <a:rPr lang="en-US" dirty="0"/>
              <a:t>No, the values above the bars give emphasis of the number of students taught.</a:t>
            </a:r>
          </a:p>
          <a:p>
            <a:r>
              <a:rPr lang="en-US" dirty="0"/>
              <a:t>Should the names be aligned on the y-axis vertically instead of a forty-five-degree rotation on the x-axis? </a:t>
            </a:r>
          </a:p>
          <a:p>
            <a:pPr lvl="1"/>
            <a:r>
              <a:rPr lang="en-US" dirty="0"/>
              <a:t>No, aligning the names on the y-axis will perhaps flip the bars horizontally. This will make the values on the bar difficult to see, unless I delete those values and leave as is. If this is considered, then yes.</a:t>
            </a:r>
          </a:p>
          <a:p>
            <a:r>
              <a:rPr lang="en-US" dirty="0"/>
              <a:t>Is the legend needed in the bar plot?</a:t>
            </a:r>
          </a:p>
          <a:p>
            <a:endParaRPr lang="en-US" dirty="0"/>
          </a:p>
        </p:txBody>
      </p:sp>
    </p:spTree>
    <p:extLst>
      <p:ext uri="{BB962C8B-B14F-4D97-AF65-F5344CB8AC3E}">
        <p14:creationId xmlns:p14="http://schemas.microsoft.com/office/powerpoint/2010/main" val="148390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Passing Grades</a:t>
            </a:r>
            <a:r>
              <a:rPr lang="en-US" b="1" dirty="0"/>
              <a:t> </a:t>
            </a:r>
            <a:endParaRPr b="1" dirty="0"/>
          </a:p>
        </p:txBody>
      </p:sp>
      <p:graphicFrame>
        <p:nvGraphicFramePr>
          <p:cNvPr id="6" name="Content Placeholder 5"/>
          <p:cNvGraphicFramePr>
            <a:graphicFrameLocks noGrp="1"/>
          </p:cNvGraphicFramePr>
          <p:nvPr>
            <p:ph idx="1"/>
          </p:nvPr>
        </p:nvGraphicFramePr>
        <p:xfrm>
          <a:off x="3568700" y="203200"/>
          <a:ext cx="5105400" cy="356616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0">
                <a:tc>
                  <a:txBody>
                    <a:bodyPr/>
                    <a:lstStyle/>
                    <a:p>
                      <a:endParaRPr/>
                    </a:p>
                  </a:txBody>
                  <a:tcPr/>
                </a:tc>
                <a:tc>
                  <a:txBody>
                    <a:bodyPr/>
                    <a:lstStyle/>
                    <a:p>
                      <a:pPr marL="0" lvl="0" indent="0" algn="l">
                        <a:buNone/>
                      </a:pPr>
                      <a:r>
                        <a:t>Passing Count</a:t>
                      </a:r>
                    </a:p>
                  </a:txBody>
                  <a:tcPr/>
                </a:tc>
                <a:tc>
                  <a:txBody>
                    <a:bodyPr/>
                    <a:lstStyle/>
                    <a:p>
                      <a:pPr marL="0" lvl="0" indent="0" algn="r">
                        <a:buNone/>
                      </a:pPr>
                      <a:r>
                        <a:t>count</a:t>
                      </a:r>
                    </a:p>
                  </a:txBody>
                  <a:tcPr/>
                </a:tc>
                <a:extLst>
                  <a:ext uri="{0D108BD9-81ED-4DB2-BD59-A6C34878D82A}">
                    <a16:rowId xmlns:a16="http://schemas.microsoft.com/office/drawing/2014/main" val="10000"/>
                  </a:ext>
                </a:extLst>
              </a:tr>
              <a:tr h="0">
                <a:tc>
                  <a:txBody>
                    <a:bodyPr/>
                    <a:lstStyle/>
                    <a:p>
                      <a:pPr marL="0" lvl="0" indent="0" algn="r">
                        <a:buNone/>
                      </a:pPr>
                      <a:r>
                        <a:t>0</a:t>
                      </a:r>
                    </a:p>
                  </a:txBody>
                  <a:tcPr/>
                </a:tc>
                <a:tc>
                  <a:txBody>
                    <a:bodyPr/>
                    <a:lstStyle/>
                    <a:p>
                      <a:pPr marL="0" lvl="0" indent="0" algn="l">
                        <a:buNone/>
                      </a:pPr>
                      <a:r>
                        <a:t>A</a:t>
                      </a:r>
                    </a:p>
                  </a:txBody>
                  <a:tcPr/>
                </a:tc>
                <a:tc>
                  <a:txBody>
                    <a:bodyPr/>
                    <a:lstStyle/>
                    <a:p>
                      <a:pPr marL="0" lvl="0" indent="0" algn="r">
                        <a:buNone/>
                      </a:pPr>
                      <a:r>
                        <a:t>10181</a:t>
                      </a:r>
                    </a:p>
                  </a:txBody>
                  <a:tcPr/>
                </a:tc>
                <a:extLst>
                  <a:ext uri="{0D108BD9-81ED-4DB2-BD59-A6C34878D82A}">
                    <a16:rowId xmlns:a16="http://schemas.microsoft.com/office/drawing/2014/main" val="10001"/>
                  </a:ext>
                </a:extLst>
              </a:tr>
              <a:tr h="0">
                <a:tc>
                  <a:txBody>
                    <a:bodyPr/>
                    <a:lstStyle/>
                    <a:p>
                      <a:pPr marL="0" lvl="0" indent="0" algn="r">
                        <a:buNone/>
                      </a:pPr>
                      <a:r>
                        <a:t>1</a:t>
                      </a:r>
                    </a:p>
                  </a:txBody>
                  <a:tcPr/>
                </a:tc>
                <a:tc>
                  <a:txBody>
                    <a:bodyPr/>
                    <a:lstStyle/>
                    <a:p>
                      <a:pPr marL="0" lvl="0" indent="0" algn="l">
                        <a:buNone/>
                      </a:pPr>
                      <a:r>
                        <a:t>B</a:t>
                      </a:r>
                    </a:p>
                  </a:txBody>
                  <a:tcPr/>
                </a:tc>
                <a:tc>
                  <a:txBody>
                    <a:bodyPr/>
                    <a:lstStyle/>
                    <a:p>
                      <a:pPr marL="0" lvl="0" indent="0" algn="r">
                        <a:buNone/>
                      </a:pPr>
                      <a:r>
                        <a:t>4544</a:t>
                      </a:r>
                    </a:p>
                  </a:txBody>
                  <a:tcPr/>
                </a:tc>
                <a:extLst>
                  <a:ext uri="{0D108BD9-81ED-4DB2-BD59-A6C34878D82A}">
                    <a16:rowId xmlns:a16="http://schemas.microsoft.com/office/drawing/2014/main" val="10002"/>
                  </a:ext>
                </a:extLst>
              </a:tr>
              <a:tr h="0">
                <a:tc>
                  <a:txBody>
                    <a:bodyPr/>
                    <a:lstStyle/>
                    <a:p>
                      <a:pPr marL="0" lvl="0" indent="0" algn="r">
                        <a:buNone/>
                      </a:pPr>
                      <a:r>
                        <a:t>2</a:t>
                      </a:r>
                    </a:p>
                  </a:txBody>
                  <a:tcPr/>
                </a:tc>
                <a:tc>
                  <a:txBody>
                    <a:bodyPr/>
                    <a:lstStyle/>
                    <a:p>
                      <a:pPr marL="0" lvl="0" indent="0" algn="l">
                        <a:buNone/>
                      </a:pPr>
                      <a:r>
                        <a:t>C</a:t>
                      </a:r>
                    </a:p>
                  </a:txBody>
                  <a:tcPr/>
                </a:tc>
                <a:tc>
                  <a:txBody>
                    <a:bodyPr/>
                    <a:lstStyle/>
                    <a:p>
                      <a:pPr marL="0" lvl="0" indent="0" algn="r">
                        <a:buNone/>
                      </a:pPr>
                      <a:r>
                        <a:t>2806</a:t>
                      </a:r>
                    </a:p>
                  </a:txBody>
                  <a:tcPr/>
                </a:tc>
                <a:extLst>
                  <a:ext uri="{0D108BD9-81ED-4DB2-BD59-A6C34878D82A}">
                    <a16:rowId xmlns:a16="http://schemas.microsoft.com/office/drawing/2014/main" val="10003"/>
                  </a:ext>
                </a:extLst>
              </a:tr>
              <a:tr h="0">
                <a:tc>
                  <a:txBody>
                    <a:bodyPr/>
                    <a:lstStyle/>
                    <a:p>
                      <a:pPr marL="0" lvl="0" indent="0" algn="r">
                        <a:buNone/>
                      </a:pPr>
                      <a:r>
                        <a:t>3</a:t>
                      </a:r>
                    </a:p>
                  </a:txBody>
                  <a:tcPr/>
                </a:tc>
                <a:tc>
                  <a:txBody>
                    <a:bodyPr/>
                    <a:lstStyle/>
                    <a:p>
                      <a:pPr marL="0" lvl="0" indent="0" algn="l">
                        <a:buNone/>
                      </a:pPr>
                      <a:r>
                        <a:t>B+</a:t>
                      </a:r>
                    </a:p>
                  </a:txBody>
                  <a:tcPr/>
                </a:tc>
                <a:tc>
                  <a:txBody>
                    <a:bodyPr/>
                    <a:lstStyle/>
                    <a:p>
                      <a:pPr marL="0" lvl="0" indent="0" algn="r">
                        <a:buNone/>
                      </a:pPr>
                      <a:r>
                        <a:t>2423</a:t>
                      </a:r>
                    </a:p>
                  </a:txBody>
                  <a:tcPr/>
                </a:tc>
                <a:extLst>
                  <a:ext uri="{0D108BD9-81ED-4DB2-BD59-A6C34878D82A}">
                    <a16:rowId xmlns:a16="http://schemas.microsoft.com/office/drawing/2014/main" val="10004"/>
                  </a:ext>
                </a:extLst>
              </a:tr>
              <a:tr h="0">
                <a:tc>
                  <a:txBody>
                    <a:bodyPr/>
                    <a:lstStyle/>
                    <a:p>
                      <a:pPr marL="0" lvl="0" indent="0" algn="r">
                        <a:buNone/>
                      </a:pPr>
                      <a:r>
                        <a:t>4</a:t>
                      </a:r>
                    </a:p>
                  </a:txBody>
                  <a:tcPr/>
                </a:tc>
                <a:tc>
                  <a:txBody>
                    <a:bodyPr/>
                    <a:lstStyle/>
                    <a:p>
                      <a:pPr marL="0" lvl="0" indent="0" algn="l">
                        <a:buNone/>
                      </a:pPr>
                      <a:r>
                        <a:t>CR</a:t>
                      </a:r>
                    </a:p>
                  </a:txBody>
                  <a:tcPr/>
                </a:tc>
                <a:tc>
                  <a:txBody>
                    <a:bodyPr/>
                    <a:lstStyle/>
                    <a:p>
                      <a:pPr marL="0" lvl="0" indent="0" algn="r">
                        <a:buNone/>
                      </a:pPr>
                      <a:r>
                        <a:t>2145</a:t>
                      </a:r>
                    </a:p>
                  </a:txBody>
                  <a:tcPr/>
                </a:tc>
                <a:extLst>
                  <a:ext uri="{0D108BD9-81ED-4DB2-BD59-A6C34878D82A}">
                    <a16:rowId xmlns:a16="http://schemas.microsoft.com/office/drawing/2014/main" val="10005"/>
                  </a:ext>
                </a:extLst>
              </a:tr>
              <a:tr h="0">
                <a:tc>
                  <a:txBody>
                    <a:bodyPr/>
                    <a:lstStyle/>
                    <a:p>
                      <a:pPr marL="0" lvl="0" indent="0" algn="r">
                        <a:buNone/>
                      </a:pPr>
                      <a:r>
                        <a:t>5</a:t>
                      </a:r>
                    </a:p>
                  </a:txBody>
                  <a:tcPr/>
                </a:tc>
                <a:tc>
                  <a:txBody>
                    <a:bodyPr/>
                    <a:lstStyle/>
                    <a:p>
                      <a:pPr marL="0" lvl="0" indent="0" algn="l">
                        <a:buNone/>
                      </a:pPr>
                      <a:r>
                        <a:t>B#</a:t>
                      </a:r>
                    </a:p>
                  </a:txBody>
                  <a:tcPr/>
                </a:tc>
                <a:tc>
                  <a:txBody>
                    <a:bodyPr/>
                    <a:lstStyle/>
                    <a:p>
                      <a:pPr marL="0" lvl="0" indent="0" algn="r">
                        <a:buNone/>
                      </a:pPr>
                      <a:r>
                        <a:t>1470</a:t>
                      </a:r>
                    </a:p>
                  </a:txBody>
                  <a:tcPr/>
                </a:tc>
                <a:extLst>
                  <a:ext uri="{0D108BD9-81ED-4DB2-BD59-A6C34878D82A}">
                    <a16:rowId xmlns:a16="http://schemas.microsoft.com/office/drawing/2014/main" val="10006"/>
                  </a:ext>
                </a:extLst>
              </a:tr>
              <a:tr h="0">
                <a:tc>
                  <a:txBody>
                    <a:bodyPr/>
                    <a:lstStyle/>
                    <a:p>
                      <a:pPr marL="0" lvl="0" indent="0" algn="r">
                        <a:buNone/>
                      </a:pPr>
                      <a:r>
                        <a:t>6</a:t>
                      </a:r>
                    </a:p>
                  </a:txBody>
                  <a:tcPr/>
                </a:tc>
                <a:tc>
                  <a:txBody>
                    <a:bodyPr/>
                    <a:lstStyle/>
                    <a:p>
                      <a:pPr marL="0" lvl="0" indent="0" algn="l">
                        <a:buNone/>
                      </a:pPr>
                      <a:r>
                        <a:t>A#</a:t>
                      </a:r>
                    </a:p>
                  </a:txBody>
                  <a:tcPr/>
                </a:tc>
                <a:tc>
                  <a:txBody>
                    <a:bodyPr/>
                    <a:lstStyle/>
                    <a:p>
                      <a:pPr marL="0" lvl="0" indent="0" algn="r">
                        <a:buNone/>
                      </a:pPr>
                      <a:r>
                        <a:t>1193</a:t>
                      </a:r>
                    </a:p>
                  </a:txBody>
                  <a:tcPr/>
                </a:tc>
                <a:extLst>
                  <a:ext uri="{0D108BD9-81ED-4DB2-BD59-A6C34878D82A}">
                    <a16:rowId xmlns:a16="http://schemas.microsoft.com/office/drawing/2014/main" val="10007"/>
                  </a:ext>
                </a:extLst>
              </a:tr>
              <a:tr h="0">
                <a:tc>
                  <a:txBody>
                    <a:bodyPr/>
                    <a:lstStyle/>
                    <a:p>
                      <a:pPr marL="0" lvl="0" indent="0" algn="r">
                        <a:buNone/>
                      </a:pPr>
                      <a:r>
                        <a:t>7</a:t>
                      </a:r>
                    </a:p>
                  </a:txBody>
                  <a:tcPr/>
                </a:tc>
                <a:tc>
                  <a:txBody>
                    <a:bodyPr/>
                    <a:lstStyle/>
                    <a:p>
                      <a:pPr marL="0" lvl="0" indent="0" algn="l">
                        <a:buNone/>
                      </a:pPr>
                      <a:r>
                        <a:t>C#</a:t>
                      </a:r>
                    </a:p>
                  </a:txBody>
                  <a:tcPr/>
                </a:tc>
                <a:tc>
                  <a:txBody>
                    <a:bodyPr/>
                    <a:lstStyle/>
                    <a:p>
                      <a:pPr marL="0" lvl="0" indent="0" algn="r">
                        <a:buNone/>
                      </a:pPr>
                      <a:r>
                        <a:t>1169</a:t>
                      </a:r>
                    </a:p>
                  </a:txBody>
                  <a:tcPr/>
                </a:tc>
                <a:extLst>
                  <a:ext uri="{0D108BD9-81ED-4DB2-BD59-A6C34878D82A}">
                    <a16:rowId xmlns:a16="http://schemas.microsoft.com/office/drawing/2014/main" val="10008"/>
                  </a:ext>
                </a:extLst>
              </a:tr>
              <a:tr h="0">
                <a:tc>
                  <a:txBody>
                    <a:bodyPr/>
                    <a:lstStyle/>
                    <a:p>
                      <a:pPr marL="0" lvl="0" indent="0" algn="r">
                        <a:buNone/>
                      </a:pPr>
                      <a:r>
                        <a:t>8</a:t>
                      </a:r>
                    </a:p>
                  </a:txBody>
                  <a:tcPr/>
                </a:tc>
                <a:tc>
                  <a:txBody>
                    <a:bodyPr/>
                    <a:lstStyle/>
                    <a:p>
                      <a:pPr marL="0" lvl="0" indent="0" algn="l">
                        <a:buNone/>
                      </a:pPr>
                      <a:r>
                        <a:t>C+</a:t>
                      </a:r>
                    </a:p>
                  </a:txBody>
                  <a:tcPr/>
                </a:tc>
                <a:tc>
                  <a:txBody>
                    <a:bodyPr/>
                    <a:lstStyle/>
                    <a:p>
                      <a:pPr marL="0" lvl="0" indent="0" algn="r">
                        <a:buNone/>
                      </a:pPr>
                      <a:r>
                        <a:t>932</a:t>
                      </a:r>
                    </a:p>
                  </a:txBody>
                  <a:tcPr/>
                </a:tc>
                <a:extLst>
                  <a:ext uri="{0D108BD9-81ED-4DB2-BD59-A6C34878D82A}">
                    <a16:rowId xmlns:a16="http://schemas.microsoft.com/office/drawing/2014/main" val="10009"/>
                  </a:ext>
                </a:extLst>
              </a:tr>
              <a:tr h="0">
                <a:tc>
                  <a:txBody>
                    <a:bodyPr/>
                    <a:lstStyle/>
                    <a:p>
                      <a:pPr marL="0" lvl="0" indent="0" algn="r">
                        <a:buNone/>
                      </a:pPr>
                      <a:r>
                        <a:t>9</a:t>
                      </a:r>
                    </a:p>
                  </a:txBody>
                  <a:tcPr/>
                </a:tc>
                <a:tc>
                  <a:txBody>
                    <a:bodyPr/>
                    <a:lstStyle/>
                    <a:p>
                      <a:pPr marL="0" lvl="0" indent="0" algn="l">
                        <a:buNone/>
                      </a:pPr>
                      <a:r>
                        <a:t>S</a:t>
                      </a:r>
                    </a:p>
                  </a:txBody>
                  <a:tcPr/>
                </a:tc>
                <a:tc>
                  <a:txBody>
                    <a:bodyPr/>
                    <a:lstStyle/>
                    <a:p>
                      <a:pPr marL="0" lvl="0" indent="0" algn="r">
                        <a:buNone/>
                      </a:pPr>
                      <a:r>
                        <a:t>932</a:t>
                      </a:r>
                    </a:p>
                  </a:txBody>
                  <a:tcPr/>
                </a:tc>
                <a:extLst>
                  <a:ext uri="{0D108BD9-81ED-4DB2-BD59-A6C34878D82A}">
                    <a16:rowId xmlns:a16="http://schemas.microsoft.com/office/drawing/2014/main" val="10010"/>
                  </a:ext>
                </a:extLst>
              </a:tr>
              <a:tr h="0">
                <a:tc>
                  <a:txBody>
                    <a:bodyPr/>
                    <a:lstStyle/>
                    <a:p>
                      <a:pPr marL="0" lvl="0" indent="0" algn="r">
                        <a:buNone/>
                      </a:pPr>
                      <a:r>
                        <a:t>10</a:t>
                      </a:r>
                    </a:p>
                  </a:txBody>
                  <a:tcPr/>
                </a:tc>
                <a:tc>
                  <a:txBody>
                    <a:bodyPr/>
                    <a:lstStyle/>
                    <a:p>
                      <a:pPr marL="0" lvl="0" indent="0" algn="l">
                        <a:buNone/>
                      </a:pPr>
                      <a:r>
                        <a:t>AU</a:t>
                      </a:r>
                    </a:p>
                  </a:txBody>
                  <a:tcPr/>
                </a:tc>
                <a:tc>
                  <a:txBody>
                    <a:bodyPr/>
                    <a:lstStyle/>
                    <a:p>
                      <a:pPr marL="0" lvl="0" indent="0" algn="r">
                        <a:buNone/>
                      </a:pPr>
                      <a:r>
                        <a:t>16</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Failing Grades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83028826"/>
              </p:ext>
            </p:extLst>
          </p:nvPr>
        </p:nvGraphicFramePr>
        <p:xfrm>
          <a:off x="3568700" y="203198"/>
          <a:ext cx="4758870" cy="5943600"/>
        </p:xfrm>
        <a:graphic>
          <a:graphicData uri="http://schemas.openxmlformats.org/drawingml/2006/table">
            <a:tbl>
              <a:tblPr firstRow="1" bandRow="1">
                <a:tableStyleId>{5C22544A-7EE6-4342-B048-85BDC9FD1C3A}</a:tableStyleId>
              </a:tblPr>
              <a:tblGrid>
                <a:gridCol w="1586290">
                  <a:extLst>
                    <a:ext uri="{9D8B030D-6E8A-4147-A177-3AD203B41FA5}">
                      <a16:colId xmlns:a16="http://schemas.microsoft.com/office/drawing/2014/main" val="20000"/>
                    </a:ext>
                  </a:extLst>
                </a:gridCol>
                <a:gridCol w="1586290">
                  <a:extLst>
                    <a:ext uri="{9D8B030D-6E8A-4147-A177-3AD203B41FA5}">
                      <a16:colId xmlns:a16="http://schemas.microsoft.com/office/drawing/2014/main" val="20001"/>
                    </a:ext>
                  </a:extLst>
                </a:gridCol>
                <a:gridCol w="1586290">
                  <a:extLst>
                    <a:ext uri="{9D8B030D-6E8A-4147-A177-3AD203B41FA5}">
                      <a16:colId xmlns:a16="http://schemas.microsoft.com/office/drawing/2014/main" val="20002"/>
                    </a:ext>
                  </a:extLst>
                </a:gridCol>
              </a:tblGrid>
              <a:tr h="219166">
                <a:tc>
                  <a:txBody>
                    <a:bodyPr/>
                    <a:lstStyle/>
                    <a:p>
                      <a:endParaRPr dirty="0"/>
                    </a:p>
                  </a:txBody>
                  <a:tcPr/>
                </a:tc>
                <a:tc>
                  <a:txBody>
                    <a:bodyPr/>
                    <a:lstStyle/>
                    <a:p>
                      <a:pPr marL="0" lvl="0" indent="0" algn="l">
                        <a:buNone/>
                      </a:pPr>
                      <a:r>
                        <a:t>Failing Count</a:t>
                      </a:r>
                    </a:p>
                  </a:txBody>
                  <a:tcPr/>
                </a:tc>
                <a:tc>
                  <a:txBody>
                    <a:bodyPr/>
                    <a:lstStyle/>
                    <a:p>
                      <a:pPr marL="0" lvl="0" indent="0" algn="r">
                        <a:buNone/>
                      </a:pPr>
                      <a:r>
                        <a:t>count</a:t>
                      </a:r>
                    </a:p>
                  </a:txBody>
                  <a:tcPr/>
                </a:tc>
                <a:extLst>
                  <a:ext uri="{0D108BD9-81ED-4DB2-BD59-A6C34878D82A}">
                    <a16:rowId xmlns:a16="http://schemas.microsoft.com/office/drawing/2014/main" val="10000"/>
                  </a:ext>
                </a:extLst>
              </a:tr>
              <a:tr h="219166">
                <a:tc>
                  <a:txBody>
                    <a:bodyPr/>
                    <a:lstStyle/>
                    <a:p>
                      <a:pPr marL="0" lvl="0" indent="0" algn="r">
                        <a:buNone/>
                      </a:pPr>
                      <a:r>
                        <a:t>0</a:t>
                      </a:r>
                    </a:p>
                  </a:txBody>
                  <a:tcPr/>
                </a:tc>
                <a:tc>
                  <a:txBody>
                    <a:bodyPr/>
                    <a:lstStyle/>
                    <a:p>
                      <a:pPr marL="0" lvl="0" indent="0" algn="l">
                        <a:buNone/>
                      </a:pPr>
                      <a:r>
                        <a:t>W</a:t>
                      </a:r>
                    </a:p>
                  </a:txBody>
                  <a:tcPr/>
                </a:tc>
                <a:tc>
                  <a:txBody>
                    <a:bodyPr/>
                    <a:lstStyle/>
                    <a:p>
                      <a:pPr marL="0" lvl="0" indent="0" algn="r">
                        <a:buNone/>
                      </a:pPr>
                      <a:r>
                        <a:t>1830</a:t>
                      </a:r>
                    </a:p>
                  </a:txBody>
                  <a:tcPr/>
                </a:tc>
                <a:extLst>
                  <a:ext uri="{0D108BD9-81ED-4DB2-BD59-A6C34878D82A}">
                    <a16:rowId xmlns:a16="http://schemas.microsoft.com/office/drawing/2014/main" val="10001"/>
                  </a:ext>
                </a:extLst>
              </a:tr>
              <a:tr h="219166">
                <a:tc>
                  <a:txBody>
                    <a:bodyPr/>
                    <a:lstStyle/>
                    <a:p>
                      <a:pPr marL="0" lvl="0" indent="0" algn="r">
                        <a:buNone/>
                      </a:pPr>
                      <a:r>
                        <a:t>1</a:t>
                      </a:r>
                    </a:p>
                  </a:txBody>
                  <a:tcPr/>
                </a:tc>
                <a:tc>
                  <a:txBody>
                    <a:bodyPr/>
                    <a:lstStyle/>
                    <a:p>
                      <a:pPr marL="0" lvl="0" indent="0" algn="l">
                        <a:buNone/>
                      </a:pPr>
                      <a:r>
                        <a:t>D</a:t>
                      </a:r>
                    </a:p>
                  </a:txBody>
                  <a:tcPr/>
                </a:tc>
                <a:tc>
                  <a:txBody>
                    <a:bodyPr/>
                    <a:lstStyle/>
                    <a:p>
                      <a:pPr marL="0" lvl="0" indent="0" algn="r">
                        <a:buNone/>
                      </a:pPr>
                      <a:r>
                        <a:t>1043</a:t>
                      </a:r>
                    </a:p>
                  </a:txBody>
                  <a:tcPr/>
                </a:tc>
                <a:extLst>
                  <a:ext uri="{0D108BD9-81ED-4DB2-BD59-A6C34878D82A}">
                    <a16:rowId xmlns:a16="http://schemas.microsoft.com/office/drawing/2014/main" val="10002"/>
                  </a:ext>
                </a:extLst>
              </a:tr>
              <a:tr h="219166">
                <a:tc>
                  <a:txBody>
                    <a:bodyPr/>
                    <a:lstStyle/>
                    <a:p>
                      <a:pPr marL="0" lvl="0" indent="0" algn="r">
                        <a:buNone/>
                      </a:pPr>
                      <a:r>
                        <a:t>2</a:t>
                      </a:r>
                    </a:p>
                  </a:txBody>
                  <a:tcPr/>
                </a:tc>
                <a:tc>
                  <a:txBody>
                    <a:bodyPr/>
                    <a:lstStyle/>
                    <a:p>
                      <a:pPr marL="0" lvl="0" indent="0" algn="l">
                        <a:buNone/>
                      </a:pPr>
                      <a:r>
                        <a:t>F#</a:t>
                      </a:r>
                    </a:p>
                  </a:txBody>
                  <a:tcPr/>
                </a:tc>
                <a:tc>
                  <a:txBody>
                    <a:bodyPr/>
                    <a:lstStyle/>
                    <a:p>
                      <a:pPr marL="0" lvl="0" indent="0" algn="r">
                        <a:buNone/>
                      </a:pPr>
                      <a:r>
                        <a:t>978</a:t>
                      </a:r>
                    </a:p>
                  </a:txBody>
                  <a:tcPr/>
                </a:tc>
                <a:extLst>
                  <a:ext uri="{0D108BD9-81ED-4DB2-BD59-A6C34878D82A}">
                    <a16:rowId xmlns:a16="http://schemas.microsoft.com/office/drawing/2014/main" val="10003"/>
                  </a:ext>
                </a:extLst>
              </a:tr>
              <a:tr h="219166">
                <a:tc>
                  <a:txBody>
                    <a:bodyPr/>
                    <a:lstStyle/>
                    <a:p>
                      <a:pPr marL="0" lvl="0" indent="0" algn="r">
                        <a:buNone/>
                      </a:pPr>
                      <a:r>
                        <a:t>3</a:t>
                      </a:r>
                    </a:p>
                  </a:txBody>
                  <a:tcPr/>
                </a:tc>
                <a:tc>
                  <a:txBody>
                    <a:bodyPr/>
                    <a:lstStyle/>
                    <a:p>
                      <a:pPr marL="0" lvl="0" indent="0" algn="l">
                        <a:buNone/>
                      </a:pPr>
                      <a:r>
                        <a:t>F</a:t>
                      </a:r>
                    </a:p>
                  </a:txBody>
                  <a:tcPr/>
                </a:tc>
                <a:tc>
                  <a:txBody>
                    <a:bodyPr/>
                    <a:lstStyle/>
                    <a:p>
                      <a:pPr marL="0" lvl="0" indent="0" algn="r">
                        <a:buNone/>
                      </a:pPr>
                      <a:r>
                        <a:t>827</a:t>
                      </a:r>
                    </a:p>
                  </a:txBody>
                  <a:tcPr/>
                </a:tc>
                <a:extLst>
                  <a:ext uri="{0D108BD9-81ED-4DB2-BD59-A6C34878D82A}">
                    <a16:rowId xmlns:a16="http://schemas.microsoft.com/office/drawing/2014/main" val="10004"/>
                  </a:ext>
                </a:extLst>
              </a:tr>
              <a:tr h="219166">
                <a:tc>
                  <a:txBody>
                    <a:bodyPr/>
                    <a:lstStyle/>
                    <a:p>
                      <a:pPr marL="0" lvl="0" indent="0" algn="r">
                        <a:buNone/>
                      </a:pPr>
                      <a:r>
                        <a:t>4</a:t>
                      </a:r>
                    </a:p>
                  </a:txBody>
                  <a:tcPr/>
                </a:tc>
                <a:tc>
                  <a:txBody>
                    <a:bodyPr/>
                    <a:lstStyle/>
                    <a:p>
                      <a:pPr marL="0" lvl="0" indent="0" algn="l">
                        <a:buNone/>
                      </a:pPr>
                      <a:r>
                        <a:t>FAN</a:t>
                      </a:r>
                    </a:p>
                  </a:txBody>
                  <a:tcPr/>
                </a:tc>
                <a:tc>
                  <a:txBody>
                    <a:bodyPr/>
                    <a:lstStyle/>
                    <a:p>
                      <a:pPr marL="0" lvl="0" indent="0" algn="r">
                        <a:buNone/>
                      </a:pPr>
                      <a:r>
                        <a:t>774</a:t>
                      </a:r>
                    </a:p>
                  </a:txBody>
                  <a:tcPr/>
                </a:tc>
                <a:extLst>
                  <a:ext uri="{0D108BD9-81ED-4DB2-BD59-A6C34878D82A}">
                    <a16:rowId xmlns:a16="http://schemas.microsoft.com/office/drawing/2014/main" val="10005"/>
                  </a:ext>
                </a:extLst>
              </a:tr>
              <a:tr h="219166">
                <a:tc>
                  <a:txBody>
                    <a:bodyPr/>
                    <a:lstStyle/>
                    <a:p>
                      <a:pPr marL="0" lvl="0" indent="0" algn="r">
                        <a:buNone/>
                      </a:pPr>
                      <a:r>
                        <a:rPr dirty="0"/>
                        <a:t>5</a:t>
                      </a:r>
                    </a:p>
                  </a:txBody>
                  <a:tcPr/>
                </a:tc>
                <a:tc>
                  <a:txBody>
                    <a:bodyPr/>
                    <a:lstStyle/>
                    <a:p>
                      <a:pPr marL="0" lvl="0" indent="0" algn="l">
                        <a:buNone/>
                      </a:pPr>
                      <a:r>
                        <a:t>F*</a:t>
                      </a:r>
                    </a:p>
                  </a:txBody>
                  <a:tcPr/>
                </a:tc>
                <a:tc>
                  <a:txBody>
                    <a:bodyPr/>
                    <a:lstStyle/>
                    <a:p>
                      <a:pPr marL="0" lvl="0" indent="0" algn="r">
                        <a:buNone/>
                      </a:pPr>
                      <a:r>
                        <a:t>345</a:t>
                      </a:r>
                    </a:p>
                  </a:txBody>
                  <a:tcPr/>
                </a:tc>
                <a:extLst>
                  <a:ext uri="{0D108BD9-81ED-4DB2-BD59-A6C34878D82A}">
                    <a16:rowId xmlns:a16="http://schemas.microsoft.com/office/drawing/2014/main" val="10006"/>
                  </a:ext>
                </a:extLst>
              </a:tr>
              <a:tr h="219166">
                <a:tc>
                  <a:txBody>
                    <a:bodyPr/>
                    <a:lstStyle/>
                    <a:p>
                      <a:pPr marL="0" lvl="0" indent="0" algn="r">
                        <a:buNone/>
                      </a:pPr>
                      <a:r>
                        <a:t>6</a:t>
                      </a:r>
                    </a:p>
                  </a:txBody>
                  <a:tcPr/>
                </a:tc>
                <a:tc>
                  <a:txBody>
                    <a:bodyPr/>
                    <a:lstStyle/>
                    <a:p>
                      <a:pPr marL="0" lvl="0" indent="0" algn="l">
                        <a:buNone/>
                      </a:pPr>
                      <a:r>
                        <a:t>FA</a:t>
                      </a:r>
                    </a:p>
                  </a:txBody>
                  <a:tcPr/>
                </a:tc>
                <a:tc>
                  <a:txBody>
                    <a:bodyPr/>
                    <a:lstStyle/>
                    <a:p>
                      <a:pPr marL="0" lvl="0" indent="0" algn="r">
                        <a:buNone/>
                      </a:pPr>
                      <a:r>
                        <a:t>299</a:t>
                      </a:r>
                    </a:p>
                  </a:txBody>
                  <a:tcPr/>
                </a:tc>
                <a:extLst>
                  <a:ext uri="{0D108BD9-81ED-4DB2-BD59-A6C34878D82A}">
                    <a16:rowId xmlns:a16="http://schemas.microsoft.com/office/drawing/2014/main" val="10007"/>
                  </a:ext>
                </a:extLst>
              </a:tr>
              <a:tr h="219166">
                <a:tc>
                  <a:txBody>
                    <a:bodyPr/>
                    <a:lstStyle/>
                    <a:p>
                      <a:pPr marL="0" lvl="0" indent="0" algn="r">
                        <a:buNone/>
                      </a:pPr>
                      <a:r>
                        <a:rPr dirty="0"/>
                        <a:t>7</a:t>
                      </a:r>
                    </a:p>
                  </a:txBody>
                  <a:tcPr/>
                </a:tc>
                <a:tc>
                  <a:txBody>
                    <a:bodyPr/>
                    <a:lstStyle/>
                    <a:p>
                      <a:pPr marL="0" lvl="0" indent="0" algn="l">
                        <a:buNone/>
                      </a:pPr>
                      <a:r>
                        <a:rPr dirty="0"/>
                        <a:t>D+</a:t>
                      </a:r>
                    </a:p>
                  </a:txBody>
                  <a:tcPr/>
                </a:tc>
                <a:tc>
                  <a:txBody>
                    <a:bodyPr/>
                    <a:lstStyle/>
                    <a:p>
                      <a:pPr marL="0" lvl="0" indent="0" algn="r">
                        <a:buNone/>
                      </a:pPr>
                      <a:r>
                        <a:t>254</a:t>
                      </a:r>
                    </a:p>
                  </a:txBody>
                  <a:tcPr/>
                </a:tc>
                <a:extLst>
                  <a:ext uri="{0D108BD9-81ED-4DB2-BD59-A6C34878D82A}">
                    <a16:rowId xmlns:a16="http://schemas.microsoft.com/office/drawing/2014/main" val="10008"/>
                  </a:ext>
                </a:extLst>
              </a:tr>
              <a:tr h="219166">
                <a:tc>
                  <a:txBody>
                    <a:bodyPr/>
                    <a:lstStyle/>
                    <a:p>
                      <a:pPr marL="0" lvl="0" indent="0" algn="r">
                        <a:buNone/>
                      </a:pPr>
                      <a:r>
                        <a:t>8</a:t>
                      </a:r>
                    </a:p>
                  </a:txBody>
                  <a:tcPr/>
                </a:tc>
                <a:tc>
                  <a:txBody>
                    <a:bodyPr/>
                    <a:lstStyle/>
                    <a:p>
                      <a:pPr marL="0" lvl="0" indent="0" algn="l">
                        <a:buNone/>
                      </a:pPr>
                      <a:r>
                        <a:t>U</a:t>
                      </a:r>
                    </a:p>
                  </a:txBody>
                  <a:tcPr/>
                </a:tc>
                <a:tc>
                  <a:txBody>
                    <a:bodyPr/>
                    <a:lstStyle/>
                    <a:p>
                      <a:pPr marL="0" lvl="0" indent="0" algn="r">
                        <a:buNone/>
                      </a:pPr>
                      <a:r>
                        <a:t>171</a:t>
                      </a:r>
                    </a:p>
                  </a:txBody>
                  <a:tcPr/>
                </a:tc>
                <a:extLst>
                  <a:ext uri="{0D108BD9-81ED-4DB2-BD59-A6C34878D82A}">
                    <a16:rowId xmlns:a16="http://schemas.microsoft.com/office/drawing/2014/main" val="10009"/>
                  </a:ext>
                </a:extLst>
              </a:tr>
              <a:tr h="219166">
                <a:tc>
                  <a:txBody>
                    <a:bodyPr/>
                    <a:lstStyle/>
                    <a:p>
                      <a:pPr marL="0" lvl="0" indent="0" algn="r">
                        <a:buNone/>
                      </a:pPr>
                      <a:r>
                        <a:t>9</a:t>
                      </a:r>
                    </a:p>
                  </a:txBody>
                  <a:tcPr/>
                </a:tc>
                <a:tc>
                  <a:txBody>
                    <a:bodyPr/>
                    <a:lstStyle/>
                    <a:p>
                      <a:pPr marL="0" lvl="0" indent="0" algn="l">
                        <a:buNone/>
                      </a:pPr>
                      <a:r>
                        <a:t>NC</a:t>
                      </a:r>
                    </a:p>
                  </a:txBody>
                  <a:tcPr/>
                </a:tc>
                <a:tc>
                  <a:txBody>
                    <a:bodyPr/>
                    <a:lstStyle/>
                    <a:p>
                      <a:pPr marL="0" lvl="0" indent="0" algn="r">
                        <a:buNone/>
                      </a:pPr>
                      <a:r>
                        <a:t>147</a:t>
                      </a:r>
                    </a:p>
                  </a:txBody>
                  <a:tcPr/>
                </a:tc>
                <a:extLst>
                  <a:ext uri="{0D108BD9-81ED-4DB2-BD59-A6C34878D82A}">
                    <a16:rowId xmlns:a16="http://schemas.microsoft.com/office/drawing/2014/main" val="10010"/>
                  </a:ext>
                </a:extLst>
              </a:tr>
              <a:tr h="219166">
                <a:tc>
                  <a:txBody>
                    <a:bodyPr/>
                    <a:lstStyle/>
                    <a:p>
                      <a:pPr marL="0" lvl="0" indent="0" algn="r">
                        <a:buNone/>
                      </a:pPr>
                      <a:r>
                        <a:t>10</a:t>
                      </a:r>
                    </a:p>
                  </a:txBody>
                  <a:tcPr/>
                </a:tc>
                <a:tc>
                  <a:txBody>
                    <a:bodyPr/>
                    <a:lstStyle/>
                    <a:p>
                      <a:pPr marL="0" lvl="0" indent="0" algn="l">
                        <a:buNone/>
                      </a:pPr>
                      <a:r>
                        <a:t>F**</a:t>
                      </a:r>
                    </a:p>
                  </a:txBody>
                  <a:tcPr/>
                </a:tc>
                <a:tc>
                  <a:txBody>
                    <a:bodyPr/>
                    <a:lstStyle/>
                    <a:p>
                      <a:pPr marL="0" lvl="0" indent="0" algn="r">
                        <a:buNone/>
                      </a:pPr>
                      <a:r>
                        <a:t>140</a:t>
                      </a:r>
                    </a:p>
                  </a:txBody>
                  <a:tcPr/>
                </a:tc>
                <a:extLst>
                  <a:ext uri="{0D108BD9-81ED-4DB2-BD59-A6C34878D82A}">
                    <a16:rowId xmlns:a16="http://schemas.microsoft.com/office/drawing/2014/main" val="10011"/>
                  </a:ext>
                </a:extLst>
              </a:tr>
              <a:tr h="219166">
                <a:tc>
                  <a:txBody>
                    <a:bodyPr/>
                    <a:lstStyle/>
                    <a:p>
                      <a:pPr marL="0" lvl="0" indent="0" algn="r">
                        <a:buNone/>
                      </a:pPr>
                      <a:r>
                        <a:t>11</a:t>
                      </a:r>
                    </a:p>
                  </a:txBody>
                  <a:tcPr/>
                </a:tc>
                <a:tc>
                  <a:txBody>
                    <a:bodyPr/>
                    <a:lstStyle/>
                    <a:p>
                      <a:pPr marL="0" lvl="0" indent="0" algn="l">
                        <a:buNone/>
                      </a:pPr>
                      <a:r>
                        <a:t>D*</a:t>
                      </a:r>
                    </a:p>
                  </a:txBody>
                  <a:tcPr/>
                </a:tc>
                <a:tc>
                  <a:txBody>
                    <a:bodyPr/>
                    <a:lstStyle/>
                    <a:p>
                      <a:pPr marL="0" lvl="0" indent="0" algn="r">
                        <a:buNone/>
                      </a:pPr>
                      <a:r>
                        <a:t>86</a:t>
                      </a:r>
                    </a:p>
                  </a:txBody>
                  <a:tcPr/>
                </a:tc>
                <a:extLst>
                  <a:ext uri="{0D108BD9-81ED-4DB2-BD59-A6C34878D82A}">
                    <a16:rowId xmlns:a16="http://schemas.microsoft.com/office/drawing/2014/main" val="10012"/>
                  </a:ext>
                </a:extLst>
              </a:tr>
              <a:tr h="219166">
                <a:tc>
                  <a:txBody>
                    <a:bodyPr/>
                    <a:lstStyle/>
                    <a:p>
                      <a:pPr marL="0" lvl="0" indent="0" algn="r">
                        <a:buNone/>
                      </a:pPr>
                      <a:r>
                        <a:t>12</a:t>
                      </a:r>
                    </a:p>
                  </a:txBody>
                  <a:tcPr/>
                </a:tc>
                <a:tc>
                  <a:txBody>
                    <a:bodyPr/>
                    <a:lstStyle/>
                    <a:p>
                      <a:pPr marL="0" lvl="0" indent="0" algn="l">
                        <a:buNone/>
                      </a:pPr>
                      <a:r>
                        <a:t>FA*</a:t>
                      </a:r>
                    </a:p>
                  </a:txBody>
                  <a:tcPr/>
                </a:tc>
                <a:tc>
                  <a:txBody>
                    <a:bodyPr/>
                    <a:lstStyle/>
                    <a:p>
                      <a:pPr marL="0" lvl="0" indent="0" algn="r">
                        <a:buNone/>
                      </a:pPr>
                      <a:r>
                        <a:t>72</a:t>
                      </a:r>
                    </a:p>
                  </a:txBody>
                  <a:tcPr/>
                </a:tc>
                <a:extLst>
                  <a:ext uri="{0D108BD9-81ED-4DB2-BD59-A6C34878D82A}">
                    <a16:rowId xmlns:a16="http://schemas.microsoft.com/office/drawing/2014/main" val="10013"/>
                  </a:ext>
                </a:extLst>
              </a:tr>
              <a:tr h="219166">
                <a:tc>
                  <a:txBody>
                    <a:bodyPr/>
                    <a:lstStyle/>
                    <a:p>
                      <a:pPr marL="0" lvl="0" indent="0" algn="r">
                        <a:buNone/>
                      </a:pPr>
                      <a:r>
                        <a:t>13</a:t>
                      </a:r>
                    </a:p>
                  </a:txBody>
                  <a:tcPr/>
                </a:tc>
                <a:tc>
                  <a:txBody>
                    <a:bodyPr/>
                    <a:lstStyle/>
                    <a:p>
                      <a:pPr marL="0" lvl="0" indent="0" algn="l">
                        <a:buNone/>
                      </a:pPr>
                      <a:r>
                        <a:t>FA**</a:t>
                      </a:r>
                    </a:p>
                  </a:txBody>
                  <a:tcPr/>
                </a:tc>
                <a:tc>
                  <a:txBody>
                    <a:bodyPr/>
                    <a:lstStyle/>
                    <a:p>
                      <a:pPr marL="0" lvl="0" indent="0" algn="r">
                        <a:buNone/>
                      </a:pPr>
                      <a:r>
                        <a:t>22</a:t>
                      </a:r>
                    </a:p>
                  </a:txBody>
                  <a:tcPr/>
                </a:tc>
                <a:extLst>
                  <a:ext uri="{0D108BD9-81ED-4DB2-BD59-A6C34878D82A}">
                    <a16:rowId xmlns:a16="http://schemas.microsoft.com/office/drawing/2014/main" val="10014"/>
                  </a:ext>
                </a:extLst>
              </a:tr>
              <a:tr h="219166">
                <a:tc>
                  <a:txBody>
                    <a:bodyPr/>
                    <a:lstStyle/>
                    <a:p>
                      <a:pPr marL="0" lvl="0" indent="0" algn="r">
                        <a:buNone/>
                      </a:pPr>
                      <a:r>
                        <a:t>14</a:t>
                      </a:r>
                    </a:p>
                  </a:txBody>
                  <a:tcPr/>
                </a:tc>
                <a:tc>
                  <a:txBody>
                    <a:bodyPr/>
                    <a:lstStyle/>
                    <a:p>
                      <a:pPr marL="0" lvl="0" indent="0" algn="l">
                        <a:buNone/>
                      </a:pPr>
                      <a:r>
                        <a:t>D#</a:t>
                      </a:r>
                    </a:p>
                  </a:txBody>
                  <a:tcPr/>
                </a:tc>
                <a:tc>
                  <a:txBody>
                    <a:bodyPr/>
                    <a:lstStyle/>
                    <a:p>
                      <a:pPr marL="0" lvl="0" indent="0" algn="r">
                        <a:buNone/>
                      </a:pPr>
                      <a:r>
                        <a:t>12</a:t>
                      </a:r>
                    </a:p>
                  </a:txBody>
                  <a:tcPr/>
                </a:tc>
                <a:extLst>
                  <a:ext uri="{0D108BD9-81ED-4DB2-BD59-A6C34878D82A}">
                    <a16:rowId xmlns:a16="http://schemas.microsoft.com/office/drawing/2014/main" val="10015"/>
                  </a:ext>
                </a:extLst>
              </a:tr>
              <a:tr h="219166">
                <a:tc>
                  <a:txBody>
                    <a:bodyPr/>
                    <a:lstStyle/>
                    <a:p>
                      <a:pPr marL="0" lvl="0" indent="0" algn="r">
                        <a:buNone/>
                      </a:pPr>
                      <a:r>
                        <a:rPr dirty="0"/>
                        <a:t>15</a:t>
                      </a:r>
                    </a:p>
                  </a:txBody>
                  <a:tcPr/>
                </a:tc>
                <a:tc>
                  <a:txBody>
                    <a:bodyPr/>
                    <a:lstStyle/>
                    <a:p>
                      <a:pPr marL="0" lvl="0" indent="0" algn="l">
                        <a:buNone/>
                      </a:pPr>
                      <a:r>
                        <a:t>I</a:t>
                      </a:r>
                    </a:p>
                  </a:txBody>
                  <a:tcPr/>
                </a:tc>
                <a:tc>
                  <a:txBody>
                    <a:bodyPr/>
                    <a:lstStyle/>
                    <a:p>
                      <a:pPr marL="0" lvl="0" indent="0" algn="r">
                        <a:buNone/>
                      </a:pPr>
                      <a:r>
                        <a:t>7</a:t>
                      </a:r>
                    </a:p>
                  </a:txBody>
                  <a:tcPr/>
                </a:tc>
                <a:extLst>
                  <a:ext uri="{0D108BD9-81ED-4DB2-BD59-A6C34878D82A}">
                    <a16:rowId xmlns:a16="http://schemas.microsoft.com/office/drawing/2014/main" val="10016"/>
                  </a:ext>
                </a:extLst>
              </a:tr>
              <a:tr h="219166">
                <a:tc>
                  <a:txBody>
                    <a:bodyPr/>
                    <a:lstStyle/>
                    <a:p>
                      <a:pPr marL="0" lvl="0" indent="0" algn="r">
                        <a:buNone/>
                      </a:pPr>
                      <a:r>
                        <a:t>16</a:t>
                      </a:r>
                    </a:p>
                  </a:txBody>
                  <a:tcPr/>
                </a:tc>
                <a:tc>
                  <a:txBody>
                    <a:bodyPr/>
                    <a:lstStyle/>
                    <a:p>
                      <a:pPr marL="0" lvl="0" indent="0" algn="l">
                        <a:buNone/>
                      </a:pPr>
                      <a:r>
                        <a:t>D+*</a:t>
                      </a:r>
                    </a:p>
                  </a:txBody>
                  <a:tcPr/>
                </a:tc>
                <a:tc>
                  <a:txBody>
                    <a:bodyPr/>
                    <a:lstStyle/>
                    <a:p>
                      <a:pPr marL="0" lvl="0" indent="0" algn="r">
                        <a:buNone/>
                      </a:pPr>
                      <a:r>
                        <a:t>4</a:t>
                      </a:r>
                    </a:p>
                  </a:txBody>
                  <a:tcPr/>
                </a:tc>
                <a:extLst>
                  <a:ext uri="{0D108BD9-81ED-4DB2-BD59-A6C34878D82A}">
                    <a16:rowId xmlns:a16="http://schemas.microsoft.com/office/drawing/2014/main" val="10017"/>
                  </a:ext>
                </a:extLst>
              </a:tr>
              <a:tr h="219166">
                <a:tc>
                  <a:txBody>
                    <a:bodyPr/>
                    <a:lstStyle/>
                    <a:p>
                      <a:pPr marL="0" lvl="0" indent="0" algn="r">
                        <a:buNone/>
                      </a:pPr>
                      <a:r>
                        <a:t>17</a:t>
                      </a:r>
                    </a:p>
                  </a:txBody>
                  <a:tcPr/>
                </a:tc>
                <a:tc>
                  <a:txBody>
                    <a:bodyPr/>
                    <a:lstStyle/>
                    <a:p>
                      <a:pPr marL="0" lvl="0" indent="0" algn="l">
                        <a:buNone/>
                      </a:pPr>
                      <a:r>
                        <a:t>IP</a:t>
                      </a:r>
                    </a:p>
                  </a:txBody>
                  <a:tcPr/>
                </a:tc>
                <a:tc>
                  <a:txBody>
                    <a:bodyPr/>
                    <a:lstStyle/>
                    <a:p>
                      <a:pPr marL="0" lvl="0" indent="0" algn="r">
                        <a:buNone/>
                      </a:pPr>
                      <a:r>
                        <a:t>1</a:t>
                      </a:r>
                    </a:p>
                  </a:txBody>
                  <a:tcPr/>
                </a:tc>
                <a:extLst>
                  <a:ext uri="{0D108BD9-81ED-4DB2-BD59-A6C34878D82A}">
                    <a16:rowId xmlns:a16="http://schemas.microsoft.com/office/drawing/2014/main" val="10018"/>
                  </a:ext>
                </a:extLst>
              </a:tr>
              <a:tr h="219166">
                <a:tc>
                  <a:txBody>
                    <a:bodyPr/>
                    <a:lstStyle/>
                    <a:p>
                      <a:pPr marL="0" lvl="0" indent="0" algn="r">
                        <a:buNone/>
                      </a:pPr>
                      <a:r>
                        <a:t>18</a:t>
                      </a:r>
                    </a:p>
                  </a:txBody>
                  <a:tcPr/>
                </a:tc>
                <a:tc>
                  <a:txBody>
                    <a:bodyPr/>
                    <a:lstStyle/>
                    <a:p>
                      <a:pPr marL="0" lvl="0" indent="0" algn="l">
                        <a:buNone/>
                      </a:pPr>
                      <a:r>
                        <a:t>NR</a:t>
                      </a:r>
                    </a:p>
                  </a:txBody>
                  <a:tcPr/>
                </a:tc>
                <a:tc>
                  <a:txBody>
                    <a:bodyPr/>
                    <a:lstStyle/>
                    <a:p>
                      <a:pPr marL="0" lvl="0" indent="0" algn="r">
                        <a:buNone/>
                      </a:pPr>
                      <a:r>
                        <a:rPr dirty="0"/>
                        <a:t>1</a:t>
                      </a:r>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The number of students with passing grades from top 10 instructors</a:t>
            </a:r>
          </a:p>
        </p:txBody>
      </p:sp>
      <p:graphicFrame>
        <p:nvGraphicFramePr>
          <p:cNvPr id="6" name="Content Placeholder 5"/>
          <p:cNvGraphicFramePr>
            <a:graphicFrameLocks noGrp="1"/>
          </p:cNvGraphicFramePr>
          <p:nvPr>
            <p:ph idx="1"/>
          </p:nvPr>
        </p:nvGraphicFramePr>
        <p:xfrm>
          <a:off x="3568700" y="203200"/>
          <a:ext cx="5105400" cy="326898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0">
                <a:tc>
                  <a:txBody>
                    <a:bodyPr/>
                    <a:lstStyle/>
                    <a:p>
                      <a:pPr marL="0" lvl="0" indent="0" algn="l">
                        <a:buNone/>
                      </a:pPr>
                      <a:r>
                        <a:t>Instructor</a:t>
                      </a:r>
                    </a:p>
                  </a:txBody>
                  <a:tcPr/>
                </a:tc>
                <a:tc>
                  <a:txBody>
                    <a:bodyPr/>
                    <a:lstStyle/>
                    <a:p>
                      <a:pPr marL="0" lvl="0" indent="0" algn="r">
                        <a:buNone/>
                      </a:pPr>
                      <a:r>
                        <a:t>count</a:t>
                      </a:r>
                    </a:p>
                  </a:txBody>
                  <a:tcPr/>
                </a:tc>
                <a:extLst>
                  <a:ext uri="{0D108BD9-81ED-4DB2-BD59-A6C34878D82A}">
                    <a16:rowId xmlns:a16="http://schemas.microsoft.com/office/drawing/2014/main" val="10000"/>
                  </a:ext>
                </a:extLst>
              </a:tr>
              <a:tr h="0">
                <a:tc>
                  <a:txBody>
                    <a:bodyPr/>
                    <a:lstStyle/>
                    <a:p>
                      <a:pPr marL="0" lvl="0" indent="0" algn="l">
                        <a:buNone/>
                      </a:pPr>
                      <a:r>
                        <a:t>Zduuhq, Iuhlgd</a:t>
                      </a:r>
                    </a:p>
                  </a:txBody>
                  <a:tcPr/>
                </a:tc>
                <a:tc>
                  <a:txBody>
                    <a:bodyPr/>
                    <a:lstStyle/>
                    <a:p>
                      <a:pPr marL="0" lvl="0" indent="0" algn="r">
                        <a:buNone/>
                      </a:pPr>
                      <a:r>
                        <a:t>2185</a:t>
                      </a:r>
                    </a:p>
                  </a:txBody>
                  <a:tcPr/>
                </a:tc>
                <a:extLst>
                  <a:ext uri="{0D108BD9-81ED-4DB2-BD59-A6C34878D82A}">
                    <a16:rowId xmlns:a16="http://schemas.microsoft.com/office/drawing/2014/main" val="10001"/>
                  </a:ext>
                </a:extLst>
              </a:tr>
              <a:tr h="0">
                <a:tc>
                  <a:txBody>
                    <a:bodyPr/>
                    <a:lstStyle/>
                    <a:p>
                      <a:pPr marL="0" lvl="0" indent="0" algn="l">
                        <a:buNone/>
                      </a:pPr>
                      <a:r>
                        <a:t>Nxuvxq, Rofdb</a:t>
                      </a:r>
                    </a:p>
                  </a:txBody>
                  <a:tcPr/>
                </a:tc>
                <a:tc>
                  <a:txBody>
                    <a:bodyPr/>
                    <a:lstStyle/>
                    <a:p>
                      <a:pPr marL="0" lvl="0" indent="0" algn="r">
                        <a:buNone/>
                      </a:pPr>
                      <a:r>
                        <a:t>2016</a:t>
                      </a:r>
                    </a:p>
                  </a:txBody>
                  <a:tcPr/>
                </a:tc>
                <a:extLst>
                  <a:ext uri="{0D108BD9-81ED-4DB2-BD59-A6C34878D82A}">
                    <a16:rowId xmlns:a16="http://schemas.microsoft.com/office/drawing/2014/main" val="10002"/>
                  </a:ext>
                </a:extLst>
              </a:tr>
              <a:tr h="0">
                <a:tc>
                  <a:txBody>
                    <a:bodyPr/>
                    <a:lstStyle/>
                    <a:p>
                      <a:pPr marL="0" lvl="0" indent="0" algn="l">
                        <a:buNone/>
                      </a:pPr>
                      <a:r>
                        <a:t>Bdq, Kxd</a:t>
                      </a:r>
                    </a:p>
                  </a:txBody>
                  <a:tcPr/>
                </a:tc>
                <a:tc>
                  <a:txBody>
                    <a:bodyPr/>
                    <a:lstStyle/>
                    <a:p>
                      <a:pPr marL="0" lvl="0" indent="0" algn="r">
                        <a:buNone/>
                      </a:pPr>
                      <a:r>
                        <a:t>1738</a:t>
                      </a:r>
                    </a:p>
                  </a:txBody>
                  <a:tcPr/>
                </a:tc>
                <a:extLst>
                  <a:ext uri="{0D108BD9-81ED-4DB2-BD59-A6C34878D82A}">
                    <a16:rowId xmlns:a16="http://schemas.microsoft.com/office/drawing/2014/main" val="10003"/>
                  </a:ext>
                </a:extLst>
              </a:tr>
              <a:tr h="0">
                <a:tc>
                  <a:txBody>
                    <a:bodyPr/>
                    <a:lstStyle/>
                    <a:p>
                      <a:pPr marL="0" lvl="0" indent="0" algn="l">
                        <a:buNone/>
                      </a:pPr>
                      <a:r>
                        <a:t>Djd, Prvlvd</a:t>
                      </a:r>
                    </a:p>
                  </a:txBody>
                  <a:tcPr/>
                </a:tc>
                <a:tc>
                  <a:txBody>
                    <a:bodyPr/>
                    <a:lstStyle/>
                    <a:p>
                      <a:pPr marL="0" lvl="0" indent="0" algn="r">
                        <a:buNone/>
                      </a:pPr>
                      <a:r>
                        <a:t>1127</a:t>
                      </a:r>
                    </a:p>
                  </a:txBody>
                  <a:tcPr/>
                </a:tc>
                <a:extLst>
                  <a:ext uri="{0D108BD9-81ED-4DB2-BD59-A6C34878D82A}">
                    <a16:rowId xmlns:a16="http://schemas.microsoft.com/office/drawing/2014/main" val="10004"/>
                  </a:ext>
                </a:extLst>
              </a:tr>
              <a:tr h="0">
                <a:tc>
                  <a:txBody>
                    <a:bodyPr/>
                    <a:lstStyle/>
                    <a:p>
                      <a:pPr marL="0" lvl="0" indent="0" algn="l">
                        <a:buNone/>
                      </a:pPr>
                      <a:r>
                        <a:t>Kdqg, Fkhubo</a:t>
                      </a:r>
                    </a:p>
                  </a:txBody>
                  <a:tcPr/>
                </a:tc>
                <a:tc>
                  <a:txBody>
                    <a:bodyPr/>
                    <a:lstStyle/>
                    <a:p>
                      <a:pPr marL="0" lvl="0" indent="0" algn="r">
                        <a:buNone/>
                      </a:pPr>
                      <a:r>
                        <a:t>921</a:t>
                      </a:r>
                    </a:p>
                  </a:txBody>
                  <a:tcPr/>
                </a:tc>
                <a:extLst>
                  <a:ext uri="{0D108BD9-81ED-4DB2-BD59-A6C34878D82A}">
                    <a16:rowId xmlns:a16="http://schemas.microsoft.com/office/drawing/2014/main" val="10005"/>
                  </a:ext>
                </a:extLst>
              </a:tr>
              <a:tr h="0">
                <a:tc>
                  <a:txBody>
                    <a:bodyPr/>
                    <a:lstStyle/>
                    <a:p>
                      <a:pPr marL="0" lvl="0" indent="0" algn="l">
                        <a:buNone/>
                      </a:pPr>
                      <a:r>
                        <a:t>Zx, Ohl</a:t>
                      </a:r>
                    </a:p>
                  </a:txBody>
                  <a:tcPr/>
                </a:tc>
                <a:tc>
                  <a:txBody>
                    <a:bodyPr/>
                    <a:lstStyle/>
                    <a:p>
                      <a:pPr marL="0" lvl="0" indent="0" algn="r">
                        <a:buNone/>
                      </a:pPr>
                      <a:r>
                        <a:t>900</a:t>
                      </a:r>
                    </a:p>
                  </a:txBody>
                  <a:tcPr/>
                </a:tc>
                <a:extLst>
                  <a:ext uri="{0D108BD9-81ED-4DB2-BD59-A6C34878D82A}">
                    <a16:rowId xmlns:a16="http://schemas.microsoft.com/office/drawing/2014/main" val="10006"/>
                  </a:ext>
                </a:extLst>
              </a:tr>
              <a:tr h="0">
                <a:tc>
                  <a:txBody>
                    <a:bodyPr/>
                    <a:lstStyle/>
                    <a:p>
                      <a:pPr marL="0" lvl="0" indent="0" algn="l">
                        <a:buNone/>
                      </a:pPr>
                      <a:r>
                        <a:t>Sdxon, Udfkho</a:t>
                      </a:r>
                    </a:p>
                  </a:txBody>
                  <a:tcPr/>
                </a:tc>
                <a:tc>
                  <a:txBody>
                    <a:bodyPr/>
                    <a:lstStyle/>
                    <a:p>
                      <a:pPr marL="0" lvl="0" indent="0" algn="r">
                        <a:buNone/>
                      </a:pPr>
                      <a:r>
                        <a:t>843</a:t>
                      </a:r>
                    </a:p>
                  </a:txBody>
                  <a:tcPr/>
                </a:tc>
                <a:extLst>
                  <a:ext uri="{0D108BD9-81ED-4DB2-BD59-A6C34878D82A}">
                    <a16:rowId xmlns:a16="http://schemas.microsoft.com/office/drawing/2014/main" val="10007"/>
                  </a:ext>
                </a:extLst>
              </a:tr>
              <a:tr h="0">
                <a:tc>
                  <a:txBody>
                    <a:bodyPr/>
                    <a:lstStyle/>
                    <a:p>
                      <a:pPr marL="0" lvl="0" indent="0" algn="l">
                        <a:buNone/>
                      </a:pPr>
                      <a:r>
                        <a:t>Prruh, Olol</a:t>
                      </a:r>
                    </a:p>
                  </a:txBody>
                  <a:tcPr/>
                </a:tc>
                <a:tc>
                  <a:txBody>
                    <a:bodyPr/>
                    <a:lstStyle/>
                    <a:p>
                      <a:pPr marL="0" lvl="0" indent="0" algn="r">
                        <a:buNone/>
                      </a:pPr>
                      <a:r>
                        <a:t>794</a:t>
                      </a:r>
                    </a:p>
                  </a:txBody>
                  <a:tcPr/>
                </a:tc>
                <a:extLst>
                  <a:ext uri="{0D108BD9-81ED-4DB2-BD59-A6C34878D82A}">
                    <a16:rowId xmlns:a16="http://schemas.microsoft.com/office/drawing/2014/main" val="10008"/>
                  </a:ext>
                </a:extLst>
              </a:tr>
              <a:tr h="0">
                <a:tc>
                  <a:txBody>
                    <a:bodyPr/>
                    <a:lstStyle/>
                    <a:p>
                      <a:pPr marL="0" lvl="0" indent="0" algn="l">
                        <a:buNone/>
                      </a:pPr>
                      <a:r>
                        <a:t>PfGrqdog, Joruld</a:t>
                      </a:r>
                    </a:p>
                  </a:txBody>
                  <a:tcPr/>
                </a:tc>
                <a:tc>
                  <a:txBody>
                    <a:bodyPr/>
                    <a:lstStyle/>
                    <a:p>
                      <a:pPr marL="0" lvl="0" indent="0" algn="r">
                        <a:buNone/>
                      </a:pPr>
                      <a:r>
                        <a:t>708</a:t>
                      </a:r>
                    </a:p>
                  </a:txBody>
                  <a:tcPr/>
                </a:tc>
                <a:extLst>
                  <a:ext uri="{0D108BD9-81ED-4DB2-BD59-A6C34878D82A}">
                    <a16:rowId xmlns:a16="http://schemas.microsoft.com/office/drawing/2014/main" val="10009"/>
                  </a:ext>
                </a:extLst>
              </a:tr>
              <a:tr h="0">
                <a:tc>
                  <a:txBody>
                    <a:bodyPr/>
                    <a:lstStyle/>
                    <a:p>
                      <a:pPr marL="0" lvl="0" indent="0" algn="l">
                        <a:buNone/>
                      </a:pPr>
                      <a:r>
                        <a:t>Ydohqwlqh, Vdudk</a:t>
                      </a:r>
                    </a:p>
                  </a:txBody>
                  <a:tcPr/>
                </a:tc>
                <a:tc>
                  <a:txBody>
                    <a:bodyPr/>
                    <a:lstStyle/>
                    <a:p>
                      <a:pPr marL="0" lvl="0" indent="0" algn="r">
                        <a:buNone/>
                      </a:pPr>
                      <a:r>
                        <a:t>644</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1787</Words>
  <Application>Microsoft Office PowerPoint</Application>
  <PresentationFormat>On-screen Show (16:9)</PresentationFormat>
  <Paragraphs>360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Courier</vt:lpstr>
      <vt:lpstr>Office Theme</vt:lpstr>
      <vt:lpstr>Visual Analysis for Instructors</vt:lpstr>
      <vt:lpstr>PowerPoint Presentation</vt:lpstr>
      <vt:lpstr>Overview of the Instructors</vt:lpstr>
      <vt:lpstr>Top 10 Instructors Taught by Students</vt:lpstr>
      <vt:lpstr>PowerPoint Presentation</vt:lpstr>
      <vt:lpstr>Questions</vt:lpstr>
      <vt:lpstr>PowerPoint Presentation</vt:lpstr>
      <vt:lpstr>PowerPoint Presentation</vt:lpstr>
      <vt:lpstr>PowerPoint Presentation</vt:lpstr>
      <vt:lpstr>PowerPoint Presentation</vt:lpstr>
      <vt:lpstr>Question</vt:lpstr>
      <vt:lpstr>PowerPoint Presentation</vt:lpstr>
      <vt:lpstr>PowerPoint Presentation</vt:lpstr>
      <vt:lpstr>Question</vt:lpstr>
      <vt:lpstr>Passing Rate (%) vs. Passing/Failing Rates </vt:lpstr>
      <vt:lpstr>PowerPoint Presentation</vt:lpstr>
      <vt:lpstr>Passing Rates of Top 10 Instructors</vt:lpstr>
      <vt:lpstr>Passing Rate (%) vs. Passing/Failing Rates </vt:lpstr>
      <vt:lpstr>PowerPoint Presentation</vt:lpstr>
      <vt:lpstr>PowerPoint Presentation</vt:lpstr>
      <vt:lpstr>Analysis by Instructors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Comments on my line charts for Instructors</vt:lpstr>
      <vt:lpstr>Radar Chart</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Analysis for Instructors</dc:title>
  <dc:creator>Damien Bogan</dc:creator>
  <cp:keywords/>
  <cp:lastModifiedBy>DBOGAN1</cp:lastModifiedBy>
  <cp:revision>1</cp:revision>
  <dcterms:created xsi:type="dcterms:W3CDTF">2024-12-09T00:05:33Z</dcterms:created>
  <dcterms:modified xsi:type="dcterms:W3CDTF">2024-12-09T05:42:27Z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uttons">
    <vt:lpwstr>False</vt:lpwstr>
  </property>
  <property fmtid="{D5CDD505-2E9C-101B-9397-08002B2CF9AE}" pid="5" name="by-author">
    <vt:lpwstr/>
  </property>
  <property fmtid="{D5CDD505-2E9C-101B-9397-08002B2CF9AE}" pid="6" name="chalkboard">
    <vt:lpwstr/>
  </property>
  <property fmtid="{D5CDD505-2E9C-101B-9397-08002B2CF9AE}" pid="7" name="date">
    <vt:lpwstr>2024-12-01</vt:lpwstr>
  </property>
  <property fmtid="{D5CDD505-2E9C-101B-9397-08002B2CF9AE}" pid="8" name="downloads">
    <vt:lpwstr/>
  </property>
  <property fmtid="{D5CDD505-2E9C-101B-9397-08002B2CF9AE}" pid="9" name="editor">
    <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pyter">
    <vt:lpwstr>python3</vt:lpwstr>
  </property>
  <property fmtid="{D5CDD505-2E9C-101B-9397-08002B2CF9AE}" pid="14" name="labels">
    <vt:lpwstr/>
  </property>
  <property fmtid="{D5CDD505-2E9C-101B-9397-08002B2CF9AE}" pid="15" name="logo">
    <vt:lpwstr>images/aum.png</vt:lpwstr>
  </property>
  <property fmtid="{D5CDD505-2E9C-101B-9397-08002B2CF9AE}" pid="16" name="preview-links">
    <vt:lpwstr>auto</vt:lpwstr>
  </property>
  <property fmtid="{D5CDD505-2E9C-101B-9397-08002B2CF9AE}" pid="17" name="scrollable">
    <vt:lpwstr>True</vt:lpwstr>
  </property>
  <property fmtid="{D5CDD505-2E9C-101B-9397-08002B2CF9AE}" pid="18" name="slide-number">
    <vt:lpwstr>True</vt:lpwstr>
  </property>
  <property fmtid="{D5CDD505-2E9C-101B-9397-08002B2CF9AE}" pid="19" name="toc-title">
    <vt:lpwstr>Table of contents</vt:lpwstr>
  </property>
</Properties>
</file>