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IBM Plex Sans" charset="1" panose="020B0503050203000203"/>
      <p:regular r:id="rId26"/>
    </p:embeddedFont>
    <p:embeddedFont>
      <p:font typeface="IBM Plex Sans Bold" charset="1" panose="020B08030502030002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7211">
            <a:off x="14132733" y="-2489115"/>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22757">
            <a:off x="-3992400" y="6058824"/>
            <a:ext cx="7984799" cy="6068448"/>
          </a:xfrm>
          <a:custGeom>
            <a:avLst/>
            <a:gdLst/>
            <a:ahLst/>
            <a:cxnLst/>
            <a:rect r="r" b="b" t="t" l="l"/>
            <a:pathLst>
              <a:path h="6068448" w="7984799">
                <a:moveTo>
                  <a:pt x="0" y="0"/>
                </a:moveTo>
                <a:lnTo>
                  <a:pt x="7984800" y="0"/>
                </a:lnTo>
                <a:lnTo>
                  <a:pt x="7984800"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929634" y="2201892"/>
            <a:ext cx="4428733" cy="1891743"/>
          </a:xfrm>
          <a:custGeom>
            <a:avLst/>
            <a:gdLst/>
            <a:ahLst/>
            <a:cxnLst/>
            <a:rect r="r" b="b" t="t" l="l"/>
            <a:pathLst>
              <a:path h="1891743" w="4428733">
                <a:moveTo>
                  <a:pt x="0" y="0"/>
                </a:moveTo>
                <a:lnTo>
                  <a:pt x="4428732" y="0"/>
                </a:lnTo>
                <a:lnTo>
                  <a:pt x="4428732" y="1891744"/>
                </a:lnTo>
                <a:lnTo>
                  <a:pt x="0" y="1891744"/>
                </a:lnTo>
                <a:lnTo>
                  <a:pt x="0" y="0"/>
                </a:lnTo>
                <a:close/>
              </a:path>
            </a:pathLst>
          </a:custGeom>
          <a:blipFill>
            <a:blip r:embed="rId4"/>
            <a:stretch>
              <a:fillRect l="0" t="0" r="0" b="0"/>
            </a:stretch>
          </a:blipFill>
        </p:spPr>
      </p:sp>
      <p:sp>
        <p:nvSpPr>
          <p:cNvPr name="TextBox 5" id="5"/>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6" id="6"/>
          <p:cNvSpPr txBox="true"/>
          <p:nvPr/>
        </p:nvSpPr>
        <p:spPr>
          <a:xfrm rot="0">
            <a:off x="2824072" y="5267381"/>
            <a:ext cx="12639857" cy="488306"/>
          </a:xfrm>
          <a:prstGeom prst="rect">
            <a:avLst/>
          </a:prstGeom>
        </p:spPr>
        <p:txBody>
          <a:bodyPr anchor="t" rtlCol="false" tIns="0" lIns="0" bIns="0" rIns="0">
            <a:spAutoFit/>
          </a:bodyPr>
          <a:lstStyle/>
          <a:p>
            <a:pPr algn="ctr">
              <a:lnSpc>
                <a:spcPts val="4111"/>
              </a:lnSpc>
            </a:pPr>
            <a:r>
              <a:rPr lang="en-US" sz="2936">
                <a:solidFill>
                  <a:srgbClr val="000000"/>
                </a:solidFill>
                <a:latin typeface="IBM Plex Sans"/>
                <a:ea typeface="IBM Plex Sans"/>
                <a:cs typeface="IBM Plex Sans"/>
                <a:sym typeface="IBM Plex Sans"/>
              </a:rPr>
              <a:t>Minor Project </a:t>
            </a:r>
          </a:p>
        </p:txBody>
      </p:sp>
      <p:sp>
        <p:nvSpPr>
          <p:cNvPr name="TextBox 7" id="7"/>
          <p:cNvSpPr txBox="true"/>
          <p:nvPr/>
        </p:nvSpPr>
        <p:spPr>
          <a:xfrm rot="0">
            <a:off x="3124890" y="4491361"/>
            <a:ext cx="12038221" cy="652139"/>
          </a:xfrm>
          <a:prstGeom prst="rect">
            <a:avLst/>
          </a:prstGeom>
        </p:spPr>
        <p:txBody>
          <a:bodyPr anchor="t" rtlCol="false" tIns="0" lIns="0" bIns="0" rIns="0">
            <a:spAutoFit/>
          </a:bodyPr>
          <a:lstStyle/>
          <a:p>
            <a:pPr algn="ctr">
              <a:lnSpc>
                <a:spcPts val="4983"/>
              </a:lnSpc>
            </a:pPr>
            <a:r>
              <a:rPr lang="en-US" sz="4983">
                <a:solidFill>
                  <a:srgbClr val="000000"/>
                </a:solidFill>
                <a:latin typeface="IBM Plex Sans"/>
                <a:ea typeface="IBM Plex Sans"/>
                <a:cs typeface="IBM Plex Sans"/>
                <a:sym typeface="IBM Plex Sans"/>
              </a:rPr>
              <a:t>Placement Portal for Campus Placement</a:t>
            </a:r>
          </a:p>
        </p:txBody>
      </p:sp>
      <p:sp>
        <p:nvSpPr>
          <p:cNvPr name="TextBox 8" id="8"/>
          <p:cNvSpPr txBox="true"/>
          <p:nvPr/>
        </p:nvSpPr>
        <p:spPr>
          <a:xfrm rot="0">
            <a:off x="2824072" y="5750972"/>
            <a:ext cx="12639857" cy="488306"/>
          </a:xfrm>
          <a:prstGeom prst="rect">
            <a:avLst/>
          </a:prstGeom>
        </p:spPr>
        <p:txBody>
          <a:bodyPr anchor="t" rtlCol="false" tIns="0" lIns="0" bIns="0" rIns="0">
            <a:spAutoFit/>
          </a:bodyPr>
          <a:lstStyle/>
          <a:p>
            <a:pPr algn="ctr">
              <a:lnSpc>
                <a:spcPts val="4111"/>
              </a:lnSpc>
            </a:pPr>
            <a:r>
              <a:rPr lang="en-US" sz="2936">
                <a:solidFill>
                  <a:srgbClr val="000000"/>
                </a:solidFill>
                <a:latin typeface="IBM Plex Sans"/>
                <a:ea typeface="IBM Plex Sans"/>
                <a:cs typeface="IBM Plex Sans"/>
                <a:sym typeface="IBM Plex Sans"/>
              </a:rPr>
              <a:t>By</a:t>
            </a:r>
          </a:p>
        </p:txBody>
      </p:sp>
      <p:sp>
        <p:nvSpPr>
          <p:cNvPr name="TextBox 9" id="9"/>
          <p:cNvSpPr txBox="true"/>
          <p:nvPr/>
        </p:nvSpPr>
        <p:spPr>
          <a:xfrm rot="0">
            <a:off x="2824072" y="6363103"/>
            <a:ext cx="12639857" cy="488306"/>
          </a:xfrm>
          <a:prstGeom prst="rect">
            <a:avLst/>
          </a:prstGeom>
        </p:spPr>
        <p:txBody>
          <a:bodyPr anchor="t" rtlCol="false" tIns="0" lIns="0" bIns="0" rIns="0">
            <a:spAutoFit/>
          </a:bodyPr>
          <a:lstStyle/>
          <a:p>
            <a:pPr algn="ctr">
              <a:lnSpc>
                <a:spcPts val="4111"/>
              </a:lnSpc>
            </a:pPr>
            <a:r>
              <a:rPr lang="en-US" sz="2936">
                <a:solidFill>
                  <a:srgbClr val="000000"/>
                </a:solidFill>
                <a:latin typeface="IBM Plex Sans"/>
                <a:ea typeface="IBM Plex Sans"/>
                <a:cs typeface="IBM Plex Sans"/>
                <a:sym typeface="IBM Plex Sans"/>
              </a:rPr>
              <a:t>22BCE545 Jatin Varyani  and 21BCE245 Dhruvil Rana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7211">
            <a:off x="13829849" y="-4293778"/>
            <a:ext cx="7984799" cy="6068448"/>
          </a:xfrm>
          <a:custGeom>
            <a:avLst/>
            <a:gdLst/>
            <a:ahLst/>
            <a:cxnLst/>
            <a:rect r="r" b="b" t="t" l="l"/>
            <a:pathLst>
              <a:path h="6068448" w="7984799">
                <a:moveTo>
                  <a:pt x="0" y="0"/>
                </a:moveTo>
                <a:lnTo>
                  <a:pt x="7984800" y="0"/>
                </a:lnTo>
                <a:lnTo>
                  <a:pt x="7984800" y="6068447"/>
                </a:lnTo>
                <a:lnTo>
                  <a:pt x="0" y="6068447"/>
                </a:lnTo>
                <a:lnTo>
                  <a:pt x="0" y="0"/>
                </a:lnTo>
                <a:close/>
              </a:path>
            </a:pathLst>
          </a:custGeom>
          <a:blipFill>
            <a:blip r:embed="rId2">
              <a:alphaModFix amt="1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22757">
            <a:off x="-3518081" y="6224076"/>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2406845"/>
            <a:ext cx="10011850" cy="7002928"/>
          </a:xfrm>
          <a:custGeom>
            <a:avLst/>
            <a:gdLst/>
            <a:ahLst/>
            <a:cxnLst/>
            <a:rect r="r" b="b" t="t" l="l"/>
            <a:pathLst>
              <a:path h="7002928" w="10011850">
                <a:moveTo>
                  <a:pt x="0" y="0"/>
                </a:moveTo>
                <a:lnTo>
                  <a:pt x="10011850" y="0"/>
                </a:lnTo>
                <a:lnTo>
                  <a:pt x="10011850" y="7002928"/>
                </a:lnTo>
                <a:lnTo>
                  <a:pt x="0" y="7002928"/>
                </a:lnTo>
                <a:lnTo>
                  <a:pt x="0" y="0"/>
                </a:lnTo>
                <a:close/>
              </a:path>
            </a:pathLst>
          </a:custGeom>
          <a:blipFill>
            <a:blip r:embed="rId4"/>
            <a:stretch>
              <a:fillRect l="0" t="0" r="-3842" b="-767"/>
            </a:stretch>
          </a:blipFill>
        </p:spPr>
      </p:sp>
      <p:sp>
        <p:nvSpPr>
          <p:cNvPr name="TextBox 5" id="5"/>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6" id="6"/>
          <p:cNvSpPr txBox="true"/>
          <p:nvPr/>
        </p:nvSpPr>
        <p:spPr>
          <a:xfrm rot="0">
            <a:off x="11640783" y="2359220"/>
            <a:ext cx="5618517" cy="6088255"/>
          </a:xfrm>
          <a:prstGeom prst="rect">
            <a:avLst/>
          </a:prstGeom>
        </p:spPr>
        <p:txBody>
          <a:bodyPr anchor="t" rtlCol="false" tIns="0" lIns="0" bIns="0" rIns="0">
            <a:spAutoFit/>
          </a:bodyPr>
          <a:lstStyle/>
          <a:p>
            <a:pPr algn="just">
              <a:lnSpc>
                <a:spcPts val="3051"/>
              </a:lnSpc>
            </a:pPr>
            <a:r>
              <a:rPr lang="en-US" sz="2179">
                <a:solidFill>
                  <a:srgbClr val="000000"/>
                </a:solidFill>
                <a:latin typeface="IBM Plex Sans"/>
                <a:ea typeface="IBM Plex Sans"/>
                <a:cs typeface="IBM Plex Sans"/>
                <a:sym typeface="IBM Plex Sans"/>
              </a:rPr>
              <a:t>When a user logs in, their password is validated against the encrypted version stored in the database.</a:t>
            </a:r>
          </a:p>
          <a:p>
            <a:pPr algn="just">
              <a:lnSpc>
                <a:spcPts val="3051"/>
              </a:lnSpc>
            </a:pPr>
            <a:r>
              <a:rPr lang="en-US" sz="2179">
                <a:solidFill>
                  <a:srgbClr val="000000"/>
                </a:solidFill>
                <a:latin typeface="IBM Plex Sans"/>
                <a:ea typeface="IBM Plex Sans"/>
                <a:cs typeface="IBM Plex Sans"/>
                <a:sym typeface="IBM Plex Sans"/>
              </a:rPr>
              <a:t>Upon successful authentication, a JWT (JSON Web Token) is generated.</a:t>
            </a:r>
          </a:p>
          <a:p>
            <a:pPr algn="just">
              <a:lnSpc>
                <a:spcPts val="3051"/>
              </a:lnSpc>
            </a:pPr>
            <a:r>
              <a:rPr lang="en-US" sz="2179">
                <a:solidFill>
                  <a:srgbClr val="000000"/>
                </a:solidFill>
                <a:latin typeface="IBM Plex Sans"/>
                <a:ea typeface="IBM Plex Sans"/>
                <a:cs typeface="IBM Plex Sans"/>
                <a:sym typeface="IBM Plex Sans"/>
              </a:rPr>
              <a:t>This JWT is returned as an encrypted cookie containing the userId and role of the user.</a:t>
            </a:r>
          </a:p>
          <a:p>
            <a:pPr algn="just">
              <a:lnSpc>
                <a:spcPts val="3051"/>
              </a:lnSpc>
            </a:pPr>
            <a:r>
              <a:rPr lang="en-US" sz="2179">
                <a:solidFill>
                  <a:srgbClr val="000000"/>
                </a:solidFill>
                <a:latin typeface="IBM Plex Sans"/>
                <a:ea typeface="IBM Plex Sans"/>
                <a:cs typeface="IBM Plex Sans"/>
                <a:sym typeface="IBM Plex Sans"/>
              </a:rPr>
              <a:t>The token is essential for authentication and authorization within the application.</a:t>
            </a:r>
          </a:p>
          <a:p>
            <a:pPr algn="just">
              <a:lnSpc>
                <a:spcPts val="3051"/>
              </a:lnSpc>
            </a:pPr>
            <a:r>
              <a:rPr lang="en-US" sz="2179">
                <a:solidFill>
                  <a:srgbClr val="000000"/>
                </a:solidFill>
                <a:latin typeface="IBM Plex Sans"/>
                <a:ea typeface="IBM Plex Sans"/>
                <a:cs typeface="IBM Plex Sans"/>
                <a:sym typeface="IBM Plex Sans"/>
              </a:rPr>
              <a:t>Each request is verified using the JWT to ensure the user has the necessary permissions based on their role (e.g., Admin, Student).</a:t>
            </a:r>
          </a:p>
          <a:p>
            <a:pPr algn="just">
              <a:lnSpc>
                <a:spcPts val="3051"/>
              </a:lnSpc>
            </a:pPr>
            <a:r>
              <a:rPr lang="en-US" sz="2179">
                <a:solidFill>
                  <a:srgbClr val="000000"/>
                </a:solidFill>
                <a:latin typeface="IBM Plex Sans"/>
                <a:ea typeface="IBM Plex Sans"/>
                <a:cs typeface="IBM Plex Sans"/>
                <a:sym typeface="IBM Plex Sans"/>
              </a:rPr>
              <a:t>This approach enhances security by avoiding the storage of sensitive information like passwords on the client-side.</a:t>
            </a:r>
          </a:p>
        </p:txBody>
      </p:sp>
      <p:sp>
        <p:nvSpPr>
          <p:cNvPr name="TextBox 7" id="7"/>
          <p:cNvSpPr txBox="true"/>
          <p:nvPr/>
        </p:nvSpPr>
        <p:spPr>
          <a:xfrm rot="0">
            <a:off x="3152663" y="1092480"/>
            <a:ext cx="11982673" cy="778585"/>
          </a:xfrm>
          <a:prstGeom prst="rect">
            <a:avLst/>
          </a:prstGeom>
        </p:spPr>
        <p:txBody>
          <a:bodyPr anchor="t" rtlCol="false" tIns="0" lIns="0" bIns="0" rIns="0">
            <a:spAutoFit/>
          </a:bodyPr>
          <a:lstStyle/>
          <a:p>
            <a:pPr algn="ctr" marL="0" indent="0" lvl="0">
              <a:lnSpc>
                <a:spcPts val="5902"/>
              </a:lnSpc>
              <a:spcBef>
                <a:spcPct val="0"/>
              </a:spcBef>
            </a:pPr>
            <a:r>
              <a:rPr lang="en-US" sz="5902" strike="noStrike" u="none">
                <a:solidFill>
                  <a:srgbClr val="000000"/>
                </a:solidFill>
                <a:latin typeface="IBM Plex Sans"/>
                <a:ea typeface="IBM Plex Sans"/>
                <a:cs typeface="IBM Plex Sans"/>
                <a:sym typeface="IBM Plex Sans"/>
              </a:rPr>
              <a:t>JWT Authentication Implementaion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7211">
            <a:off x="13829849" y="-4293778"/>
            <a:ext cx="7984799" cy="6068448"/>
          </a:xfrm>
          <a:custGeom>
            <a:avLst/>
            <a:gdLst/>
            <a:ahLst/>
            <a:cxnLst/>
            <a:rect r="r" b="b" t="t" l="l"/>
            <a:pathLst>
              <a:path h="6068448" w="7984799">
                <a:moveTo>
                  <a:pt x="0" y="0"/>
                </a:moveTo>
                <a:lnTo>
                  <a:pt x="7984800" y="0"/>
                </a:lnTo>
                <a:lnTo>
                  <a:pt x="7984800" y="6068447"/>
                </a:lnTo>
                <a:lnTo>
                  <a:pt x="0" y="6068447"/>
                </a:lnTo>
                <a:lnTo>
                  <a:pt x="0" y="0"/>
                </a:lnTo>
                <a:close/>
              </a:path>
            </a:pathLst>
          </a:custGeom>
          <a:blipFill>
            <a:blip r:embed="rId2">
              <a:alphaModFix amt="1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22757">
            <a:off x="-3518081" y="6224076"/>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221670" y="2655686"/>
            <a:ext cx="14794629" cy="2866459"/>
          </a:xfrm>
          <a:custGeom>
            <a:avLst/>
            <a:gdLst/>
            <a:ahLst/>
            <a:cxnLst/>
            <a:rect r="r" b="b" t="t" l="l"/>
            <a:pathLst>
              <a:path h="2866459" w="14794629">
                <a:moveTo>
                  <a:pt x="0" y="0"/>
                </a:moveTo>
                <a:lnTo>
                  <a:pt x="14794630" y="0"/>
                </a:lnTo>
                <a:lnTo>
                  <a:pt x="14794630" y="2866459"/>
                </a:lnTo>
                <a:lnTo>
                  <a:pt x="0" y="2866459"/>
                </a:lnTo>
                <a:lnTo>
                  <a:pt x="0" y="0"/>
                </a:lnTo>
                <a:close/>
              </a:path>
            </a:pathLst>
          </a:custGeom>
          <a:blipFill>
            <a:blip r:embed="rId4"/>
            <a:stretch>
              <a:fillRect l="0" t="0" r="0" b="0"/>
            </a:stretch>
          </a:blipFill>
        </p:spPr>
      </p:sp>
      <p:sp>
        <p:nvSpPr>
          <p:cNvPr name="TextBox 5" id="5"/>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6" id="6"/>
          <p:cNvSpPr txBox="true"/>
          <p:nvPr/>
        </p:nvSpPr>
        <p:spPr>
          <a:xfrm rot="0">
            <a:off x="3152663" y="1092480"/>
            <a:ext cx="11982673" cy="778585"/>
          </a:xfrm>
          <a:prstGeom prst="rect">
            <a:avLst/>
          </a:prstGeom>
        </p:spPr>
        <p:txBody>
          <a:bodyPr anchor="t" rtlCol="false" tIns="0" lIns="0" bIns="0" rIns="0">
            <a:spAutoFit/>
          </a:bodyPr>
          <a:lstStyle/>
          <a:p>
            <a:pPr algn="ctr" marL="0" indent="0" lvl="0">
              <a:lnSpc>
                <a:spcPts val="5902"/>
              </a:lnSpc>
              <a:spcBef>
                <a:spcPct val="0"/>
              </a:spcBef>
            </a:pPr>
            <a:r>
              <a:rPr lang="en-US" sz="5902" strike="noStrike" u="none">
                <a:solidFill>
                  <a:srgbClr val="000000"/>
                </a:solidFill>
                <a:latin typeface="IBM Plex Sans"/>
                <a:ea typeface="IBM Plex Sans"/>
                <a:cs typeface="IBM Plex Sans"/>
                <a:sym typeface="IBM Plex Sans"/>
              </a:rPr>
              <a:t>JWT Authentication Implementaion</a:t>
            </a:r>
          </a:p>
        </p:txBody>
      </p:sp>
      <p:sp>
        <p:nvSpPr>
          <p:cNvPr name="TextBox 7" id="7"/>
          <p:cNvSpPr txBox="true"/>
          <p:nvPr/>
        </p:nvSpPr>
        <p:spPr>
          <a:xfrm rot="0">
            <a:off x="2992954" y="6278191"/>
            <a:ext cx="12788093" cy="1635125"/>
          </a:xfrm>
          <a:prstGeom prst="rect">
            <a:avLst/>
          </a:prstGeom>
        </p:spPr>
        <p:txBody>
          <a:bodyPr anchor="t" rtlCol="false" tIns="0" lIns="0" bIns="0" rIns="0">
            <a:spAutoFit/>
          </a:bodyPr>
          <a:lstStyle/>
          <a:p>
            <a:pPr algn="ctr">
              <a:lnSpc>
                <a:spcPts val="3250"/>
              </a:lnSpc>
              <a:spcBef>
                <a:spcPct val="0"/>
              </a:spcBef>
            </a:pPr>
            <a:r>
              <a:rPr lang="en-US" sz="2500">
                <a:solidFill>
                  <a:srgbClr val="000000"/>
                </a:solidFill>
                <a:latin typeface="IBM Plex Sans"/>
                <a:ea typeface="IBM Plex Sans"/>
                <a:cs typeface="IBM Plex Sans"/>
                <a:sym typeface="IBM Plex Sans"/>
              </a:rPr>
              <a:t>The screenshot shows user details in the database, including email, userId, and role. The password field is encrypted, ensuring that even if someone gains unauthorized access, the actual passwords remain secure and unreadable. This encryption protects user credentials and enhances the overall security of the application.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15455" y="665865"/>
            <a:ext cx="13364342" cy="849494"/>
          </a:xfrm>
          <a:prstGeom prst="rect">
            <a:avLst/>
          </a:prstGeom>
        </p:spPr>
        <p:txBody>
          <a:bodyPr anchor="t" rtlCol="false" tIns="0" lIns="0" bIns="0" rIns="0">
            <a:spAutoFit/>
          </a:bodyPr>
          <a:lstStyle/>
          <a:p>
            <a:pPr algn="ctr">
              <a:lnSpc>
                <a:spcPts val="6444"/>
              </a:lnSpc>
            </a:pPr>
            <a:r>
              <a:rPr lang="en-US" sz="6444">
                <a:solidFill>
                  <a:srgbClr val="000000"/>
                </a:solidFill>
                <a:latin typeface="IBM Plex Sans"/>
                <a:ea typeface="IBM Plex Sans"/>
                <a:cs typeface="IBM Plex Sans"/>
                <a:sym typeface="IBM Plex Sans"/>
              </a:rPr>
              <a:t>Student dashboard</a:t>
            </a:r>
          </a:p>
        </p:txBody>
      </p:sp>
      <p:sp>
        <p:nvSpPr>
          <p:cNvPr name="Freeform 3" id="3"/>
          <p:cNvSpPr/>
          <p:nvPr/>
        </p:nvSpPr>
        <p:spPr>
          <a:xfrm flipH="false" flipV="false" rot="-2827211">
            <a:off x="14295600" y="-2005524"/>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422757">
            <a:off x="-3518081" y="6224076"/>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103339" y="1851340"/>
            <a:ext cx="12081321" cy="6584320"/>
          </a:xfrm>
          <a:custGeom>
            <a:avLst/>
            <a:gdLst/>
            <a:ahLst/>
            <a:cxnLst/>
            <a:rect r="r" b="b" t="t" l="l"/>
            <a:pathLst>
              <a:path h="6584320" w="12081321">
                <a:moveTo>
                  <a:pt x="0" y="0"/>
                </a:moveTo>
                <a:lnTo>
                  <a:pt x="12081322" y="0"/>
                </a:lnTo>
                <a:lnTo>
                  <a:pt x="12081322" y="6584320"/>
                </a:lnTo>
                <a:lnTo>
                  <a:pt x="0" y="6584320"/>
                </a:lnTo>
                <a:lnTo>
                  <a:pt x="0" y="0"/>
                </a:lnTo>
                <a:close/>
              </a:path>
            </a:pathLst>
          </a:custGeom>
          <a:blipFill>
            <a:blip r:embed="rId4"/>
            <a:stretch>
              <a:fillRect l="0" t="0" r="0" b="0"/>
            </a:stretch>
          </a:blipFill>
        </p:spPr>
      </p:sp>
      <p:sp>
        <p:nvSpPr>
          <p:cNvPr name="TextBox 6" id="6"/>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7" id="7"/>
          <p:cNvSpPr txBox="true"/>
          <p:nvPr/>
        </p:nvSpPr>
        <p:spPr>
          <a:xfrm rot="0">
            <a:off x="3354032" y="8740460"/>
            <a:ext cx="12081321" cy="815975"/>
          </a:xfrm>
          <a:prstGeom prst="rect">
            <a:avLst/>
          </a:prstGeom>
        </p:spPr>
        <p:txBody>
          <a:bodyPr anchor="t" rtlCol="false" tIns="0" lIns="0" bIns="0" rIns="0">
            <a:spAutoFit/>
          </a:bodyPr>
          <a:lstStyle/>
          <a:p>
            <a:pPr algn="ctr">
              <a:lnSpc>
                <a:spcPts val="3250"/>
              </a:lnSpc>
              <a:spcBef>
                <a:spcPct val="0"/>
              </a:spcBef>
            </a:pPr>
            <a:r>
              <a:rPr lang="en-US" sz="2500">
                <a:solidFill>
                  <a:srgbClr val="000000"/>
                </a:solidFill>
                <a:latin typeface="IBM Plex Sans"/>
                <a:ea typeface="IBM Plex Sans"/>
                <a:cs typeface="IBM Plex Sans"/>
                <a:sym typeface="IBM Plex Sans"/>
              </a:rPr>
              <a:t>This section of the JPNU website displays a list of available job opportunities. Users can view the job title, company, location, and salary for each position.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7211">
            <a:off x="14295600" y="-2005524"/>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22757">
            <a:off x="-3720581" y="6665368"/>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193510" y="874402"/>
            <a:ext cx="11900980" cy="6495952"/>
          </a:xfrm>
          <a:custGeom>
            <a:avLst/>
            <a:gdLst/>
            <a:ahLst/>
            <a:cxnLst/>
            <a:rect r="r" b="b" t="t" l="l"/>
            <a:pathLst>
              <a:path h="6495952" w="11900980">
                <a:moveTo>
                  <a:pt x="0" y="0"/>
                </a:moveTo>
                <a:lnTo>
                  <a:pt x="11900980" y="0"/>
                </a:lnTo>
                <a:lnTo>
                  <a:pt x="11900980" y="6495952"/>
                </a:lnTo>
                <a:lnTo>
                  <a:pt x="0" y="6495952"/>
                </a:lnTo>
                <a:lnTo>
                  <a:pt x="0" y="0"/>
                </a:lnTo>
                <a:close/>
              </a:path>
            </a:pathLst>
          </a:custGeom>
          <a:blipFill>
            <a:blip r:embed="rId4"/>
            <a:stretch>
              <a:fillRect l="0" t="0" r="0" b="0"/>
            </a:stretch>
          </a:blipFill>
        </p:spPr>
      </p:sp>
      <p:sp>
        <p:nvSpPr>
          <p:cNvPr name="TextBox 5" id="5"/>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6" id="6"/>
          <p:cNvSpPr txBox="true"/>
          <p:nvPr/>
        </p:nvSpPr>
        <p:spPr>
          <a:xfrm rot="0">
            <a:off x="1028700" y="8190890"/>
            <a:ext cx="16230600" cy="815975"/>
          </a:xfrm>
          <a:prstGeom prst="rect">
            <a:avLst/>
          </a:prstGeom>
        </p:spPr>
        <p:txBody>
          <a:bodyPr anchor="t" rtlCol="false" tIns="0" lIns="0" bIns="0" rIns="0">
            <a:spAutoFit/>
          </a:bodyPr>
          <a:lstStyle/>
          <a:p>
            <a:pPr algn="ctr">
              <a:lnSpc>
                <a:spcPts val="3250"/>
              </a:lnSpc>
              <a:spcBef>
                <a:spcPct val="0"/>
              </a:spcBef>
            </a:pPr>
            <a:r>
              <a:rPr lang="en-US" sz="2500">
                <a:solidFill>
                  <a:srgbClr val="000000"/>
                </a:solidFill>
                <a:latin typeface="IBM Plex Sans"/>
                <a:ea typeface="IBM Plex Sans"/>
                <a:cs typeface="IBM Plex Sans"/>
                <a:sym typeface="IBM Plex Sans"/>
              </a:rPr>
              <a:t>This section of the JPNU website displays a list of available job opportunities. Users can view the job title, company, location, and salary for each position.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7211">
            <a:off x="14295600" y="-2005524"/>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22757">
            <a:off x="-3720581" y="6665368"/>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478955" y="1028700"/>
            <a:ext cx="10402151" cy="5638832"/>
          </a:xfrm>
          <a:custGeom>
            <a:avLst/>
            <a:gdLst/>
            <a:ahLst/>
            <a:cxnLst/>
            <a:rect r="r" b="b" t="t" l="l"/>
            <a:pathLst>
              <a:path h="5638832" w="10402151">
                <a:moveTo>
                  <a:pt x="0" y="0"/>
                </a:moveTo>
                <a:lnTo>
                  <a:pt x="10402150" y="0"/>
                </a:lnTo>
                <a:lnTo>
                  <a:pt x="10402150" y="5638832"/>
                </a:lnTo>
                <a:lnTo>
                  <a:pt x="0" y="5638832"/>
                </a:lnTo>
                <a:lnTo>
                  <a:pt x="0" y="0"/>
                </a:lnTo>
                <a:close/>
              </a:path>
            </a:pathLst>
          </a:custGeom>
          <a:blipFill>
            <a:blip r:embed="rId4"/>
            <a:stretch>
              <a:fillRect l="0" t="0" r="0" b="0"/>
            </a:stretch>
          </a:blipFill>
        </p:spPr>
      </p:sp>
      <p:sp>
        <p:nvSpPr>
          <p:cNvPr name="TextBox 5" id="5"/>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6" id="6"/>
          <p:cNvSpPr txBox="true"/>
          <p:nvPr/>
        </p:nvSpPr>
        <p:spPr>
          <a:xfrm rot="0">
            <a:off x="1304102" y="7220168"/>
            <a:ext cx="15679797" cy="1406002"/>
          </a:xfrm>
          <a:prstGeom prst="rect">
            <a:avLst/>
          </a:prstGeom>
        </p:spPr>
        <p:txBody>
          <a:bodyPr anchor="t" rtlCol="false" tIns="0" lIns="0" bIns="0" rIns="0">
            <a:spAutoFit/>
          </a:bodyPr>
          <a:lstStyle/>
          <a:p>
            <a:pPr algn="ctr">
              <a:lnSpc>
                <a:spcPts val="2786"/>
              </a:lnSpc>
              <a:spcBef>
                <a:spcPct val="0"/>
              </a:spcBef>
            </a:pPr>
            <a:r>
              <a:rPr lang="en-US" sz="2143">
                <a:solidFill>
                  <a:srgbClr val="000000"/>
                </a:solidFill>
                <a:latin typeface="IBM Plex Sans"/>
                <a:ea typeface="IBM Plex Sans"/>
                <a:cs typeface="IBM Plex Sans"/>
                <a:sym typeface="IBM Plex Sans"/>
              </a:rPr>
              <a:t>This section of the JPNU website is a form for students to edit their profile details. Students can update their personal information such as name, date of birth, gender, course, skills, achievements, languages, contact number, and blood group. This information is likely used for various purposes within the university, such as academic records, student services, and communication.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7211">
            <a:off x="14295600" y="-2005524"/>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22757">
            <a:off x="-3720581" y="6665368"/>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998562" y="566606"/>
            <a:ext cx="11758513" cy="6339798"/>
          </a:xfrm>
          <a:custGeom>
            <a:avLst/>
            <a:gdLst/>
            <a:ahLst/>
            <a:cxnLst/>
            <a:rect r="r" b="b" t="t" l="l"/>
            <a:pathLst>
              <a:path h="6339798" w="11758513">
                <a:moveTo>
                  <a:pt x="0" y="0"/>
                </a:moveTo>
                <a:lnTo>
                  <a:pt x="11758514" y="0"/>
                </a:lnTo>
                <a:lnTo>
                  <a:pt x="11758514" y="6339798"/>
                </a:lnTo>
                <a:lnTo>
                  <a:pt x="0" y="6339798"/>
                </a:lnTo>
                <a:lnTo>
                  <a:pt x="0" y="0"/>
                </a:lnTo>
                <a:close/>
              </a:path>
            </a:pathLst>
          </a:custGeom>
          <a:blipFill>
            <a:blip r:embed="rId4"/>
            <a:stretch>
              <a:fillRect l="0" t="0" r="0" b="0"/>
            </a:stretch>
          </a:blipFill>
        </p:spPr>
      </p:sp>
      <p:sp>
        <p:nvSpPr>
          <p:cNvPr name="TextBox 5" id="5"/>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6" id="6"/>
          <p:cNvSpPr txBox="true"/>
          <p:nvPr/>
        </p:nvSpPr>
        <p:spPr>
          <a:xfrm rot="0">
            <a:off x="753879" y="7220168"/>
            <a:ext cx="16780243" cy="1406002"/>
          </a:xfrm>
          <a:prstGeom prst="rect">
            <a:avLst/>
          </a:prstGeom>
        </p:spPr>
        <p:txBody>
          <a:bodyPr anchor="t" rtlCol="false" tIns="0" lIns="0" bIns="0" rIns="0">
            <a:spAutoFit/>
          </a:bodyPr>
          <a:lstStyle/>
          <a:p>
            <a:pPr algn="ctr">
              <a:lnSpc>
                <a:spcPts val="2786"/>
              </a:lnSpc>
              <a:spcBef>
                <a:spcPct val="0"/>
              </a:spcBef>
            </a:pPr>
            <a:r>
              <a:rPr lang="en-US" sz="2143">
                <a:solidFill>
                  <a:srgbClr val="000000"/>
                </a:solidFill>
                <a:latin typeface="IBM Plex Sans"/>
                <a:ea typeface="IBM Plex Sans"/>
                <a:cs typeface="IBM Plex Sans"/>
                <a:sym typeface="IBM Plex Sans"/>
              </a:rPr>
              <a:t>This section of the JPNU website is a form for students to input their academic details. Students can enter their course, year, semester, CGPA, closed backlogs, and live backlogs for each semester. They can also provide details about their 12th and 10th grade percentages and school names. This information is likely used for academic records, degree verification, and other administrative purposes within the university.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7211">
            <a:off x="14295600" y="-2005524"/>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22757">
            <a:off x="-3720581" y="6665368"/>
            <a:ext cx="7984799" cy="6068448"/>
          </a:xfrm>
          <a:custGeom>
            <a:avLst/>
            <a:gdLst/>
            <a:ahLst/>
            <a:cxnLst/>
            <a:rect r="r" b="b" t="t" l="l"/>
            <a:pathLst>
              <a:path h="6068448" w="7984799">
                <a:moveTo>
                  <a:pt x="0" y="0"/>
                </a:moveTo>
                <a:lnTo>
                  <a:pt x="7984799" y="0"/>
                </a:lnTo>
                <a:lnTo>
                  <a:pt x="7984799"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289811" y="1028700"/>
            <a:ext cx="13708378" cy="6585733"/>
          </a:xfrm>
          <a:custGeom>
            <a:avLst/>
            <a:gdLst/>
            <a:ahLst/>
            <a:cxnLst/>
            <a:rect r="r" b="b" t="t" l="l"/>
            <a:pathLst>
              <a:path h="6585733" w="13708378">
                <a:moveTo>
                  <a:pt x="0" y="0"/>
                </a:moveTo>
                <a:lnTo>
                  <a:pt x="13708378" y="0"/>
                </a:lnTo>
                <a:lnTo>
                  <a:pt x="13708378" y="6585733"/>
                </a:lnTo>
                <a:lnTo>
                  <a:pt x="0" y="6585733"/>
                </a:lnTo>
                <a:lnTo>
                  <a:pt x="0" y="0"/>
                </a:lnTo>
                <a:close/>
              </a:path>
            </a:pathLst>
          </a:custGeom>
          <a:blipFill>
            <a:blip r:embed="rId4"/>
            <a:stretch>
              <a:fillRect l="0" t="0" r="0" b="0"/>
            </a:stretch>
          </a:blipFill>
        </p:spPr>
      </p:sp>
      <p:sp>
        <p:nvSpPr>
          <p:cNvPr name="TextBox 5" id="5"/>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6" id="6"/>
          <p:cNvSpPr txBox="true"/>
          <p:nvPr/>
        </p:nvSpPr>
        <p:spPr>
          <a:xfrm rot="0">
            <a:off x="753879" y="7895331"/>
            <a:ext cx="16780243" cy="703677"/>
          </a:xfrm>
          <a:prstGeom prst="rect">
            <a:avLst/>
          </a:prstGeom>
        </p:spPr>
        <p:txBody>
          <a:bodyPr anchor="t" rtlCol="false" tIns="0" lIns="0" bIns="0" rIns="0">
            <a:spAutoFit/>
          </a:bodyPr>
          <a:lstStyle/>
          <a:p>
            <a:pPr algn="ctr">
              <a:lnSpc>
                <a:spcPts val="2786"/>
              </a:lnSpc>
              <a:spcBef>
                <a:spcPct val="0"/>
              </a:spcBef>
            </a:pPr>
            <a:r>
              <a:rPr lang="en-US" sz="2143">
                <a:solidFill>
                  <a:srgbClr val="000000"/>
                </a:solidFill>
                <a:latin typeface="IBM Plex Sans"/>
                <a:ea typeface="IBM Plex Sans"/>
                <a:cs typeface="IBM Plex Sans"/>
                <a:sym typeface="IBM Plex Sans"/>
              </a:rPr>
              <a:t>This section of the JPNU website is a form for students to input their work experience details. Students can add new experiences, including the company name, job title, start and end dates, location, industry, mentor details, academic guide, and skills used.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9811" y="519821"/>
            <a:ext cx="13708378" cy="7465354"/>
          </a:xfrm>
          <a:custGeom>
            <a:avLst/>
            <a:gdLst/>
            <a:ahLst/>
            <a:cxnLst/>
            <a:rect r="r" b="b" t="t" l="l"/>
            <a:pathLst>
              <a:path h="7465354" w="13708378">
                <a:moveTo>
                  <a:pt x="0" y="0"/>
                </a:moveTo>
                <a:lnTo>
                  <a:pt x="13708378" y="0"/>
                </a:lnTo>
                <a:lnTo>
                  <a:pt x="13708378" y="7465354"/>
                </a:lnTo>
                <a:lnTo>
                  <a:pt x="0" y="7465354"/>
                </a:lnTo>
                <a:lnTo>
                  <a:pt x="0" y="0"/>
                </a:lnTo>
                <a:close/>
              </a:path>
            </a:pathLst>
          </a:custGeom>
          <a:blipFill>
            <a:blip r:embed="rId2"/>
            <a:stretch>
              <a:fillRect l="0" t="0" r="0" b="0"/>
            </a:stretch>
          </a:blipFill>
        </p:spPr>
      </p:sp>
      <p:sp>
        <p:nvSpPr>
          <p:cNvPr name="TextBox 3" id="3"/>
          <p:cNvSpPr txBox="true"/>
          <p:nvPr/>
        </p:nvSpPr>
        <p:spPr>
          <a:xfrm rot="0">
            <a:off x="1028700" y="8484907"/>
            <a:ext cx="16230600" cy="638175"/>
          </a:xfrm>
          <a:prstGeom prst="rect">
            <a:avLst/>
          </a:prstGeom>
        </p:spPr>
        <p:txBody>
          <a:bodyPr anchor="t" rtlCol="false" tIns="0" lIns="0" bIns="0" rIns="0">
            <a:spAutoFit/>
          </a:bodyPr>
          <a:lstStyle/>
          <a:p>
            <a:pPr algn="ctr">
              <a:lnSpc>
                <a:spcPts val="2520"/>
              </a:lnSpc>
              <a:spcBef>
                <a:spcPct val="0"/>
              </a:spcBef>
            </a:pPr>
            <a:r>
              <a:rPr lang="en-US" sz="2100">
                <a:solidFill>
                  <a:srgbClr val="000000"/>
                </a:solidFill>
                <a:latin typeface="IBM Plex Sans"/>
                <a:ea typeface="IBM Plex Sans"/>
                <a:cs typeface="IBM Plex Sans"/>
                <a:sym typeface="IBM Plex Sans"/>
              </a:rPr>
              <a:t>This section of the JPNU website is a form for students to input their project details. Students can add new projects, including the project name, start and end dates, team size, mentor, and a brief description.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3938" y="1028700"/>
            <a:ext cx="15220125" cy="6982232"/>
          </a:xfrm>
          <a:custGeom>
            <a:avLst/>
            <a:gdLst/>
            <a:ahLst/>
            <a:cxnLst/>
            <a:rect r="r" b="b" t="t" l="l"/>
            <a:pathLst>
              <a:path h="6982232" w="15220125">
                <a:moveTo>
                  <a:pt x="0" y="0"/>
                </a:moveTo>
                <a:lnTo>
                  <a:pt x="15220124" y="0"/>
                </a:lnTo>
                <a:lnTo>
                  <a:pt x="15220124" y="6982232"/>
                </a:lnTo>
                <a:lnTo>
                  <a:pt x="0" y="6982232"/>
                </a:lnTo>
                <a:lnTo>
                  <a:pt x="0" y="0"/>
                </a:lnTo>
                <a:close/>
              </a:path>
            </a:pathLst>
          </a:custGeom>
          <a:blipFill>
            <a:blip r:embed="rId2"/>
            <a:stretch>
              <a:fillRect l="0" t="0" r="0" b="0"/>
            </a:stretch>
          </a:blipFill>
        </p:spPr>
      </p:sp>
      <p:sp>
        <p:nvSpPr>
          <p:cNvPr name="TextBox 3" id="3"/>
          <p:cNvSpPr txBox="true"/>
          <p:nvPr/>
        </p:nvSpPr>
        <p:spPr>
          <a:xfrm rot="0">
            <a:off x="5908514" y="8545657"/>
            <a:ext cx="6470972" cy="323850"/>
          </a:xfrm>
          <a:prstGeom prst="rect">
            <a:avLst/>
          </a:prstGeom>
        </p:spPr>
        <p:txBody>
          <a:bodyPr anchor="t" rtlCol="false" tIns="0" lIns="0" bIns="0" rIns="0">
            <a:spAutoFit/>
          </a:bodyPr>
          <a:lstStyle/>
          <a:p>
            <a:pPr algn="ctr">
              <a:lnSpc>
                <a:spcPts val="2520"/>
              </a:lnSpc>
              <a:spcBef>
                <a:spcPct val="0"/>
              </a:spcBef>
            </a:pPr>
            <a:r>
              <a:rPr lang="en-US" sz="2100">
                <a:solidFill>
                  <a:srgbClr val="000000"/>
                </a:solidFill>
                <a:latin typeface="IBM Plex Sans"/>
                <a:ea typeface="IBM Plex Sans"/>
                <a:cs typeface="IBM Plex Sans"/>
                <a:sym typeface="IBM Plex Sans"/>
              </a:rPr>
              <a:t>This page shows the resume generated by the student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89047" y="1760156"/>
            <a:ext cx="11309906" cy="6159186"/>
          </a:xfrm>
          <a:custGeom>
            <a:avLst/>
            <a:gdLst/>
            <a:ahLst/>
            <a:cxnLst/>
            <a:rect r="r" b="b" t="t" l="l"/>
            <a:pathLst>
              <a:path h="6159186" w="11309906">
                <a:moveTo>
                  <a:pt x="0" y="0"/>
                </a:moveTo>
                <a:lnTo>
                  <a:pt x="11309906" y="0"/>
                </a:lnTo>
                <a:lnTo>
                  <a:pt x="11309906" y="6159186"/>
                </a:lnTo>
                <a:lnTo>
                  <a:pt x="0" y="6159186"/>
                </a:lnTo>
                <a:lnTo>
                  <a:pt x="0" y="0"/>
                </a:lnTo>
                <a:close/>
              </a:path>
            </a:pathLst>
          </a:custGeom>
          <a:blipFill>
            <a:blip r:embed="rId2"/>
            <a:stretch>
              <a:fillRect l="0" t="0" r="0" b="0"/>
            </a:stretch>
          </a:blipFill>
        </p:spPr>
      </p:sp>
      <p:sp>
        <p:nvSpPr>
          <p:cNvPr name="TextBox 3" id="3"/>
          <p:cNvSpPr txBox="true"/>
          <p:nvPr/>
        </p:nvSpPr>
        <p:spPr>
          <a:xfrm rot="0">
            <a:off x="1408733" y="8545657"/>
            <a:ext cx="15470535" cy="638175"/>
          </a:xfrm>
          <a:prstGeom prst="rect">
            <a:avLst/>
          </a:prstGeom>
        </p:spPr>
        <p:txBody>
          <a:bodyPr anchor="t" rtlCol="false" tIns="0" lIns="0" bIns="0" rIns="0">
            <a:spAutoFit/>
          </a:bodyPr>
          <a:lstStyle/>
          <a:p>
            <a:pPr algn="ctr">
              <a:lnSpc>
                <a:spcPts val="2520"/>
              </a:lnSpc>
            </a:pPr>
            <a:r>
              <a:rPr lang="en-US" sz="2100">
                <a:solidFill>
                  <a:srgbClr val="000000"/>
                </a:solidFill>
                <a:latin typeface="IBM Plex Sans"/>
                <a:ea typeface="IBM Plex Sans"/>
                <a:cs typeface="IBM Plex Sans"/>
                <a:sym typeface="IBM Plex Sans"/>
              </a:rPr>
              <a:t>when the student click on the job card. It opens the page where detailed information is mentioned and by clicking on apply button</a:t>
            </a:r>
          </a:p>
          <a:p>
            <a:pPr algn="ctr">
              <a:lnSpc>
                <a:spcPts val="2520"/>
              </a:lnSpc>
              <a:spcBef>
                <a:spcPct val="0"/>
              </a:spcBef>
            </a:pPr>
            <a:r>
              <a:rPr lang="en-US" sz="2100">
                <a:solidFill>
                  <a:srgbClr val="000000"/>
                </a:solidFill>
                <a:latin typeface="IBM Plex Sans"/>
                <a:ea typeface="IBM Plex Sans"/>
                <a:cs typeface="IBM Plex Sans"/>
                <a:sym typeface="IBM Plex Sans"/>
              </a:rPr>
              <a:t>he/she can register himself/herself for that specific company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3" id="3"/>
          <p:cNvSpPr txBox="true"/>
          <p:nvPr/>
        </p:nvSpPr>
        <p:spPr>
          <a:xfrm rot="0">
            <a:off x="4345083" y="1059600"/>
            <a:ext cx="9597834" cy="1008752"/>
          </a:xfrm>
          <a:prstGeom prst="rect">
            <a:avLst/>
          </a:prstGeom>
        </p:spPr>
        <p:txBody>
          <a:bodyPr anchor="t" rtlCol="false" tIns="0" lIns="0" bIns="0" rIns="0">
            <a:spAutoFit/>
          </a:bodyPr>
          <a:lstStyle/>
          <a:p>
            <a:pPr algn="ctr">
              <a:lnSpc>
                <a:spcPts val="7644"/>
              </a:lnSpc>
            </a:pPr>
            <a:r>
              <a:rPr lang="en-US" sz="7644">
                <a:solidFill>
                  <a:srgbClr val="000000"/>
                </a:solidFill>
                <a:latin typeface="IBM Plex Sans"/>
                <a:ea typeface="IBM Plex Sans"/>
                <a:cs typeface="IBM Plex Sans"/>
                <a:sym typeface="IBM Plex Sans"/>
              </a:rPr>
              <a:t>Introduction</a:t>
            </a:r>
          </a:p>
        </p:txBody>
      </p:sp>
      <p:sp>
        <p:nvSpPr>
          <p:cNvPr name="Freeform 4" id="4"/>
          <p:cNvSpPr/>
          <p:nvPr/>
        </p:nvSpPr>
        <p:spPr>
          <a:xfrm flipH="false" flipV="false" rot="-2827211">
            <a:off x="14295600" y="-4334278"/>
            <a:ext cx="7984799" cy="6068448"/>
          </a:xfrm>
          <a:custGeom>
            <a:avLst/>
            <a:gdLst/>
            <a:ahLst/>
            <a:cxnLst/>
            <a:rect r="r" b="b" t="t" l="l"/>
            <a:pathLst>
              <a:path h="6068448" w="7984799">
                <a:moveTo>
                  <a:pt x="0" y="0"/>
                </a:moveTo>
                <a:lnTo>
                  <a:pt x="7984800" y="0"/>
                </a:lnTo>
                <a:lnTo>
                  <a:pt x="7984800"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422757">
            <a:off x="-3992400" y="6426577"/>
            <a:ext cx="7984799" cy="6068448"/>
          </a:xfrm>
          <a:custGeom>
            <a:avLst/>
            <a:gdLst/>
            <a:ahLst/>
            <a:cxnLst/>
            <a:rect r="r" b="b" t="t" l="l"/>
            <a:pathLst>
              <a:path h="6068448" w="7984799">
                <a:moveTo>
                  <a:pt x="0" y="0"/>
                </a:moveTo>
                <a:lnTo>
                  <a:pt x="7984800" y="0"/>
                </a:lnTo>
                <a:lnTo>
                  <a:pt x="7984800"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01961" y="2386463"/>
            <a:ext cx="15322178" cy="6659583"/>
          </a:xfrm>
          <a:prstGeom prst="rect">
            <a:avLst/>
          </a:prstGeom>
        </p:spPr>
        <p:txBody>
          <a:bodyPr anchor="t" rtlCol="false" tIns="0" lIns="0" bIns="0" rIns="0">
            <a:spAutoFit/>
          </a:bodyPr>
          <a:lstStyle/>
          <a:p>
            <a:pPr algn="just" marL="634032" indent="-317016" lvl="1">
              <a:lnSpc>
                <a:spcPts val="4111"/>
              </a:lnSpc>
              <a:buFont typeface="Arial"/>
              <a:buChar char="•"/>
            </a:pPr>
            <a:r>
              <a:rPr lang="en-US" sz="2936">
                <a:solidFill>
                  <a:srgbClr val="000000"/>
                </a:solidFill>
                <a:latin typeface="IBM Plex Sans"/>
                <a:ea typeface="IBM Plex Sans"/>
                <a:cs typeface="IBM Plex Sans"/>
                <a:sym typeface="IBM Plex Sans"/>
              </a:rPr>
              <a:t>The campus placement portal is a digital platform designed to simplify the recruitment process for students and placement coordinators.</a:t>
            </a:r>
          </a:p>
          <a:p>
            <a:pPr algn="just" marL="634032" indent="-317016" lvl="1">
              <a:lnSpc>
                <a:spcPts val="4111"/>
              </a:lnSpc>
              <a:buFont typeface="Arial"/>
              <a:buChar char="•"/>
            </a:pPr>
            <a:r>
              <a:rPr lang="en-US" sz="2936">
                <a:solidFill>
                  <a:srgbClr val="000000"/>
                </a:solidFill>
                <a:latin typeface="IBM Plex Sans"/>
                <a:ea typeface="IBM Plex Sans"/>
                <a:cs typeface="IBM Plex Sans"/>
                <a:sym typeface="IBM Plex Sans"/>
              </a:rPr>
              <a:t>Students can easily register on the portal, providing their academic and professional details to create a resume automatically.</a:t>
            </a:r>
          </a:p>
          <a:p>
            <a:pPr algn="just" marL="634032" indent="-317016" lvl="1">
              <a:lnSpc>
                <a:spcPts val="4111"/>
              </a:lnSpc>
              <a:buFont typeface="Arial"/>
              <a:buChar char="•"/>
            </a:pPr>
            <a:r>
              <a:rPr lang="en-US" sz="2936">
                <a:solidFill>
                  <a:srgbClr val="000000"/>
                </a:solidFill>
                <a:latin typeface="IBM Plex Sans"/>
                <a:ea typeface="IBM Plex Sans"/>
                <a:cs typeface="IBM Plex Sans"/>
                <a:sym typeface="IBM Plex Sans"/>
              </a:rPr>
              <a:t>Placement coordinators can efficiently post job openings when companies come for recruitment.</a:t>
            </a:r>
          </a:p>
          <a:p>
            <a:pPr algn="just" marL="634032" indent="-317016" lvl="1">
              <a:lnSpc>
                <a:spcPts val="4111"/>
              </a:lnSpc>
              <a:buFont typeface="Arial"/>
              <a:buChar char="•"/>
            </a:pPr>
            <a:r>
              <a:rPr lang="en-US" sz="2936">
                <a:solidFill>
                  <a:srgbClr val="000000"/>
                </a:solidFill>
                <a:latin typeface="IBM Plex Sans"/>
                <a:ea typeface="IBM Plex Sans"/>
                <a:cs typeface="IBM Plex Sans"/>
                <a:sym typeface="IBM Plex Sans"/>
              </a:rPr>
              <a:t>Students receive notifications about these job opportunities through the system.</a:t>
            </a:r>
          </a:p>
          <a:p>
            <a:pPr algn="just" marL="634032" indent="-317016" lvl="1">
              <a:lnSpc>
                <a:spcPts val="4111"/>
              </a:lnSpc>
              <a:buFont typeface="Arial"/>
              <a:buChar char="•"/>
            </a:pPr>
            <a:r>
              <a:rPr lang="en-US" sz="2936">
                <a:solidFill>
                  <a:srgbClr val="000000"/>
                </a:solidFill>
                <a:latin typeface="IBM Plex Sans"/>
                <a:ea typeface="IBM Plex Sans"/>
                <a:cs typeface="IBM Plex Sans"/>
                <a:sym typeface="IBM Plex Sans"/>
              </a:rPr>
              <a:t>T</a:t>
            </a:r>
            <a:r>
              <a:rPr lang="en-US" sz="2936">
                <a:solidFill>
                  <a:srgbClr val="000000"/>
                </a:solidFill>
                <a:latin typeface="IBM Plex Sans"/>
                <a:ea typeface="IBM Plex Sans"/>
                <a:cs typeface="IBM Plex Sans"/>
                <a:sym typeface="IBM Plex Sans"/>
              </a:rPr>
              <a:t>he portal allows students to view and apply for jobs online, submitting their resumes directly.</a:t>
            </a:r>
          </a:p>
          <a:p>
            <a:pPr algn="just" marL="634032" indent="-317016" lvl="1">
              <a:lnSpc>
                <a:spcPts val="4111"/>
              </a:lnSpc>
              <a:buFont typeface="Arial"/>
              <a:buChar char="•"/>
            </a:pPr>
            <a:r>
              <a:rPr lang="en-US" sz="2936">
                <a:solidFill>
                  <a:srgbClr val="000000"/>
                </a:solidFill>
                <a:latin typeface="IBM Plex Sans"/>
                <a:ea typeface="IBM Plex Sans"/>
                <a:cs typeface="IBM Plex Sans"/>
                <a:sym typeface="IBM Plex Sans"/>
              </a:rPr>
              <a:t>It reduces the need for physical paperwork and manual processes, making the placement process more organised and accessible.</a:t>
            </a:r>
          </a:p>
          <a:p>
            <a:pPr algn="just" marL="634032" indent="-317016" lvl="1">
              <a:lnSpc>
                <a:spcPts val="4111"/>
              </a:lnSpc>
              <a:buFont typeface="Arial"/>
              <a:buChar char="•"/>
            </a:pPr>
            <a:r>
              <a:rPr lang="en-US" sz="2936">
                <a:solidFill>
                  <a:srgbClr val="000000"/>
                </a:solidFill>
                <a:latin typeface="IBM Plex Sans"/>
                <a:ea typeface="IBM Plex Sans"/>
                <a:cs typeface="IBM Plex Sans"/>
                <a:sym typeface="IBM Plex Sans"/>
              </a:rPr>
              <a:t>Overall, the platform enhances the entire placement experience for both students and coordinators.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7211">
            <a:off x="14132733" y="-2489115"/>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22757">
            <a:off x="-3992400" y="6058824"/>
            <a:ext cx="7984799" cy="6068448"/>
          </a:xfrm>
          <a:custGeom>
            <a:avLst/>
            <a:gdLst/>
            <a:ahLst/>
            <a:cxnLst/>
            <a:rect r="r" b="b" t="t" l="l"/>
            <a:pathLst>
              <a:path h="6068448" w="7984799">
                <a:moveTo>
                  <a:pt x="0" y="0"/>
                </a:moveTo>
                <a:lnTo>
                  <a:pt x="7984800" y="0"/>
                </a:lnTo>
                <a:lnTo>
                  <a:pt x="7984800" y="6068447"/>
                </a:lnTo>
                <a:lnTo>
                  <a:pt x="0" y="6068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5" id="5"/>
          <p:cNvSpPr txBox="true"/>
          <p:nvPr/>
        </p:nvSpPr>
        <p:spPr>
          <a:xfrm rot="0">
            <a:off x="697688" y="4755305"/>
            <a:ext cx="16892624" cy="919264"/>
          </a:xfrm>
          <a:prstGeom prst="rect">
            <a:avLst/>
          </a:prstGeom>
        </p:spPr>
        <p:txBody>
          <a:bodyPr anchor="t" rtlCol="false" tIns="0" lIns="0" bIns="0" rIns="0">
            <a:spAutoFit/>
          </a:bodyPr>
          <a:lstStyle/>
          <a:p>
            <a:pPr algn="ctr">
              <a:lnSpc>
                <a:spcPts val="6992"/>
              </a:lnSpc>
            </a:pPr>
            <a:r>
              <a:rPr lang="en-US" sz="6992">
                <a:solidFill>
                  <a:srgbClr val="000000"/>
                </a:solidFill>
                <a:latin typeface="IBM Plex Sans"/>
                <a:ea typeface="IBM Plex Sans"/>
                <a:cs typeface="IBM Plex Sans"/>
                <a:sym typeface="IBM Plex Sans"/>
              </a:rPr>
              <a:t>ThankYou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3" id="3"/>
          <p:cNvSpPr txBox="true"/>
          <p:nvPr/>
        </p:nvSpPr>
        <p:spPr>
          <a:xfrm rot="0">
            <a:off x="4345083" y="1181100"/>
            <a:ext cx="9597834" cy="1008752"/>
          </a:xfrm>
          <a:prstGeom prst="rect">
            <a:avLst/>
          </a:prstGeom>
        </p:spPr>
        <p:txBody>
          <a:bodyPr anchor="t" rtlCol="false" tIns="0" lIns="0" bIns="0" rIns="0">
            <a:spAutoFit/>
          </a:bodyPr>
          <a:lstStyle/>
          <a:p>
            <a:pPr algn="ctr">
              <a:lnSpc>
                <a:spcPts val="7644"/>
              </a:lnSpc>
            </a:pPr>
            <a:r>
              <a:rPr lang="en-US" sz="7644">
                <a:solidFill>
                  <a:srgbClr val="000000"/>
                </a:solidFill>
                <a:latin typeface="IBM Plex Sans"/>
                <a:ea typeface="IBM Plex Sans"/>
                <a:cs typeface="IBM Plex Sans"/>
                <a:sym typeface="IBM Plex Sans"/>
              </a:rPr>
              <a:t>Motivation</a:t>
            </a:r>
          </a:p>
        </p:txBody>
      </p:sp>
      <p:sp>
        <p:nvSpPr>
          <p:cNvPr name="Freeform 4" id="4"/>
          <p:cNvSpPr/>
          <p:nvPr/>
        </p:nvSpPr>
        <p:spPr>
          <a:xfrm flipH="false" flipV="false" rot="-2827211">
            <a:off x="14295600" y="-2334122"/>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alphaModFix amt="27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422757">
            <a:off x="-2546079" y="9241332"/>
            <a:ext cx="7984799" cy="6068448"/>
          </a:xfrm>
          <a:custGeom>
            <a:avLst/>
            <a:gdLst/>
            <a:ahLst/>
            <a:cxnLst/>
            <a:rect r="r" b="b" t="t" l="l"/>
            <a:pathLst>
              <a:path h="6068448" w="7984799">
                <a:moveTo>
                  <a:pt x="0" y="0"/>
                </a:moveTo>
                <a:lnTo>
                  <a:pt x="7984799" y="0"/>
                </a:lnTo>
                <a:lnTo>
                  <a:pt x="7984799"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93514" y="2712896"/>
            <a:ext cx="16700973" cy="5907263"/>
          </a:xfrm>
          <a:prstGeom prst="rect">
            <a:avLst/>
          </a:prstGeom>
        </p:spPr>
        <p:txBody>
          <a:bodyPr anchor="t" rtlCol="false" tIns="0" lIns="0" bIns="0" rIns="0">
            <a:spAutoFit/>
          </a:bodyPr>
          <a:lstStyle/>
          <a:p>
            <a:pPr algn="just" marL="561891" indent="-280945" lvl="1">
              <a:lnSpc>
                <a:spcPts val="3643"/>
              </a:lnSpc>
              <a:buFont typeface="Arial"/>
              <a:buChar char="•"/>
            </a:pPr>
            <a:r>
              <a:rPr lang="en-US" sz="2602">
                <a:solidFill>
                  <a:srgbClr val="000000"/>
                </a:solidFill>
                <a:latin typeface="IBM Plex Sans"/>
                <a:ea typeface="IBM Plex Sans"/>
                <a:cs typeface="IBM Plex Sans"/>
                <a:sym typeface="IBM Plex Sans"/>
              </a:rPr>
              <a:t>Reduce Administrative Burden: Minimize the physical paperwork and manual processes involved in job applications and placements, making it more efficient for students, placement coordinators, and companies.</a:t>
            </a:r>
          </a:p>
          <a:p>
            <a:pPr algn="just">
              <a:lnSpc>
                <a:spcPts val="3643"/>
              </a:lnSpc>
            </a:pPr>
          </a:p>
          <a:p>
            <a:pPr algn="just" marL="561891" indent="-280945" lvl="1">
              <a:lnSpc>
                <a:spcPts val="3643"/>
              </a:lnSpc>
              <a:buFont typeface="Arial"/>
              <a:buChar char="•"/>
            </a:pPr>
            <a:r>
              <a:rPr lang="en-US" sz="2602">
                <a:solidFill>
                  <a:srgbClr val="000000"/>
                </a:solidFill>
                <a:latin typeface="IBM Plex Sans"/>
                <a:ea typeface="IBM Plex Sans"/>
                <a:cs typeface="IBM Plex Sans"/>
                <a:sym typeface="IBM Plex Sans"/>
              </a:rPr>
              <a:t>Enhance Accessibility: Provide students with an accessible platform where they can easily register, apply for jobs, and submit resumes from anywhere, improving convenience and participation.</a:t>
            </a:r>
          </a:p>
          <a:p>
            <a:pPr algn="just">
              <a:lnSpc>
                <a:spcPts val="3643"/>
              </a:lnSpc>
            </a:pPr>
          </a:p>
          <a:p>
            <a:pPr algn="just" marL="561891" indent="-280945" lvl="1">
              <a:lnSpc>
                <a:spcPts val="3643"/>
              </a:lnSpc>
              <a:buFont typeface="Arial"/>
              <a:buChar char="•"/>
            </a:pPr>
            <a:r>
              <a:rPr lang="en-US" sz="2602">
                <a:solidFill>
                  <a:srgbClr val="000000"/>
                </a:solidFill>
                <a:latin typeface="IBM Plex Sans"/>
                <a:ea typeface="IBM Plex Sans"/>
                <a:cs typeface="IBM Plex Sans"/>
                <a:sym typeface="IBM Plex Sans"/>
              </a:rPr>
              <a:t>Organized Data Management: Centralize and streamline the handling of student data, job posts, and applications to improve the overall organization of the placement process.</a:t>
            </a:r>
          </a:p>
          <a:p>
            <a:pPr algn="just">
              <a:lnSpc>
                <a:spcPts val="3643"/>
              </a:lnSpc>
            </a:pPr>
          </a:p>
          <a:p>
            <a:pPr algn="just" marL="561891" indent="-280945" lvl="1">
              <a:lnSpc>
                <a:spcPts val="3643"/>
              </a:lnSpc>
              <a:buFont typeface="Arial"/>
              <a:buChar char="•"/>
            </a:pPr>
            <a:r>
              <a:rPr lang="en-US" sz="2602">
                <a:solidFill>
                  <a:srgbClr val="000000"/>
                </a:solidFill>
                <a:latin typeface="IBM Plex Sans"/>
                <a:ea typeface="IBM Plex Sans"/>
                <a:cs typeface="IBM Plex Sans"/>
                <a:sym typeface="IBM Plex Sans"/>
              </a:rPr>
              <a:t>Improved Coordination: Facilitate smoother coordination between placement coordinators, students, and recruiters by digitizing the process and reducing logistical hurdles.</a:t>
            </a:r>
          </a:p>
          <a:p>
            <a:pPr algn="just">
              <a:lnSpc>
                <a:spcPts val="3643"/>
              </a:lnSpc>
            </a:pPr>
          </a:p>
          <a:p>
            <a:pPr algn="just">
              <a:lnSpc>
                <a:spcPts val="364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3" id="3"/>
          <p:cNvSpPr txBox="true"/>
          <p:nvPr/>
        </p:nvSpPr>
        <p:spPr>
          <a:xfrm rot="0">
            <a:off x="2824072" y="3988043"/>
            <a:ext cx="12639857" cy="3573483"/>
          </a:xfrm>
          <a:prstGeom prst="rect">
            <a:avLst/>
          </a:prstGeom>
        </p:spPr>
        <p:txBody>
          <a:bodyPr anchor="t" rtlCol="false" tIns="0" lIns="0" bIns="0" rIns="0">
            <a:spAutoFit/>
          </a:bodyPr>
          <a:lstStyle/>
          <a:p>
            <a:pPr algn="just">
              <a:lnSpc>
                <a:spcPts val="4111"/>
              </a:lnSpc>
            </a:pPr>
            <a:r>
              <a:rPr lang="en-US" sz="2936">
                <a:solidFill>
                  <a:srgbClr val="000000"/>
                </a:solidFill>
                <a:latin typeface="IBM Plex Sans"/>
                <a:ea typeface="IBM Plex Sans"/>
                <a:cs typeface="IBM Plex Sans"/>
                <a:sym typeface="IBM Plex Sans"/>
              </a:rPr>
              <a:t>The traditional campus placement process is often cumbersome, involving manual paperwork, delayed notifications, and inefficient coordination between students, placement coordinators, and companies. This leads to unnecessary delays, missed opportunities, and administrative burdens. The problem is to develop a digital platform that automates job postings, resume submissions, and notifications, streamlining the entire placement process for better efficiency and accessibility.</a:t>
            </a:r>
          </a:p>
        </p:txBody>
      </p:sp>
      <p:sp>
        <p:nvSpPr>
          <p:cNvPr name="TextBox 4" id="4"/>
          <p:cNvSpPr txBox="true"/>
          <p:nvPr/>
        </p:nvSpPr>
        <p:spPr>
          <a:xfrm rot="0">
            <a:off x="4345083" y="2112602"/>
            <a:ext cx="9597834" cy="1008752"/>
          </a:xfrm>
          <a:prstGeom prst="rect">
            <a:avLst/>
          </a:prstGeom>
        </p:spPr>
        <p:txBody>
          <a:bodyPr anchor="t" rtlCol="false" tIns="0" lIns="0" bIns="0" rIns="0">
            <a:spAutoFit/>
          </a:bodyPr>
          <a:lstStyle/>
          <a:p>
            <a:pPr algn="ctr">
              <a:lnSpc>
                <a:spcPts val="7644"/>
              </a:lnSpc>
            </a:pPr>
            <a:r>
              <a:rPr lang="en-US" sz="7644">
                <a:solidFill>
                  <a:srgbClr val="000000"/>
                </a:solidFill>
                <a:latin typeface="IBM Plex Sans"/>
                <a:ea typeface="IBM Plex Sans"/>
                <a:cs typeface="IBM Plex Sans"/>
                <a:sym typeface="IBM Plex Sans"/>
              </a:rPr>
              <a:t>Problem Statement</a:t>
            </a:r>
          </a:p>
        </p:txBody>
      </p:sp>
      <p:sp>
        <p:nvSpPr>
          <p:cNvPr name="Freeform 5" id="5"/>
          <p:cNvSpPr/>
          <p:nvPr/>
        </p:nvSpPr>
        <p:spPr>
          <a:xfrm flipH="false" flipV="false" rot="-2827211">
            <a:off x="14295600" y="-2005524"/>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422757">
            <a:off x="-3518081" y="6224076"/>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7211">
            <a:off x="-2992397" y="8340535"/>
            <a:ext cx="6559000" cy="4984840"/>
          </a:xfrm>
          <a:custGeom>
            <a:avLst/>
            <a:gdLst/>
            <a:ahLst/>
            <a:cxnLst/>
            <a:rect r="r" b="b" t="t" l="l"/>
            <a:pathLst>
              <a:path h="4984840" w="6559000">
                <a:moveTo>
                  <a:pt x="0" y="0"/>
                </a:moveTo>
                <a:lnTo>
                  <a:pt x="6559000" y="0"/>
                </a:lnTo>
                <a:lnTo>
                  <a:pt x="6559000" y="4984840"/>
                </a:lnTo>
                <a:lnTo>
                  <a:pt x="0" y="49848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282387">
            <a:off x="14295600" y="-2463492"/>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28104" y="3127375"/>
            <a:ext cx="765387" cy="937556"/>
          </a:xfrm>
          <a:custGeom>
            <a:avLst/>
            <a:gdLst/>
            <a:ahLst/>
            <a:cxnLst/>
            <a:rect r="r" b="b" t="t" l="l"/>
            <a:pathLst>
              <a:path h="937556" w="765387">
                <a:moveTo>
                  <a:pt x="0" y="0"/>
                </a:moveTo>
                <a:lnTo>
                  <a:pt x="765387" y="0"/>
                </a:lnTo>
                <a:lnTo>
                  <a:pt x="765387" y="937557"/>
                </a:lnTo>
                <a:lnTo>
                  <a:pt x="0" y="9375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472865" y="3086100"/>
            <a:ext cx="1387190" cy="1261081"/>
          </a:xfrm>
          <a:custGeom>
            <a:avLst/>
            <a:gdLst/>
            <a:ahLst/>
            <a:cxnLst/>
            <a:rect r="r" b="b" t="t" l="l"/>
            <a:pathLst>
              <a:path h="1261081" w="1387190">
                <a:moveTo>
                  <a:pt x="0" y="0"/>
                </a:moveTo>
                <a:lnTo>
                  <a:pt x="1387190" y="0"/>
                </a:lnTo>
                <a:lnTo>
                  <a:pt x="1387190" y="1261081"/>
                </a:lnTo>
                <a:lnTo>
                  <a:pt x="0" y="12610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728104" y="5776912"/>
            <a:ext cx="978226" cy="956883"/>
          </a:xfrm>
          <a:custGeom>
            <a:avLst/>
            <a:gdLst/>
            <a:ahLst/>
            <a:cxnLst/>
            <a:rect r="r" b="b" t="t" l="l"/>
            <a:pathLst>
              <a:path h="956883" w="978226">
                <a:moveTo>
                  <a:pt x="0" y="0"/>
                </a:moveTo>
                <a:lnTo>
                  <a:pt x="978226" y="0"/>
                </a:lnTo>
                <a:lnTo>
                  <a:pt x="978226" y="956883"/>
                </a:lnTo>
                <a:lnTo>
                  <a:pt x="0" y="9568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9624787" y="6255354"/>
            <a:ext cx="1083345" cy="1203717"/>
          </a:xfrm>
          <a:custGeom>
            <a:avLst/>
            <a:gdLst/>
            <a:ahLst/>
            <a:cxnLst/>
            <a:rect r="r" b="b" t="t" l="l"/>
            <a:pathLst>
              <a:path h="1203717" w="1083345">
                <a:moveTo>
                  <a:pt x="0" y="0"/>
                </a:moveTo>
                <a:lnTo>
                  <a:pt x="1083345" y="0"/>
                </a:lnTo>
                <a:lnTo>
                  <a:pt x="1083345" y="1203717"/>
                </a:lnTo>
                <a:lnTo>
                  <a:pt x="0" y="120371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4345083" y="1306480"/>
            <a:ext cx="9597834" cy="1008752"/>
          </a:xfrm>
          <a:prstGeom prst="rect">
            <a:avLst/>
          </a:prstGeom>
        </p:spPr>
        <p:txBody>
          <a:bodyPr anchor="t" rtlCol="false" tIns="0" lIns="0" bIns="0" rIns="0">
            <a:spAutoFit/>
          </a:bodyPr>
          <a:lstStyle/>
          <a:p>
            <a:pPr algn="ctr">
              <a:lnSpc>
                <a:spcPts val="7644"/>
              </a:lnSpc>
            </a:pPr>
            <a:r>
              <a:rPr lang="en-US" sz="7644">
                <a:solidFill>
                  <a:srgbClr val="000000"/>
                </a:solidFill>
                <a:latin typeface="IBM Plex Sans"/>
                <a:ea typeface="IBM Plex Sans"/>
                <a:cs typeface="IBM Plex Sans"/>
                <a:sym typeface="IBM Plex Sans"/>
              </a:rPr>
              <a:t>Proposed Approach</a:t>
            </a:r>
          </a:p>
        </p:txBody>
      </p:sp>
      <p:sp>
        <p:nvSpPr>
          <p:cNvPr name="TextBox 9" id="9"/>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10" id="10"/>
          <p:cNvSpPr txBox="true"/>
          <p:nvPr/>
        </p:nvSpPr>
        <p:spPr>
          <a:xfrm rot="0">
            <a:off x="3985206" y="5748337"/>
            <a:ext cx="3202514" cy="3877888"/>
          </a:xfrm>
          <a:prstGeom prst="rect">
            <a:avLst/>
          </a:prstGeom>
        </p:spPr>
        <p:txBody>
          <a:bodyPr anchor="t" rtlCol="false" tIns="0" lIns="0" bIns="0" rIns="0">
            <a:spAutoFit/>
          </a:bodyPr>
          <a:lstStyle/>
          <a:p>
            <a:pPr algn="just">
              <a:lnSpc>
                <a:spcPts val="2800"/>
              </a:lnSpc>
              <a:spcBef>
                <a:spcPct val="0"/>
              </a:spcBef>
            </a:pPr>
            <a:r>
              <a:rPr lang="en-US" b="true" sz="2154">
                <a:solidFill>
                  <a:srgbClr val="000000"/>
                </a:solidFill>
                <a:latin typeface="IBM Plex Sans Bold"/>
                <a:ea typeface="IBM Plex Sans Bold"/>
                <a:cs typeface="IBM Plex Sans Bold"/>
                <a:sym typeface="IBM Plex Sans Bold"/>
              </a:rPr>
              <a:t>Role-Based Access</a:t>
            </a:r>
          </a:p>
          <a:p>
            <a:pPr algn="just">
              <a:lnSpc>
                <a:spcPts val="2800"/>
              </a:lnSpc>
              <a:spcBef>
                <a:spcPct val="0"/>
              </a:spcBef>
            </a:pPr>
            <a:r>
              <a:rPr lang="en-US" sz="2154">
                <a:solidFill>
                  <a:srgbClr val="000000"/>
                </a:solidFill>
                <a:latin typeface="IBM Plex Sans"/>
                <a:ea typeface="IBM Plex Sans"/>
                <a:cs typeface="IBM Plex Sans"/>
                <a:sym typeface="IBM Plex Sans"/>
              </a:rPr>
              <a:t> </a:t>
            </a:r>
            <a:r>
              <a:rPr lang="en-US" sz="2154">
                <a:solidFill>
                  <a:srgbClr val="000000"/>
                </a:solidFill>
                <a:latin typeface="IBM Plex Sans"/>
                <a:ea typeface="IBM Plex Sans"/>
                <a:cs typeface="IBM Plex Sans"/>
                <a:sym typeface="IBM Plex Sans"/>
              </a:rPr>
              <a:t>Each user has specific permissions based on their role. Admins manage the portal and job postings, while students apply for jobs and track their applications, ensuring a streamlined and secure process.</a:t>
            </a:r>
          </a:p>
        </p:txBody>
      </p:sp>
      <p:sp>
        <p:nvSpPr>
          <p:cNvPr name="TextBox 11" id="11"/>
          <p:cNvSpPr txBox="true"/>
          <p:nvPr/>
        </p:nvSpPr>
        <p:spPr>
          <a:xfrm rot="0">
            <a:off x="11028733" y="6100762"/>
            <a:ext cx="3202514" cy="3525463"/>
          </a:xfrm>
          <a:prstGeom prst="rect">
            <a:avLst/>
          </a:prstGeom>
        </p:spPr>
        <p:txBody>
          <a:bodyPr anchor="t" rtlCol="false" tIns="0" lIns="0" bIns="0" rIns="0">
            <a:spAutoFit/>
          </a:bodyPr>
          <a:lstStyle/>
          <a:p>
            <a:pPr algn="just">
              <a:lnSpc>
                <a:spcPts val="2800"/>
              </a:lnSpc>
            </a:pPr>
            <a:r>
              <a:rPr lang="en-US" sz="2154" b="true">
                <a:solidFill>
                  <a:srgbClr val="000000"/>
                </a:solidFill>
                <a:latin typeface="IBM Plex Sans Bold"/>
                <a:ea typeface="IBM Plex Sans Bold"/>
                <a:cs typeface="IBM Plex Sans Bold"/>
                <a:sym typeface="IBM Plex Sans Bold"/>
              </a:rPr>
              <a:t>APIs</a:t>
            </a:r>
            <a:r>
              <a:rPr lang="en-US" sz="2154">
                <a:solidFill>
                  <a:srgbClr val="000000"/>
                </a:solidFill>
                <a:latin typeface="IBM Plex Sans"/>
                <a:ea typeface="IBM Plex Sans"/>
                <a:cs typeface="IBM Plex Sans"/>
                <a:sym typeface="IBM Plex Sans"/>
              </a:rPr>
              <a:t> </a:t>
            </a:r>
          </a:p>
          <a:p>
            <a:pPr algn="just">
              <a:lnSpc>
                <a:spcPts val="2800"/>
              </a:lnSpc>
            </a:pPr>
            <a:r>
              <a:rPr lang="en-US" sz="2154">
                <a:solidFill>
                  <a:srgbClr val="000000"/>
                </a:solidFill>
                <a:latin typeface="IBM Plex Sans"/>
                <a:ea typeface="IBM Plex Sans"/>
                <a:cs typeface="IBM Plex Sans"/>
                <a:sym typeface="IBM Plex Sans"/>
              </a:rPr>
              <a:t>The system uses backend programs (APIs) to handle tasks like user management, job postings, academic records, and interview scheduling, ensuring smooth operation.</a:t>
            </a:r>
          </a:p>
          <a:p>
            <a:pPr algn="just">
              <a:lnSpc>
                <a:spcPts val="2800"/>
              </a:lnSpc>
              <a:spcBef>
                <a:spcPct val="0"/>
              </a:spcBef>
            </a:pPr>
          </a:p>
        </p:txBody>
      </p:sp>
      <p:sp>
        <p:nvSpPr>
          <p:cNvPr name="TextBox 12" id="12"/>
          <p:cNvSpPr txBox="true"/>
          <p:nvPr/>
        </p:nvSpPr>
        <p:spPr>
          <a:xfrm rot="0">
            <a:off x="11028733" y="3098800"/>
            <a:ext cx="3202514" cy="2468188"/>
          </a:xfrm>
          <a:prstGeom prst="rect">
            <a:avLst/>
          </a:prstGeom>
        </p:spPr>
        <p:txBody>
          <a:bodyPr anchor="t" rtlCol="false" tIns="0" lIns="0" bIns="0" rIns="0">
            <a:spAutoFit/>
          </a:bodyPr>
          <a:lstStyle/>
          <a:p>
            <a:pPr algn="just">
              <a:lnSpc>
                <a:spcPts val="2800"/>
              </a:lnSpc>
            </a:pPr>
            <a:r>
              <a:rPr lang="en-US" sz="2154" b="true">
                <a:solidFill>
                  <a:srgbClr val="000000"/>
                </a:solidFill>
                <a:latin typeface="IBM Plex Sans Bold"/>
                <a:ea typeface="IBM Plex Sans Bold"/>
                <a:cs typeface="IBM Plex Sans Bold"/>
                <a:sym typeface="IBM Plex Sans Bold"/>
              </a:rPr>
              <a:t>Eligibility Automation</a:t>
            </a:r>
            <a:r>
              <a:rPr lang="en-US" sz="2154">
                <a:solidFill>
                  <a:srgbClr val="000000"/>
                </a:solidFill>
                <a:latin typeface="IBM Plex Sans"/>
                <a:ea typeface="IBM Plex Sans"/>
                <a:cs typeface="IBM Plex Sans"/>
                <a:sym typeface="IBM Plex Sans"/>
              </a:rPr>
              <a:t>: Automatically checks if students meet job requirements, allowing only eligible candidates to apply.</a:t>
            </a:r>
          </a:p>
          <a:p>
            <a:pPr algn="just">
              <a:lnSpc>
                <a:spcPts val="2800"/>
              </a:lnSpc>
              <a:spcBef>
                <a:spcPct val="0"/>
              </a:spcBef>
            </a:pPr>
          </a:p>
        </p:txBody>
      </p:sp>
      <p:sp>
        <p:nvSpPr>
          <p:cNvPr name="TextBox 13" id="13"/>
          <p:cNvSpPr txBox="true"/>
          <p:nvPr/>
        </p:nvSpPr>
        <p:spPr>
          <a:xfrm rot="0">
            <a:off x="3985206" y="3098800"/>
            <a:ext cx="4060327" cy="2044700"/>
          </a:xfrm>
          <a:prstGeom prst="rect">
            <a:avLst/>
          </a:prstGeom>
        </p:spPr>
        <p:txBody>
          <a:bodyPr anchor="t" rtlCol="false" tIns="0" lIns="0" bIns="0" rIns="0">
            <a:spAutoFit/>
          </a:bodyPr>
          <a:lstStyle/>
          <a:p>
            <a:pPr algn="just">
              <a:lnSpc>
                <a:spcPts val="3250"/>
              </a:lnSpc>
              <a:spcBef>
                <a:spcPct val="0"/>
              </a:spcBef>
            </a:pPr>
            <a:r>
              <a:rPr lang="en-US" b="true" sz="2500">
                <a:solidFill>
                  <a:srgbClr val="000000"/>
                </a:solidFill>
                <a:latin typeface="IBM Plex Sans Bold"/>
                <a:ea typeface="IBM Plex Sans Bold"/>
                <a:cs typeface="IBM Plex Sans Bold"/>
                <a:sym typeface="IBM Plex Sans Bold"/>
              </a:rPr>
              <a:t>Security and Scalability</a:t>
            </a:r>
            <a:r>
              <a:rPr lang="en-US" sz="2500">
                <a:solidFill>
                  <a:srgbClr val="000000"/>
                </a:solidFill>
                <a:latin typeface="IBM Plex Sans"/>
                <a:ea typeface="IBM Plex Sans"/>
                <a:cs typeface="IBM Plex Sans"/>
                <a:sym typeface="IBM Plex Sans"/>
              </a:rPr>
              <a:t>: </a:t>
            </a:r>
          </a:p>
          <a:p>
            <a:pPr algn="just">
              <a:lnSpc>
                <a:spcPts val="3250"/>
              </a:lnSpc>
              <a:spcBef>
                <a:spcPct val="0"/>
              </a:spcBef>
            </a:pPr>
            <a:r>
              <a:rPr lang="en-US" sz="2500">
                <a:solidFill>
                  <a:srgbClr val="000000"/>
                </a:solidFill>
                <a:latin typeface="IBM Plex Sans"/>
                <a:ea typeface="IBM Plex Sans"/>
                <a:cs typeface="IBM Plex Sans"/>
                <a:sym typeface="IBM Plex Sans"/>
              </a:rPr>
              <a:t>Strong login mechanisms protect data, and the system can handle a large number of users efficiently.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282387">
            <a:off x="14295600" y="-2463492"/>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42112" y="2066426"/>
            <a:ext cx="9803776" cy="5661681"/>
          </a:xfrm>
          <a:custGeom>
            <a:avLst/>
            <a:gdLst/>
            <a:ahLst/>
            <a:cxnLst/>
            <a:rect r="r" b="b" t="t" l="l"/>
            <a:pathLst>
              <a:path h="5661681" w="9803776">
                <a:moveTo>
                  <a:pt x="0" y="0"/>
                </a:moveTo>
                <a:lnTo>
                  <a:pt x="9803776" y="0"/>
                </a:lnTo>
                <a:lnTo>
                  <a:pt x="9803776" y="5661681"/>
                </a:lnTo>
                <a:lnTo>
                  <a:pt x="0" y="5661681"/>
                </a:lnTo>
                <a:lnTo>
                  <a:pt x="0" y="0"/>
                </a:lnTo>
                <a:close/>
              </a:path>
            </a:pathLst>
          </a:custGeom>
          <a:blipFill>
            <a:blip r:embed="rId4"/>
            <a:stretch>
              <a:fillRect l="0" t="0" r="0" b="0"/>
            </a:stretch>
          </a:blipFill>
        </p:spPr>
      </p:sp>
      <p:sp>
        <p:nvSpPr>
          <p:cNvPr name="TextBox 4" id="4"/>
          <p:cNvSpPr txBox="true"/>
          <p:nvPr/>
        </p:nvSpPr>
        <p:spPr>
          <a:xfrm rot="0">
            <a:off x="4551024" y="600524"/>
            <a:ext cx="9597834" cy="1008752"/>
          </a:xfrm>
          <a:prstGeom prst="rect">
            <a:avLst/>
          </a:prstGeom>
        </p:spPr>
        <p:txBody>
          <a:bodyPr anchor="t" rtlCol="false" tIns="0" lIns="0" bIns="0" rIns="0">
            <a:spAutoFit/>
          </a:bodyPr>
          <a:lstStyle/>
          <a:p>
            <a:pPr algn="ctr">
              <a:lnSpc>
                <a:spcPts val="7644"/>
              </a:lnSpc>
            </a:pPr>
            <a:r>
              <a:rPr lang="en-US" sz="7644">
                <a:solidFill>
                  <a:srgbClr val="000000"/>
                </a:solidFill>
                <a:latin typeface="IBM Plex Sans"/>
                <a:ea typeface="IBM Plex Sans"/>
                <a:cs typeface="IBM Plex Sans"/>
                <a:sym typeface="IBM Plex Sans"/>
              </a:rPr>
              <a:t>MVC architecture</a:t>
            </a:r>
          </a:p>
        </p:txBody>
      </p:sp>
      <p:sp>
        <p:nvSpPr>
          <p:cNvPr name="TextBox 5" id="5"/>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6" id="6"/>
          <p:cNvSpPr txBox="true"/>
          <p:nvPr/>
        </p:nvSpPr>
        <p:spPr>
          <a:xfrm rot="0">
            <a:off x="1131671" y="8175732"/>
            <a:ext cx="16230600" cy="1266825"/>
          </a:xfrm>
          <a:prstGeom prst="rect">
            <a:avLst/>
          </a:prstGeom>
        </p:spPr>
        <p:txBody>
          <a:bodyPr anchor="t" rtlCol="false" tIns="0" lIns="0" bIns="0" rIns="0">
            <a:spAutoFit/>
          </a:bodyPr>
          <a:lstStyle/>
          <a:p>
            <a:pPr algn="ctr">
              <a:lnSpc>
                <a:spcPts val="2520"/>
              </a:lnSpc>
              <a:spcBef>
                <a:spcPct val="0"/>
              </a:spcBef>
            </a:pPr>
            <a:r>
              <a:rPr lang="en-US" sz="2100">
                <a:solidFill>
                  <a:srgbClr val="000000"/>
                </a:solidFill>
                <a:latin typeface="IBM Plex Sans"/>
                <a:ea typeface="IBM Plex Sans"/>
                <a:cs typeface="IBM Plex Sans"/>
                <a:sym typeface="IBM Plex Sans"/>
              </a:rPr>
              <a:t>The diagram illustrates a data flow for a JPNU system. Users interact with the system through a user interface, which communicates with a JPNU API. The API processes requests and interacts with a JPNU database to retrieve and store data. The system models include user details, jobs, and notifications. The database likely stores information related to these models. The overall flow represents the interaction between users, the system's interface, the API, and the database.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3" id="3"/>
          <p:cNvSpPr txBox="true"/>
          <p:nvPr/>
        </p:nvSpPr>
        <p:spPr>
          <a:xfrm rot="0">
            <a:off x="3327502" y="1143000"/>
            <a:ext cx="11632996" cy="1528977"/>
          </a:xfrm>
          <a:prstGeom prst="rect">
            <a:avLst/>
          </a:prstGeom>
        </p:spPr>
        <p:txBody>
          <a:bodyPr anchor="t" rtlCol="false" tIns="0" lIns="0" bIns="0" rIns="0">
            <a:spAutoFit/>
          </a:bodyPr>
          <a:lstStyle/>
          <a:p>
            <a:pPr algn="ctr">
              <a:lnSpc>
                <a:spcPts val="5902"/>
              </a:lnSpc>
            </a:pPr>
            <a:r>
              <a:rPr lang="en-US" sz="5902">
                <a:solidFill>
                  <a:srgbClr val="000000"/>
                </a:solidFill>
                <a:latin typeface="IBM Plex Sans"/>
                <a:ea typeface="IBM Plex Sans"/>
                <a:cs typeface="IBM Plex Sans"/>
                <a:sym typeface="IBM Plex Sans"/>
              </a:rPr>
              <a:t>Flow for Campus Placement Portal</a:t>
            </a:r>
          </a:p>
          <a:p>
            <a:pPr algn="ctr">
              <a:lnSpc>
                <a:spcPts val="5902"/>
              </a:lnSpc>
            </a:pPr>
          </a:p>
        </p:txBody>
      </p:sp>
      <p:sp>
        <p:nvSpPr>
          <p:cNvPr name="Freeform 4" id="4"/>
          <p:cNvSpPr/>
          <p:nvPr/>
        </p:nvSpPr>
        <p:spPr>
          <a:xfrm flipH="false" flipV="false" rot="-2827211">
            <a:off x="14295600" y="-2005524"/>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422757">
            <a:off x="-3518081" y="6224076"/>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26906" y="2365300"/>
            <a:ext cx="15453337" cy="6140450"/>
          </a:xfrm>
          <a:prstGeom prst="rect">
            <a:avLst/>
          </a:prstGeom>
        </p:spPr>
        <p:txBody>
          <a:bodyPr anchor="t" rtlCol="false" tIns="0" lIns="0" bIns="0" rIns="0">
            <a:spAutoFit/>
          </a:bodyPr>
          <a:lstStyle/>
          <a:p>
            <a:pPr algn="just" marL="539751" indent="-269876" lvl="1">
              <a:lnSpc>
                <a:spcPts val="4075"/>
              </a:lnSpc>
              <a:buFont typeface="Arial"/>
              <a:buChar char="•"/>
            </a:pPr>
            <a:r>
              <a:rPr lang="en-US" sz="2500">
                <a:solidFill>
                  <a:srgbClr val="000000"/>
                </a:solidFill>
                <a:latin typeface="IBM Plex Sans"/>
                <a:ea typeface="IBM Plex Sans"/>
                <a:cs typeface="IBM Plex Sans"/>
                <a:sym typeface="IBM Plex Sans"/>
              </a:rPr>
              <a:t>User Authentication: Users create accounts and log in to access their respective dashboards.</a:t>
            </a:r>
          </a:p>
          <a:p>
            <a:pPr algn="just" marL="539751" indent="-269876" lvl="1">
              <a:lnSpc>
                <a:spcPts val="4075"/>
              </a:lnSpc>
              <a:buFont typeface="Arial"/>
              <a:buChar char="•"/>
            </a:pPr>
            <a:r>
              <a:rPr lang="en-US" sz="2500">
                <a:solidFill>
                  <a:srgbClr val="000000"/>
                </a:solidFill>
                <a:latin typeface="IBM Plex Sans"/>
                <a:ea typeface="IBM Plex Sans"/>
                <a:cs typeface="IBM Plex Sans"/>
                <a:sym typeface="IBM Plex Sans"/>
              </a:rPr>
              <a:t>Student Dashboard: Students set up their profiles by entering academic and professional details.</a:t>
            </a:r>
          </a:p>
          <a:p>
            <a:pPr algn="just" marL="539751" indent="-269876" lvl="1">
              <a:lnSpc>
                <a:spcPts val="4075"/>
              </a:lnSpc>
              <a:buFont typeface="Arial"/>
              <a:buChar char="•"/>
            </a:pPr>
            <a:r>
              <a:rPr lang="en-US" sz="2500">
                <a:solidFill>
                  <a:srgbClr val="000000"/>
                </a:solidFill>
                <a:latin typeface="IBM Plex Sans"/>
                <a:ea typeface="IBM Plex Sans"/>
                <a:cs typeface="IBM Plex Sans"/>
                <a:sym typeface="IBM Plex Sans"/>
              </a:rPr>
              <a:t>Placement Coordinator Dashboard: Coordinators can create, publish, and manage job postings for recruitment.</a:t>
            </a:r>
          </a:p>
          <a:p>
            <a:pPr algn="just" marL="539751" indent="-269876" lvl="1">
              <a:lnSpc>
                <a:spcPts val="4075"/>
              </a:lnSpc>
              <a:buFont typeface="Arial"/>
              <a:buChar char="•"/>
            </a:pPr>
            <a:r>
              <a:rPr lang="en-US" sz="2500">
                <a:solidFill>
                  <a:srgbClr val="000000"/>
                </a:solidFill>
                <a:latin typeface="IBM Plex Sans"/>
                <a:ea typeface="IBM Plex Sans"/>
                <a:cs typeface="IBM Plex Sans"/>
                <a:sym typeface="IBM Plex Sans"/>
              </a:rPr>
              <a:t>Job Notifications: Students receive real-time alerts about new job postings relevant to their profiles.</a:t>
            </a:r>
          </a:p>
          <a:p>
            <a:pPr algn="just" marL="539751" indent="-269876" lvl="1">
              <a:lnSpc>
                <a:spcPts val="4075"/>
              </a:lnSpc>
              <a:buFont typeface="Arial"/>
              <a:buChar char="•"/>
            </a:pPr>
            <a:r>
              <a:rPr lang="en-US" sz="2500">
                <a:solidFill>
                  <a:srgbClr val="000000"/>
                </a:solidFill>
                <a:latin typeface="IBM Plex Sans"/>
                <a:ea typeface="IBM Plex Sans"/>
                <a:cs typeface="IBM Plex Sans"/>
                <a:sym typeface="IBM Plex Sans"/>
              </a:rPr>
              <a:t>Job Search and Application: Students browse and filter job listings to find suitable opportunities.</a:t>
            </a:r>
          </a:p>
          <a:p>
            <a:pPr algn="just" marL="539751" indent="-269876" lvl="1">
              <a:lnSpc>
                <a:spcPts val="4075"/>
              </a:lnSpc>
              <a:buFont typeface="Arial"/>
              <a:buChar char="•"/>
            </a:pPr>
            <a:r>
              <a:rPr lang="en-US" sz="2500">
                <a:solidFill>
                  <a:srgbClr val="000000"/>
                </a:solidFill>
                <a:latin typeface="IBM Plex Sans"/>
                <a:ea typeface="IBM Plex Sans"/>
                <a:cs typeface="IBM Plex Sans"/>
                <a:sym typeface="IBM Plex Sans"/>
              </a:rPr>
              <a:t>Resume Submission: Students apply for jobs by submitting their generated resumes and additional information.</a:t>
            </a:r>
          </a:p>
          <a:p>
            <a:pPr algn="just" marL="539751" indent="-269876" lvl="1">
              <a:lnSpc>
                <a:spcPts val="4075"/>
              </a:lnSpc>
              <a:buFont typeface="Arial"/>
              <a:buChar char="•"/>
            </a:pPr>
            <a:r>
              <a:rPr lang="en-US" sz="2500">
                <a:solidFill>
                  <a:srgbClr val="000000"/>
                </a:solidFill>
                <a:latin typeface="IBM Plex Sans"/>
                <a:ea typeface="IBM Plex Sans"/>
                <a:cs typeface="IBM Plex Sans"/>
                <a:sym typeface="IBM Plex Sans"/>
              </a:rPr>
              <a:t>Application Tracking: Students can track the status of their job applications through their dashboard.</a:t>
            </a:r>
          </a:p>
          <a:p>
            <a:pPr algn="just" marL="539751" indent="-269876" lvl="1">
              <a:lnSpc>
                <a:spcPts val="4075"/>
              </a:lnSpc>
              <a:buFont typeface="Arial"/>
              <a:buChar char="•"/>
            </a:pPr>
            <a:r>
              <a:rPr lang="en-US" sz="2500">
                <a:solidFill>
                  <a:srgbClr val="000000"/>
                </a:solidFill>
                <a:latin typeface="IBM Plex Sans"/>
                <a:ea typeface="IBM Plex Sans"/>
                <a:cs typeface="IBM Plex Sans"/>
                <a:sym typeface="IBM Plex Sans"/>
              </a:rPr>
              <a:t>Feedback and Notifications: Placement coordinators provide feedback and notify students about interview schedules.</a:t>
            </a:r>
          </a:p>
          <a:p>
            <a:pPr algn="just">
              <a:lnSpc>
                <a:spcPts val="407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7211">
            <a:off x="14295600" y="-2005524"/>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22757">
            <a:off x="-3518081" y="6224076"/>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24794" y="2493309"/>
            <a:ext cx="11638412" cy="7051257"/>
          </a:xfrm>
          <a:custGeom>
            <a:avLst/>
            <a:gdLst/>
            <a:ahLst/>
            <a:cxnLst/>
            <a:rect r="r" b="b" t="t" l="l"/>
            <a:pathLst>
              <a:path h="7051257" w="11638412">
                <a:moveTo>
                  <a:pt x="0" y="0"/>
                </a:moveTo>
                <a:lnTo>
                  <a:pt x="11638412" y="0"/>
                </a:lnTo>
                <a:lnTo>
                  <a:pt x="11638412" y="7051257"/>
                </a:lnTo>
                <a:lnTo>
                  <a:pt x="0" y="7051257"/>
                </a:lnTo>
                <a:lnTo>
                  <a:pt x="0" y="0"/>
                </a:lnTo>
                <a:close/>
              </a:path>
            </a:pathLst>
          </a:custGeom>
          <a:blipFill>
            <a:blip r:embed="rId4"/>
            <a:stretch>
              <a:fillRect l="0" t="-3159" r="0" b="0"/>
            </a:stretch>
          </a:blipFill>
        </p:spPr>
      </p:sp>
      <p:sp>
        <p:nvSpPr>
          <p:cNvPr name="TextBox 5" id="5"/>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
        <p:nvSpPr>
          <p:cNvPr name="TextBox 6" id="6"/>
          <p:cNvSpPr txBox="true"/>
          <p:nvPr/>
        </p:nvSpPr>
        <p:spPr>
          <a:xfrm rot="0">
            <a:off x="4958235" y="608583"/>
            <a:ext cx="8371531" cy="1521535"/>
          </a:xfrm>
          <a:prstGeom prst="rect">
            <a:avLst/>
          </a:prstGeom>
        </p:spPr>
        <p:txBody>
          <a:bodyPr anchor="t" rtlCol="false" tIns="0" lIns="0" bIns="0" rIns="0">
            <a:spAutoFit/>
          </a:bodyPr>
          <a:lstStyle/>
          <a:p>
            <a:pPr algn="ctr" marL="0" indent="0" lvl="0">
              <a:lnSpc>
                <a:spcPts val="5902"/>
              </a:lnSpc>
              <a:spcBef>
                <a:spcPct val="0"/>
              </a:spcBef>
            </a:pPr>
            <a:r>
              <a:rPr lang="en-US" sz="5902" strike="noStrike" u="none">
                <a:solidFill>
                  <a:srgbClr val="000000"/>
                </a:solidFill>
                <a:latin typeface="IBM Plex Sans"/>
                <a:ea typeface="IBM Plex Sans"/>
                <a:cs typeface="IBM Plex Sans"/>
                <a:sym typeface="IBM Plex Sans"/>
              </a:rPr>
              <a:t>Screenshots of workdone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827211">
            <a:off x="14295600" y="-2005524"/>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22757">
            <a:off x="-3518081" y="6224076"/>
            <a:ext cx="7984799" cy="6068448"/>
          </a:xfrm>
          <a:custGeom>
            <a:avLst/>
            <a:gdLst/>
            <a:ahLst/>
            <a:cxnLst/>
            <a:rect r="r" b="b" t="t" l="l"/>
            <a:pathLst>
              <a:path h="6068448" w="7984799">
                <a:moveTo>
                  <a:pt x="0" y="0"/>
                </a:moveTo>
                <a:lnTo>
                  <a:pt x="7984800" y="0"/>
                </a:lnTo>
                <a:lnTo>
                  <a:pt x="7984800" y="6068448"/>
                </a:lnTo>
                <a:lnTo>
                  <a:pt x="0" y="6068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24794" y="2063372"/>
            <a:ext cx="11638412" cy="6261506"/>
          </a:xfrm>
          <a:custGeom>
            <a:avLst/>
            <a:gdLst/>
            <a:ahLst/>
            <a:cxnLst/>
            <a:rect r="r" b="b" t="t" l="l"/>
            <a:pathLst>
              <a:path h="6261506" w="11638412">
                <a:moveTo>
                  <a:pt x="0" y="0"/>
                </a:moveTo>
                <a:lnTo>
                  <a:pt x="11638412" y="0"/>
                </a:lnTo>
                <a:lnTo>
                  <a:pt x="11638412" y="6261506"/>
                </a:lnTo>
                <a:lnTo>
                  <a:pt x="0" y="6261506"/>
                </a:lnTo>
                <a:lnTo>
                  <a:pt x="0" y="0"/>
                </a:lnTo>
                <a:close/>
              </a:path>
            </a:pathLst>
          </a:custGeom>
          <a:blipFill>
            <a:blip r:embed="rId4"/>
            <a:stretch>
              <a:fillRect l="0" t="-16170" r="0" b="0"/>
            </a:stretch>
          </a:blipFill>
        </p:spPr>
      </p:sp>
      <p:sp>
        <p:nvSpPr>
          <p:cNvPr name="TextBox 5" id="5"/>
          <p:cNvSpPr txBox="true"/>
          <p:nvPr/>
        </p:nvSpPr>
        <p:spPr>
          <a:xfrm rot="0">
            <a:off x="15435353" y="9846450"/>
            <a:ext cx="2689779" cy="323850"/>
          </a:xfrm>
          <a:prstGeom prst="rect">
            <a:avLst/>
          </a:prstGeom>
        </p:spPr>
        <p:txBody>
          <a:bodyPr anchor="t" rtlCol="false" tIns="0" lIns="0" bIns="0" rIns="0">
            <a:spAutoFit/>
          </a:bodyPr>
          <a:lstStyle/>
          <a:p>
            <a:pPr algn="l" marL="0" indent="0" lvl="0">
              <a:lnSpc>
                <a:spcPts val="2520"/>
              </a:lnSpc>
              <a:spcBef>
                <a:spcPct val="0"/>
              </a:spcBef>
            </a:pPr>
            <a:r>
              <a:rPr lang="en-US" sz="2100">
                <a:solidFill>
                  <a:srgbClr val="000000"/>
                </a:solidFill>
                <a:latin typeface="IBM Plex Sans"/>
                <a:ea typeface="IBM Plex Sans"/>
                <a:cs typeface="IBM Plex Sans"/>
                <a:sym typeface="IBM Plex Sans"/>
              </a:rPr>
              <a:t>minor project reivew2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DAGTp7muoPY</dc:identifier>
  <dcterms:modified xsi:type="dcterms:W3CDTF">2011-08-01T06:04:30Z</dcterms:modified>
  <cp:revision>1</cp:revision>
  <dc:title>Strategy Deck Business Presentation in Purple White Modular Abstract Style</dc:title>
</cp:coreProperties>
</file>