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4"/>
  </p:sldMasterIdLst>
  <p:notesMasterIdLst>
    <p:notesMasterId r:id="rId7"/>
  </p:notesMasterIdLst>
  <p:sldIdLst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7419" autoAdjust="0"/>
  </p:normalViewPr>
  <p:slideViewPr>
    <p:cSldViewPr snapToGrid="0">
      <p:cViewPr varScale="1">
        <p:scale>
          <a:sx n="128" d="100"/>
          <a:sy n="12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6528-39D7-40F1-835D-6CE96CAA148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7F64-850E-4856-899C-33DF13F0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3FA5166-5332-40DE-8EDD-2E71BAA25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6DA9C-1A54-4176-9DEA-0AC0CD62CDE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62E72647-C348-4E30-9B27-AE341C151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7470B78B-D181-40AA-BE91-796863283F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0928" y="3083846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320C-3BF6-4143-B1B3-D285740DD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6A00-9170-4A1C-9AAB-75A5CB35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EB1D-CACD-40A7-BF3F-0F13626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B3E-4B87-44F6-8FE5-75078570F405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C86C-E927-4332-B1C8-2379476B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7937-E2FB-4F48-AABE-A8A72AC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C23-76DB-4987-B90C-48EA4B42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1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776" userDrawn="1">
          <p15:clr>
            <a:srgbClr val="F26B43"/>
          </p15:clr>
        </p15:guide>
        <p15:guide id="5" orient="horz" pos="4117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648" userDrawn="1">
          <p15:clr>
            <a:srgbClr val="F26B43"/>
          </p15:clr>
        </p15:guide>
        <p15:guide id="8" pos="1920" userDrawn="1">
          <p15:clr>
            <a:srgbClr val="F26B43"/>
          </p15:clr>
        </p15:guide>
        <p15:guide id="9" pos="4032" userDrawn="1">
          <p15:clr>
            <a:srgbClr val="F26B43"/>
          </p15:clr>
        </p15:guide>
        <p15:guide id="10" pos="1728" userDrawn="1">
          <p15:clr>
            <a:srgbClr val="F26B43"/>
          </p15:clr>
        </p15:guide>
        <p15:guide id="11" pos="2112" userDrawn="1">
          <p15:clr>
            <a:srgbClr val="F26B43"/>
          </p15:clr>
        </p15:guide>
        <p15:guide id="12" pos="5760" userDrawn="1">
          <p15:clr>
            <a:srgbClr val="F26B43"/>
          </p15:clr>
        </p15:guide>
        <p15:guide id="13" pos="5568" userDrawn="1">
          <p15:clr>
            <a:srgbClr val="F26B43"/>
          </p15:clr>
        </p15:guide>
        <p15:guide id="14" pos="5952" userDrawn="1">
          <p15:clr>
            <a:srgbClr val="F26B43"/>
          </p15:clr>
        </p15:guide>
        <p15:guide id="15" orient="horz" pos="549" userDrawn="1">
          <p15:clr>
            <a:srgbClr val="F26B43"/>
          </p15:clr>
        </p15:guide>
        <p15:guide id="17" orient="horz" pos="1083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1621" userDrawn="1">
          <p15:clr>
            <a:srgbClr val="F26B43"/>
          </p15:clr>
        </p15:guide>
        <p15:guide id="20" orient="horz" pos="2696" userDrawn="1">
          <p15:clr>
            <a:srgbClr val="F26B43"/>
          </p15:clr>
        </p15:guide>
        <p15:guide id="21" orient="horz" pos="3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ames.Onyejizu@ibm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image" Target="../media/image3.jpeg"/><Relationship Id="rId9" Type="http://schemas.openxmlformats.org/officeDocument/2006/relationships/hyperlink" Target="mailto:James.Kel7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rgbClr val="C9DE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7B37E9-5864-9140-A648-C29A89CC0BC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7166919" cy="6858000"/>
          </a:xfrm>
          <a:pattFill prst="pct5">
            <a:fgClr>
              <a:srgbClr val="C9DEFF"/>
            </a:fgClr>
            <a:bgClr>
              <a:srgbClr val="C9DEFF"/>
            </a:bgClr>
          </a:pattFill>
        </p:spPr>
        <p:txBody>
          <a:bodyPr/>
          <a:lstStyle>
            <a:defPPr>
              <a:defRPr lang="en-US"/>
            </a:defPPr>
            <a:lvl1pPr marL="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31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62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93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924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55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6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17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485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endParaRPr lang="en-US" sz="2400" b="1" dirty="0"/>
          </a:p>
          <a:p>
            <a:pPr lvl="1" indent="0">
              <a:buNone/>
            </a:pPr>
            <a:r>
              <a:rPr lang="en-US" sz="2400" b="1" dirty="0"/>
              <a:t>Name:</a:t>
            </a:r>
            <a:r>
              <a:rPr lang="en-US" sz="2400" dirty="0"/>
              <a:t> </a:t>
            </a:r>
            <a:r>
              <a:rPr lang="en-US" sz="2000" dirty="0"/>
              <a:t>James Onyejizu</a:t>
            </a:r>
          </a:p>
          <a:p>
            <a:pPr lvl="1" indent="0">
              <a:buNone/>
            </a:pPr>
            <a:endParaRPr lang="en-US" sz="2400" b="1" dirty="0"/>
          </a:p>
          <a:p>
            <a:pPr lvl="1" indent="0">
              <a:buNone/>
            </a:pPr>
            <a:endParaRPr lang="en-US" sz="2400" b="1" dirty="0"/>
          </a:p>
          <a:p>
            <a:pPr lvl="1" indent="0">
              <a:buNone/>
            </a:pPr>
            <a:endParaRPr lang="en-US" sz="2400" b="1" dirty="0"/>
          </a:p>
          <a:p>
            <a:pPr lvl="1" indent="0">
              <a:buNone/>
            </a:pPr>
            <a:endParaRPr lang="en-US" sz="2400" b="1" dirty="0"/>
          </a:p>
          <a:p>
            <a:pPr lvl="1" indent="0">
              <a:buNone/>
            </a:pPr>
            <a:r>
              <a:rPr lang="en-US" sz="2000" b="1" dirty="0"/>
              <a:t>	</a:t>
            </a:r>
          </a:p>
          <a:p>
            <a:pPr lvl="1" indent="0">
              <a:buNone/>
            </a:pPr>
            <a:r>
              <a:rPr lang="en-US" sz="2000" dirty="0">
                <a:solidFill>
                  <a:srgbClr val="536471"/>
                </a:solidFill>
              </a:rPr>
              <a:t>	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11E4A-DBA8-BA43-A461-2253CE33098B}"/>
              </a:ext>
            </a:extLst>
          </p:cNvPr>
          <p:cNvSpPr txBox="1"/>
          <p:nvPr/>
        </p:nvSpPr>
        <p:spPr>
          <a:xfrm>
            <a:off x="7028888" y="4305182"/>
            <a:ext cx="4679407" cy="16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31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62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93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924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55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6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17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485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ADD PHOTO HERE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63813A8-8C07-6E19-0AEF-E48A9CE04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813" b="7813"/>
          <a:stretch>
            <a:fillRect/>
          </a:stretch>
        </p:blipFill>
        <p:spPr>
          <a:xfrm>
            <a:off x="7523589" y="621642"/>
            <a:ext cx="4397951" cy="5614715"/>
          </a:xfrm>
        </p:spPr>
      </p:pic>
      <p:pic>
        <p:nvPicPr>
          <p:cNvPr id="3" name="Picture 2" descr="A white bird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5517AEC0-CDBC-AF2F-3CE7-CDEBEDE06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4" y="5104628"/>
            <a:ext cx="413265" cy="400111"/>
          </a:xfrm>
          <a:prstGeom prst="rect">
            <a:avLst/>
          </a:prstGeom>
        </p:spPr>
      </p:pic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293162E-41B0-F324-7A61-6F35BFAC7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44" y="4511882"/>
            <a:ext cx="413266" cy="40011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E0D448A-0527-D061-4D02-DBC7A258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44" y="5677522"/>
            <a:ext cx="399597" cy="450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7D206F-A06F-E8F3-2A6D-D0651F172E1D}"/>
              </a:ext>
            </a:extLst>
          </p:cNvPr>
          <p:cNvSpPr txBox="1"/>
          <p:nvPr/>
        </p:nvSpPr>
        <p:spPr>
          <a:xfrm>
            <a:off x="826314" y="4472175"/>
            <a:ext cx="268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James Onyejizu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4F57B-3696-A0C8-E7AE-1120409A4735}"/>
              </a:ext>
            </a:extLst>
          </p:cNvPr>
          <p:cNvSpPr txBox="1"/>
          <p:nvPr/>
        </p:nvSpPr>
        <p:spPr>
          <a:xfrm>
            <a:off x="817226" y="5084776"/>
            <a:ext cx="17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@JOnyejizu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97176-8BAA-2A91-2B74-09E5CF49C0D7}"/>
              </a:ext>
            </a:extLst>
          </p:cNvPr>
          <p:cNvSpPr txBox="1"/>
          <p:nvPr/>
        </p:nvSpPr>
        <p:spPr>
          <a:xfrm>
            <a:off x="846304" y="5692983"/>
            <a:ext cx="17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Kaycee_fresh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05634-8223-962F-AD41-E14025E72BD5}"/>
              </a:ext>
            </a:extLst>
          </p:cNvPr>
          <p:cNvSpPr txBox="1"/>
          <p:nvPr/>
        </p:nvSpPr>
        <p:spPr>
          <a:xfrm>
            <a:off x="-86631" y="2688179"/>
            <a:ext cx="5875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None/>
            </a:pPr>
            <a:r>
              <a:rPr lang="en-US" sz="2200" dirty="0"/>
              <a:t>	 </a:t>
            </a:r>
            <a:r>
              <a:rPr lang="en-US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James.Onyejizu@ibm.com</a:t>
            </a:r>
            <a:r>
              <a:rPr lang="en-US" sz="2000" dirty="0"/>
              <a:t> 		          	 </a:t>
            </a:r>
            <a:r>
              <a:rPr lang="en-US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James.Kel71@gmail.com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AF53B-3592-AAFE-EBC0-B8876BD9E95D}"/>
              </a:ext>
            </a:extLst>
          </p:cNvPr>
          <p:cNvSpPr txBox="1"/>
          <p:nvPr/>
        </p:nvSpPr>
        <p:spPr>
          <a:xfrm>
            <a:off x="356670" y="3913276"/>
            <a:ext cx="268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Social Media:</a:t>
            </a:r>
            <a:endParaRPr lang="en-US" sz="2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90A3-464A-7B52-3773-9F27F9FDAA14}"/>
              </a:ext>
            </a:extLst>
          </p:cNvPr>
          <p:cNvSpPr txBox="1"/>
          <p:nvPr/>
        </p:nvSpPr>
        <p:spPr>
          <a:xfrm>
            <a:off x="356670" y="3489352"/>
            <a:ext cx="433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None/>
            </a:pPr>
            <a:r>
              <a:rPr lang="en-US" sz="2000" dirty="0"/>
              <a:t> James Onyejizu 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7FEF99D4-747F-1ADD-2CC4-BC648AF6F4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109" y="2774965"/>
            <a:ext cx="440601" cy="39063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C60F21E0-0D69-99F5-281D-14F915C32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776" y="3453086"/>
            <a:ext cx="413265" cy="410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514E4D-CAFF-9D66-E6B2-7EF6370DDB91}"/>
              </a:ext>
            </a:extLst>
          </p:cNvPr>
          <p:cNvSpPr txBox="1"/>
          <p:nvPr/>
        </p:nvSpPr>
        <p:spPr>
          <a:xfrm>
            <a:off x="-526372" y="914833"/>
            <a:ext cx="8219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	</a:t>
            </a:r>
            <a:r>
              <a:rPr lang="en-US" sz="2400" b="1" dirty="0"/>
              <a:t>Project Name: </a:t>
            </a:r>
            <a:r>
              <a:rPr lang="en-US" sz="2000" dirty="0"/>
              <a:t>Off-Policy Evaluation for Safe         		Offline 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0819C-1400-3435-49D4-20793A55BE00}"/>
              </a:ext>
            </a:extLst>
          </p:cNvPr>
          <p:cNvSpPr txBox="1"/>
          <p:nvPr/>
        </p:nvSpPr>
        <p:spPr>
          <a:xfrm>
            <a:off x="349912" y="1755555"/>
            <a:ext cx="561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Pillar:</a:t>
            </a:r>
            <a:r>
              <a:rPr lang="en-US" sz="2800" dirty="0"/>
              <a:t> </a:t>
            </a:r>
            <a:r>
              <a:rPr lang="en-US" sz="2000" dirty="0"/>
              <a:t>Artificial Intelligence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DEC8D-57E1-271A-D7B0-D3E4D098A0DD}"/>
              </a:ext>
            </a:extLst>
          </p:cNvPr>
          <p:cNvSpPr txBox="1"/>
          <p:nvPr/>
        </p:nvSpPr>
        <p:spPr>
          <a:xfrm>
            <a:off x="349912" y="2315337"/>
            <a:ext cx="5617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Contact Details:</a:t>
            </a:r>
            <a:endParaRPr lang="en-US" sz="2000" dirty="0"/>
          </a:p>
          <a:p>
            <a:pPr algn="l"/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cut/>
      </p:transition>
    </mc:Choice>
    <mc:Fallback xmlns=""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BDF46-7CEB-4912-BB14-061E0E46C076}"/>
              </a:ext>
            </a:extLst>
          </p:cNvPr>
          <p:cNvSpPr/>
          <p:nvPr/>
        </p:nvSpPr>
        <p:spPr>
          <a:xfrm>
            <a:off x="0" y="6578504"/>
            <a:ext cx="12192000" cy="27949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310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62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931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924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552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6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173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485" algn="l" defTabSz="91462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Name: James Onyejizu                                                           				              Email:  </a:t>
            </a:r>
            <a:r>
              <a:rPr lang="en-US" sz="1600" dirty="0" err="1">
                <a:solidFill>
                  <a:schemeClr val="tx1"/>
                </a:solidFill>
              </a:rPr>
              <a:t>James.Onyejizu@ibm.com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76B7-682D-D2DB-E41E-C521BB3666FD}"/>
              </a:ext>
            </a:extLst>
          </p:cNvPr>
          <p:cNvSpPr txBox="1"/>
          <p:nvPr/>
        </p:nvSpPr>
        <p:spPr>
          <a:xfrm>
            <a:off x="93550" y="37640"/>
            <a:ext cx="6610485" cy="353943"/>
          </a:xfrm>
          <a:prstGeom prst="rect">
            <a:avLst/>
          </a:prstGeom>
          <a:pattFill prst="pct5">
            <a:fgClr>
              <a:schemeClr val="tx2">
                <a:lumMod val="90000"/>
              </a:schemeClr>
            </a:fgClr>
            <a:bgClr>
              <a:schemeClr val="tx2">
                <a:lumMod val="90000"/>
              </a:schemeClr>
            </a:bgClr>
          </a:pattFill>
          <a:ln w="22225">
            <a:solidFill>
              <a:srgbClr val="0530A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plastic">
            <a:bevelT prst="convex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1700" b="1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Off-Policy Evaluation for Safe Offline Reinforcement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1AB6B-5120-4447-6183-9A55BE61B992}"/>
              </a:ext>
            </a:extLst>
          </p:cNvPr>
          <p:cNvSpPr txBox="1"/>
          <p:nvPr/>
        </p:nvSpPr>
        <p:spPr>
          <a:xfrm>
            <a:off x="8807981" y="4285013"/>
            <a:ext cx="3335899" cy="1292662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1300" b="1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Future Work</a:t>
            </a:r>
          </a:p>
          <a:p>
            <a:r>
              <a:rPr kumimoji="0" lang="en-US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combine the objectives? (weighted + safety threshold?)</a:t>
            </a:r>
          </a:p>
          <a:p>
            <a:r>
              <a:rPr kumimoji="0" lang="en-US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FQE be viewed in a distributional way i.e. potential different dataset for FQE fit + test and observations to be evaluated</a:t>
            </a:r>
            <a:endParaRPr lang="en-US" sz="13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E6F6FE-03CE-A198-CC4F-553C088A3B2A}"/>
              </a:ext>
            </a:extLst>
          </p:cNvPr>
          <p:cNvSpPr txBox="1"/>
          <p:nvPr/>
        </p:nvSpPr>
        <p:spPr>
          <a:xfrm>
            <a:off x="109857" y="432708"/>
            <a:ext cx="4631834" cy="3293209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Why Safe RL?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Respect safety constraints for improved/realistic  system performance(Thermal control in  buildings).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ea typeface="IBM Plex Sans" charset="0"/>
              <a:cs typeface="IBM Plex Sans" charset="0"/>
            </a:endParaRPr>
          </a:p>
          <a:p>
            <a:r>
              <a:rPr lang="en-US" sz="1300" b="1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Off-policy evaluation  leverages offline log data in decision making.</a:t>
            </a:r>
          </a:p>
          <a:p>
            <a:r>
              <a:rPr lang="en-US" sz="1300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Why 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high stakes and expensive settings.</a:t>
            </a:r>
          </a:p>
          <a:p>
            <a:r>
              <a:rPr lang="en-US" sz="1300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Fitted Q-Evaluation(FQE): uses iterative regression in decision making.</a:t>
            </a:r>
          </a:p>
          <a:p>
            <a:r>
              <a:rPr lang="en-US" sz="1300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Our Contribution(Safe FQE):</a:t>
            </a:r>
          </a:p>
          <a:p>
            <a:r>
              <a:rPr lang="en-US" sz="1300" dirty="0">
                <a:solidFill>
                  <a:srgbClr val="0530AD"/>
                </a:solidFill>
                <a:ea typeface="IBM Plex Sans" charset="0"/>
                <a:cs typeface="IBM Plex Sans" charset="0"/>
              </a:rPr>
              <a:t>Why Safe FQE? </a:t>
            </a: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Current FQE takes a single metric – In real world situations, we need to consider multiple scenarios + safety-critical measures.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11047C-FB11-E1A8-385E-9D8059FCBF65}"/>
                  </a:ext>
                </a:extLst>
              </p:cNvPr>
              <p:cNvSpPr txBox="1"/>
              <p:nvPr/>
            </p:nvSpPr>
            <p:spPr>
              <a:xfrm>
                <a:off x="109857" y="3767042"/>
                <a:ext cx="4631833" cy="2722861"/>
              </a:xfrm>
              <a:prstGeom prst="rect">
                <a:avLst/>
              </a:prstGeom>
              <a:pattFill prst="pct5">
                <a:fgClr>
                  <a:schemeClr val="bg1">
                    <a:lumMod val="95000"/>
                  </a:schemeClr>
                </a:fgClr>
                <a:bgClr>
                  <a:schemeClr val="tx2">
                    <a:lumMod val="90000"/>
                  </a:schemeClr>
                </a:bgClr>
              </a:pattFill>
              <a:ln w="19050">
                <a:solidFill>
                  <a:srgbClr val="0530AD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0530AD"/>
                    </a:solidFill>
                    <a:ea typeface="IBM Plex Sans" charset="0"/>
                    <a:cs typeface="IBM Plex Sans" charset="0"/>
                  </a:rPr>
                  <a:t>Formulation(Energy Efficiency Use Case)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000000"/>
                    </a:solidFill>
                    <a:ea typeface="IBM Plex Sans" charset="0"/>
                    <a:cs typeface="IBM Plex Sans" charset="0"/>
                  </a:rPr>
                  <a:t>Energy efficient RL environment development.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000000"/>
                    </a:solidFill>
                    <a:ea typeface="IBM Plex Sans" charset="0"/>
                    <a:cs typeface="IBM Plex Sans" charset="0"/>
                  </a:rPr>
                  <a:t>Safety function to indicate environment safety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000000"/>
                    </a:solidFill>
                    <a:ea typeface="IBM Plex Sans" charset="0"/>
                    <a:cs typeface="IBM Plex Sans" charset="0"/>
                  </a:rPr>
                  <a:t>Train RL agents(with safety columns)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000000"/>
                    </a:solidFill>
                    <a:ea typeface="IBM Plex Sans" charset="0"/>
                    <a:cs typeface="IBM Plex Sans" charset="0"/>
                  </a:rPr>
                  <a:t>Train FQE with benchmark agents and dataset</a:t>
                </a:r>
              </a:p>
              <a:p>
                <a:endParaRPr lang="en-US" sz="1300" dirty="0">
                  <a:solidFill>
                    <a:srgbClr val="000000"/>
                  </a:solidFill>
                  <a:ea typeface="IBM Plex Sans" charset="0"/>
                  <a:cs typeface="IBM Plex Sans" charset="0"/>
                </a:endParaRPr>
              </a:p>
              <a:p>
                <a:r>
                  <a:rPr lang="en-US" sz="1300" dirty="0">
                    <a:solidFill>
                      <a:srgbClr val="0530AD"/>
                    </a:solidFill>
                    <a:ea typeface="IBM Plex Sans" charset="0"/>
                    <a:cs typeface="IBM Plex Sans" charset="0"/>
                  </a:rPr>
                  <a:t>Reward/Safety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func>
                      <m:funcPr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 (1)</m:t>
                        </m:r>
                      </m:e>
                    </m:func>
                  </m:oMath>
                </a14:m>
                <a:endParaRPr lang="en-US" sz="13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  (2)  </a:t>
                </a:r>
              </a:p>
              <a:p>
                <a:r>
                  <a:rPr lang="en-US" sz="13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sz="13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1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discount</m:t>
                    </m:r>
                    <m:r>
                      <a:rPr lang="en-US" sz="1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factor</m:t>
                    </m:r>
                    <m:r>
                      <a:rPr lang="en-US" sz="13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3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</m:oMath>
                </a14:m>
                <a:endParaRPr lang="en-US" sz="13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Subject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ci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 ∈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</a:rPr>
                        <m:t>,</m:t>
                      </m:r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1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3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300" smtClean="0">
                        <a:solidFill>
                          <a:srgbClr val="000000"/>
                        </a:solidFill>
                      </a:rPr>
                      <m:t>= </m:t>
                    </m:r>
                    <m:r>
                      <m:rPr>
                        <m:nor/>
                      </m:rPr>
                      <a:rPr lang="en-US" sz="1300">
                        <a:solidFill>
                          <a:srgbClr val="000000"/>
                        </a:solidFill>
                      </a:rPr>
                      <m:t>{</m:t>
                    </m:r>
                    <m:sSub>
                      <m:sSubPr>
                        <m:ctrlP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m:rPr>
                        <m:nor/>
                      </m:rPr>
                      <a:rPr lang="en-US" sz="1300">
                        <a:solidFill>
                          <a:srgbClr val="000000"/>
                        </a:solidFill>
                      </a:rPr>
                      <m:t> ≤ </m:t>
                    </m:r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3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}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 {P&lt;</a:t>
                </a:r>
                <a:r>
                  <a:rPr lang="el-GR" sz="1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}    (4)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11047C-FB11-E1A8-385E-9D8059FCB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7" y="3767042"/>
                <a:ext cx="4631833" cy="2722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530AD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AF85FCF-5C99-D30B-2E54-68B33F832F5F}"/>
              </a:ext>
            </a:extLst>
          </p:cNvPr>
          <p:cNvSpPr txBox="1"/>
          <p:nvPr/>
        </p:nvSpPr>
        <p:spPr>
          <a:xfrm>
            <a:off x="8818630" y="5657570"/>
            <a:ext cx="3313793" cy="846386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1300" b="1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References</a:t>
            </a:r>
          </a:p>
          <a:p>
            <a:pPr algn="l"/>
            <a:r>
              <a:rPr lang="en-US" sz="1200" u="sng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https://realworldsdm.github.io/paper/34.pdf</a:t>
            </a:r>
          </a:p>
          <a:p>
            <a:pPr algn="l"/>
            <a:r>
              <a:rPr lang="en-US" sz="1200" u="sng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https://arxiv.org/pdf/2002.03478.pdf -&gt; adding expert knowledge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CE5B34-7645-6224-F79B-DEF047F8E57B}"/>
              </a:ext>
            </a:extLst>
          </p:cNvPr>
          <p:cNvSpPr txBox="1"/>
          <p:nvPr/>
        </p:nvSpPr>
        <p:spPr>
          <a:xfrm>
            <a:off x="8818630" y="436915"/>
            <a:ext cx="227053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300" b="1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Current Results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E7BB7F-E089-77BD-BCDA-246F0B884DA6}"/>
              </a:ext>
            </a:extLst>
          </p:cNvPr>
          <p:cNvSpPr txBox="1"/>
          <p:nvPr/>
        </p:nvSpPr>
        <p:spPr>
          <a:xfrm>
            <a:off x="5180546" y="3632280"/>
            <a:ext cx="32615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3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Fig 1-2: Training using a DRL agent(PPO</a:t>
            </a:r>
            <a:r>
              <a:rPr lang="en-US" sz="14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1A820-563E-D6D9-3ADD-28DF7CAD00A1}"/>
              </a:ext>
            </a:extLst>
          </p:cNvPr>
          <p:cNvSpPr txBox="1"/>
          <p:nvPr/>
        </p:nvSpPr>
        <p:spPr>
          <a:xfrm>
            <a:off x="8796776" y="2180088"/>
            <a:ext cx="3335899" cy="2031325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1300" b="1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Project’s Current State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lang="en-US" sz="1300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Fig 5: Train FQE</a:t>
            </a:r>
          </a:p>
          <a:p>
            <a:pPr algn="l"/>
            <a:endParaRPr lang="en-US" sz="1400" dirty="0">
              <a:solidFill>
                <a:srgbClr val="0530AD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B3581-4C44-16A2-CBAA-72564D4187E2}"/>
              </a:ext>
            </a:extLst>
          </p:cNvPr>
          <p:cNvSpPr txBox="1"/>
          <p:nvPr/>
        </p:nvSpPr>
        <p:spPr>
          <a:xfrm>
            <a:off x="8796776" y="416016"/>
            <a:ext cx="3347104" cy="169277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530AD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cumulative reward for the PPO agent was comparable to the rule based agent, but received a lower safety score.</a:t>
            </a:r>
          </a:p>
          <a:p>
            <a:r>
              <a:rPr lang="en-US" sz="1300" dirty="0">
                <a:solidFill>
                  <a:srgbClr val="0530AD"/>
                </a:solidFill>
              </a:rPr>
              <a:t>Next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Train FQE with benchmark agents and generated dataset.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EF6CE0-658C-2E22-BBD7-E1D2EE76777F}"/>
              </a:ext>
            </a:extLst>
          </p:cNvPr>
          <p:cNvSpPr/>
          <p:nvPr/>
        </p:nvSpPr>
        <p:spPr>
          <a:xfrm>
            <a:off x="8911748" y="2687184"/>
            <a:ext cx="1310620" cy="784741"/>
          </a:xfrm>
          <a:prstGeom prst="rect">
            <a:avLst/>
          </a:prstGeom>
          <a:solidFill>
            <a:srgbClr val="054AD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FQE with safety and performance evaluators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65D642-B04E-084E-AEAC-EAE582E74D01}"/>
              </a:ext>
            </a:extLst>
          </p:cNvPr>
          <p:cNvSpPr/>
          <p:nvPr/>
        </p:nvSpPr>
        <p:spPr>
          <a:xfrm>
            <a:off x="10791706" y="2310256"/>
            <a:ext cx="1252170" cy="791499"/>
          </a:xfrm>
          <a:prstGeom prst="rect">
            <a:avLst/>
          </a:prstGeom>
          <a:solidFill>
            <a:srgbClr val="054AD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Benchmark Agents(CQL,</a:t>
            </a:r>
          </a:p>
          <a:p>
            <a:pPr lvl="0" algn="ctr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BCQ)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D2E2BB-5554-AFDB-C9BC-C6E31286AB37}"/>
              </a:ext>
            </a:extLst>
          </p:cNvPr>
          <p:cNvSpPr/>
          <p:nvPr/>
        </p:nvSpPr>
        <p:spPr>
          <a:xfrm>
            <a:off x="10799408" y="3247934"/>
            <a:ext cx="1252170" cy="795127"/>
          </a:xfrm>
          <a:prstGeom prst="rect">
            <a:avLst/>
          </a:prstGeom>
          <a:solidFill>
            <a:srgbClr val="054AD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Benchmark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Calibri" panose="020F0502020204030204"/>
              </a:rPr>
              <a:t>Environments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nector: Elbow 32">
            <a:extLst>
              <a:ext uri="{FF2B5EF4-FFF2-40B4-BE49-F238E27FC236}">
                <a16:creationId xmlns:a16="http://schemas.microsoft.com/office/drawing/2014/main" id="{D55F871A-7C4F-8B56-5F61-7CE229A7E28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31987" y="2594361"/>
            <a:ext cx="559719" cy="449571"/>
          </a:xfrm>
          <a:prstGeom prst="bentConnector3">
            <a:avLst>
              <a:gd name="adj1" fmla="val 20234"/>
            </a:avLst>
          </a:prstGeom>
          <a:ln w="19050">
            <a:solidFill>
              <a:srgbClr val="054ADA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5">
            <a:extLst>
              <a:ext uri="{FF2B5EF4-FFF2-40B4-BE49-F238E27FC236}">
                <a16:creationId xmlns:a16="http://schemas.microsoft.com/office/drawing/2014/main" id="{2FD057D9-A90C-0BE0-663F-00BF0EF230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0203804" y="2994039"/>
            <a:ext cx="729746" cy="446058"/>
          </a:xfrm>
          <a:prstGeom prst="bentConnector2">
            <a:avLst/>
          </a:prstGeom>
          <a:ln w="190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2CA96B-E105-985A-4346-F96C734C8598}"/>
              </a:ext>
            </a:extLst>
          </p:cNvPr>
          <p:cNvSpPr txBox="1"/>
          <p:nvPr/>
        </p:nvSpPr>
        <p:spPr>
          <a:xfrm>
            <a:off x="6798339" y="64469"/>
            <a:ext cx="2862192" cy="261610"/>
          </a:xfrm>
          <a:prstGeom prst="rect">
            <a:avLst/>
          </a:prstGeom>
          <a:pattFill prst="pct5">
            <a:fgClr>
              <a:schemeClr val="tx2">
                <a:lumMod val="90000"/>
              </a:schemeClr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30AD"/>
                </a:solidFill>
              </a:rPr>
              <a:t>Manager:</a:t>
            </a:r>
            <a:r>
              <a:rPr lang="en-US" sz="1100" b="1" dirty="0"/>
              <a:t> </a:t>
            </a:r>
            <a:r>
              <a:rPr lang="en-US" sz="1100" dirty="0" err="1"/>
              <a:t>Dharmashanker</a:t>
            </a:r>
            <a:r>
              <a:rPr lang="en-US" sz="1100" dirty="0"/>
              <a:t> Subramanian</a:t>
            </a:r>
            <a:endParaRPr 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57CC6-E409-FC4F-278F-235BAFC17A4E}"/>
              </a:ext>
            </a:extLst>
          </p:cNvPr>
          <p:cNvSpPr txBox="1"/>
          <p:nvPr/>
        </p:nvSpPr>
        <p:spPr>
          <a:xfrm>
            <a:off x="4809976" y="404400"/>
            <a:ext cx="3929969" cy="6093976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1300" b="1" dirty="0">
                <a:solidFill>
                  <a:srgbClr val="0530AD"/>
                </a:solidFill>
                <a:latin typeface="IBM Plex Sans" charset="0"/>
                <a:ea typeface="IBM Plex Sans" charset="0"/>
                <a:cs typeface="IBM Plex Sans" charset="0"/>
              </a:rPr>
              <a:t>Current Results </a:t>
            </a:r>
          </a:p>
          <a:p>
            <a:pPr algn="l"/>
            <a:endParaRPr lang="en-US" sz="1300" dirty="0">
              <a:solidFill>
                <a:srgbClr val="0530AD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5BAD0-1863-8B9B-100E-03B161A3605D}"/>
              </a:ext>
            </a:extLst>
          </p:cNvPr>
          <p:cNvSpPr txBox="1"/>
          <p:nvPr/>
        </p:nvSpPr>
        <p:spPr>
          <a:xfrm>
            <a:off x="4834196" y="578924"/>
            <a:ext cx="33954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3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Fig 1-2: Training using a DRL agent(PPO</a:t>
            </a:r>
            <a:r>
              <a:rPr lang="en-US" sz="14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) </a:t>
            </a:r>
          </a:p>
        </p:txBody>
      </p:sp>
      <p:pic>
        <p:nvPicPr>
          <p:cNvPr id="42" name="Content Placeholder 4">
            <a:extLst>
              <a:ext uri="{FF2B5EF4-FFF2-40B4-BE49-F238E27FC236}">
                <a16:creationId xmlns:a16="http://schemas.microsoft.com/office/drawing/2014/main" id="{2DFBF056-41E9-EF7F-92D7-69311EB4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88" y="854338"/>
            <a:ext cx="3572544" cy="1266429"/>
          </a:xfrm>
          <a:prstGeom prst="rect">
            <a:avLst/>
          </a:prstGeom>
          <a:ln>
            <a:solidFill>
              <a:srgbClr val="0530AD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E7FBD9D-21C5-5E77-F324-CF0533CA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75" y="5083858"/>
            <a:ext cx="3781190" cy="1401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B1FBF0-4BA0-5431-788E-ABE3F1FE8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027" y="3645497"/>
            <a:ext cx="3684206" cy="1391454"/>
          </a:xfrm>
          <a:prstGeom prst="rect">
            <a:avLst/>
          </a:prstGeom>
        </p:spPr>
      </p:pic>
      <p:pic>
        <p:nvPicPr>
          <p:cNvPr id="45" name="Picture 44" descr="Chart&#10;&#10;Description automatically generated">
            <a:extLst>
              <a:ext uri="{FF2B5EF4-FFF2-40B4-BE49-F238E27FC236}">
                <a16:creationId xmlns:a16="http://schemas.microsoft.com/office/drawing/2014/main" id="{3AE002C5-8F58-A16B-27CC-E2F30E4EC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744" y="2133425"/>
            <a:ext cx="3734591" cy="13625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BD56BE-B118-9032-56B7-1D5776DEB9FA}"/>
              </a:ext>
            </a:extLst>
          </p:cNvPr>
          <p:cNvSpPr txBox="1"/>
          <p:nvPr/>
        </p:nvSpPr>
        <p:spPr>
          <a:xfrm>
            <a:off x="4877027" y="3394878"/>
            <a:ext cx="40721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3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Fig 3-4: Training using a Rule-based agent</a:t>
            </a:r>
            <a:r>
              <a:rPr lang="en-US" sz="1400" dirty="0">
                <a:solidFill>
                  <a:srgbClr val="054AD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EFA09-9179-4DE7-4F4D-8CB0AEF4494A}"/>
              </a:ext>
            </a:extLst>
          </p:cNvPr>
          <p:cNvSpPr txBox="1"/>
          <p:nvPr/>
        </p:nvSpPr>
        <p:spPr>
          <a:xfrm>
            <a:off x="9737983" y="63956"/>
            <a:ext cx="2353909" cy="261610"/>
          </a:xfrm>
          <a:prstGeom prst="rect">
            <a:avLst/>
          </a:prstGeom>
          <a:pattFill prst="pct5">
            <a:fgClr>
              <a:schemeClr val="tx2">
                <a:lumMod val="90000"/>
              </a:schemeClr>
            </a:fgClr>
            <a:bgClr>
              <a:schemeClr val="tx2">
                <a:lumMod val="90000"/>
              </a:schemeClr>
            </a:bgClr>
          </a:pattFill>
          <a:ln w="19050">
            <a:solidFill>
              <a:srgbClr val="0530AD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30AD"/>
                </a:solidFill>
              </a:rPr>
              <a:t>Mentors: </a:t>
            </a:r>
            <a:r>
              <a:rPr lang="en-US" sz="1100" dirty="0"/>
              <a:t>Long Vu, Lan Hoang</a:t>
            </a:r>
            <a:endParaRPr lang="en-US" sz="11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0">
        <p:cut/>
      </p:transition>
    </mc:Choice>
    <mc:Fallback xmlns="">
      <p:transition advClick="0" advTm="50000">
        <p:cut/>
      </p:transition>
    </mc:Fallback>
  </mc:AlternateContent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oster Session Template &amp; Instuctions 2021" id="{97A6CB38-863D-3048-9637-53DD3C009CE6}" vid="{618B5C8E-E6C7-254C-AF26-BC20A1193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{CDA506CA-02F0-4236-A373-2103D6A4ABAA}tf11964407_win32</Template>
  <TotalTime>3091</TotalTime>
  <Words>444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.AppleSystemUIFont</vt:lpstr>
      <vt:lpstr>Arial</vt:lpstr>
      <vt:lpstr>Calibri</vt:lpstr>
      <vt:lpstr>Cambria Math</vt:lpstr>
      <vt:lpstr>HelvNeue Light for IBM</vt:lpstr>
      <vt:lpstr>IBM Plex Sans</vt:lpstr>
      <vt:lpstr>IBM Plex Sans Regular</vt:lpstr>
      <vt:lpstr>Wingdings</vt:lpstr>
      <vt:lpstr>IBM 2019 Master template (white background)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Bo Morosco</dc:creator>
  <cp:lastModifiedBy>James Onyejizu</cp:lastModifiedBy>
  <cp:revision>28</cp:revision>
  <dcterms:created xsi:type="dcterms:W3CDTF">2022-07-16T05:36:03Z</dcterms:created>
  <dcterms:modified xsi:type="dcterms:W3CDTF">2022-08-11T21:12:08Z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