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Edo" charset="1" panose="020000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219" t="-2612" r="-2650" b="-22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816040">
            <a:off x="5989648" y="-4191970"/>
            <a:ext cx="15559309" cy="7287272"/>
          </a:xfrm>
          <a:custGeom>
            <a:avLst/>
            <a:gdLst/>
            <a:ahLst/>
            <a:cxnLst/>
            <a:rect r="r" b="b" t="t" l="l"/>
            <a:pathLst>
              <a:path h="7287272" w="15559309">
                <a:moveTo>
                  <a:pt x="0" y="0"/>
                </a:moveTo>
                <a:lnTo>
                  <a:pt x="15559309" y="0"/>
                </a:lnTo>
                <a:lnTo>
                  <a:pt x="15559309" y="7287272"/>
                </a:lnTo>
                <a:lnTo>
                  <a:pt x="0" y="7287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08068">
            <a:off x="-4368910" y="8399995"/>
            <a:ext cx="13579638" cy="6360084"/>
          </a:xfrm>
          <a:custGeom>
            <a:avLst/>
            <a:gdLst/>
            <a:ahLst/>
            <a:cxnLst/>
            <a:rect r="r" b="b" t="t" l="l"/>
            <a:pathLst>
              <a:path h="6360084" w="13579638">
                <a:moveTo>
                  <a:pt x="0" y="0"/>
                </a:moveTo>
                <a:lnTo>
                  <a:pt x="13579638" y="0"/>
                </a:lnTo>
                <a:lnTo>
                  <a:pt x="13579638" y="6360084"/>
                </a:lnTo>
                <a:lnTo>
                  <a:pt x="0" y="63600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9493864" y="8403212"/>
            <a:ext cx="8550876" cy="855088"/>
          </a:xfrm>
          <a:custGeom>
            <a:avLst/>
            <a:gdLst/>
            <a:ahLst/>
            <a:cxnLst/>
            <a:rect r="r" b="b" t="t" l="l"/>
            <a:pathLst>
              <a:path h="855088" w="8550876">
                <a:moveTo>
                  <a:pt x="8550877" y="0"/>
                </a:moveTo>
                <a:lnTo>
                  <a:pt x="0" y="0"/>
                </a:lnTo>
                <a:lnTo>
                  <a:pt x="0" y="855088"/>
                </a:lnTo>
                <a:lnTo>
                  <a:pt x="8550877" y="855088"/>
                </a:lnTo>
                <a:lnTo>
                  <a:pt x="855087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34510" y="-5366072"/>
            <a:ext cx="7960168" cy="7062840"/>
          </a:xfrm>
          <a:custGeom>
            <a:avLst/>
            <a:gdLst/>
            <a:ahLst/>
            <a:cxnLst/>
            <a:rect r="r" b="b" t="t" l="l"/>
            <a:pathLst>
              <a:path h="7062840" w="7960168">
                <a:moveTo>
                  <a:pt x="0" y="0"/>
                </a:moveTo>
                <a:lnTo>
                  <a:pt x="7960169" y="0"/>
                </a:lnTo>
                <a:lnTo>
                  <a:pt x="7960169" y="7062841"/>
                </a:lnTo>
                <a:lnTo>
                  <a:pt x="0" y="70628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9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981779" y="8225393"/>
            <a:ext cx="7561698" cy="6709288"/>
          </a:xfrm>
          <a:custGeom>
            <a:avLst/>
            <a:gdLst/>
            <a:ahLst/>
            <a:cxnLst/>
            <a:rect r="r" b="b" t="t" l="l"/>
            <a:pathLst>
              <a:path h="6709288" w="7561698">
                <a:moveTo>
                  <a:pt x="0" y="0"/>
                </a:moveTo>
                <a:lnTo>
                  <a:pt x="7561698" y="0"/>
                </a:lnTo>
                <a:lnTo>
                  <a:pt x="7561698" y="6709288"/>
                </a:lnTo>
                <a:lnTo>
                  <a:pt x="0" y="67092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9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1012" y="1856998"/>
            <a:ext cx="5917726" cy="5917726"/>
          </a:xfrm>
          <a:custGeom>
            <a:avLst/>
            <a:gdLst/>
            <a:ahLst/>
            <a:cxnLst/>
            <a:rect r="r" b="b" t="t" l="l"/>
            <a:pathLst>
              <a:path h="5917726" w="5917726">
                <a:moveTo>
                  <a:pt x="0" y="0"/>
                </a:moveTo>
                <a:lnTo>
                  <a:pt x="5917727" y="0"/>
                </a:lnTo>
                <a:lnTo>
                  <a:pt x="5917727" y="5917726"/>
                </a:lnTo>
                <a:lnTo>
                  <a:pt x="0" y="59177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797290" y="4266348"/>
            <a:ext cx="8657526" cy="3508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Edo"/>
                <a:ea typeface="Edo"/>
                <a:cs typeface="Edo"/>
                <a:sym typeface="Edo"/>
              </a:rPr>
              <a:t>juego del ahorcado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219" t="-2612" r="-2650" b="-22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666327">
            <a:off x="5105545" y="-2476766"/>
            <a:ext cx="20269701" cy="12058969"/>
          </a:xfrm>
          <a:custGeom>
            <a:avLst/>
            <a:gdLst/>
            <a:ahLst/>
            <a:cxnLst/>
            <a:rect r="r" b="b" t="t" l="l"/>
            <a:pathLst>
              <a:path h="12058969" w="20269701">
                <a:moveTo>
                  <a:pt x="0" y="0"/>
                </a:moveTo>
                <a:lnTo>
                  <a:pt x="20269702" y="0"/>
                </a:lnTo>
                <a:lnTo>
                  <a:pt x="20269702" y="12058969"/>
                </a:lnTo>
                <a:lnTo>
                  <a:pt x="0" y="120589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0924115" y="-203578"/>
            <a:ext cx="11112058" cy="10903707"/>
          </a:xfrm>
          <a:custGeom>
            <a:avLst/>
            <a:gdLst/>
            <a:ahLst/>
            <a:cxnLst/>
            <a:rect r="r" b="b" t="t" l="l"/>
            <a:pathLst>
              <a:path h="10903707" w="11112058">
                <a:moveTo>
                  <a:pt x="0" y="0"/>
                </a:moveTo>
                <a:lnTo>
                  <a:pt x="11112057" y="0"/>
                </a:lnTo>
                <a:lnTo>
                  <a:pt x="11112057" y="10903706"/>
                </a:lnTo>
                <a:lnTo>
                  <a:pt x="0" y="109037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59648" y="1125056"/>
            <a:ext cx="8235940" cy="1736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  <a:spcBef>
                <a:spcPct val="0"/>
              </a:spcBef>
            </a:pPr>
            <a:r>
              <a:rPr lang="en-US" sz="9999" spc="-409">
                <a:solidFill>
                  <a:srgbClr val="000000"/>
                </a:solidFill>
                <a:latin typeface="Edo"/>
                <a:ea typeface="Edo"/>
                <a:cs typeface="Edo"/>
                <a:sym typeface="Edo"/>
              </a:rPr>
              <a:t>Introducción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9648" y="3514619"/>
            <a:ext cx="7803334" cy="54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5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1903727">
            <a:off x="7333975" y="8852074"/>
            <a:ext cx="4923227" cy="3320940"/>
          </a:xfrm>
          <a:custGeom>
            <a:avLst/>
            <a:gdLst/>
            <a:ahLst/>
            <a:cxnLst/>
            <a:rect r="r" b="b" t="t" l="l"/>
            <a:pathLst>
              <a:path h="3320940" w="4923227">
                <a:moveTo>
                  <a:pt x="0" y="0"/>
                </a:moveTo>
                <a:lnTo>
                  <a:pt x="4923227" y="0"/>
                </a:lnTo>
                <a:lnTo>
                  <a:pt x="4923227" y="3320941"/>
                </a:lnTo>
                <a:lnTo>
                  <a:pt x="0" y="33209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58537" y="3086084"/>
            <a:ext cx="7785463" cy="4719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7"/>
              </a:lnSpc>
              <a:spcBef>
                <a:spcPct val="0"/>
              </a:spcBef>
            </a:pPr>
            <a:r>
              <a:rPr lang="en-US" sz="24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 el pasar de los años el juego del ahorcado ha ido evolucionando y diseñándose en diversas plataformas virtuales, creando así entretenimiento a tantas generaciones. Su uso ha sido utilizado para entornos educativos, reuniones familiares y eventos sociales.</a:t>
            </a:r>
          </a:p>
          <a:p>
            <a:pPr algn="ctr">
              <a:lnSpc>
                <a:spcPts val="2497"/>
              </a:lnSpc>
              <a:spcBef>
                <a:spcPct val="0"/>
              </a:spcBef>
            </a:pPr>
            <a:r>
              <a:rPr lang="en-US" sz="24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2497"/>
              </a:lnSpc>
              <a:spcBef>
                <a:spcPct val="0"/>
              </a:spcBef>
            </a:pPr>
            <a:r>
              <a:rPr lang="en-US" sz="24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 el presente trabajo se desarrolló el juego del ahorcado a través de una herramienta de programación Visual Studio Code, permitiendo escribir, depurar, y ejecutar códigos de manera fácil. Se utilizo Python por su versatilidad e implementación de funciones, condicionales, bucles y estructura de datos para el desarrollo del software.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219" t="-2612" r="-2650" b="-22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7955" y="1281991"/>
            <a:ext cx="8123559" cy="7986444"/>
          </a:xfrm>
          <a:custGeom>
            <a:avLst/>
            <a:gdLst/>
            <a:ahLst/>
            <a:cxnLst/>
            <a:rect r="r" b="b" t="t" l="l"/>
            <a:pathLst>
              <a:path h="7986444" w="8123559">
                <a:moveTo>
                  <a:pt x="0" y="0"/>
                </a:moveTo>
                <a:lnTo>
                  <a:pt x="8123559" y="0"/>
                </a:lnTo>
                <a:lnTo>
                  <a:pt x="8123559" y="7986443"/>
                </a:lnTo>
                <a:lnTo>
                  <a:pt x="0" y="79864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91416" y="1281991"/>
            <a:ext cx="8113124" cy="7976185"/>
          </a:xfrm>
          <a:custGeom>
            <a:avLst/>
            <a:gdLst/>
            <a:ahLst/>
            <a:cxnLst/>
            <a:rect r="r" b="b" t="t" l="l"/>
            <a:pathLst>
              <a:path h="7976185" w="8113124">
                <a:moveTo>
                  <a:pt x="0" y="0"/>
                </a:moveTo>
                <a:lnTo>
                  <a:pt x="8113124" y="0"/>
                </a:lnTo>
                <a:lnTo>
                  <a:pt x="8113124" y="7976185"/>
                </a:lnTo>
                <a:lnTo>
                  <a:pt x="0" y="797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391416" y="2481425"/>
            <a:ext cx="8113124" cy="224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74"/>
              </a:lnSpc>
            </a:pPr>
            <a:r>
              <a:rPr lang="en-US" sz="8324">
                <a:solidFill>
                  <a:srgbClr val="FFFFFF"/>
                </a:solidFill>
                <a:latin typeface="Edo"/>
                <a:ea typeface="Edo"/>
                <a:cs typeface="Edo"/>
                <a:sym typeface="Edo"/>
              </a:rPr>
              <a:t>objetivos</a:t>
            </a:r>
          </a:p>
          <a:p>
            <a:pPr algn="ctr">
              <a:lnSpc>
                <a:spcPts val="8574"/>
              </a:lnSpc>
            </a:pPr>
            <a:r>
              <a:rPr lang="en-US" sz="8324">
                <a:solidFill>
                  <a:srgbClr val="FFFFFF"/>
                </a:solidFill>
                <a:latin typeface="Edo"/>
                <a:ea typeface="Edo"/>
                <a:cs typeface="Edo"/>
                <a:sym typeface="Edo"/>
              </a:rPr>
              <a:t>específicos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83256" y="-1152240"/>
            <a:ext cx="5486996" cy="4868462"/>
          </a:xfrm>
          <a:custGeom>
            <a:avLst/>
            <a:gdLst/>
            <a:ahLst/>
            <a:cxnLst/>
            <a:rect r="r" b="b" t="t" l="l"/>
            <a:pathLst>
              <a:path h="4868462" w="5486996">
                <a:moveTo>
                  <a:pt x="0" y="0"/>
                </a:moveTo>
                <a:lnTo>
                  <a:pt x="5486995" y="0"/>
                </a:lnTo>
                <a:lnTo>
                  <a:pt x="5486995" y="4868462"/>
                </a:lnTo>
                <a:lnTo>
                  <a:pt x="0" y="48684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9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582251" y="7075486"/>
            <a:ext cx="5486996" cy="4868462"/>
          </a:xfrm>
          <a:custGeom>
            <a:avLst/>
            <a:gdLst/>
            <a:ahLst/>
            <a:cxnLst/>
            <a:rect r="r" b="b" t="t" l="l"/>
            <a:pathLst>
              <a:path h="4868462" w="5486996">
                <a:moveTo>
                  <a:pt x="0" y="0"/>
                </a:moveTo>
                <a:lnTo>
                  <a:pt x="5486995" y="0"/>
                </a:lnTo>
                <a:lnTo>
                  <a:pt x="5486995" y="4868462"/>
                </a:lnTo>
                <a:lnTo>
                  <a:pt x="0" y="48684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9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35806">
            <a:off x="3271034" y="1065002"/>
            <a:ext cx="3137401" cy="1032490"/>
          </a:xfrm>
          <a:custGeom>
            <a:avLst/>
            <a:gdLst/>
            <a:ahLst/>
            <a:cxnLst/>
            <a:rect r="r" b="b" t="t" l="l"/>
            <a:pathLst>
              <a:path h="1032490" w="3137401">
                <a:moveTo>
                  <a:pt x="0" y="0"/>
                </a:moveTo>
                <a:lnTo>
                  <a:pt x="3137401" y="0"/>
                </a:lnTo>
                <a:lnTo>
                  <a:pt x="3137401" y="1032490"/>
                </a:lnTo>
                <a:lnTo>
                  <a:pt x="0" y="10324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77955" y="2486555"/>
            <a:ext cx="8123559" cy="2241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5"/>
              </a:lnSpc>
            </a:pPr>
            <a:r>
              <a:rPr lang="en-US" sz="8306">
                <a:solidFill>
                  <a:srgbClr val="FFFFFF"/>
                </a:solidFill>
                <a:latin typeface="Edo"/>
                <a:ea typeface="Edo"/>
                <a:cs typeface="Edo"/>
                <a:sym typeface="Edo"/>
              </a:rPr>
              <a:t>objetivo general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1001085">
            <a:off x="11879277" y="915511"/>
            <a:ext cx="3137401" cy="1032490"/>
          </a:xfrm>
          <a:custGeom>
            <a:avLst/>
            <a:gdLst/>
            <a:ahLst/>
            <a:cxnLst/>
            <a:rect r="r" b="b" t="t" l="l"/>
            <a:pathLst>
              <a:path h="1032490" w="3137401">
                <a:moveTo>
                  <a:pt x="0" y="0"/>
                </a:moveTo>
                <a:lnTo>
                  <a:pt x="3137401" y="0"/>
                </a:lnTo>
                <a:lnTo>
                  <a:pt x="3137401" y="1032491"/>
                </a:lnTo>
                <a:lnTo>
                  <a:pt x="0" y="10324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26717" y="4876800"/>
            <a:ext cx="5826035" cy="2833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7"/>
              </a:lnSpc>
              <a:spcBef>
                <a:spcPct val="0"/>
              </a:spcBef>
            </a:pPr>
            <a:r>
              <a:rPr lang="en-US" b="true" sz="242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Desarrollar un software interactivo con el usuario en base al juego del ahorcado,  tratando de adivinar la palabra en un mínimo de intentos.</a:t>
            </a:r>
          </a:p>
          <a:p>
            <a:pPr algn="ctr">
              <a:lnSpc>
                <a:spcPts val="2497"/>
              </a:lnSpc>
              <a:spcBef>
                <a:spcPct val="0"/>
              </a:spcBef>
            </a:pPr>
          </a:p>
          <a:p>
            <a:pPr algn="ctr">
              <a:lnSpc>
                <a:spcPts val="2497"/>
              </a:lnSpc>
              <a:spcBef>
                <a:spcPct val="0"/>
              </a:spcBef>
            </a:pPr>
            <a:r>
              <a:rPr lang="en-US" b="true" sz="242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La finalidad de este juego es  aplicar todos los conocimientos adquiridos en las unidades propuestas por el docente.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02085" y="5191125"/>
            <a:ext cx="7557215" cy="2204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7"/>
              </a:lnSpc>
              <a:spcBef>
                <a:spcPct val="0"/>
              </a:spcBef>
            </a:pPr>
            <a:r>
              <a:rPr lang="en-US" b="true" sz="242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Mejorar las habilidades de programación, lógica y resolución de problemas para la resolución del software escogido.</a:t>
            </a:r>
          </a:p>
          <a:p>
            <a:pPr algn="ctr">
              <a:lnSpc>
                <a:spcPts val="2497"/>
              </a:lnSpc>
              <a:spcBef>
                <a:spcPct val="0"/>
              </a:spcBef>
            </a:pPr>
            <a:r>
              <a:rPr lang="en-US" b="true" sz="242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2497"/>
              </a:lnSpc>
              <a:spcBef>
                <a:spcPct val="0"/>
              </a:spcBef>
            </a:pPr>
            <a:r>
              <a:rPr lang="en-US" b="true" sz="242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Crear una interfaz de juego fácil de utilizar para todos los usuarios que ingresen y disfruten mientras lo ejecuten.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719156">
            <a:off x="-109602" y="-9674242"/>
            <a:ext cx="19167523" cy="14080084"/>
          </a:xfrm>
          <a:custGeom>
            <a:avLst/>
            <a:gdLst/>
            <a:ahLst/>
            <a:cxnLst/>
            <a:rect r="r" b="b" t="t" l="l"/>
            <a:pathLst>
              <a:path h="14080084" w="19167523">
                <a:moveTo>
                  <a:pt x="0" y="0"/>
                </a:moveTo>
                <a:lnTo>
                  <a:pt x="19167522" y="0"/>
                </a:lnTo>
                <a:lnTo>
                  <a:pt x="19167522" y="14080084"/>
                </a:lnTo>
                <a:lnTo>
                  <a:pt x="0" y="14080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03727">
            <a:off x="15826386" y="776162"/>
            <a:ext cx="4923227" cy="3320940"/>
          </a:xfrm>
          <a:custGeom>
            <a:avLst/>
            <a:gdLst/>
            <a:ahLst/>
            <a:cxnLst/>
            <a:rect r="r" b="b" t="t" l="l"/>
            <a:pathLst>
              <a:path h="3320940" w="4923227">
                <a:moveTo>
                  <a:pt x="0" y="0"/>
                </a:moveTo>
                <a:lnTo>
                  <a:pt x="4923228" y="0"/>
                </a:lnTo>
                <a:lnTo>
                  <a:pt x="4923228" y="3320940"/>
                </a:lnTo>
                <a:lnTo>
                  <a:pt x="0" y="3320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2639491" y="5826670"/>
            <a:ext cx="13113382" cy="0"/>
          </a:xfrm>
          <a:prstGeom prst="line">
            <a:avLst/>
          </a:prstGeom>
          <a:ln cap="rnd" w="85725">
            <a:solidFill>
              <a:srgbClr val="238742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527566" y="847803"/>
            <a:ext cx="15731734" cy="1332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00"/>
              </a:lnSpc>
            </a:pPr>
            <a:r>
              <a:rPr lang="en-US" sz="8783" spc="-158">
                <a:solidFill>
                  <a:srgbClr val="FFFFFF"/>
                </a:solidFill>
                <a:latin typeface="Edo"/>
                <a:ea typeface="Edo"/>
                <a:cs typeface="Edo"/>
                <a:sym typeface="Edo"/>
              </a:rPr>
              <a:t>programación del proyecto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196920" y="5548693"/>
            <a:ext cx="555953" cy="55595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72657" y="5505830"/>
            <a:ext cx="555953" cy="5559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083538" y="5505830"/>
            <a:ext cx="555953" cy="55595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3227570">
            <a:off x="-1162307" y="-1660470"/>
            <a:ext cx="4923227" cy="3320940"/>
          </a:xfrm>
          <a:custGeom>
            <a:avLst/>
            <a:gdLst/>
            <a:ahLst/>
            <a:cxnLst/>
            <a:rect r="r" b="b" t="t" l="l"/>
            <a:pathLst>
              <a:path h="3320940" w="4923227">
                <a:moveTo>
                  <a:pt x="0" y="0"/>
                </a:moveTo>
                <a:lnTo>
                  <a:pt x="4923227" y="0"/>
                </a:lnTo>
                <a:lnTo>
                  <a:pt x="4923227" y="3320940"/>
                </a:lnTo>
                <a:lnTo>
                  <a:pt x="0" y="3320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33065" y="4605867"/>
            <a:ext cx="2456900" cy="67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35"/>
              </a:lnSpc>
            </a:pPr>
            <a:r>
              <a:rPr lang="en-US" b="true" sz="4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22184" y="4581625"/>
            <a:ext cx="2456900" cy="67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35"/>
              </a:lnSpc>
            </a:pPr>
            <a:r>
              <a:rPr lang="en-US" b="true" sz="4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31304" y="4605867"/>
            <a:ext cx="2456900" cy="67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35"/>
              </a:lnSpc>
            </a:pPr>
            <a:r>
              <a:rPr lang="en-US" b="true" sz="4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092592" y="4708375"/>
            <a:ext cx="2456900" cy="67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35"/>
              </a:lnSpc>
            </a:pPr>
            <a:r>
              <a:rPr lang="en-US" b="true" sz="4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99635" y="7546157"/>
            <a:ext cx="3463585" cy="1022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5"/>
              </a:lnSpc>
            </a:pPr>
            <a:r>
              <a:rPr lang="en-US" sz="15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print( “Bienvenidos al Juego del ahorcado”)</a:t>
            </a:r>
          </a:p>
          <a:p>
            <a:pPr algn="ctr">
              <a:lnSpc>
                <a:spcPts val="2035"/>
              </a:lnSpc>
            </a:pPr>
          </a:p>
          <a:p>
            <a:pPr algn="ctr" marL="0" indent="0" lvl="0">
              <a:lnSpc>
                <a:spcPts val="2035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297545" y="6252284"/>
            <a:ext cx="2124417" cy="82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02"/>
              </a:lnSpc>
            </a:pPr>
            <a:r>
              <a:rPr lang="en-US" b="true" sz="2482" spc="-104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función Random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43153" y="6100542"/>
            <a:ext cx="1614962" cy="1207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5"/>
              </a:lnSpc>
            </a:pPr>
            <a:r>
              <a:rPr lang="en-US" b="true" sz="2439" spc="-102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Ingreso al usuario por su nombre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412688" y="6007990"/>
            <a:ext cx="2124417" cy="1699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0"/>
              </a:lnSpc>
            </a:pPr>
            <a:r>
              <a:rPr lang="en-US" b="true" sz="2082" spc="-87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Muestreo en el tablero de palabras secretas y adivinadas</a:t>
            </a:r>
          </a:p>
          <a:p>
            <a:pPr algn="ctr" marL="0" indent="0" lvl="0">
              <a:lnSpc>
                <a:spcPts val="2770"/>
              </a:lnSpc>
            </a:pPr>
            <a:r>
              <a:rPr lang="en-US" b="true" sz="2082" spc="-87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(bucle for)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144000" y="7244050"/>
            <a:ext cx="2484011" cy="1398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7"/>
              </a:lnSpc>
            </a:pPr>
            <a:r>
              <a:rPr lang="en-US" sz="150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Permite  seleccionar palabras aleatorias</a:t>
            </a:r>
          </a:p>
          <a:p>
            <a:pPr algn="ctr">
              <a:lnSpc>
                <a:spcPts val="1547"/>
              </a:lnSpc>
            </a:pPr>
          </a:p>
          <a:p>
            <a:pPr algn="ctr">
              <a:lnSpc>
                <a:spcPts val="1547"/>
              </a:lnSpc>
            </a:pPr>
            <a:r>
              <a:rPr lang="en-US" sz="150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 a su vez lo devuelve una lista de elementos extraídos </a:t>
            </a:r>
          </a:p>
          <a:p>
            <a:pPr algn="ctr">
              <a:lnSpc>
                <a:spcPts val="1959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388294" y="6223030"/>
            <a:ext cx="2124417" cy="82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02"/>
              </a:lnSpc>
            </a:pPr>
            <a:r>
              <a:rPr lang="en-US" b="true" sz="2482" spc="-104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Apertura del juego </a:t>
            </a:r>
          </a:p>
        </p:txBody>
      </p:sp>
      <p:sp>
        <p:nvSpPr>
          <p:cNvPr name="TextBox 26" id="26"/>
          <p:cNvSpPr txBox="true"/>
          <p:nvPr/>
        </p:nvSpPr>
        <p:spPr>
          <a:xfrm rot="-60000">
            <a:off x="4197258" y="7586817"/>
            <a:ext cx="4674926" cy="1793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6"/>
              </a:lnSpc>
            </a:pPr>
            <a:r>
              <a:rPr lang="en-US" sz="15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nombre = input("Jugador uno, introduce tu nombre: ")</a:t>
            </a:r>
          </a:p>
          <a:p>
            <a:pPr algn="ctr">
              <a:lnSpc>
                <a:spcPts val="2066"/>
              </a:lnSpc>
            </a:pPr>
            <a:r>
              <a:rPr lang="en-US" sz="15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print("Hola, " + nombre + "")</a:t>
            </a:r>
          </a:p>
          <a:p>
            <a:pPr algn="ctr">
              <a:lnSpc>
                <a:spcPts val="2066"/>
              </a:lnSpc>
            </a:pPr>
          </a:p>
          <a:p>
            <a:pPr algn="ctr">
              <a:lnSpc>
                <a:spcPts val="2066"/>
              </a:lnSpc>
            </a:pPr>
          </a:p>
          <a:p>
            <a:pPr algn="ctr">
              <a:lnSpc>
                <a:spcPts val="2066"/>
              </a:lnSpc>
            </a:pPr>
          </a:p>
          <a:p>
            <a:pPr algn="ctr" marL="0" indent="0" lvl="0">
              <a:lnSpc>
                <a:spcPts val="2066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10101962" y="5505830"/>
            <a:ext cx="555953" cy="55595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-60000">
            <a:off x="8320286" y="8507707"/>
            <a:ext cx="4674926" cy="1279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6"/>
              </a:lnSpc>
            </a:pPr>
            <a:r>
              <a:rPr lang="en-US" sz="15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 obtener_palabra_aleatoria():</a:t>
            </a:r>
          </a:p>
          <a:p>
            <a:pPr algn="ctr">
              <a:lnSpc>
                <a:spcPts val="2066"/>
              </a:lnSpc>
            </a:pPr>
            <a:r>
              <a:rPr lang="en-US" sz="15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palabras = ["Liga", "Nacional", "Emelec", "Barcelona", "Delfin"]</a:t>
            </a:r>
          </a:p>
          <a:p>
            <a:pPr algn="ctr">
              <a:lnSpc>
                <a:spcPts val="2066"/>
              </a:lnSpc>
            </a:pPr>
            <a:r>
              <a:rPr lang="en-US" sz="15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palabra_aleatoria = random.choice(palabras)</a:t>
            </a:r>
          </a:p>
          <a:p>
            <a:pPr algn="ctr" marL="0" indent="0" lvl="0">
              <a:lnSpc>
                <a:spcPts val="2066"/>
              </a:lnSpc>
            </a:pPr>
            <a:r>
              <a:rPr lang="en-US" b="true" sz="155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return palabra_aleatoria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839548" y="7893235"/>
            <a:ext cx="5270699" cy="1527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b="true" sz="150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 mostrar_tablero(palabra_secreta, letras_adivinadas):</a:t>
            </a:r>
          </a:p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b="true" sz="150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tablero =""</a:t>
            </a:r>
          </a:p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b="true" sz="150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for letra in palabra_secreta:</a:t>
            </a:r>
          </a:p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b="true" sz="150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if letra in letras_adivinadas:</a:t>
            </a:r>
          </a:p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b="true" sz="150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tablero += letra</a:t>
            </a:r>
          </a:p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b="true" sz="150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else:</a:t>
            </a:r>
          </a:p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b="true" sz="150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tablero +="-" </a:t>
            </a:r>
          </a:p>
          <a:p>
            <a:pPr algn="ctr">
              <a:lnSpc>
                <a:spcPts val="1547"/>
              </a:lnSpc>
              <a:spcBef>
                <a:spcPct val="0"/>
              </a:spcBef>
            </a:pPr>
            <a:r>
              <a:rPr lang="en-US" b="true" sz="150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print(tablero)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719156">
            <a:off x="-109602" y="-9674242"/>
            <a:ext cx="19167523" cy="14080084"/>
          </a:xfrm>
          <a:custGeom>
            <a:avLst/>
            <a:gdLst/>
            <a:ahLst/>
            <a:cxnLst/>
            <a:rect r="r" b="b" t="t" l="l"/>
            <a:pathLst>
              <a:path h="14080084" w="19167523">
                <a:moveTo>
                  <a:pt x="0" y="0"/>
                </a:moveTo>
                <a:lnTo>
                  <a:pt x="19167522" y="0"/>
                </a:lnTo>
                <a:lnTo>
                  <a:pt x="19167522" y="14080084"/>
                </a:lnTo>
                <a:lnTo>
                  <a:pt x="0" y="14080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03727">
            <a:off x="15826386" y="776162"/>
            <a:ext cx="4923227" cy="3320940"/>
          </a:xfrm>
          <a:custGeom>
            <a:avLst/>
            <a:gdLst/>
            <a:ahLst/>
            <a:cxnLst/>
            <a:rect r="r" b="b" t="t" l="l"/>
            <a:pathLst>
              <a:path h="3320940" w="4923227">
                <a:moveTo>
                  <a:pt x="0" y="0"/>
                </a:moveTo>
                <a:lnTo>
                  <a:pt x="4923228" y="0"/>
                </a:lnTo>
                <a:lnTo>
                  <a:pt x="4923228" y="3320940"/>
                </a:lnTo>
                <a:lnTo>
                  <a:pt x="0" y="3320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2639491" y="5826670"/>
            <a:ext cx="13113382" cy="0"/>
          </a:xfrm>
          <a:prstGeom prst="line">
            <a:avLst/>
          </a:prstGeom>
          <a:ln cap="rnd" w="85725">
            <a:solidFill>
              <a:srgbClr val="238742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527566" y="847803"/>
            <a:ext cx="15731734" cy="1332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00"/>
              </a:lnSpc>
            </a:pPr>
            <a:r>
              <a:rPr lang="en-US" sz="8783" spc="-158">
                <a:solidFill>
                  <a:srgbClr val="FFFFFF"/>
                </a:solidFill>
                <a:latin typeface="Edo"/>
                <a:ea typeface="Edo"/>
                <a:cs typeface="Edo"/>
                <a:sym typeface="Edo"/>
              </a:rPr>
              <a:t>programación del proyecto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196920" y="5548693"/>
            <a:ext cx="555953" cy="55595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72657" y="5505830"/>
            <a:ext cx="555953" cy="5559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083538" y="5505830"/>
            <a:ext cx="555953" cy="55595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3227570">
            <a:off x="-1162307" y="-1660470"/>
            <a:ext cx="4923227" cy="3320940"/>
          </a:xfrm>
          <a:custGeom>
            <a:avLst/>
            <a:gdLst/>
            <a:ahLst/>
            <a:cxnLst/>
            <a:rect r="r" b="b" t="t" l="l"/>
            <a:pathLst>
              <a:path h="3320940" w="4923227">
                <a:moveTo>
                  <a:pt x="0" y="0"/>
                </a:moveTo>
                <a:lnTo>
                  <a:pt x="4923227" y="0"/>
                </a:lnTo>
                <a:lnTo>
                  <a:pt x="4923227" y="3320940"/>
                </a:lnTo>
                <a:lnTo>
                  <a:pt x="0" y="3320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33065" y="4605867"/>
            <a:ext cx="2456900" cy="67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35"/>
              </a:lnSpc>
            </a:pPr>
            <a:r>
              <a:rPr lang="en-US" b="true" sz="4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22184" y="4581625"/>
            <a:ext cx="2456900" cy="67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35"/>
              </a:lnSpc>
            </a:pPr>
            <a:r>
              <a:rPr lang="en-US" b="true" sz="4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31304" y="4605867"/>
            <a:ext cx="2456900" cy="67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35"/>
              </a:lnSpc>
            </a:pPr>
            <a:r>
              <a:rPr lang="en-US" b="true" sz="4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092592" y="4708375"/>
            <a:ext cx="2456900" cy="67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35"/>
              </a:lnSpc>
            </a:pPr>
            <a:r>
              <a:rPr lang="en-US" b="true" sz="4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9722" y="7845610"/>
            <a:ext cx="3463585" cy="230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5"/>
              </a:lnSpc>
            </a:pPr>
            <a:r>
              <a:rPr lang="en-US" sz="15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 jugador_ahorcado():</a:t>
            </a:r>
          </a:p>
          <a:p>
            <a:pPr algn="ctr">
              <a:lnSpc>
                <a:spcPts val="2035"/>
              </a:lnSpc>
            </a:pPr>
            <a:r>
              <a:rPr lang="en-US" sz="15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palabra_secreta =obtener_palabra_aleatoria()  </a:t>
            </a:r>
          </a:p>
          <a:p>
            <a:pPr algn="ctr">
              <a:lnSpc>
                <a:spcPts val="2035"/>
              </a:lnSpc>
            </a:pPr>
            <a:r>
              <a:rPr lang="en-US" sz="15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letras_adivinadas = []</a:t>
            </a:r>
          </a:p>
          <a:p>
            <a:pPr algn="ctr">
              <a:lnSpc>
                <a:spcPts val="2035"/>
              </a:lnSpc>
            </a:pPr>
            <a:r>
              <a:rPr lang="en-US" sz="15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intentos_restantes = 6</a:t>
            </a:r>
          </a:p>
          <a:p>
            <a:pPr algn="ctr">
              <a:lnSpc>
                <a:spcPts val="2035"/>
              </a:lnSpc>
            </a:pPr>
            <a:r>
              <a:rPr lang="en-US" sz="15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</a:t>
            </a:r>
          </a:p>
          <a:p>
            <a:pPr algn="ctr">
              <a:lnSpc>
                <a:spcPts val="2035"/>
              </a:lnSpc>
            </a:pPr>
            <a:r>
              <a:rPr lang="en-US" sz="15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while intentos_restantes&gt;0:</a:t>
            </a:r>
          </a:p>
          <a:p>
            <a:pPr algn="ctr" marL="0" indent="0" lvl="0">
              <a:lnSpc>
                <a:spcPts val="2035"/>
              </a:lnSpc>
            </a:pPr>
            <a:r>
              <a:rPr lang="en-US" b="true" sz="15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mostrar_tablero(palabra_secreta, letras_adivinadas)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97545" y="6459895"/>
            <a:ext cx="2124417" cy="412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02"/>
              </a:lnSpc>
            </a:pPr>
            <a:r>
              <a:rPr lang="en-US" b="true" sz="2482" spc="-104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Función set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43153" y="6100542"/>
            <a:ext cx="1614962" cy="1207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5"/>
              </a:lnSpc>
            </a:pPr>
            <a:r>
              <a:rPr lang="en-US" b="true" sz="2439" spc="-102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Ingreso usuario y letra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412688" y="6220842"/>
            <a:ext cx="2124417" cy="1254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02"/>
              </a:lnSpc>
            </a:pPr>
            <a:r>
              <a:rPr lang="en-US" b="true" sz="2482" spc="-104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Reducir el número de intentos 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144000" y="7234525"/>
            <a:ext cx="2484011" cy="182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2"/>
              </a:lnSpc>
            </a:pPr>
            <a:r>
              <a:rPr lang="en-US" sz="1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if letra in palabra_secreta:</a:t>
            </a:r>
          </a:p>
          <a:p>
            <a:pPr algn="ctr">
              <a:lnSpc>
                <a:spcPts val="1442"/>
              </a:lnSpc>
            </a:pPr>
            <a:r>
              <a:rPr lang="en-US" sz="1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letras_adivinadas.append(letra)</a:t>
            </a:r>
          </a:p>
          <a:p>
            <a:pPr algn="ctr">
              <a:lnSpc>
                <a:spcPts val="1442"/>
              </a:lnSpc>
            </a:pPr>
            <a:r>
              <a:rPr lang="en-US" sz="1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if set(letras_adivinadas)==set(palabra_secreta):</a:t>
            </a:r>
          </a:p>
          <a:p>
            <a:pPr algn="ctr">
              <a:lnSpc>
                <a:spcPts val="1442"/>
              </a:lnSpc>
            </a:pPr>
            <a:r>
              <a:rPr lang="en-US" sz="1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print("Felicidades, has adivinado la palabra")</a:t>
            </a:r>
          </a:p>
          <a:p>
            <a:pPr algn="ctr">
              <a:lnSpc>
                <a:spcPts val="1442"/>
              </a:lnSpc>
              <a:spcBef>
                <a:spcPct val="0"/>
              </a:spcBef>
            </a:pP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break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99306" y="6007990"/>
            <a:ext cx="2124417" cy="1699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0"/>
              </a:lnSpc>
            </a:pPr>
            <a:r>
              <a:rPr lang="en-US" b="true" sz="2082" spc="-87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Lista de palabras aleatorias y numero de intentos de letras</a:t>
            </a:r>
          </a:p>
          <a:p>
            <a:pPr algn="ctr" marL="0" indent="0" lvl="0">
              <a:lnSpc>
                <a:spcPts val="2770"/>
              </a:lnSpc>
            </a:pPr>
            <a:r>
              <a:rPr lang="en-US" b="true" sz="2082" spc="-87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bucle while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281191" y="7386791"/>
            <a:ext cx="4674926" cy="2307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6"/>
              </a:lnSpc>
            </a:pPr>
            <a:r>
              <a:rPr lang="en-US" sz="15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letra =input("Introduce una letra: ")</a:t>
            </a:r>
          </a:p>
          <a:p>
            <a:pPr algn="ctr">
              <a:lnSpc>
                <a:spcPts val="2066"/>
              </a:lnSpc>
            </a:pPr>
            <a:r>
              <a:rPr lang="en-US" sz="15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</a:t>
            </a:r>
          </a:p>
          <a:p>
            <a:pPr algn="ctr">
              <a:lnSpc>
                <a:spcPts val="2066"/>
              </a:lnSpc>
            </a:pPr>
            <a:r>
              <a:rPr lang="en-US" sz="15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if letra in letras_adivinadas:</a:t>
            </a:r>
          </a:p>
          <a:p>
            <a:pPr algn="ctr">
              <a:lnSpc>
                <a:spcPts val="2066"/>
              </a:lnSpc>
            </a:pPr>
            <a:r>
              <a:rPr lang="en-US" sz="15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print('Ya has introducido esa letra. Prueba otra.')</a:t>
            </a:r>
          </a:p>
          <a:p>
            <a:pPr algn="ctr">
              <a:lnSpc>
                <a:spcPts val="2066"/>
              </a:lnSpc>
            </a:pPr>
            <a:r>
              <a:rPr lang="en-US" sz="15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continue</a:t>
            </a:r>
          </a:p>
          <a:p>
            <a:pPr algn="ctr">
              <a:lnSpc>
                <a:spcPts val="2066"/>
              </a:lnSpc>
            </a:pPr>
          </a:p>
          <a:p>
            <a:pPr algn="ctr">
              <a:lnSpc>
                <a:spcPts val="2066"/>
              </a:lnSpc>
            </a:pPr>
          </a:p>
          <a:p>
            <a:pPr algn="ctr" marL="0" indent="0" lvl="0">
              <a:lnSpc>
                <a:spcPts val="2066"/>
              </a:lnSpc>
            </a:pPr>
            <a:r>
              <a:rPr lang="en-US" b="true" sz="155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101962" y="5505830"/>
            <a:ext cx="555953" cy="55595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1628011" y="7675275"/>
            <a:ext cx="6901066" cy="324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7"/>
              </a:lnSpc>
            </a:pPr>
            <a:r>
              <a:rPr lang="en-US" sz="150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else:</a:t>
            </a:r>
          </a:p>
          <a:p>
            <a:pPr algn="ctr">
              <a:lnSpc>
                <a:spcPts val="1547"/>
              </a:lnSpc>
            </a:pPr>
            <a:r>
              <a:rPr lang="en-US" sz="150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intentos_restantes -=1</a:t>
            </a:r>
          </a:p>
          <a:p>
            <a:pPr algn="ctr">
              <a:lnSpc>
                <a:spcPts val="1547"/>
              </a:lnSpc>
            </a:pPr>
            <a:r>
              <a:rPr lang="en-US" sz="150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print(f"Letra incorrecta. Te quedan {intentos_restantes}")</a:t>
            </a:r>
          </a:p>
          <a:p>
            <a:pPr algn="ctr">
              <a:lnSpc>
                <a:spcPts val="1547"/>
              </a:lnSpc>
            </a:pPr>
            <a:r>
              <a:rPr lang="en-US" sz="150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if intentos_restantes==0:</a:t>
            </a:r>
          </a:p>
          <a:p>
            <a:pPr algn="ctr">
              <a:lnSpc>
                <a:spcPts val="1547"/>
              </a:lnSpc>
            </a:pPr>
            <a:r>
              <a:rPr lang="en-US" sz="150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print(f"Se te acabaron los intentos. La palabra secreta era: {palabra_secreta}")</a:t>
            </a:r>
          </a:p>
          <a:p>
            <a:pPr algn="ctr">
              <a:lnSpc>
                <a:spcPts val="1547"/>
              </a:lnSpc>
            </a:pPr>
          </a:p>
          <a:p>
            <a:pPr algn="ctr">
              <a:lnSpc>
                <a:spcPts val="1547"/>
              </a:lnSpc>
            </a:pPr>
          </a:p>
          <a:p>
            <a:pPr algn="ctr">
              <a:lnSpc>
                <a:spcPts val="1547"/>
              </a:lnSpc>
            </a:pPr>
          </a:p>
          <a:p>
            <a:pPr algn="ctr">
              <a:lnSpc>
                <a:spcPts val="1547"/>
              </a:lnSpc>
            </a:pPr>
            <a:r>
              <a:rPr lang="en-US" sz="150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Finalizar juego del ahorcado</a:t>
            </a:r>
          </a:p>
          <a:p>
            <a:pPr algn="ctr">
              <a:lnSpc>
                <a:spcPts val="1547"/>
              </a:lnSpc>
            </a:pPr>
          </a:p>
          <a:p>
            <a:pPr algn="ctr">
              <a:lnSpc>
                <a:spcPts val="1547"/>
              </a:lnSpc>
            </a:pPr>
            <a:r>
              <a:rPr lang="en-US" sz="150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jugar_ahorcado()</a:t>
            </a:r>
          </a:p>
          <a:p>
            <a:pPr algn="ctr">
              <a:lnSpc>
                <a:spcPts val="1547"/>
              </a:lnSpc>
            </a:pPr>
          </a:p>
          <a:p>
            <a:pPr algn="ctr">
              <a:lnSpc>
                <a:spcPts val="1547"/>
              </a:lnSpc>
            </a:pPr>
          </a:p>
          <a:p>
            <a:pPr algn="ctr">
              <a:lnSpc>
                <a:spcPts val="1547"/>
              </a:lnSpc>
            </a:pPr>
          </a:p>
          <a:p>
            <a:pPr algn="ctr">
              <a:lnSpc>
                <a:spcPts val="1547"/>
              </a:lnSpc>
            </a:pPr>
          </a:p>
          <a:p>
            <a:pPr algn="ctr">
              <a:lnSpc>
                <a:spcPts val="154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2219" t="-2612" r="-2650" b="-225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816040">
            <a:off x="9703142" y="-3976051"/>
            <a:ext cx="12215297" cy="5721089"/>
          </a:xfrm>
          <a:custGeom>
            <a:avLst/>
            <a:gdLst/>
            <a:ahLst/>
            <a:cxnLst/>
            <a:rect r="r" b="b" t="t" l="l"/>
            <a:pathLst>
              <a:path h="5721089" w="12215297">
                <a:moveTo>
                  <a:pt x="0" y="0"/>
                </a:moveTo>
                <a:lnTo>
                  <a:pt x="12215298" y="0"/>
                </a:lnTo>
                <a:lnTo>
                  <a:pt x="12215298" y="5721088"/>
                </a:lnTo>
                <a:lnTo>
                  <a:pt x="0" y="5721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08068">
            <a:off x="-3705702" y="8504857"/>
            <a:ext cx="12215297" cy="5721089"/>
          </a:xfrm>
          <a:custGeom>
            <a:avLst/>
            <a:gdLst/>
            <a:ahLst/>
            <a:cxnLst/>
            <a:rect r="r" b="b" t="t" l="l"/>
            <a:pathLst>
              <a:path h="5721089" w="12215297">
                <a:moveTo>
                  <a:pt x="0" y="0"/>
                </a:moveTo>
                <a:lnTo>
                  <a:pt x="12215297" y="0"/>
                </a:lnTo>
                <a:lnTo>
                  <a:pt x="12215297" y="5721088"/>
                </a:lnTo>
                <a:lnTo>
                  <a:pt x="0" y="5721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40507" y="2420989"/>
            <a:ext cx="9967487" cy="438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91"/>
              </a:lnSpc>
            </a:pPr>
            <a:r>
              <a:rPr lang="en-US" sz="18417" spc="313">
                <a:solidFill>
                  <a:srgbClr val="000000"/>
                </a:solidFill>
                <a:latin typeface="Edo"/>
                <a:ea typeface="Edo"/>
                <a:cs typeface="Edo"/>
                <a:sym typeface="Edo"/>
              </a:rPr>
              <a:t>Muchas</a:t>
            </a:r>
          </a:p>
          <a:p>
            <a:pPr algn="ctr">
              <a:lnSpc>
                <a:spcPts val="16391"/>
              </a:lnSpc>
            </a:pPr>
            <a:r>
              <a:rPr lang="en-US" sz="18417" spc="313">
                <a:solidFill>
                  <a:srgbClr val="000000"/>
                </a:solidFill>
                <a:latin typeface="Edo"/>
                <a:ea typeface="Edo"/>
                <a:cs typeface="Edo"/>
                <a:sym typeface="Edo"/>
              </a:rPr>
              <a:t>gracias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252507" y="1935214"/>
            <a:ext cx="4473259" cy="7500891"/>
          </a:xfrm>
          <a:custGeom>
            <a:avLst/>
            <a:gdLst/>
            <a:ahLst/>
            <a:cxnLst/>
            <a:rect r="r" b="b" t="t" l="l"/>
            <a:pathLst>
              <a:path h="7500891" w="4473259">
                <a:moveTo>
                  <a:pt x="0" y="0"/>
                </a:moveTo>
                <a:lnTo>
                  <a:pt x="4473259" y="0"/>
                </a:lnTo>
                <a:lnTo>
                  <a:pt x="4473259" y="7500891"/>
                </a:lnTo>
                <a:lnTo>
                  <a:pt x="0" y="75008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964368">
            <a:off x="15520259" y="659283"/>
            <a:ext cx="7315200" cy="3537897"/>
          </a:xfrm>
          <a:custGeom>
            <a:avLst/>
            <a:gdLst/>
            <a:ahLst/>
            <a:cxnLst/>
            <a:rect r="r" b="b" t="t" l="l"/>
            <a:pathLst>
              <a:path h="3537897" w="7315200">
                <a:moveTo>
                  <a:pt x="0" y="0"/>
                </a:moveTo>
                <a:lnTo>
                  <a:pt x="7315200" y="0"/>
                </a:lnTo>
                <a:lnTo>
                  <a:pt x="7315200" y="3537897"/>
                </a:lnTo>
                <a:lnTo>
                  <a:pt x="0" y="35378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964368">
            <a:off x="-4156616" y="5271228"/>
            <a:ext cx="7315200" cy="3537897"/>
          </a:xfrm>
          <a:custGeom>
            <a:avLst/>
            <a:gdLst/>
            <a:ahLst/>
            <a:cxnLst/>
            <a:rect r="r" b="b" t="t" l="l"/>
            <a:pathLst>
              <a:path h="3537897" w="7315200">
                <a:moveTo>
                  <a:pt x="0" y="0"/>
                </a:moveTo>
                <a:lnTo>
                  <a:pt x="7315200" y="0"/>
                </a:lnTo>
                <a:lnTo>
                  <a:pt x="7315200" y="3537896"/>
                </a:lnTo>
                <a:lnTo>
                  <a:pt x="0" y="35378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DAGgN4k3HU4</dc:identifier>
  <dcterms:modified xsi:type="dcterms:W3CDTF">2011-08-01T06:04:30Z</dcterms:modified>
  <cp:revision>1</cp:revision>
  <dc:title>Presentación Diapositivas Club Deportivo Fútbol Moderno Verde y Blanco</dc:title>
</cp:coreProperties>
</file>