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08" r:id="rId5"/>
    <p:sldId id="307" r:id="rId6"/>
    <p:sldId id="317" r:id="rId7"/>
    <p:sldId id="309" r:id="rId8"/>
    <p:sldId id="318" r:id="rId9"/>
    <p:sldId id="319" r:id="rId10"/>
    <p:sldId id="263" r:id="rId11"/>
    <p:sldId id="310" r:id="rId12"/>
    <p:sldId id="311" r:id="rId13"/>
    <p:sldId id="316" r:id="rId14"/>
    <p:sldId id="314" r:id="rId15"/>
    <p:sldId id="312"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p:scale>
          <a:sx n="85" d="100"/>
          <a:sy n="85" d="100"/>
        </p:scale>
        <p:origin x="590" y="4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6/12/2025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6/12/2025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D342F-6B4E-B63B-8404-8FFD1FFAA3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A07FB8-310F-C749-FFF9-1C0204970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A93131-7C70-31FD-9744-0CF1557917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02F592-EE6F-77BD-F388-7FE8F34ADE1E}"/>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631636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B7A95-6AB2-B9CD-5227-947F8AE925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70E4C-5647-1E60-B784-7D8C33E05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6B193-6B4D-122D-4FBC-435B9C98FC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4DF012-9861-FCC5-D38D-88D573160E55}"/>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643017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snowflakes-88.blogspot.com/2011/02/list-of-movies-in-february-2011.htm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Warner_Bros._World_Abu_Dhabi"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8707" y="0"/>
            <a:ext cx="7333234" cy="6705600"/>
          </a:xfrm>
        </p:spPr>
        <p:txBody>
          <a:bodyPr/>
          <a:lstStyle/>
          <a:p>
            <a:r>
              <a:rPr lang="en-US" sz="6000" dirty="0">
                <a:solidFill>
                  <a:srgbClr val="000000"/>
                </a:solidFill>
              </a:rPr>
              <a:t>Film Industry Strategy for a New Studio</a:t>
            </a:r>
            <a:br>
              <a:rPr lang="en-US" sz="6000" dirty="0"/>
            </a:br>
            <a:r>
              <a:rPr lang="en-US" sz="4000" dirty="0"/>
              <a:t>Data-Driven Insights to Guide Business Decisions</a:t>
            </a:r>
            <a:br>
              <a:rPr lang="en-US" sz="4000" dirty="0"/>
            </a:br>
            <a:endParaRPr lang="en-US" sz="4000" dirty="0">
              <a:latin typeface="+mn-lt"/>
            </a:endParaRPr>
          </a:p>
        </p:txBody>
      </p:sp>
      <p:pic>
        <p:nvPicPr>
          <p:cNvPr id="8" name="Picture Placeholder 21">
            <a:extLst>
              <a:ext uri="{FF2B5EF4-FFF2-40B4-BE49-F238E27FC236}">
                <a16:creationId xmlns:a16="http://schemas.microsoft.com/office/drawing/2014/main" id="{FFD2BD9F-962D-9BA5-14BE-C9CD52FEF9C7}"/>
              </a:ext>
            </a:extLst>
          </p:cNvPr>
          <p:cNvPicPr>
            <a:picLocks noGrp="1" noChangeAspect="1"/>
          </p:cNvPicPr>
          <p:nvPr>
            <p:ph type="pic" idx="1"/>
          </p:nvPr>
        </p:nvPicPr>
        <p:blipFill>
          <a:blip r:embed="rId3">
            <a:extLst>
              <a:ext uri="{837473B0-CC2E-450A-ABE3-18F120FF3D39}">
                <a1611:picAttrSrcUrl xmlns:a1611="http://schemas.microsoft.com/office/drawing/2016/11/main" r:id="rId4"/>
              </a:ext>
            </a:extLst>
          </a:blip>
          <a:srcRect l="4542" r="4542"/>
          <a:stretch/>
        </p:blipFill>
        <p:spPr>
          <a:xfrm>
            <a:off x="7401941" y="0"/>
            <a:ext cx="4790059" cy="6587067"/>
          </a:xfrm>
        </p:spPr>
      </p:pic>
      <p:sp>
        <p:nvSpPr>
          <p:cNvPr id="4" name="TextBox 3">
            <a:extLst>
              <a:ext uri="{FF2B5EF4-FFF2-40B4-BE49-F238E27FC236}">
                <a16:creationId xmlns:a16="http://schemas.microsoft.com/office/drawing/2014/main" id="{D9B4A3BD-72CD-789F-6FB4-95BF797269FF}"/>
              </a:ext>
            </a:extLst>
          </p:cNvPr>
          <p:cNvSpPr txBox="1"/>
          <p:nvPr/>
        </p:nvSpPr>
        <p:spPr>
          <a:xfrm>
            <a:off x="7401941" y="6587067"/>
            <a:ext cx="4790059" cy="230832"/>
          </a:xfrm>
          <a:prstGeom prst="rect">
            <a:avLst/>
          </a:prstGeom>
          <a:noFill/>
        </p:spPr>
        <p:txBody>
          <a:bodyPr wrap="square" rtlCol="0">
            <a:spAutoFit/>
          </a:bodyPr>
          <a:lstStyle/>
          <a:p>
            <a:r>
              <a:rPr lang="en-US" sz="900">
                <a:hlinkClick r:id="rId4" tooltip="https://snowflakes-88.blogspot.com/2011/02/list-of-movies-in-february-2011.html"/>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222232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a:xfrm>
            <a:off x="914400" y="116541"/>
            <a:ext cx="10360152" cy="699248"/>
          </a:xfrm>
        </p:spPr>
        <p:txBody>
          <a:bodyPr/>
          <a:lstStyle/>
          <a:p>
            <a:r>
              <a:rPr lang="en-US" dirty="0"/>
              <a:t>AVERAGE ROI BY STUDIO</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7270376" y="986118"/>
            <a:ext cx="4349317" cy="4984376"/>
          </a:xfrm>
        </p:spPr>
        <p:txBody>
          <a:bodyPr>
            <a:normAutofit/>
          </a:bodyPr>
          <a:lstStyle/>
          <a:p>
            <a:pPr algn="ctr"/>
            <a:r>
              <a:rPr lang="en-US" b="1" u="sng" dirty="0"/>
              <a:t>OBSERVATIONS</a:t>
            </a:r>
          </a:p>
          <a:p>
            <a:r>
              <a:rPr lang="en-US" dirty="0"/>
              <a:t>Studio with best average ROI are:</a:t>
            </a:r>
          </a:p>
          <a:p>
            <a:pPr marL="342900" indent="-342900">
              <a:buFont typeface="Arial" panose="020B0604020202020204" pitchFamily="34" charset="0"/>
              <a:buChar char="•"/>
            </a:pPr>
            <a:r>
              <a:rPr lang="en-US" dirty="0"/>
              <a:t>WB(NL)</a:t>
            </a:r>
          </a:p>
          <a:p>
            <a:pPr marL="342900" indent="-342900">
              <a:buFont typeface="Arial" panose="020B0604020202020204" pitchFamily="34" charset="0"/>
              <a:buChar char="•"/>
            </a:pPr>
            <a:r>
              <a:rPr lang="en-US" dirty="0"/>
              <a:t>Par</a:t>
            </a:r>
          </a:p>
          <a:p>
            <a:pPr marL="342900" indent="-342900">
              <a:buFont typeface="Arial" panose="020B0604020202020204" pitchFamily="34" charset="0"/>
              <a:buChar char="•"/>
            </a:pPr>
            <a:r>
              <a:rPr lang="en-US" dirty="0"/>
              <a:t>Uni.</a:t>
            </a:r>
          </a:p>
          <a:p>
            <a:r>
              <a:rPr lang="en-US" dirty="0"/>
              <a:t>Studios with poor average ROI are:</a:t>
            </a:r>
          </a:p>
          <a:p>
            <a:pPr marL="342900" indent="-342900">
              <a:buFont typeface="Arial" panose="020B0604020202020204" pitchFamily="34" charset="0"/>
              <a:buChar char="•"/>
            </a:pPr>
            <a:r>
              <a:rPr lang="en-US" dirty="0"/>
              <a:t>SGem</a:t>
            </a:r>
          </a:p>
          <a:p>
            <a:pPr marL="342900" indent="-342900">
              <a:buFont typeface="Arial" panose="020B0604020202020204" pitchFamily="34" charset="0"/>
              <a:buChar char="•"/>
            </a:pPr>
            <a:r>
              <a:rPr lang="en-US" dirty="0"/>
              <a:t>Sony</a:t>
            </a:r>
          </a:p>
          <a:p>
            <a:pPr marL="342900" indent="-342900">
              <a:buFont typeface="Arial" panose="020B0604020202020204" pitchFamily="34" charset="0"/>
              <a:buChar char="•"/>
            </a:pPr>
            <a:r>
              <a:rPr lang="en-US" dirty="0"/>
              <a:t>FOX</a:t>
            </a:r>
          </a:p>
          <a:p>
            <a:pPr algn="ctr"/>
            <a:r>
              <a:rPr lang="en-US" b="1" u="sng" dirty="0"/>
              <a:t>FINDINGS</a:t>
            </a:r>
          </a:p>
          <a:p>
            <a:r>
              <a:rPr lang="en-US" dirty="0"/>
              <a:t>WB(NL),</a:t>
            </a:r>
            <a:r>
              <a:rPr lang="en-US" dirty="0" err="1"/>
              <a:t>Par.,Uni</a:t>
            </a:r>
            <a:r>
              <a:rPr lang="en-US" dirty="0"/>
              <a:t>. </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pic>
        <p:nvPicPr>
          <p:cNvPr id="8" name="Content Placeholder 7">
            <a:extLst>
              <a:ext uri="{FF2B5EF4-FFF2-40B4-BE49-F238E27FC236}">
                <a16:creationId xmlns:a16="http://schemas.microsoft.com/office/drawing/2014/main" id="{0E0DC083-F123-594E-1D1F-5C2F26BAD542}"/>
              </a:ext>
            </a:extLst>
          </p:cNvPr>
          <p:cNvPicPr>
            <a:picLocks noGrp="1" noChangeAspect="1"/>
          </p:cNvPicPr>
          <p:nvPr>
            <p:ph sz="quarter" idx="13"/>
          </p:nvPr>
        </p:nvPicPr>
        <p:blipFill>
          <a:blip r:embed="rId2"/>
          <a:stretch>
            <a:fillRect/>
          </a:stretch>
        </p:blipFill>
        <p:spPr>
          <a:xfrm>
            <a:off x="108044" y="986118"/>
            <a:ext cx="7162332" cy="4984376"/>
          </a:xfrm>
        </p:spPr>
      </p:pic>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a:xfrm>
            <a:off x="914400" y="224118"/>
            <a:ext cx="10360152" cy="618564"/>
          </a:xfrm>
        </p:spPr>
        <p:txBody>
          <a:bodyPr/>
          <a:lstStyle/>
          <a:p>
            <a:pPr algn="ctr"/>
            <a:r>
              <a:rPr lang="en-US" u="sng" dirty="0"/>
              <a:t>RECOMMENDATIONS</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3"/>
          </p:nvPr>
        </p:nvSpPr>
        <p:spPr>
          <a:xfrm>
            <a:off x="914398" y="968188"/>
            <a:ext cx="11277601" cy="4911403"/>
          </a:xfrm>
        </p:spPr>
        <p:txBody>
          <a:bodyPr>
            <a:normAutofit/>
          </a:bodyPr>
          <a:lstStyle/>
          <a:p>
            <a:pPr marL="342900" indent="-342900">
              <a:buFont typeface="+mj-lt"/>
              <a:buAutoNum type="arabicPeriod"/>
            </a:pPr>
            <a:r>
              <a:rPr lang="en-US" sz="1400" b="1" dirty="0"/>
              <a:t>Focus on High-Performing Genres</a:t>
            </a:r>
            <a:r>
              <a:rPr lang="en-US" sz="1400" dirty="0"/>
              <a:t>:</a:t>
            </a:r>
            <a:br>
              <a:rPr lang="en-US" sz="1400" dirty="0"/>
            </a:br>
            <a:r>
              <a:rPr lang="en-US" sz="1400" dirty="0"/>
              <a:t>Prioritize Sci-Fi, Adventure, and Animation for production, as these genres show the highest profitability and audience appeal.</a:t>
            </a:r>
          </a:p>
          <a:p>
            <a:pPr marL="342900" indent="-342900">
              <a:buFont typeface="+mj-lt"/>
              <a:buAutoNum type="arabicPeriod"/>
            </a:pPr>
            <a:r>
              <a:rPr lang="en-US" sz="1400" b="1" dirty="0"/>
              <a:t>Adopt a Balanced Production Strategy</a:t>
            </a:r>
            <a:r>
              <a:rPr lang="en-US" sz="1400" dirty="0"/>
              <a:t>:</a:t>
            </a:r>
            <a:br>
              <a:rPr lang="en-US" sz="1400" dirty="0"/>
            </a:br>
            <a:r>
              <a:rPr lang="en-US" sz="1400" dirty="0"/>
              <a:t>Combine big-budget blockbusters (for revenue) with critically acclaimed, lower-budget projects (for reputation and awards).</a:t>
            </a:r>
          </a:p>
          <a:p>
            <a:pPr marL="342900" indent="-342900">
              <a:buFont typeface="+mj-lt"/>
              <a:buAutoNum type="arabicPeriod"/>
            </a:pPr>
            <a:r>
              <a:rPr lang="en-US" sz="1400" b="1" dirty="0"/>
              <a:t>Target High-ROI Genres</a:t>
            </a:r>
            <a:r>
              <a:rPr lang="en-US" sz="1400" dirty="0"/>
              <a:t>:</a:t>
            </a:r>
            <a:br>
              <a:rPr lang="en-US" sz="1400" dirty="0"/>
            </a:br>
            <a:r>
              <a:rPr lang="en-US" sz="1400" dirty="0"/>
              <a:t>Invest in genres like Horror and Mystery, which deliver strong returns relative to budget and appeal to broad audiences.</a:t>
            </a:r>
          </a:p>
          <a:p>
            <a:pPr marL="342900" indent="-342900">
              <a:buFont typeface="+mj-lt"/>
              <a:buAutoNum type="arabicPeriod"/>
            </a:pPr>
            <a:r>
              <a:rPr lang="en-US" sz="1400" b="1" dirty="0"/>
              <a:t>Partner with Top Studios</a:t>
            </a:r>
            <a:r>
              <a:rPr lang="en-US" sz="1400" dirty="0"/>
              <a:t>:</a:t>
            </a:r>
            <a:br>
              <a:rPr lang="en-US" sz="1400" dirty="0"/>
            </a:br>
            <a:r>
              <a:rPr lang="en-US" sz="1400" dirty="0"/>
              <a:t>Collaborate with studios that consistently achieve high revenue and ROI (e.g., P/DW, BV, WB(NL)) to leverage their production and marketing expertise.</a:t>
            </a:r>
          </a:p>
          <a:p>
            <a:pPr marL="342900" indent="-342900">
              <a:buFont typeface="+mj-lt"/>
              <a:buAutoNum type="arabicPeriod"/>
            </a:pPr>
            <a:r>
              <a:rPr lang="en-US" sz="1400" b="1" dirty="0"/>
              <a:t>Optimize Release Timing</a:t>
            </a:r>
            <a:r>
              <a:rPr lang="en-US" sz="1400" dirty="0"/>
              <a:t>:</a:t>
            </a:r>
            <a:br>
              <a:rPr lang="en-US" sz="1400" dirty="0"/>
            </a:br>
            <a:r>
              <a:rPr lang="en-US" sz="1400" dirty="0"/>
              <a:t>Schedule major releases during peak seasons (summer, holidays) to maximize box office potential.</a:t>
            </a:r>
          </a:p>
          <a:p>
            <a:pPr marL="342900" indent="-342900">
              <a:buFont typeface="+mj-lt"/>
              <a:buAutoNum type="arabicPeriod"/>
            </a:pPr>
            <a:r>
              <a:rPr lang="en-US" sz="1400" b="1" dirty="0"/>
              <a:t>Build a Data-Driven Culture</a:t>
            </a:r>
            <a:r>
              <a:rPr lang="en-US" sz="1400" dirty="0"/>
              <a:t>:</a:t>
            </a:r>
            <a:br>
              <a:rPr lang="en-US" sz="1400" dirty="0"/>
            </a:br>
            <a:r>
              <a:rPr lang="en-US" sz="1400" dirty="0"/>
              <a:t>Continuously monitor audience trends, ratings, and financial metrics to refine strategies and stay competitive.</a:t>
            </a:r>
          </a:p>
          <a:p>
            <a:pPr marL="0" indent="0">
              <a:buNone/>
            </a:pPr>
            <a:endParaRPr lang="en-US" sz="1400" dirty="0"/>
          </a:p>
        </p:txBody>
      </p:sp>
      <p:sp>
        <p:nvSpPr>
          <p:cNvPr id="5" name="Content Placeholder 4">
            <a:extLst>
              <a:ext uri="{FF2B5EF4-FFF2-40B4-BE49-F238E27FC236}">
                <a16:creationId xmlns:a16="http://schemas.microsoft.com/office/drawing/2014/main" id="{7DA9EE9E-3073-7E11-3AA5-F77C3B48A97F}"/>
              </a:ext>
            </a:extLst>
          </p:cNvPr>
          <p:cNvSpPr>
            <a:spLocks noGrp="1"/>
          </p:cNvSpPr>
          <p:nvPr>
            <p:ph sz="quarter" idx="12"/>
          </p:nvPr>
        </p:nvSpPr>
        <p:spPr>
          <a:xfrm flipV="1">
            <a:off x="8113472" y="5879590"/>
            <a:ext cx="3163824" cy="45719"/>
          </a:xfrm>
        </p:spPr>
        <p:txBody>
          <a:bodyPr>
            <a:normAutofit fontScale="25000" lnSpcReduction="20000"/>
          </a:bodyPr>
          <a:lstStyle/>
          <a:p>
            <a:endParaRPr lang="en-US" dirty="0"/>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914400" y="92899"/>
            <a:ext cx="7534656" cy="695995"/>
          </a:xfrm>
        </p:spPr>
        <p:txBody>
          <a:bodyPr/>
          <a:lstStyle/>
          <a:p>
            <a:pPr algn="ctr"/>
            <a:r>
              <a:rPr lang="en-US" u="sng" dirty="0"/>
              <a:t>CONCLUSIONS</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493060" y="1030941"/>
            <a:ext cx="6929716" cy="5503328"/>
          </a:xfrm>
        </p:spPr>
        <p:txBody>
          <a:bodyPr>
            <a:normAutofit fontScale="92500" lnSpcReduction="20000"/>
          </a:bodyPr>
          <a:lstStyle/>
          <a:p>
            <a:r>
              <a:rPr lang="en-US" dirty="0"/>
              <a:t>The analysis reveals:</a:t>
            </a:r>
          </a:p>
          <a:p>
            <a:br>
              <a:rPr lang="en-US" dirty="0"/>
            </a:br>
            <a:r>
              <a:rPr lang="en-US" dirty="0"/>
              <a:t>1. Sci-Fi, Adventure, and Animation are the best genres for profitability and audience appeal.</a:t>
            </a:r>
          </a:p>
          <a:p>
            <a:r>
              <a:rPr lang="en-US" dirty="0"/>
              <a:t>2. Partnering with top-performing studios can enhance production quality and distribution.</a:t>
            </a:r>
          </a:p>
          <a:p>
            <a:r>
              <a:rPr lang="en-US" dirty="0"/>
              <a:t>3. Balancing revenue and ratings requires a mixed strategy—focusing on blockbusters for income and critically acclaimed projects for reputation.</a:t>
            </a:r>
          </a:p>
          <a:p>
            <a:r>
              <a:rPr lang="en-US" dirty="0"/>
              <a:t>4. The correlation matrix shows weak linear relationships between most numerical features, though vote count and runtime show minor interaction.</a:t>
            </a:r>
          </a:p>
          <a:p>
            <a:r>
              <a:rPr lang="en-US" dirty="0"/>
              <a:t>5. Genres with high ROI (e.g. Horror &amp; Mystery) tend to deliver strong returns relative to budget. These genres are often low to mid-budget with broad audience appeal, making them smart investment targets.</a:t>
            </a:r>
          </a:p>
          <a:p>
            <a:r>
              <a:rPr lang="en-US" dirty="0"/>
              <a:t>6. Studios with high ROI(e.g., WB(NL)) demonstrate effective cost control and marketing strategies. Partnering with or emulating the production practices of these studios could enhance profitability</a:t>
            </a:r>
          </a:p>
          <a:p>
            <a:br>
              <a:rPr lang="en-US" dirty="0"/>
            </a:br>
            <a:br>
              <a:rPr lang="en-US" dirty="0"/>
            </a:br>
            <a:endParaRPr lang="en-US" dirty="0"/>
          </a:p>
          <a:p>
            <a:endParaRPr lang="en-US" sz="2100" dirty="0"/>
          </a:p>
        </p:txBody>
      </p:sp>
      <p:pic>
        <p:nvPicPr>
          <p:cNvPr id="15" name="Picture Placeholder 14">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14992" r="14992"/>
          <a:stretch/>
        </p:blipFill>
        <p:spPr>
          <a:xfrm>
            <a:off x="7623125" y="-20757"/>
            <a:ext cx="4589511" cy="6555026"/>
          </a:xfrm>
        </p:spPr>
      </p:pic>
      <p:sp>
        <p:nvSpPr>
          <p:cNvPr id="2" name="TextBox 1">
            <a:extLst>
              <a:ext uri="{FF2B5EF4-FFF2-40B4-BE49-F238E27FC236}">
                <a16:creationId xmlns:a16="http://schemas.microsoft.com/office/drawing/2014/main" id="{8E120671-801E-4E3C-994F-ABBDDD0BB15C}"/>
              </a:ext>
            </a:extLst>
          </p:cNvPr>
          <p:cNvSpPr txBox="1"/>
          <p:nvPr/>
        </p:nvSpPr>
        <p:spPr>
          <a:xfrm>
            <a:off x="7623125" y="6534269"/>
            <a:ext cx="4589511" cy="230832"/>
          </a:xfrm>
          <a:prstGeom prst="rect">
            <a:avLst/>
          </a:prstGeom>
          <a:noFill/>
        </p:spPr>
        <p:txBody>
          <a:bodyPr wrap="square" rtlCol="0">
            <a:spAutoFit/>
          </a:bodyPr>
          <a:lstStyle/>
          <a:p>
            <a:r>
              <a:rPr lang="en-US" sz="900">
                <a:hlinkClick r:id="rId4" tooltip="https://en.wikipedia.org/wiki/Warner_Bros._World_Abu_Dhabi"/>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85990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pPr algn="ctr"/>
            <a:r>
              <a:rPr lang="en-US" b="1" u="sng" dirty="0"/>
              <a:t>AUTHORS</a:t>
            </a:r>
          </a:p>
          <a:p>
            <a:pPr marL="457200" indent="-457200">
              <a:buFont typeface="+mj-lt"/>
              <a:buAutoNum type="arabicPeriod"/>
            </a:pPr>
            <a:r>
              <a:rPr lang="en-US" dirty="0"/>
              <a:t>David clement</a:t>
            </a:r>
          </a:p>
          <a:p>
            <a:pPr marL="457200" indent="-457200">
              <a:buFont typeface="+mj-lt"/>
              <a:buAutoNum type="arabicPeriod"/>
            </a:pPr>
            <a:r>
              <a:rPr lang="en-US" dirty="0"/>
              <a:t>Kungu </a:t>
            </a:r>
            <a:r>
              <a:rPr lang="en-US" dirty="0" err="1"/>
              <a:t>WaKAIMBA</a:t>
            </a:r>
            <a:endParaRPr lang="en-US" dirty="0"/>
          </a:p>
          <a:p>
            <a:pPr marL="457200" indent="-457200">
              <a:buFont typeface="+mj-lt"/>
              <a:buAutoNum type="arabicPeriod"/>
            </a:pPr>
            <a:r>
              <a:rPr lang="en-US" dirty="0"/>
              <a:t>Olive njeri</a:t>
            </a:r>
          </a:p>
          <a:p>
            <a:pPr marL="457200" indent="-457200">
              <a:buFont typeface="+mj-lt"/>
              <a:buAutoNum type="arabicPeriod"/>
            </a:pPr>
            <a:r>
              <a:rPr lang="en-US" dirty="0"/>
              <a:t>Steve opar</a:t>
            </a:r>
          </a:p>
          <a:p>
            <a:pPr marL="457200" indent="-457200">
              <a:buFont typeface="+mj-lt"/>
              <a:buAutoNum type="arabicPeriod"/>
            </a:pPr>
            <a:r>
              <a:rPr lang="en-US" dirty="0"/>
              <a:t>Mercy chepkorir</a:t>
            </a:r>
          </a:p>
          <a:p>
            <a:pPr marL="457200" indent="-457200">
              <a:buFont typeface="+mj-lt"/>
              <a:buAutoNum type="arabicPeriod"/>
            </a:pPr>
            <a:r>
              <a:rPr lang="en-US" dirty="0"/>
              <a:t>Kelly kihige</a:t>
            </a:r>
          </a:p>
          <a:p>
            <a:endParaRPr lang="en-US" sz="1400" dirty="0"/>
          </a:p>
          <a:p>
            <a:endParaRPr lang="en-US" sz="1400" dirty="0"/>
          </a:p>
          <a:p>
            <a:r>
              <a:rPr lang="en-US" sz="1400" dirty="0"/>
              <a:t>Brought to you by group 4</a:t>
            </a:r>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702503834"/>
              </p:ext>
            </p:extLst>
          </p:nvPr>
        </p:nvGraphicFramePr>
        <p:xfrm>
          <a:off x="6869113" y="277906"/>
          <a:ext cx="4014343" cy="6453462"/>
        </p:xfrm>
        <a:graphic>
          <a:graphicData uri="http://schemas.openxmlformats.org/drawingml/2006/table">
            <a:tbl>
              <a:tblPr firstRow="1" bandRow="1"/>
              <a:tblGrid>
                <a:gridCol w="4014343">
                  <a:extLst>
                    <a:ext uri="{9D8B030D-6E8A-4147-A177-3AD203B41FA5}">
                      <a16:colId xmlns:a16="http://schemas.microsoft.com/office/drawing/2014/main" val="1563570424"/>
                    </a:ext>
                  </a:extLst>
                </a:gridCol>
              </a:tblGrid>
              <a:tr h="8940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BUSINESS UNDERSTANDING</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dirty="0">
                        <a:latin typeface="+mn-lt"/>
                        <a:cs typeface="Gill Sans Light" panose="020B0302020104020203" pitchFamily="34" charset="-79"/>
                      </a:endParaRPr>
                    </a:p>
                    <a:p>
                      <a:pPr algn="r"/>
                      <a:r>
                        <a:rPr lang="en-US" sz="2400" b="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8940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DATA ANALYSIS</a:t>
                      </a:r>
                    </a:p>
                    <a:p>
                      <a:pPr marL="0" algn="r" defTabSz="914400" rtl="0" eaLnBrk="1" latinLnBrk="0" hangingPunct="1"/>
                      <a:r>
                        <a:rPr lang="en-US" sz="2400" b="0" kern="1200" dirty="0">
                          <a:solidFill>
                            <a:schemeClr val="tx1"/>
                          </a:solidFill>
                          <a:latin typeface="+mj-lt"/>
                          <a:ea typeface="+mn-ea"/>
                          <a:cs typeface="+mn-cs"/>
                        </a:rPr>
                        <a:t>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940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VISUAL AIDS</a:t>
                      </a:r>
                      <a:endParaRPr lang="en-US" sz="2400" b="0" dirty="0">
                        <a:latin typeface="+mn-lt"/>
                        <a:cs typeface="Gill Sans Light" panose="020B0302020104020203" pitchFamily="34" charset="-79"/>
                      </a:endParaRPr>
                    </a:p>
                    <a:p>
                      <a:pPr marL="0" algn="r" defTabSz="914400" rtl="0" eaLnBrk="1" latinLnBrk="0" hangingPunct="1"/>
                      <a:r>
                        <a:rPr lang="en-US" sz="2400" b="0" kern="1200" dirty="0">
                          <a:solidFill>
                            <a:schemeClr val="tx1"/>
                          </a:solidFill>
                          <a:latin typeface="+mj-lt"/>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8940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RECOMMENDATIONS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9401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CONCLUSIONS</a:t>
                      </a:r>
                    </a:p>
                    <a:p>
                      <a:pPr marL="0" algn="r" defTabSz="914400" rtl="0" eaLnBrk="1" latinLnBrk="0" hangingPunct="1"/>
                      <a:r>
                        <a:rPr lang="en-US" sz="2400" b="0" kern="1200" dirty="0">
                          <a:solidFill>
                            <a:schemeClr val="tx1"/>
                          </a:solidFill>
                          <a:latin typeface="+mj-lt"/>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168869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latin typeface="+mn-lt"/>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latin typeface="+mn-lt"/>
                        <a:ea typeface="+mn-ea"/>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latin typeface="+mn-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986423263"/>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1129553"/>
            <a:ext cx="10360152" cy="5145741"/>
          </a:xfrm>
        </p:spPr>
        <p:txBody>
          <a:bodyPr anchor="ctr"/>
          <a:lstStyle/>
          <a:p>
            <a:r>
              <a:rPr lang="en-US" sz="3200" u="sng" dirty="0">
                <a:solidFill>
                  <a:srgbClr val="000000"/>
                </a:solidFill>
              </a:rPr>
              <a:t>BUSINESS UNDERSTANDING</a:t>
            </a:r>
            <a:br>
              <a:rPr lang="en-US" sz="3200" dirty="0">
                <a:solidFill>
                  <a:srgbClr val="000000"/>
                </a:solidFill>
              </a:rPr>
            </a:br>
            <a:br>
              <a:rPr lang="en-US" sz="3200" dirty="0">
                <a:solidFill>
                  <a:srgbClr val="000000"/>
                </a:solidFill>
              </a:rPr>
            </a:br>
            <a:r>
              <a:rPr lang="en-US" sz="3200" dirty="0">
                <a:solidFill>
                  <a:srgbClr val="000000"/>
                </a:solidFill>
              </a:rPr>
              <a:t>This project is aimed to help start a new movie studio that will play as a huge competitive player with the big companies. As big companies increasingly invest in original content, the entertainment landscape is rapidly evolving and its time we evolve with it.</a:t>
            </a:r>
            <a:br>
              <a:rPr lang="en-US" sz="3200" dirty="0">
                <a:solidFill>
                  <a:srgbClr val="000000"/>
                </a:solidFill>
              </a:rPr>
            </a:br>
            <a:br>
              <a:rPr lang="en-US" sz="3200" dirty="0">
                <a:solidFill>
                  <a:srgbClr val="000000"/>
                </a:solidFill>
              </a:rPr>
            </a:br>
            <a:r>
              <a:rPr lang="en-US" sz="3200" dirty="0">
                <a:solidFill>
                  <a:srgbClr val="000000"/>
                </a:solidFill>
              </a:rPr>
              <a:t> At the end of this project, you will get to know all about the movie industry and be able to start one..</a:t>
            </a:r>
            <a:br>
              <a:rPr lang="en-US" sz="2400" dirty="0"/>
            </a:br>
            <a:endParaRPr lang="en-US" sz="3200" dirty="0"/>
          </a:p>
        </p:txBody>
      </p:sp>
    </p:spTree>
    <p:extLst>
      <p:ext uri="{BB962C8B-B14F-4D97-AF65-F5344CB8AC3E}">
        <p14:creationId xmlns:p14="http://schemas.microsoft.com/office/powerpoint/2010/main" val="1338167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268941"/>
            <a:ext cx="7534656" cy="914400"/>
          </a:xfrm>
        </p:spPr>
        <p:txBody>
          <a:bodyPr/>
          <a:lstStyle/>
          <a:p>
            <a:r>
              <a:rPr lang="en-US" u="sng" dirty="0"/>
              <a:t>DATA UNDERSTANDING</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1183341"/>
            <a:ext cx="9314329" cy="5056094"/>
          </a:xfrm>
        </p:spPr>
        <p:txBody>
          <a:bodyPr>
            <a:normAutofit fontScale="92500" lnSpcReduction="10000"/>
          </a:bodyPr>
          <a:lstStyle/>
          <a:p>
            <a:pPr marL="0" indent="0">
              <a:buNone/>
              <a:defRPr>
                <a:solidFill>
                  <a:srgbClr val="003366"/>
                </a:solidFill>
              </a:defRPr>
            </a:pPr>
            <a:endParaRPr lang="en-US" sz="2400" u="sng" dirty="0">
              <a:solidFill>
                <a:srgbClr val="000000"/>
              </a:solidFill>
            </a:endParaRPr>
          </a:p>
          <a:p>
            <a:pPr marL="0" indent="0">
              <a:buNone/>
              <a:defRPr>
                <a:solidFill>
                  <a:srgbClr val="003366"/>
                </a:solidFill>
              </a:defRPr>
            </a:pPr>
            <a:r>
              <a:rPr lang="en-US" sz="2400" u="sng" dirty="0">
                <a:solidFill>
                  <a:srgbClr val="000000"/>
                </a:solidFill>
              </a:rPr>
              <a:t>Data Source</a:t>
            </a:r>
          </a:p>
          <a:p>
            <a:pPr marL="0" indent="0">
              <a:buNone/>
              <a:defRPr>
                <a:solidFill>
                  <a:srgbClr val="003366"/>
                </a:solidFill>
              </a:defRPr>
            </a:pPr>
            <a:r>
              <a:rPr lang="en-US" dirty="0">
                <a:solidFill>
                  <a:srgbClr val="000000"/>
                </a:solidFill>
              </a:rPr>
              <a:t>The data used in this project comes from three main sources:</a:t>
            </a:r>
          </a:p>
          <a:p>
            <a:pPr marL="0" indent="0">
              <a:buNone/>
              <a:defRPr>
                <a:solidFill>
                  <a:srgbClr val="003366"/>
                </a:solidFill>
              </a:defRPr>
            </a:pPr>
            <a:r>
              <a:rPr lang="en-US" dirty="0">
                <a:solidFill>
                  <a:srgbClr val="000000"/>
                </a:solidFill>
              </a:rPr>
              <a:t>1.Box Office Mojo (bom.movie_gross.csv) This is a compressed CSV file containing box office performance data for a wide range of films. It includes both domestic and international gross earnings by year and studio</a:t>
            </a:r>
          </a:p>
          <a:p>
            <a:pPr marL="0" indent="0">
              <a:buNone/>
              <a:defRPr>
                <a:solidFill>
                  <a:srgbClr val="003366"/>
                </a:solidFill>
              </a:defRPr>
            </a:pPr>
            <a:r>
              <a:rPr lang="en-US" dirty="0">
                <a:solidFill>
                  <a:srgbClr val="000000"/>
                </a:solidFill>
              </a:rPr>
              <a:t>2.IMDb SQLite Database (im.db.zip) This is a zipped SQLite database that contains metadata and user rating information for movies. The relevant tables, </a:t>
            </a:r>
            <a:r>
              <a:rPr lang="en-US" dirty="0" err="1">
                <a:solidFill>
                  <a:srgbClr val="000000"/>
                </a:solidFill>
              </a:rPr>
              <a:t>movie_basics</a:t>
            </a:r>
            <a:r>
              <a:rPr lang="en-US" dirty="0">
                <a:solidFill>
                  <a:srgbClr val="000000"/>
                </a:solidFill>
              </a:rPr>
              <a:t> and </a:t>
            </a:r>
            <a:r>
              <a:rPr lang="en-US" dirty="0" err="1">
                <a:solidFill>
                  <a:srgbClr val="000000"/>
                </a:solidFill>
              </a:rPr>
              <a:t>movie_ratings</a:t>
            </a:r>
            <a:r>
              <a:rPr lang="en-US" dirty="0">
                <a:solidFill>
                  <a:srgbClr val="000000"/>
                </a:solidFill>
              </a:rPr>
              <a:t>, were merged to support deeper insights.</a:t>
            </a:r>
          </a:p>
          <a:p>
            <a:pPr marL="0" indent="0">
              <a:buNone/>
              <a:defRPr>
                <a:solidFill>
                  <a:srgbClr val="003366"/>
                </a:solidFill>
              </a:defRPr>
            </a:pPr>
            <a:r>
              <a:rPr lang="en-US" dirty="0">
                <a:solidFill>
                  <a:srgbClr val="000000"/>
                </a:solidFill>
              </a:rPr>
              <a:t>3.The Numbers Table (tn.movie_budget.csv) This dataset provides detailed financial performance metrics for films, especially focusing on production costs and box office returns.</a:t>
            </a:r>
          </a:p>
          <a:p>
            <a:pPr marL="0" indent="0">
              <a:buNone/>
              <a:defRPr>
                <a:solidFill>
                  <a:srgbClr val="003366"/>
                </a:solidFill>
              </a:defRPr>
            </a:pPr>
            <a:r>
              <a:rPr lang="en-US" sz="2400" u="sng" dirty="0">
                <a:solidFill>
                  <a:srgbClr val="000000"/>
                </a:solidFill>
              </a:rPr>
              <a:t>Reasons why this Data is sufficient for Analysis</a:t>
            </a:r>
          </a:p>
          <a:p>
            <a:pPr marL="0" indent="0">
              <a:buNone/>
              <a:defRPr>
                <a:solidFill>
                  <a:srgbClr val="003366"/>
                </a:solidFill>
              </a:defRPr>
            </a:pPr>
            <a:r>
              <a:rPr lang="en-US" dirty="0">
                <a:solidFill>
                  <a:srgbClr val="000000"/>
                </a:solidFill>
              </a:rPr>
              <a:t>These data sources are appropriate for analyzing the business problem because they combine financial performance metrics with audience and film metadata. his allows us to identify trends in what types of films are both commercially successful and well-received by viewers—critical insights for a company looking to make informed decisions about the kinds of films their new studio should produce.</a:t>
            </a:r>
          </a:p>
          <a:p>
            <a:pPr marL="0" indent="0">
              <a:buNone/>
              <a:defRPr>
                <a:solidFill>
                  <a:srgbClr val="003366"/>
                </a:solidFill>
              </a:defRPr>
            </a:pPr>
            <a:endParaRPr lang="en-US" dirty="0">
              <a:solidFill>
                <a:srgbClr val="000000"/>
              </a:solidFill>
            </a:endParaRPr>
          </a:p>
          <a:p>
            <a:pPr marL="0" indent="0">
              <a:buNone/>
            </a:pP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AEB85-2655-2798-B0CE-FCD06045E858}"/>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B2F1E8B9-D0A0-7548-C28F-2F9E62C48E13}"/>
              </a:ext>
            </a:extLst>
          </p:cNvPr>
          <p:cNvSpPr>
            <a:spLocks noGrp="1"/>
          </p:cNvSpPr>
          <p:nvPr>
            <p:ph type="title"/>
          </p:nvPr>
        </p:nvSpPr>
        <p:spPr>
          <a:xfrm>
            <a:off x="914400" y="268941"/>
            <a:ext cx="7534656" cy="914400"/>
          </a:xfrm>
        </p:spPr>
        <p:txBody>
          <a:bodyPr/>
          <a:lstStyle/>
          <a:p>
            <a:r>
              <a:rPr lang="en-US" dirty="0"/>
              <a:t>DATA PREPARATION</a:t>
            </a:r>
          </a:p>
        </p:txBody>
      </p:sp>
      <p:sp>
        <p:nvSpPr>
          <p:cNvPr id="8" name="Content Placeholder 7">
            <a:extLst>
              <a:ext uri="{FF2B5EF4-FFF2-40B4-BE49-F238E27FC236}">
                <a16:creationId xmlns:a16="http://schemas.microsoft.com/office/drawing/2014/main" id="{CB4A46AD-AB7C-3694-5D8A-E0B6ADE0657D}"/>
              </a:ext>
            </a:extLst>
          </p:cNvPr>
          <p:cNvSpPr>
            <a:spLocks noGrp="1"/>
          </p:cNvSpPr>
          <p:nvPr>
            <p:ph sz="quarter" idx="10"/>
          </p:nvPr>
        </p:nvSpPr>
        <p:spPr>
          <a:xfrm>
            <a:off x="914400" y="1183341"/>
            <a:ext cx="9314329" cy="5056094"/>
          </a:xfrm>
        </p:spPr>
        <p:txBody>
          <a:bodyPr>
            <a:normAutofit lnSpcReduction="10000"/>
          </a:bodyPr>
          <a:lstStyle/>
          <a:p>
            <a:pPr lvl="0" defTabSz="457200">
              <a:lnSpc>
                <a:spcPct val="100000"/>
              </a:lnSpc>
              <a:spcBef>
                <a:spcPct val="20000"/>
              </a:spcBef>
              <a:defRPr>
                <a:solidFill>
                  <a:srgbClr val="003366"/>
                </a:solidFill>
              </a:defRPr>
            </a:pPr>
            <a:r>
              <a:rPr lang="en-US" dirty="0">
                <a:solidFill>
                  <a:srgbClr val="000000"/>
                </a:solidFill>
              </a:rPr>
              <a:t>The data required cleaning, integration, and preparation steps:</a:t>
            </a:r>
          </a:p>
          <a:p>
            <a:pPr lvl="0" defTabSz="457200">
              <a:lnSpc>
                <a:spcPct val="100000"/>
              </a:lnSpc>
              <a:spcBef>
                <a:spcPct val="20000"/>
              </a:spcBef>
              <a:defRPr>
                <a:solidFill>
                  <a:srgbClr val="003366"/>
                </a:solidFill>
              </a:defRPr>
            </a:pPr>
            <a:r>
              <a:rPr lang="en-US" dirty="0">
                <a:solidFill>
                  <a:srgbClr val="000000"/>
                </a:solidFill>
              </a:rPr>
              <a:t>Inspection of Dataset Structure: Reviewed shapes, column names, and data types to understand the structure of each dataset.</a:t>
            </a:r>
          </a:p>
          <a:p>
            <a:pPr lvl="0" defTabSz="457200">
              <a:lnSpc>
                <a:spcPct val="100000"/>
              </a:lnSpc>
              <a:spcBef>
                <a:spcPct val="20000"/>
              </a:spcBef>
              <a:defRPr>
                <a:solidFill>
                  <a:srgbClr val="003366"/>
                </a:solidFill>
              </a:defRPr>
            </a:pPr>
            <a:r>
              <a:rPr lang="en-US" b="1" dirty="0">
                <a:solidFill>
                  <a:srgbClr val="000000"/>
                </a:solidFill>
              </a:rPr>
              <a:t>Handling Missing Values: </a:t>
            </a:r>
            <a:r>
              <a:rPr lang="en-US" dirty="0">
                <a:solidFill>
                  <a:srgbClr val="000000"/>
                </a:solidFill>
              </a:rPr>
              <a:t>Identified and addressed missing values using appropriate techniques such as dropping nulls or imputing where necessary.</a:t>
            </a:r>
          </a:p>
          <a:p>
            <a:pPr lvl="0" defTabSz="457200">
              <a:lnSpc>
                <a:spcPct val="100000"/>
              </a:lnSpc>
              <a:spcBef>
                <a:spcPct val="20000"/>
              </a:spcBef>
              <a:defRPr>
                <a:solidFill>
                  <a:srgbClr val="003366"/>
                </a:solidFill>
              </a:defRPr>
            </a:pPr>
            <a:r>
              <a:rPr lang="en-US" b="1" dirty="0">
                <a:solidFill>
                  <a:srgbClr val="000000"/>
                </a:solidFill>
              </a:rPr>
              <a:t>Data Type Conversion: </a:t>
            </a:r>
            <a:r>
              <a:rPr lang="en-US" dirty="0">
                <a:solidFill>
                  <a:srgbClr val="000000"/>
                </a:solidFill>
              </a:rPr>
              <a:t>Converted monetary columns from strings (with dollar signs and commas) to numeric formats for computation.</a:t>
            </a:r>
          </a:p>
          <a:p>
            <a:pPr lvl="0" defTabSz="457200">
              <a:lnSpc>
                <a:spcPct val="100000"/>
              </a:lnSpc>
              <a:spcBef>
                <a:spcPct val="20000"/>
              </a:spcBef>
              <a:defRPr>
                <a:solidFill>
                  <a:srgbClr val="003366"/>
                </a:solidFill>
              </a:defRPr>
            </a:pPr>
            <a:r>
              <a:rPr lang="en-US" b="1" dirty="0">
                <a:solidFill>
                  <a:srgbClr val="000000"/>
                </a:solidFill>
              </a:rPr>
              <a:t>Date Parsing: </a:t>
            </a:r>
            <a:r>
              <a:rPr lang="en-US" dirty="0">
                <a:solidFill>
                  <a:srgbClr val="000000"/>
                </a:solidFill>
              </a:rPr>
              <a:t>Transformed release date strings into datetime objects and extracted year values for time-based analysis.</a:t>
            </a:r>
          </a:p>
          <a:p>
            <a:pPr lvl="0" defTabSz="457200">
              <a:lnSpc>
                <a:spcPct val="100000"/>
              </a:lnSpc>
              <a:spcBef>
                <a:spcPct val="20000"/>
              </a:spcBef>
              <a:defRPr>
                <a:solidFill>
                  <a:srgbClr val="003366"/>
                </a:solidFill>
              </a:defRPr>
            </a:pPr>
            <a:r>
              <a:rPr lang="en-US" b="1" dirty="0">
                <a:solidFill>
                  <a:srgbClr val="000000"/>
                </a:solidFill>
              </a:rPr>
              <a:t>Duplicate Removal: </a:t>
            </a:r>
            <a:r>
              <a:rPr lang="en-US" dirty="0">
                <a:solidFill>
                  <a:srgbClr val="000000"/>
                </a:solidFill>
              </a:rPr>
              <a:t>Checked for and confirmed the absence of duplicate rows.</a:t>
            </a:r>
          </a:p>
          <a:p>
            <a:pPr lvl="0" defTabSz="457200">
              <a:lnSpc>
                <a:spcPct val="100000"/>
              </a:lnSpc>
              <a:spcBef>
                <a:spcPct val="20000"/>
              </a:spcBef>
              <a:defRPr>
                <a:solidFill>
                  <a:srgbClr val="003366"/>
                </a:solidFill>
              </a:defRPr>
            </a:pPr>
            <a:r>
              <a:rPr lang="en-US" b="1" dirty="0">
                <a:solidFill>
                  <a:srgbClr val="000000"/>
                </a:solidFill>
              </a:rPr>
              <a:t>Profit Calculation: </a:t>
            </a:r>
            <a:r>
              <a:rPr lang="en-US" dirty="0">
                <a:solidFill>
                  <a:srgbClr val="000000"/>
                </a:solidFill>
              </a:rPr>
              <a:t>Created new columns (e.g., profit) by subtracting production budgets from gross earnings.</a:t>
            </a:r>
          </a:p>
          <a:p>
            <a:pPr lvl="0" defTabSz="457200">
              <a:lnSpc>
                <a:spcPct val="100000"/>
              </a:lnSpc>
              <a:spcBef>
                <a:spcPct val="20000"/>
              </a:spcBef>
              <a:defRPr>
                <a:solidFill>
                  <a:srgbClr val="003366"/>
                </a:solidFill>
              </a:defRPr>
            </a:pPr>
            <a:r>
              <a:rPr lang="en-US" b="1" dirty="0">
                <a:solidFill>
                  <a:srgbClr val="000000"/>
                </a:solidFill>
              </a:rPr>
              <a:t>Merging datasets </a:t>
            </a:r>
            <a:r>
              <a:rPr lang="en-US" dirty="0">
                <a:solidFill>
                  <a:srgbClr val="000000"/>
                </a:solidFill>
              </a:rPr>
              <a:t>to enrich the data, combining relevant information across files based on common keys such as movie titles and years.</a:t>
            </a:r>
          </a:p>
          <a:p>
            <a:pPr lvl="0" defTabSz="457200">
              <a:lnSpc>
                <a:spcPct val="100000"/>
              </a:lnSpc>
              <a:spcBef>
                <a:spcPct val="20000"/>
              </a:spcBef>
              <a:defRPr>
                <a:solidFill>
                  <a:srgbClr val="003366"/>
                </a:solidFill>
              </a:defRPr>
            </a:pPr>
            <a:r>
              <a:rPr lang="en-US" b="1" dirty="0">
                <a:solidFill>
                  <a:srgbClr val="000000"/>
                </a:solidFill>
              </a:rPr>
              <a:t>Saving Cleaned Data</a:t>
            </a:r>
            <a:r>
              <a:rPr lang="en-US" dirty="0">
                <a:solidFill>
                  <a:srgbClr val="000000"/>
                </a:solidFill>
              </a:rPr>
              <a:t>: Exported cleaned versions of key datasets to CSV files for later use.</a:t>
            </a:r>
          </a:p>
          <a:p>
            <a:pPr marL="0" indent="0">
              <a:buNone/>
            </a:pPr>
            <a:endParaRPr lang="en-US" dirty="0"/>
          </a:p>
        </p:txBody>
      </p:sp>
      <p:sp>
        <p:nvSpPr>
          <p:cNvPr id="3" name="Slide Number Placeholder 2">
            <a:extLst>
              <a:ext uri="{FF2B5EF4-FFF2-40B4-BE49-F238E27FC236}">
                <a16:creationId xmlns:a16="http://schemas.microsoft.com/office/drawing/2014/main" id="{73DCDF1E-959F-2323-7EE1-F50268C4DB5D}"/>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619731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B9479-D791-185F-627A-C4F07E06E5F3}"/>
            </a:ext>
          </a:extLst>
        </p:cNvPr>
        <p:cNvGrpSpPr/>
        <p:nvPr/>
      </p:nvGrpSpPr>
      <p:grpSpPr>
        <a:xfrm>
          <a:off x="0" y="0"/>
          <a:ext cx="0" cy="0"/>
          <a:chOff x="0" y="0"/>
          <a:chExt cx="0" cy="0"/>
        </a:xfrm>
      </p:grpSpPr>
      <p:sp>
        <p:nvSpPr>
          <p:cNvPr id="19" name="Title 18">
            <a:extLst>
              <a:ext uri="{FF2B5EF4-FFF2-40B4-BE49-F238E27FC236}">
                <a16:creationId xmlns:a16="http://schemas.microsoft.com/office/drawing/2014/main" id="{334B7B36-98BC-B9EC-4A3E-2CCE5732A991}"/>
              </a:ext>
            </a:extLst>
          </p:cNvPr>
          <p:cNvSpPr>
            <a:spLocks noGrp="1"/>
          </p:cNvSpPr>
          <p:nvPr>
            <p:ph type="title"/>
          </p:nvPr>
        </p:nvSpPr>
        <p:spPr>
          <a:xfrm>
            <a:off x="914400" y="268941"/>
            <a:ext cx="7534656" cy="681318"/>
          </a:xfrm>
        </p:spPr>
        <p:txBody>
          <a:bodyPr/>
          <a:lstStyle/>
          <a:p>
            <a:r>
              <a:rPr lang="en-US" dirty="0"/>
              <a:t>DATA ANALYSIS</a:t>
            </a:r>
          </a:p>
        </p:txBody>
      </p:sp>
      <p:sp>
        <p:nvSpPr>
          <p:cNvPr id="8" name="Content Placeholder 7">
            <a:extLst>
              <a:ext uri="{FF2B5EF4-FFF2-40B4-BE49-F238E27FC236}">
                <a16:creationId xmlns:a16="http://schemas.microsoft.com/office/drawing/2014/main" id="{8BC139D6-1A41-9CB4-75C7-321EFFD7347E}"/>
              </a:ext>
            </a:extLst>
          </p:cNvPr>
          <p:cNvSpPr>
            <a:spLocks noGrp="1"/>
          </p:cNvSpPr>
          <p:nvPr>
            <p:ph sz="quarter" idx="10"/>
          </p:nvPr>
        </p:nvSpPr>
        <p:spPr>
          <a:xfrm>
            <a:off x="914400" y="959224"/>
            <a:ext cx="9314329" cy="5289176"/>
          </a:xfrm>
        </p:spPr>
        <p:txBody>
          <a:bodyPr>
            <a:normAutofit fontScale="92500" lnSpcReduction="20000"/>
          </a:bodyPr>
          <a:lstStyle/>
          <a:p>
            <a:r>
              <a:rPr lang="en-US" dirty="0">
                <a:solidFill>
                  <a:srgbClr val="000000"/>
                </a:solidFill>
              </a:rPr>
              <a:t>This analysis aims to identify what types of films are currently performing best at the box office and which studios are the best to guide our new movie studio's content strategy. We'll examine four key relationships:</a:t>
            </a:r>
          </a:p>
          <a:p>
            <a:pPr marL="457200" indent="-457200">
              <a:buAutoNum type="arabicPeriod"/>
            </a:pPr>
            <a:r>
              <a:rPr lang="en-US" dirty="0">
                <a:solidFill>
                  <a:srgbClr val="000000"/>
                </a:solidFill>
              </a:rPr>
              <a:t>Genre Popularity &amp; </a:t>
            </a:r>
            <a:r>
              <a:rPr lang="en-US" dirty="0" err="1">
                <a:solidFill>
                  <a:srgbClr val="000000"/>
                </a:solidFill>
              </a:rPr>
              <a:t>TrendsWhy</a:t>
            </a:r>
            <a:r>
              <a:rPr lang="en-US" dirty="0">
                <a:solidFill>
                  <a:srgbClr val="000000"/>
                </a:solidFill>
              </a:rPr>
              <a:t> These Matter- Determine which genres are most profitable (highest revenue) and most appreciated by audiences (highest ratings)</a:t>
            </a:r>
          </a:p>
          <a:p>
            <a:pPr marL="457200" indent="-457200">
              <a:buAutoNum type="arabicPeriod"/>
            </a:pPr>
            <a:r>
              <a:rPr lang="en-US" dirty="0">
                <a:solidFill>
                  <a:srgbClr val="000000"/>
                </a:solidFill>
              </a:rPr>
              <a:t>2. Studio Performance Analysis- Studio </a:t>
            </a:r>
            <a:r>
              <a:rPr lang="en-US" dirty="0" err="1">
                <a:solidFill>
                  <a:srgbClr val="000000"/>
                </a:solidFill>
              </a:rPr>
              <a:t>perfomance</a:t>
            </a:r>
            <a:r>
              <a:rPr lang="en-US" dirty="0">
                <a:solidFill>
                  <a:srgbClr val="000000"/>
                </a:solidFill>
              </a:rPr>
              <a:t> helps a new movie studio identify, </a:t>
            </a:r>
            <a:r>
              <a:rPr lang="en-US" dirty="0" err="1">
                <a:solidFill>
                  <a:srgbClr val="000000"/>
                </a:solidFill>
              </a:rPr>
              <a:t>succesful</a:t>
            </a:r>
            <a:r>
              <a:rPr lang="en-US" dirty="0">
                <a:solidFill>
                  <a:srgbClr val="000000"/>
                </a:solidFill>
              </a:rPr>
              <a:t> production and distribution partners and potential competitive positioning.</a:t>
            </a:r>
          </a:p>
          <a:p>
            <a:pPr marL="457200" indent="-457200">
              <a:buAutoNum type="arabicPeriod"/>
            </a:pPr>
            <a:r>
              <a:rPr lang="en-US" dirty="0">
                <a:solidFill>
                  <a:srgbClr val="000000"/>
                </a:solidFill>
              </a:rPr>
              <a:t>3. Audience Preferences Analysis- Understand the relationship between ratings and revenue to balance artistic quality and commercial success.</a:t>
            </a:r>
          </a:p>
          <a:p>
            <a:pPr marL="457200" indent="-457200">
              <a:buAutoNum type="arabicPeriod"/>
            </a:pPr>
            <a:r>
              <a:rPr lang="en-US" dirty="0">
                <a:solidFill>
                  <a:srgbClr val="000000"/>
                </a:solidFill>
              </a:rPr>
              <a:t>4. ROI Analysis- ROI (Return on Investment) matters because it shows how efficiently money is being used to generate profit.</a:t>
            </a:r>
          </a:p>
          <a:p>
            <a:r>
              <a:rPr lang="en-US" u="sng" dirty="0">
                <a:solidFill>
                  <a:srgbClr val="000000"/>
                </a:solidFill>
              </a:rPr>
              <a:t>Expected Insights</a:t>
            </a:r>
          </a:p>
          <a:p>
            <a:r>
              <a:rPr lang="en-US" dirty="0">
                <a:solidFill>
                  <a:srgbClr val="000000"/>
                </a:solidFill>
              </a:rPr>
              <a:t>By the end of this analysis, we'll provide actionable recommendations on:</a:t>
            </a:r>
          </a:p>
          <a:p>
            <a:r>
              <a:rPr lang="en-US" dirty="0">
                <a:solidFill>
                  <a:srgbClr val="000000"/>
                </a:solidFill>
              </a:rPr>
              <a:t>1.Which genres to prioritize for production.</a:t>
            </a:r>
          </a:p>
          <a:p>
            <a:r>
              <a:rPr lang="en-US" dirty="0">
                <a:solidFill>
                  <a:srgbClr val="000000"/>
                </a:solidFill>
              </a:rPr>
              <a:t>2.Which studios are most successful.</a:t>
            </a:r>
          </a:p>
          <a:p>
            <a:r>
              <a:rPr lang="en-US" dirty="0">
                <a:solidFill>
                  <a:srgbClr val="000000"/>
                </a:solidFill>
              </a:rPr>
              <a:t>3.Do high ratings lead to higher revenue.</a:t>
            </a:r>
          </a:p>
          <a:p>
            <a:r>
              <a:rPr lang="en-US" dirty="0">
                <a:solidFill>
                  <a:srgbClr val="000000"/>
                </a:solidFill>
              </a:rPr>
              <a:t>4.Return efficiency relative to cost.</a:t>
            </a:r>
          </a:p>
          <a:p>
            <a:pPr marL="0" indent="0">
              <a:buNone/>
            </a:pPr>
            <a:endParaRPr lang="en-US" dirty="0"/>
          </a:p>
        </p:txBody>
      </p:sp>
      <p:sp>
        <p:nvSpPr>
          <p:cNvPr id="3" name="Slide Number Placeholder 2">
            <a:extLst>
              <a:ext uri="{FF2B5EF4-FFF2-40B4-BE49-F238E27FC236}">
                <a16:creationId xmlns:a16="http://schemas.microsoft.com/office/drawing/2014/main" id="{14B33BFD-E236-399A-F8C6-3F275E2EEE6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9581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1"/>
            <a:ext cx="10360152" cy="740591"/>
          </a:xfrm>
        </p:spPr>
        <p:txBody>
          <a:bodyPr anchor="b"/>
          <a:lstStyle/>
          <a:p>
            <a:r>
              <a:rPr lang="en-US" dirty="0"/>
              <a:t>GENRES BY AVERAGE GROSS</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8130988" y="770965"/>
            <a:ext cx="4061012" cy="5699685"/>
          </a:xfrm>
        </p:spPr>
        <p:txBody>
          <a:bodyPr>
            <a:normAutofit/>
          </a:bodyPr>
          <a:lstStyle/>
          <a:p>
            <a:r>
              <a:rPr lang="en-US" sz="1600" b="1" u="sng" dirty="0"/>
              <a:t>OBSERVATIONs</a:t>
            </a:r>
          </a:p>
          <a:p>
            <a:pPr algn="l"/>
            <a:r>
              <a:rPr lang="en-US" sz="1600" dirty="0"/>
              <a:t>The top 3 genres with best gross revenue are:</a:t>
            </a:r>
          </a:p>
          <a:p>
            <a:pPr marL="285750" indent="-285750" algn="l">
              <a:buFont typeface="Arial" panose="020B0604020202020204" pitchFamily="34" charset="0"/>
              <a:buChar char="•"/>
            </a:pPr>
            <a:r>
              <a:rPr lang="en-US" sz="1600" dirty="0"/>
              <a:t>Sci-fi</a:t>
            </a:r>
          </a:p>
          <a:p>
            <a:pPr marL="285750" indent="-285750" algn="l">
              <a:buFont typeface="Arial" panose="020B0604020202020204" pitchFamily="34" charset="0"/>
              <a:buChar char="•"/>
            </a:pPr>
            <a:r>
              <a:rPr lang="en-US" sz="1600" dirty="0"/>
              <a:t>Adventure</a:t>
            </a:r>
          </a:p>
          <a:p>
            <a:pPr marL="285750" indent="-285750" algn="l">
              <a:buFont typeface="Arial" panose="020B0604020202020204" pitchFamily="34" charset="0"/>
              <a:buChar char="•"/>
            </a:pPr>
            <a:r>
              <a:rPr lang="en-US" sz="1600" dirty="0"/>
              <a:t>Animation</a:t>
            </a:r>
          </a:p>
          <a:p>
            <a:pPr algn="l"/>
            <a:r>
              <a:rPr lang="en-US" sz="1600" dirty="0"/>
              <a:t>While the least gross revenue</a:t>
            </a:r>
          </a:p>
          <a:p>
            <a:pPr marL="285750" indent="-285750" algn="l">
              <a:buFont typeface="Arial" panose="020B0604020202020204" pitchFamily="34" charset="0"/>
              <a:buChar char="•"/>
            </a:pPr>
            <a:r>
              <a:rPr lang="en-US" sz="1600" dirty="0"/>
              <a:t>Horror</a:t>
            </a:r>
          </a:p>
          <a:p>
            <a:pPr marL="285750" indent="-285750" algn="l">
              <a:buFont typeface="Arial" panose="020B0604020202020204" pitchFamily="34" charset="0"/>
              <a:buChar char="•"/>
            </a:pPr>
            <a:r>
              <a:rPr lang="en-US" sz="1600" dirty="0"/>
              <a:t>Mystery</a:t>
            </a:r>
          </a:p>
          <a:p>
            <a:pPr marL="285750" indent="-285750" algn="l">
              <a:buFont typeface="Arial" panose="020B0604020202020204" pitchFamily="34" charset="0"/>
              <a:buChar char="•"/>
            </a:pPr>
            <a:r>
              <a:rPr lang="en-US" sz="1600" dirty="0"/>
              <a:t>Thriller</a:t>
            </a:r>
          </a:p>
          <a:p>
            <a:pPr algn="l"/>
            <a:endParaRPr lang="en-US" sz="1600" dirty="0"/>
          </a:p>
          <a:p>
            <a:r>
              <a:rPr lang="en-US" sz="1600" b="1" u="sng" dirty="0"/>
              <a:t>FINDINGS</a:t>
            </a:r>
          </a:p>
          <a:p>
            <a:pPr algn="l"/>
            <a:r>
              <a:rPr lang="en-US" sz="1600" dirty="0"/>
              <a:t>Sci-fi, adventure and animation have the highest return and it would be the best genres to begin with from the data collected for a successful movie studio.</a:t>
            </a:r>
          </a:p>
          <a:p>
            <a:pPr algn="l"/>
            <a:r>
              <a:rPr lang="en-US" sz="1600" dirty="0"/>
              <a:t>Horror, mystery and thriller have the poorest return And this may not be a very good option for genres to start with as they don’t have high returns.</a:t>
            </a:r>
          </a:p>
          <a:p>
            <a:pPr algn="l"/>
            <a:endParaRPr lang="en-US" sz="1600" dirty="0"/>
          </a:p>
          <a:p>
            <a:pPr algn="l"/>
            <a:endParaRPr lang="en-US" sz="1600" dirty="0"/>
          </a:p>
        </p:txBody>
      </p:sp>
      <p:pic>
        <p:nvPicPr>
          <p:cNvPr id="5" name="Picture 4">
            <a:extLst>
              <a:ext uri="{FF2B5EF4-FFF2-40B4-BE49-F238E27FC236}">
                <a16:creationId xmlns:a16="http://schemas.microsoft.com/office/drawing/2014/main" id="{92111BA1-AFF6-2120-2B81-8BB5876D4017}"/>
              </a:ext>
            </a:extLst>
          </p:cNvPr>
          <p:cNvPicPr>
            <a:picLocks noChangeAspect="1"/>
          </p:cNvPicPr>
          <p:nvPr/>
        </p:nvPicPr>
        <p:blipFill>
          <a:blip r:embed="rId3"/>
          <a:stretch>
            <a:fillRect/>
          </a:stretch>
        </p:blipFill>
        <p:spPr>
          <a:xfrm>
            <a:off x="134471" y="740591"/>
            <a:ext cx="7996517" cy="5699686"/>
          </a:xfrm>
          <a:prstGeom prst="rect">
            <a:avLst/>
          </a:prstGeom>
        </p:spPr>
      </p:pic>
    </p:spTree>
    <p:extLst>
      <p:ext uri="{BB962C8B-B14F-4D97-AF65-F5344CB8AC3E}">
        <p14:creationId xmlns:p14="http://schemas.microsoft.com/office/powerpoint/2010/main" val="109671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176784" y="1"/>
            <a:ext cx="11097768" cy="681317"/>
          </a:xfrm>
        </p:spPr>
        <p:txBody>
          <a:bodyPr/>
          <a:lstStyle/>
          <a:p>
            <a:r>
              <a:rPr lang="en-US" u="sng" dirty="0"/>
              <a:t>Genres by average IMDb Rating</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
        <p:nvSpPr>
          <p:cNvPr id="4" name="Content Placeholder 3">
            <a:extLst>
              <a:ext uri="{FF2B5EF4-FFF2-40B4-BE49-F238E27FC236}">
                <a16:creationId xmlns:a16="http://schemas.microsoft.com/office/drawing/2014/main" id="{FD35C3AC-02C3-B2AD-8221-2A2F629E0252}"/>
              </a:ext>
            </a:extLst>
          </p:cNvPr>
          <p:cNvSpPr>
            <a:spLocks noGrp="1"/>
          </p:cNvSpPr>
          <p:nvPr>
            <p:ph sz="quarter" idx="12"/>
          </p:nvPr>
        </p:nvSpPr>
        <p:spPr>
          <a:xfrm>
            <a:off x="7001435" y="869578"/>
            <a:ext cx="4273117" cy="5432610"/>
          </a:xfrm>
        </p:spPr>
        <p:txBody>
          <a:bodyPr/>
          <a:lstStyle/>
          <a:p>
            <a:pPr algn="ctr"/>
            <a:r>
              <a:rPr lang="en-US" b="1" u="sng" dirty="0"/>
              <a:t>OBSERVATIONS</a:t>
            </a:r>
          </a:p>
          <a:p>
            <a:r>
              <a:rPr lang="en-US" dirty="0"/>
              <a:t>From the bar graph we can see that all genres are doing fairly good as the IMDb rating is close to one another but we can still see animation, adventure and sci-Fi with one of the best IMDbs</a:t>
            </a:r>
          </a:p>
          <a:p>
            <a:endParaRPr lang="en-US" dirty="0"/>
          </a:p>
          <a:p>
            <a:pPr algn="ctr"/>
            <a:r>
              <a:rPr lang="en-US" b="1" u="sng" dirty="0"/>
              <a:t>FINDINGS</a:t>
            </a:r>
          </a:p>
          <a:p>
            <a:r>
              <a:rPr lang="en-US" dirty="0"/>
              <a:t>Animation, sci-Fi and adventure have the best IMDbs and I recommend to go with them as start up genres for the new movie studio and a successful one.  </a:t>
            </a:r>
          </a:p>
        </p:txBody>
      </p:sp>
      <p:pic>
        <p:nvPicPr>
          <p:cNvPr id="10" name="Content Placeholder 9">
            <a:extLst>
              <a:ext uri="{FF2B5EF4-FFF2-40B4-BE49-F238E27FC236}">
                <a16:creationId xmlns:a16="http://schemas.microsoft.com/office/drawing/2014/main" id="{9CC99D19-CCF2-01A0-6120-16372BBA0B47}"/>
              </a:ext>
            </a:extLst>
          </p:cNvPr>
          <p:cNvPicPr>
            <a:picLocks noGrp="1" noChangeAspect="1"/>
          </p:cNvPicPr>
          <p:nvPr>
            <p:ph sz="quarter" idx="11"/>
          </p:nvPr>
        </p:nvPicPr>
        <p:blipFill>
          <a:blip r:embed="rId3"/>
          <a:stretch>
            <a:fillRect/>
          </a:stretch>
        </p:blipFill>
        <p:spPr>
          <a:xfrm>
            <a:off x="176784" y="869577"/>
            <a:ext cx="6824651" cy="5432611"/>
          </a:xfrm>
        </p:spPr>
      </p:pic>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a:xfrm>
            <a:off x="176784" y="0"/>
            <a:ext cx="11097768" cy="824753"/>
          </a:xfrm>
        </p:spPr>
        <p:txBody>
          <a:bodyPr/>
          <a:lstStyle/>
          <a:p>
            <a:r>
              <a:rPr lang="en-US" u="sng" dirty="0"/>
              <a:t>Genre by Average ROI</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7395881" y="824753"/>
            <a:ext cx="3885529" cy="5118847"/>
          </a:xfrm>
        </p:spPr>
        <p:txBody>
          <a:bodyPr>
            <a:normAutofit lnSpcReduction="10000"/>
          </a:bodyPr>
          <a:lstStyle/>
          <a:p>
            <a:pPr algn="ctr"/>
            <a:r>
              <a:rPr lang="en-US" sz="1800" b="1" u="sng" dirty="0"/>
              <a:t>FINDINGS</a:t>
            </a:r>
          </a:p>
          <a:p>
            <a:r>
              <a:rPr lang="en-US" sz="1800" dirty="0"/>
              <a:t>Genres with the highest ROI are:</a:t>
            </a:r>
          </a:p>
          <a:p>
            <a:pPr marL="342900" indent="-342900">
              <a:buFont typeface="Arial" panose="020B0604020202020204" pitchFamily="34" charset="0"/>
              <a:buChar char="•"/>
            </a:pPr>
            <a:r>
              <a:rPr lang="en-US" sz="1800" dirty="0"/>
              <a:t>Horror</a:t>
            </a:r>
          </a:p>
          <a:p>
            <a:pPr marL="342900" indent="-342900">
              <a:buFont typeface="Arial" panose="020B0604020202020204" pitchFamily="34" charset="0"/>
              <a:buChar char="•"/>
            </a:pPr>
            <a:r>
              <a:rPr lang="en-US" sz="1800" dirty="0"/>
              <a:t>Mystery</a:t>
            </a:r>
          </a:p>
          <a:p>
            <a:pPr marL="342900" indent="-342900">
              <a:buFont typeface="Arial" panose="020B0604020202020204" pitchFamily="34" charset="0"/>
              <a:buChar char="•"/>
            </a:pPr>
            <a:r>
              <a:rPr lang="en-US" sz="1800" dirty="0"/>
              <a:t>Thriller</a:t>
            </a:r>
          </a:p>
          <a:p>
            <a:r>
              <a:rPr lang="en-US" sz="1800" dirty="0"/>
              <a:t>And lowest ROI are:</a:t>
            </a:r>
          </a:p>
          <a:p>
            <a:pPr marL="342900" indent="-342900">
              <a:buFont typeface="Arial" panose="020B0604020202020204" pitchFamily="34" charset="0"/>
              <a:buChar char="•"/>
            </a:pPr>
            <a:r>
              <a:rPr lang="en-US" sz="1800" dirty="0"/>
              <a:t>Comedy</a:t>
            </a:r>
          </a:p>
          <a:p>
            <a:pPr marL="342900" indent="-342900">
              <a:buFont typeface="Arial" panose="020B0604020202020204" pitchFamily="34" charset="0"/>
              <a:buChar char="•"/>
            </a:pPr>
            <a:r>
              <a:rPr lang="en-US" sz="1800" dirty="0"/>
              <a:t>Drama</a:t>
            </a:r>
          </a:p>
          <a:p>
            <a:pPr marL="342900" indent="-342900">
              <a:buFont typeface="Arial" panose="020B0604020202020204" pitchFamily="34" charset="0"/>
              <a:buChar char="•"/>
            </a:pPr>
            <a:r>
              <a:rPr lang="en-US" sz="1800" dirty="0"/>
              <a:t>Biography</a:t>
            </a:r>
          </a:p>
          <a:p>
            <a:pPr algn="ctr"/>
            <a:r>
              <a:rPr lang="en-US" sz="1800" b="1" u="sng" dirty="0"/>
              <a:t>FINDINGS</a:t>
            </a:r>
          </a:p>
          <a:p>
            <a:r>
              <a:rPr lang="en-US" sz="1800" dirty="0"/>
              <a:t>Horror, Mystery and Thriller have the best ROI making them stand out as the best genres to start with as a successful upcoming movie studio while genres such as comedy, drama and biography have poor ROI</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pic>
        <p:nvPicPr>
          <p:cNvPr id="6" name="Content Placeholder 5">
            <a:extLst>
              <a:ext uri="{FF2B5EF4-FFF2-40B4-BE49-F238E27FC236}">
                <a16:creationId xmlns:a16="http://schemas.microsoft.com/office/drawing/2014/main" id="{060AADDF-9464-5F72-42A0-F9C51A51C529}"/>
              </a:ext>
            </a:extLst>
          </p:cNvPr>
          <p:cNvPicPr>
            <a:picLocks noGrp="1" noChangeAspect="1"/>
          </p:cNvPicPr>
          <p:nvPr>
            <p:ph sz="quarter" idx="13"/>
          </p:nvPr>
        </p:nvPicPr>
        <p:blipFill>
          <a:blip r:embed="rId3"/>
          <a:stretch>
            <a:fillRect/>
          </a:stretch>
        </p:blipFill>
        <p:spPr>
          <a:xfrm>
            <a:off x="176784" y="824753"/>
            <a:ext cx="7213030" cy="5118847"/>
          </a:xfrm>
        </p:spPr>
      </p:pic>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{E7F103A3-55B5-4C0F-92FD-0B8BA5525164}TF1ed9553b-00c4-4092-846a-c8f7f2908f3b480f6195_win32-315370f3514b</Template>
  <TotalTime>338</TotalTime>
  <Words>1322</Words>
  <Application>Microsoft Office PowerPoint</Application>
  <PresentationFormat>Widescreen</PresentationFormat>
  <Paragraphs>138</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Gill Sans Nova Light</vt:lpstr>
      <vt:lpstr>Sagona Book</vt:lpstr>
      <vt:lpstr>Custom</vt:lpstr>
      <vt:lpstr>Film Industry Strategy for a New Studio Data-Driven Insights to Guide Business Decisions </vt:lpstr>
      <vt:lpstr>agenda</vt:lpstr>
      <vt:lpstr>BUSINESS UNDERSTANDING  This project is aimed to help start a new movie studio that will play as a huge competitive player with the big companies. As big companies increasingly invest in original content, the entertainment landscape is rapidly evolving and its time we evolve with it.   At the end of this project, you will get to know all about the movie industry and be able to start one.. </vt:lpstr>
      <vt:lpstr>DATA UNDERSTANDING</vt:lpstr>
      <vt:lpstr>DATA PREPARATION</vt:lpstr>
      <vt:lpstr>DATA ANALYSIS</vt:lpstr>
      <vt:lpstr>GENRES BY AVERAGE GROSS</vt:lpstr>
      <vt:lpstr>Genres by average IMDb Rating</vt:lpstr>
      <vt:lpstr>Genre by Average ROI</vt:lpstr>
      <vt:lpstr>AVERAGE ROI BY STUDIO</vt:lpstr>
      <vt:lpstr>RECOMMENDATIONS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Dc</dc:creator>
  <cp:lastModifiedBy>Dc</cp:lastModifiedBy>
  <cp:revision>3</cp:revision>
  <dcterms:created xsi:type="dcterms:W3CDTF">2025-06-11T18:39:31Z</dcterms:created>
  <dcterms:modified xsi:type="dcterms:W3CDTF">2025-06-12T16:05:52Z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