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4"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5DF0E-D796-BA9E-77C5-1246CBB61E17}" v="290" dt="2024-12-03T03:56:54.247"/>
    <p1510:client id="{508FE28E-4AC8-4092-989C-F6C7D84E5950}" v="53" dt="2024-12-03T23:56:29.404"/>
    <p1510:client id="{AD6BD278-DB78-DFED-A93E-F332810E7B69}" v="79" dt="2024-12-03T23:19:28.991"/>
    <p1510:client id="{C5982A4F-7A6F-801A-632A-00CBC9AD8B62}" v="3" dt="2024-12-03T18:04:21.470"/>
    <p1510:client id="{CDE23DA8-B033-4C47-9256-21C1FDB3A25F}" v="652" dt="2024-12-03T06:15:30.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3:53:46.93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189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9680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3115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863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184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130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0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54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1839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37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12/3/2024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84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12/3/2024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30089715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a:extLst>
              <a:ext uri="{FF2B5EF4-FFF2-40B4-BE49-F238E27FC236}">
                <a16:creationId xmlns:a16="http://schemas.microsoft.com/office/drawing/2014/main" id="{A0744B3F-EC5B-238A-07AB-385F7177A7A7}"/>
              </a:ext>
            </a:extLst>
          </p:cNvPr>
          <p:cNvPicPr>
            <a:picLocks noChangeAspect="1"/>
          </p:cNvPicPr>
          <p:nvPr/>
        </p:nvPicPr>
        <p:blipFill>
          <a:blip r:embed="rId2">
            <a:alphaModFix amt="55000"/>
          </a:blip>
          <a:srcRect r="1324" b="2"/>
          <a:stretch/>
        </p:blipFill>
        <p:spPr>
          <a:xfrm>
            <a:off x="21"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p:cNvSpPr>
            <a:spLocks noGrp="1"/>
          </p:cNvSpPr>
          <p:nvPr>
            <p:ph type="ctrTitle"/>
          </p:nvPr>
        </p:nvSpPr>
        <p:spPr>
          <a:xfrm>
            <a:off x="1524000" y="1026747"/>
            <a:ext cx="9144000" cy="2387600"/>
          </a:xfrm>
        </p:spPr>
        <p:txBody>
          <a:bodyPr>
            <a:normAutofit fontScale="90000"/>
          </a:bodyPr>
          <a:lstStyle/>
          <a:p>
            <a:pPr algn="ctr">
              <a:lnSpc>
                <a:spcPct val="90000"/>
              </a:lnSpc>
            </a:pPr>
            <a:r>
              <a:rPr lang="en-US" sz="5000" dirty="0">
                <a:solidFill>
                  <a:schemeClr val="bg1"/>
                </a:solidFill>
                <a:latin typeface="Times New Roman" panose="02020603050405020304" pitchFamily="18" charset="0"/>
                <a:ea typeface="+mj-lt"/>
                <a:cs typeface="Times New Roman" panose="02020603050405020304" pitchFamily="18" charset="0"/>
              </a:rPr>
              <a:t>Driving University Applications: The Role of Institution Type, Acceptance Rate, and Enrollment Trends</a:t>
            </a:r>
            <a:endParaRPr lang="en-US" sz="5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927080"/>
            <a:ext cx="9144000" cy="1197323"/>
          </a:xfrm>
        </p:spPr>
        <p:txBody>
          <a:bodyPr vert="horz" lIns="91440" tIns="45720" rIns="91440" bIns="45720" rtlCol="0" anchor="t">
            <a:noAutofit/>
          </a:bodyPr>
          <a:lstStyle/>
          <a:p>
            <a:pPr algn="ctr"/>
            <a:r>
              <a:rPr lang="en-US" dirty="0">
                <a:solidFill>
                  <a:schemeClr val="bg1"/>
                </a:solidFill>
                <a:latin typeface="Times New Roman" panose="02020603050405020304" pitchFamily="18" charset="0"/>
                <a:cs typeface="Times New Roman" panose="02020603050405020304" pitchFamily="18" charset="0"/>
              </a:rPr>
              <a:t>Group 10</a:t>
            </a:r>
          </a:p>
          <a:p>
            <a:pPr algn="ctr"/>
            <a:r>
              <a:rPr lang="en-US" dirty="0">
                <a:solidFill>
                  <a:schemeClr val="bg1"/>
                </a:solidFill>
                <a:latin typeface="Times New Roman" panose="02020603050405020304" pitchFamily="18" charset="0"/>
                <a:cs typeface="Times New Roman" panose="02020603050405020304" pitchFamily="18" charset="0"/>
              </a:rPr>
              <a:t>Omar </a:t>
            </a:r>
            <a:r>
              <a:rPr lang="en-US" dirty="0" err="1">
                <a:solidFill>
                  <a:schemeClr val="bg1"/>
                </a:solidFill>
                <a:latin typeface="Times New Roman" panose="02020603050405020304" pitchFamily="18" charset="0"/>
                <a:cs typeface="Times New Roman" panose="02020603050405020304" pitchFamily="18" charset="0"/>
              </a:rPr>
              <a:t>Elhussein</a:t>
            </a:r>
            <a:endParaRPr lang="en-US"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Dennis Campoverde-Lema</a:t>
            </a: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93066-5322-BEE8-7F8B-611C25A7682D}"/>
              </a:ext>
            </a:extLst>
          </p:cNvPr>
          <p:cNvSpPr>
            <a:spLocks noGrp="1"/>
          </p:cNvSpPr>
          <p:nvPr>
            <p:ph type="title"/>
          </p:nvPr>
        </p:nvSpPr>
        <p:spPr>
          <a:xfrm>
            <a:off x="640080" y="325369"/>
            <a:ext cx="4368602" cy="1956841"/>
          </a:xfrm>
        </p:spPr>
        <p:txBody>
          <a:bodyPr anchor="b">
            <a:normAutofit/>
          </a:bodyPr>
          <a:lstStyle/>
          <a:p>
            <a:pPr>
              <a:lnSpc>
                <a:spcPct val="90000"/>
              </a:lnSpc>
            </a:pPr>
            <a:r>
              <a:rPr lang="en-US" sz="4100">
                <a:latin typeface="Times New Roman" panose="02020603050405020304" pitchFamily="18" charset="0"/>
                <a:cs typeface="Times New Roman" panose="02020603050405020304" pitchFamily="18" charset="0"/>
              </a:rPr>
              <a:t>Research Question and Objective </a:t>
            </a:r>
          </a:p>
        </p:txBody>
      </p:sp>
      <p:sp>
        <p:nvSpPr>
          <p:cNvPr id="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A7FA3"/>
          </a:solidFill>
          <a:ln w="38100" cap="rnd">
            <a:solidFill>
              <a:srgbClr val="BA7F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C4D2B0-0D5D-0A91-55A9-6BC6F884B5D2}"/>
              </a:ext>
            </a:extLst>
          </p:cNvPr>
          <p:cNvSpPr>
            <a:spLocks noGrp="1"/>
          </p:cNvSpPr>
          <p:nvPr>
            <p:ph idx="1"/>
          </p:nvPr>
        </p:nvSpPr>
        <p:spPr>
          <a:xfrm>
            <a:off x="640080" y="2872899"/>
            <a:ext cx="4243589" cy="3320668"/>
          </a:xfrm>
        </p:spPr>
        <p:txBody>
          <a:bodyPr vert="horz" lIns="91440" tIns="45720" rIns="91440" bIns="45720" rtlCol="0">
            <a:normAutofit/>
          </a:bodyPr>
          <a:lstStyle/>
          <a:p>
            <a:pPr>
              <a:lnSpc>
                <a:spcPct val="100000"/>
              </a:lnSpc>
            </a:pPr>
            <a:r>
              <a:rPr lang="en-US" sz="2000" u="sng">
                <a:latin typeface="Times New Roman" panose="02020603050405020304" pitchFamily="18" charset="0"/>
                <a:cs typeface="Times New Roman" panose="02020603050405020304" pitchFamily="18" charset="0"/>
              </a:rPr>
              <a:t>Question</a:t>
            </a:r>
            <a:r>
              <a:rPr lang="en-US" sz="2000">
                <a:latin typeface="Times New Roman" panose="02020603050405020304" pitchFamily="18" charset="0"/>
                <a:cs typeface="Times New Roman" panose="02020603050405020304" pitchFamily="18" charset="0"/>
              </a:rPr>
              <a:t>: What factors influence the number of university applications? </a:t>
            </a:r>
          </a:p>
          <a:p>
            <a:pPr>
              <a:lnSpc>
                <a:spcPct val="100000"/>
              </a:lnSpc>
            </a:pPr>
            <a:r>
              <a:rPr lang="en-US" sz="2000" u="sng">
                <a:latin typeface="Times New Roman" panose="02020603050405020304" pitchFamily="18" charset="0"/>
                <a:cs typeface="Times New Roman" panose="02020603050405020304" pitchFamily="18" charset="0"/>
              </a:rPr>
              <a:t>Objective</a:t>
            </a:r>
            <a:r>
              <a:rPr lang="en-US" sz="2000">
                <a:latin typeface="Times New Roman" panose="02020603050405020304" pitchFamily="18" charset="0"/>
                <a:cs typeface="Times New Roman" panose="02020603050405020304" pitchFamily="18" charset="0"/>
              </a:rPr>
              <a:t>: Identify predictors such as acceptance rates, enrollment rates, and University type to help universities optimize strategies. </a:t>
            </a:r>
          </a:p>
          <a:p>
            <a:pPr>
              <a:lnSpc>
                <a:spcPct val="100000"/>
              </a:lnSpc>
            </a:pPr>
            <a:r>
              <a:rPr lang="en-US" sz="2000" u="sng">
                <a:latin typeface="Times New Roman" panose="02020603050405020304" pitchFamily="18" charset="0"/>
                <a:cs typeface="Times New Roman" panose="02020603050405020304" pitchFamily="18" charset="0"/>
              </a:rPr>
              <a:t>Dataset</a:t>
            </a:r>
            <a:r>
              <a:rPr lang="en-US" sz="2000">
                <a:latin typeface="Times New Roman" panose="02020603050405020304" pitchFamily="18" charset="0"/>
                <a:cs typeface="Times New Roman" panose="02020603050405020304" pitchFamily="18" charset="0"/>
              </a:rPr>
              <a:t>: Collected from 777 universitates across the U.S. (public and private)</a:t>
            </a:r>
          </a:p>
          <a:p>
            <a:pPr marL="0" indent="0">
              <a:lnSpc>
                <a:spcPct val="100000"/>
              </a:lnSpc>
              <a:buNone/>
            </a:pPr>
            <a:endParaRPr lang="en-US" sz="2000">
              <a:latin typeface="Times New Roman" panose="02020603050405020304" pitchFamily="18" charset="0"/>
              <a:cs typeface="Times New Roman" panose="02020603050405020304" pitchFamily="18" charset="0"/>
            </a:endParaRPr>
          </a:p>
        </p:txBody>
      </p:sp>
      <p:pic>
        <p:nvPicPr>
          <p:cNvPr id="8" name="Picture 7" descr="Graduation caps in the sky">
            <a:extLst>
              <a:ext uri="{FF2B5EF4-FFF2-40B4-BE49-F238E27FC236}">
                <a16:creationId xmlns:a16="http://schemas.microsoft.com/office/drawing/2014/main" id="{9988B5C2-DA75-4181-686E-58D7F6964D9D}"/>
              </a:ext>
            </a:extLst>
          </p:cNvPr>
          <p:cNvPicPr>
            <a:picLocks noChangeAspect="1"/>
          </p:cNvPicPr>
          <p:nvPr/>
        </p:nvPicPr>
        <p:blipFill>
          <a:blip r:embed="rId2" cstate="print">
            <a:extLst>
              <a:ext uri="{28A0092B-C50C-407E-A947-70E740481C1C}">
                <a14:useLocalDpi xmlns:a14="http://schemas.microsoft.com/office/drawing/2010/main" val="0"/>
              </a:ext>
            </a:extLst>
          </a:blip>
          <a:srcRect l="14724" r="1832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3624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A9784-B8F3-AFF9-0C93-2F0EDD91FE6F}"/>
              </a:ext>
            </a:extLst>
          </p:cNvPr>
          <p:cNvSpPr>
            <a:spLocks noGrp="1"/>
          </p:cNvSpPr>
          <p:nvPr>
            <p:ph type="title"/>
          </p:nvPr>
        </p:nvSpPr>
        <p:spPr>
          <a:xfrm>
            <a:off x="630936" y="786384"/>
            <a:ext cx="3419856" cy="1600200"/>
          </a:xfrm>
        </p:spPr>
        <p:txBody>
          <a:bodyPr anchor="ctr">
            <a:normAutofit/>
          </a:bodyPr>
          <a:lstStyle/>
          <a:p>
            <a:r>
              <a:rPr lang="en-US" sz="4800">
                <a:latin typeface="Times New Roman" panose="02020603050405020304" pitchFamily="18" charset="0"/>
                <a:cs typeface="Times New Roman" panose="02020603050405020304" pitchFamily="18" charset="0"/>
              </a:rPr>
              <a:t>Data Set Summary</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4" name="Rectangle 13">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A7FA3"/>
          </a:solidFill>
          <a:ln w="34925">
            <a:solidFill>
              <a:srgbClr val="BA7F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CEA881-7CA4-5BD5-9896-88A49C9E9FF9}"/>
              </a:ext>
            </a:extLst>
          </p:cNvPr>
          <p:cNvSpPr>
            <a:spLocks noGrp="1"/>
          </p:cNvSpPr>
          <p:nvPr>
            <p:ph idx="1"/>
          </p:nvPr>
        </p:nvSpPr>
        <p:spPr>
          <a:xfrm>
            <a:off x="4666488" y="320040"/>
            <a:ext cx="6894576" cy="2522728"/>
          </a:xfrm>
        </p:spPr>
        <p:txBody>
          <a:bodyPr vert="horz" lIns="91440" tIns="45720" rIns="91440" bIns="45720" rtlCol="0" anchor="ctr">
            <a:noAutofit/>
          </a:bodyPr>
          <a:lstStyle/>
          <a:p>
            <a:pPr>
              <a:lnSpc>
                <a:spcPct val="100000"/>
              </a:lnSpc>
            </a:pPr>
            <a:r>
              <a:rPr lang="en-US" sz="1800">
                <a:latin typeface="Times New Roman" panose="02020603050405020304" pitchFamily="18" charset="0"/>
                <a:ea typeface="+mn-lt"/>
                <a:cs typeface="Times New Roman" panose="02020603050405020304" pitchFamily="18" charset="0"/>
              </a:rPr>
              <a:t>Dependent</a:t>
            </a:r>
            <a:r>
              <a:rPr lang="en-US" sz="1800" b="1">
                <a:latin typeface="Times New Roman" panose="02020603050405020304" pitchFamily="18" charset="0"/>
                <a:ea typeface="+mn-lt"/>
                <a:cs typeface="Times New Roman" panose="02020603050405020304" pitchFamily="18" charset="0"/>
              </a:rPr>
              <a:t> </a:t>
            </a:r>
            <a:r>
              <a:rPr lang="en-US" sz="1800">
                <a:latin typeface="Times New Roman" panose="02020603050405020304" pitchFamily="18" charset="0"/>
                <a:ea typeface="+mn-lt"/>
                <a:cs typeface="Times New Roman" panose="02020603050405020304" pitchFamily="18" charset="0"/>
              </a:rPr>
              <a:t>Variable</a:t>
            </a:r>
            <a:r>
              <a:rPr lang="en-US" sz="1800" b="1">
                <a:latin typeface="Times New Roman" panose="02020603050405020304" pitchFamily="18" charset="0"/>
                <a:ea typeface="+mn-lt"/>
                <a:cs typeface="Times New Roman" panose="02020603050405020304" pitchFamily="18" charset="0"/>
              </a:rPr>
              <a:t>:</a:t>
            </a:r>
            <a:r>
              <a:rPr lang="en-US" sz="1800">
                <a:latin typeface="Times New Roman" panose="02020603050405020304" pitchFamily="18" charset="0"/>
                <a:ea typeface="+mn-lt"/>
                <a:cs typeface="Times New Roman" panose="02020603050405020304" pitchFamily="18" charset="0"/>
              </a:rPr>
              <a:t> Applications received.</a:t>
            </a:r>
            <a:endParaRPr lang="en-US" sz="1800">
              <a:latin typeface="Times New Roman" panose="02020603050405020304" pitchFamily="18" charset="0"/>
              <a:cs typeface="Times New Roman" panose="02020603050405020304" pitchFamily="18" charset="0"/>
            </a:endParaRPr>
          </a:p>
          <a:p>
            <a:pPr>
              <a:lnSpc>
                <a:spcPct val="100000"/>
              </a:lnSpc>
            </a:pPr>
            <a:r>
              <a:rPr lang="en-US" sz="1800">
                <a:latin typeface="Times New Roman" panose="02020603050405020304" pitchFamily="18" charset="0"/>
                <a:ea typeface="+mn-lt"/>
                <a:cs typeface="Times New Roman" panose="02020603050405020304" pitchFamily="18" charset="0"/>
              </a:rPr>
              <a:t>Independent</a:t>
            </a:r>
            <a:r>
              <a:rPr lang="en-US" sz="1800" b="1">
                <a:latin typeface="Times New Roman" panose="02020603050405020304" pitchFamily="18" charset="0"/>
                <a:ea typeface="+mn-lt"/>
                <a:cs typeface="Times New Roman" panose="02020603050405020304" pitchFamily="18" charset="0"/>
              </a:rPr>
              <a:t> </a:t>
            </a:r>
            <a:r>
              <a:rPr lang="en-US" sz="1800">
                <a:latin typeface="Times New Roman" panose="02020603050405020304" pitchFamily="18" charset="0"/>
                <a:ea typeface="+mn-lt"/>
                <a:cs typeface="Times New Roman" panose="02020603050405020304" pitchFamily="18" charset="0"/>
              </a:rPr>
              <a:t>Variables</a:t>
            </a:r>
            <a:r>
              <a:rPr lang="en-US" sz="1800" b="1">
                <a:latin typeface="Times New Roman" panose="02020603050405020304" pitchFamily="18" charset="0"/>
                <a:ea typeface="+mn-lt"/>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lvl="1">
              <a:lnSpc>
                <a:spcPct val="100000"/>
              </a:lnSpc>
              <a:buFont typeface="Courier New" panose="020B0604020202020204" pitchFamily="34" charset="0"/>
              <a:buChar char="o"/>
            </a:pPr>
            <a:r>
              <a:rPr lang="en-US" sz="1800">
                <a:latin typeface="Times New Roman" panose="02020603050405020304" pitchFamily="18" charset="0"/>
                <a:ea typeface="+mn-lt"/>
                <a:cs typeface="Times New Roman" panose="02020603050405020304" pitchFamily="18" charset="0"/>
              </a:rPr>
              <a:t>Quantitative: </a:t>
            </a:r>
            <a:r>
              <a:rPr lang="en-US" sz="1800">
                <a:latin typeface="Times New Roman" panose="02020603050405020304" pitchFamily="18" charset="0"/>
                <a:cs typeface="Times New Roman" panose="02020603050405020304" pitchFamily="18" charset="0"/>
              </a:rPr>
              <a:t>Accept</a:t>
            </a:r>
            <a:r>
              <a:rPr lang="en-US" sz="1800">
                <a:latin typeface="Times New Roman" panose="02020603050405020304" pitchFamily="18" charset="0"/>
                <a:ea typeface="+mn-lt"/>
                <a:cs typeface="Times New Roman" panose="02020603050405020304" pitchFamily="18" charset="0"/>
              </a:rPr>
              <a:t> (accepted students), Enroll (enrolled students).</a:t>
            </a:r>
            <a:endParaRPr lang="en-US" sz="1800">
              <a:latin typeface="Times New Roman" panose="02020603050405020304" pitchFamily="18" charset="0"/>
              <a:cs typeface="Times New Roman" panose="02020603050405020304" pitchFamily="18" charset="0"/>
            </a:endParaRPr>
          </a:p>
          <a:p>
            <a:pPr lvl="1">
              <a:lnSpc>
                <a:spcPct val="100000"/>
              </a:lnSpc>
              <a:buFont typeface="Courier New" panose="020B0604020202020204" pitchFamily="34" charset="0"/>
              <a:buChar char="o"/>
            </a:pPr>
            <a:r>
              <a:rPr lang="en-US" sz="1800">
                <a:latin typeface="Times New Roman" panose="02020603050405020304" pitchFamily="18" charset="0"/>
                <a:ea typeface="+mn-lt"/>
                <a:cs typeface="Times New Roman" panose="02020603050405020304" pitchFamily="18" charset="0"/>
              </a:rPr>
              <a:t>Qualitative: Private (university type).</a:t>
            </a:r>
            <a:endParaRPr lang="en-US" sz="1800">
              <a:latin typeface="Times New Roman" panose="02020603050405020304" pitchFamily="18" charset="0"/>
              <a:cs typeface="Times New Roman" panose="02020603050405020304" pitchFamily="18" charset="0"/>
            </a:endParaRPr>
          </a:p>
          <a:p>
            <a:pPr>
              <a:lnSpc>
                <a:spcPct val="100000"/>
              </a:lnSpc>
            </a:pPr>
            <a:r>
              <a:rPr lang="en-US" sz="1800">
                <a:latin typeface="Times New Roman" panose="02020603050405020304" pitchFamily="18" charset="0"/>
                <a:ea typeface="+mn-lt"/>
                <a:cs typeface="Times New Roman" panose="02020603050405020304" pitchFamily="18" charset="0"/>
              </a:rPr>
              <a:t>Sample</a:t>
            </a:r>
            <a:r>
              <a:rPr lang="en-US" sz="1800" b="1">
                <a:latin typeface="Times New Roman" panose="02020603050405020304" pitchFamily="18" charset="0"/>
                <a:ea typeface="+mn-lt"/>
                <a:cs typeface="Times New Roman" panose="02020603050405020304" pitchFamily="18" charset="0"/>
              </a:rPr>
              <a:t> </a:t>
            </a:r>
            <a:r>
              <a:rPr lang="en-US" sz="1800">
                <a:latin typeface="Times New Roman" panose="02020603050405020304" pitchFamily="18" charset="0"/>
                <a:ea typeface="+mn-lt"/>
                <a:cs typeface="Times New Roman" panose="02020603050405020304" pitchFamily="18" charset="0"/>
              </a:rPr>
              <a:t>Size</a:t>
            </a:r>
            <a:r>
              <a:rPr lang="en-US" sz="1800" b="1">
                <a:latin typeface="Times New Roman" panose="02020603050405020304" pitchFamily="18" charset="0"/>
                <a:ea typeface="+mn-lt"/>
                <a:cs typeface="Times New Roman" panose="02020603050405020304" pitchFamily="18" charset="0"/>
              </a:rPr>
              <a:t>:</a:t>
            </a:r>
            <a:r>
              <a:rPr lang="en-US" sz="1800">
                <a:latin typeface="Times New Roman" panose="02020603050405020304" pitchFamily="18" charset="0"/>
                <a:ea typeface="+mn-lt"/>
                <a:cs typeface="Times New Roman" panose="02020603050405020304" pitchFamily="18" charset="0"/>
              </a:rPr>
              <a:t> 777 universities.</a:t>
            </a:r>
            <a:endParaRPr lang="en-US" sz="1800">
              <a:latin typeface="Times New Roman" panose="02020603050405020304" pitchFamily="18" charset="0"/>
              <a:cs typeface="Times New Roman" panose="02020603050405020304" pitchFamily="18" charset="0"/>
            </a:endParaRPr>
          </a:p>
          <a:p>
            <a:pPr>
              <a:lnSpc>
                <a:spcPct val="100000"/>
              </a:lnSpc>
            </a:pPr>
            <a:r>
              <a:rPr lang="en-US" sz="1800">
                <a:latin typeface="Times New Roman" panose="02020603050405020304" pitchFamily="18" charset="0"/>
                <a:ea typeface="+mn-lt"/>
                <a:cs typeface="Times New Roman" panose="02020603050405020304" pitchFamily="18" charset="0"/>
              </a:rPr>
              <a:t>Visuals</a:t>
            </a:r>
            <a:r>
              <a:rPr lang="en-US" sz="1800" b="1">
                <a:latin typeface="Times New Roman" panose="02020603050405020304" pitchFamily="18" charset="0"/>
                <a:ea typeface="+mn-lt"/>
                <a:cs typeface="Times New Roman" panose="02020603050405020304" pitchFamily="18" charset="0"/>
              </a:rPr>
              <a:t>:</a:t>
            </a:r>
            <a:r>
              <a:rPr lang="en-US" sz="1800">
                <a:latin typeface="Times New Roman" panose="02020603050405020304" pitchFamily="18" charset="0"/>
                <a:ea typeface="+mn-lt"/>
                <a:cs typeface="Times New Roman" panose="02020603050405020304" pitchFamily="18" charset="0"/>
              </a:rPr>
              <a:t> Statistical Summary showing distribution of private vs. public universities.</a:t>
            </a:r>
            <a:endParaRPr lang="en-US" sz="180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90FBB7E6-BDD7-C079-83A9-51A88183A852}"/>
              </a:ext>
            </a:extLst>
          </p:cNvPr>
          <p:cNvPicPr>
            <a:picLocks noChangeAspect="1"/>
          </p:cNvPicPr>
          <p:nvPr/>
        </p:nvPicPr>
        <p:blipFill>
          <a:blip r:embed="rId4"/>
          <a:stretch>
            <a:fillRect/>
          </a:stretch>
        </p:blipFill>
        <p:spPr>
          <a:xfrm>
            <a:off x="92201" y="3172968"/>
            <a:ext cx="1738122" cy="347624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1D759893-88BD-98A8-BF96-FE31868E85D6}"/>
              </a:ext>
            </a:extLst>
          </p:cNvPr>
          <p:cNvPicPr>
            <a:picLocks noChangeAspect="1"/>
          </p:cNvPicPr>
          <p:nvPr/>
        </p:nvPicPr>
        <p:blipFill>
          <a:blip r:embed="rId5"/>
          <a:stretch>
            <a:fillRect/>
          </a:stretch>
        </p:blipFill>
        <p:spPr>
          <a:xfrm>
            <a:off x="2595158" y="3172970"/>
            <a:ext cx="1738122" cy="3476244"/>
          </a:xfrm>
          <a:prstGeom prst="rect">
            <a:avLst/>
          </a:prstGeom>
        </p:spPr>
      </p:pic>
      <p:sp>
        <p:nvSpPr>
          <p:cNvPr id="6" name="TextBox 5">
            <a:extLst>
              <a:ext uri="{FF2B5EF4-FFF2-40B4-BE49-F238E27FC236}">
                <a16:creationId xmlns:a16="http://schemas.microsoft.com/office/drawing/2014/main" id="{1DEFBA54-5256-84A7-EC9A-4146BDCDDF3B}"/>
              </a:ext>
            </a:extLst>
          </p:cNvPr>
          <p:cNvSpPr txBox="1"/>
          <p:nvPr/>
        </p:nvSpPr>
        <p:spPr>
          <a:xfrm>
            <a:off x="324600" y="2692384"/>
            <a:ext cx="968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panose="02020603050405020304" pitchFamily="18" charset="0"/>
                <a:cs typeface="Times New Roman" panose="02020603050405020304" pitchFamily="18" charset="0"/>
              </a:rPr>
              <a:t>Private</a:t>
            </a:r>
          </a:p>
        </p:txBody>
      </p:sp>
      <p:sp>
        <p:nvSpPr>
          <p:cNvPr id="7" name="TextBox 6">
            <a:extLst>
              <a:ext uri="{FF2B5EF4-FFF2-40B4-BE49-F238E27FC236}">
                <a16:creationId xmlns:a16="http://schemas.microsoft.com/office/drawing/2014/main" id="{830448D0-8FAA-FC7A-33EF-9334A6ECD54B}"/>
              </a:ext>
            </a:extLst>
          </p:cNvPr>
          <p:cNvSpPr txBox="1"/>
          <p:nvPr/>
        </p:nvSpPr>
        <p:spPr>
          <a:xfrm>
            <a:off x="2910579" y="2692384"/>
            <a:ext cx="1281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panose="02020603050405020304" pitchFamily="18" charset="0"/>
                <a:cs typeface="Times New Roman" panose="02020603050405020304" pitchFamily="18" charset="0"/>
              </a:rPr>
              <a:t>Public</a:t>
            </a:r>
          </a:p>
        </p:txBody>
      </p:sp>
      <p:pic>
        <p:nvPicPr>
          <p:cNvPr id="9" name="Picture 8">
            <a:extLst>
              <a:ext uri="{FF2B5EF4-FFF2-40B4-BE49-F238E27FC236}">
                <a16:creationId xmlns:a16="http://schemas.microsoft.com/office/drawing/2014/main" id="{B290DE5A-B124-1E7C-BD69-D8C2A6D96F18}"/>
              </a:ext>
            </a:extLst>
          </p:cNvPr>
          <p:cNvPicPr>
            <a:picLocks noChangeAspect="1"/>
          </p:cNvPicPr>
          <p:nvPr/>
        </p:nvPicPr>
        <p:blipFill>
          <a:blip r:embed="rId6"/>
          <a:stretch>
            <a:fillRect/>
          </a:stretch>
        </p:blipFill>
        <p:spPr>
          <a:xfrm>
            <a:off x="8275730" y="3255263"/>
            <a:ext cx="3824941" cy="2926080"/>
          </a:xfrm>
          <a:prstGeom prst="rect">
            <a:avLst/>
          </a:prstGeom>
        </p:spPr>
      </p:pic>
      <p:pic>
        <p:nvPicPr>
          <p:cNvPr id="11" name="Picture 10" descr="A graph of different colored lines&#10;&#10;Description automatically generated">
            <a:extLst>
              <a:ext uri="{FF2B5EF4-FFF2-40B4-BE49-F238E27FC236}">
                <a16:creationId xmlns:a16="http://schemas.microsoft.com/office/drawing/2014/main" id="{BBF8BCDF-86EB-D49F-8000-594FB4DF8560}"/>
              </a:ext>
            </a:extLst>
          </p:cNvPr>
          <p:cNvPicPr>
            <a:picLocks noChangeAspect="1"/>
          </p:cNvPicPr>
          <p:nvPr/>
        </p:nvPicPr>
        <p:blipFill>
          <a:blip r:embed="rId7"/>
          <a:stretch>
            <a:fillRect/>
          </a:stretch>
        </p:blipFill>
        <p:spPr>
          <a:xfrm>
            <a:off x="4385244" y="3255263"/>
            <a:ext cx="3824941" cy="2926080"/>
          </a:xfrm>
          <a:prstGeom prst="rect">
            <a:avLst/>
          </a:prstGeom>
        </p:spPr>
      </p:pic>
    </p:spTree>
    <p:extLst>
      <p:ext uri="{BB962C8B-B14F-4D97-AF65-F5344CB8AC3E}">
        <p14:creationId xmlns:p14="http://schemas.microsoft.com/office/powerpoint/2010/main" val="335539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9323-F6AF-6F3D-104C-DD80CA774C6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Regression Models and Steps</a:t>
            </a:r>
          </a:p>
        </p:txBody>
      </p:sp>
      <p:sp>
        <p:nvSpPr>
          <p:cNvPr id="3" name="Content Placeholder 2">
            <a:extLst>
              <a:ext uri="{FF2B5EF4-FFF2-40B4-BE49-F238E27FC236}">
                <a16:creationId xmlns:a16="http://schemas.microsoft.com/office/drawing/2014/main" id="{7B2CB5CB-FA68-6C53-C8D3-F1B2BEF109F5}"/>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Models:</a:t>
            </a:r>
          </a:p>
          <a:p>
            <a:pPr lvl="1"/>
            <a:r>
              <a:rPr lang="en-US" dirty="0">
                <a:latin typeface="Times New Roman"/>
                <a:cs typeface="Times New Roman"/>
              </a:rPr>
              <a:t>Model 1: Quantitative predictors (Accept, Enroll)</a:t>
            </a:r>
          </a:p>
          <a:p>
            <a:pPr lvl="1"/>
            <a:r>
              <a:rPr lang="en-US" dirty="0">
                <a:latin typeface="Times New Roman"/>
                <a:cs typeface="Times New Roman"/>
              </a:rPr>
              <a:t>Model 2: Adds qualitative predictor (Private)</a:t>
            </a:r>
          </a:p>
          <a:p>
            <a:pPr lvl="1"/>
            <a:r>
              <a:rPr lang="en-US" dirty="0">
                <a:latin typeface="Times New Roman"/>
                <a:cs typeface="Times New Roman"/>
              </a:rPr>
              <a:t>Model 3: Includes interaction Includes Quadratic terms from Accept*Accept and Erroll*Enroll</a:t>
            </a:r>
          </a:p>
          <a:p>
            <a:pPr lvl="1"/>
            <a:r>
              <a:rPr lang="en-US" dirty="0">
                <a:latin typeface="Times New Roman"/>
                <a:cs typeface="Times New Roman"/>
              </a:rPr>
              <a:t>Model 4: only studying the qualitative predictor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2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6CA09F6-3AA4-4DFB-92C2-15B3F1650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EF5A6-61BA-3F93-A39B-CB3CA682AC48}"/>
              </a:ext>
            </a:extLst>
          </p:cNvPr>
          <p:cNvSpPr>
            <a:spLocks noGrp="1"/>
          </p:cNvSpPr>
          <p:nvPr>
            <p:ph type="title"/>
          </p:nvPr>
        </p:nvSpPr>
        <p:spPr>
          <a:xfrm>
            <a:off x="4507763" y="883756"/>
            <a:ext cx="6986015" cy="908476"/>
          </a:xfrm>
        </p:spPr>
        <p:txBody>
          <a:bodyPr anchor="b">
            <a:normAutofit fontScale="90000"/>
          </a:bodyPr>
          <a:lstStyle/>
          <a:p>
            <a:r>
              <a:rPr lang="en-US" dirty="0">
                <a:latin typeface="Times New Roman" panose="02020603050405020304" pitchFamily="18" charset="0"/>
                <a:cs typeface="Times New Roman" panose="02020603050405020304" pitchFamily="18" charset="0"/>
              </a:rPr>
              <a:t>Results – Model 1</a:t>
            </a:r>
          </a:p>
        </p:txBody>
      </p:sp>
      <p:pic>
        <p:nvPicPr>
          <p:cNvPr id="5" name="Picture 4" descr="A screenshot of a computer&#10;&#10;Description automatically generated">
            <a:extLst>
              <a:ext uri="{FF2B5EF4-FFF2-40B4-BE49-F238E27FC236}">
                <a16:creationId xmlns:a16="http://schemas.microsoft.com/office/drawing/2014/main" id="{1AF4AD90-FD2A-26A7-752E-C106BB765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54" y="443076"/>
            <a:ext cx="3532036" cy="1631261"/>
          </a:xfrm>
          <a:prstGeom prst="rect">
            <a:avLst/>
          </a:prstGeom>
        </p:spPr>
      </p:pic>
      <p:sp>
        <p:nvSpPr>
          <p:cNvPr id="14" name="sketchy rule">
            <a:extLst>
              <a:ext uri="{FF2B5EF4-FFF2-40B4-BE49-F238E27FC236}">
                <a16:creationId xmlns:a16="http://schemas.microsoft.com/office/drawing/2014/main" id="{E0787460-62AF-47DB-8E74-8598B9833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3088" y="2309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A7FA3"/>
          </a:solidFill>
          <a:ln w="38100" cap="rnd">
            <a:solidFill>
              <a:srgbClr val="BA7F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66D043-BB2E-D5BA-B0A8-52B3477B8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54" y="2074337"/>
            <a:ext cx="3532036" cy="1055303"/>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6BFCA1-DB50-3941-6D91-0E282AA45038}"/>
                  </a:ext>
                </a:extLst>
              </p:cNvPr>
              <p:cNvSpPr>
                <a:spLocks noGrp="1"/>
              </p:cNvSpPr>
              <p:nvPr>
                <p:ph idx="1"/>
              </p:nvPr>
            </p:nvSpPr>
            <p:spPr>
              <a:xfrm>
                <a:off x="169010" y="3429000"/>
                <a:ext cx="3998042" cy="3118554"/>
              </a:xfrm>
            </p:spPr>
            <p:txBody>
              <a:bodyPr>
                <a:normAutofit fontScale="77500" lnSpcReduction="20000"/>
              </a:bodyPr>
              <a:lstStyle/>
              <a:p>
                <a14:m>
                  <m:oMath xmlns:m="http://schemas.openxmlformats.org/officeDocument/2006/math">
                    <m:r>
                      <m:rPr>
                        <m:sty m:val="p"/>
                      </m:rPr>
                      <a:rPr lang="en-US" b="0" i="0" smtClean="0">
                        <a:latin typeface="Cambria Math" panose="02040503050406030204" pitchFamily="18" charset="0"/>
                      </a:rPr>
                      <m:t>Equations</m:t>
                    </m:r>
                    <m:r>
                      <a:rPr lang="en-US" b="0" i="0"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Significant positive effect of acceptance rate (p &lt; 0.0001)</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Negative effect of enrollment rate (p = 0.0067)</a:t>
                </a:r>
              </a:p>
              <a:p>
                <a:r>
                  <a:rPr lang="en-US" dirty="0">
                    <a:latin typeface="Times New Roman" panose="02020603050405020304" pitchFamily="18" charset="0"/>
                    <a:cs typeface="Times New Roman" panose="02020603050405020304" pitchFamily="18" charset="0"/>
                  </a:rPr>
                  <a:t>Performance: </a:t>
                </a: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𝑅</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=89.11%, </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𝑅</m:t>
                        </m:r>
                      </m:e>
                      <m:sub>
                        <m:r>
                          <a:rPr lang="en-US" b="0" i="1" smtClean="0">
                            <a:latin typeface="Cambria Math" panose="02040503050406030204" pitchFamily="18" charset="0"/>
                            <a:cs typeface="Times New Roman" panose="02020603050405020304" pitchFamily="18" charset="0"/>
                          </a:rPr>
                          <m:t>𝐴𝑑𝑗</m:t>
                        </m:r>
                      </m:sub>
                      <m:sup>
                        <m:r>
                          <a:rPr lang="en-US" b="0" i="1" smtClean="0">
                            <a:latin typeface="Cambria Math" panose="02040503050406030204" pitchFamily="18" charset="0"/>
                            <a:cs typeface="Times New Roman" panose="02020603050405020304" pitchFamily="18" charset="0"/>
                          </a:rPr>
                          <m:t>2</m:t>
                        </m:r>
                      </m:sup>
                    </m:sSubSup>
                    <m:r>
                      <a:rPr lang="en-US" b="0" i="1" smtClean="0">
                        <a:latin typeface="Cambria Math" panose="02040503050406030204" pitchFamily="18" charset="0"/>
                        <a:cs typeface="Times New Roman" panose="02020603050405020304" pitchFamily="18" charset="0"/>
                      </a:rPr>
                      <m:t>=89.09%</m:t>
                    </m:r>
                  </m:oMath>
                </a14:m>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E6BFCA1-DB50-3941-6D91-0E282AA45038}"/>
                  </a:ext>
                </a:extLst>
              </p:cNvPr>
              <p:cNvSpPr>
                <a:spLocks noGrp="1" noRot="1" noChangeAspect="1" noMove="1" noResize="1" noEditPoints="1" noAdjustHandles="1" noChangeArrowheads="1" noChangeShapeType="1" noTextEdit="1"/>
              </p:cNvSpPr>
              <p:nvPr>
                <p:ph idx="1"/>
              </p:nvPr>
            </p:nvSpPr>
            <p:spPr>
              <a:xfrm>
                <a:off x="169010" y="3429000"/>
                <a:ext cx="3998042" cy="3118554"/>
              </a:xfrm>
              <a:blipFill>
                <a:blip r:embed="rId4"/>
                <a:stretch>
                  <a:fillRect l="-1829" t="-783" r="-228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1D1CD38-5102-527F-81C2-B4340A12A11D}"/>
              </a:ext>
            </a:extLst>
          </p:cNvPr>
          <p:cNvPicPr>
            <a:picLocks noChangeAspect="1"/>
          </p:cNvPicPr>
          <p:nvPr/>
        </p:nvPicPr>
        <p:blipFill>
          <a:blip r:embed="rId5"/>
          <a:stretch>
            <a:fillRect/>
          </a:stretch>
        </p:blipFill>
        <p:spPr>
          <a:xfrm>
            <a:off x="4676501" y="2854196"/>
            <a:ext cx="6374675" cy="3333750"/>
          </a:xfrm>
          <a:prstGeom prst="rect">
            <a:avLst/>
          </a:prstGeom>
        </p:spPr>
      </p:pic>
    </p:spTree>
    <p:extLst>
      <p:ext uri="{BB962C8B-B14F-4D97-AF65-F5344CB8AC3E}">
        <p14:creationId xmlns:p14="http://schemas.microsoft.com/office/powerpoint/2010/main" val="132974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F6079-85A4-42BB-8154-57897EE630FF}"/>
              </a:ext>
            </a:extLst>
          </p:cNvPr>
          <p:cNvSpPr>
            <a:spLocks noGrp="1"/>
          </p:cNvSpPr>
          <p:nvPr>
            <p:ph type="title"/>
          </p:nvPr>
        </p:nvSpPr>
        <p:spPr>
          <a:xfrm>
            <a:off x="640080" y="329184"/>
            <a:ext cx="6894576" cy="1783080"/>
          </a:xfrm>
        </p:spPr>
        <p:txBody>
          <a:bodyPr anchor="b">
            <a:normAutofit/>
          </a:bodyPr>
          <a:lstStyle/>
          <a:p>
            <a:r>
              <a:rPr lang="en-US" sz="7200">
                <a:latin typeface="Times New Roman" panose="02020603050405020304" pitchFamily="18" charset="0"/>
                <a:cs typeface="Times New Roman" panose="02020603050405020304" pitchFamily="18" charset="0"/>
              </a:rPr>
              <a:t>Results – Model 2</a:t>
            </a:r>
          </a:p>
        </p:txBody>
      </p:sp>
      <p:sp>
        <p:nvSpPr>
          <p:cNvPr id="12"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A7FA3"/>
          </a:solidFill>
          <a:ln w="38100" cap="rnd">
            <a:solidFill>
              <a:srgbClr val="BA7F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639D7-4983-D5C7-5ADE-3D1F2B5B521E}"/>
                  </a:ext>
                </a:extLst>
              </p:cNvPr>
              <p:cNvSpPr>
                <a:spLocks noGrp="1"/>
              </p:cNvSpPr>
              <p:nvPr>
                <p:ph idx="1"/>
              </p:nvPr>
            </p:nvSpPr>
            <p:spPr>
              <a:xfrm>
                <a:off x="640080" y="4564406"/>
                <a:ext cx="5212080" cy="2176272"/>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Equation:</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Private Universities have a slight advantage in application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=37.181</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Performance: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=89.12%,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𝐴𝑑𝑗</m:t>
                        </m:r>
                      </m:sub>
                      <m:sup>
                        <m:r>
                          <a:rPr lang="en-US" b="0" i="1" smtClean="0">
                            <a:latin typeface="Cambria Math" panose="02040503050406030204" pitchFamily="18" charset="0"/>
                          </a:rPr>
                          <m:t>2</m:t>
                        </m:r>
                      </m:sup>
                    </m:sSubSup>
                    <m:r>
                      <a:rPr lang="en-US" b="0" i="1" smtClean="0">
                        <a:latin typeface="Cambria Math" panose="02040503050406030204" pitchFamily="18" charset="0"/>
                      </a:rPr>
                      <m:t>=89.08%</m:t>
                    </m:r>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3C639D7-4983-D5C7-5ADE-3D1F2B5B521E}"/>
                  </a:ext>
                </a:extLst>
              </p:cNvPr>
              <p:cNvSpPr>
                <a:spLocks noGrp="1" noRot="1" noChangeAspect="1" noMove="1" noResize="1" noEditPoints="1" noAdjustHandles="1" noChangeArrowheads="1" noChangeShapeType="1" noTextEdit="1"/>
              </p:cNvSpPr>
              <p:nvPr>
                <p:ph idx="1"/>
              </p:nvPr>
            </p:nvSpPr>
            <p:spPr>
              <a:xfrm>
                <a:off x="640080" y="4564406"/>
                <a:ext cx="5212080" cy="2176272"/>
              </a:xfrm>
              <a:blipFill>
                <a:blip r:embed="rId2"/>
                <a:stretch>
                  <a:fillRect l="-1287" t="-33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F96A183-120D-F79F-7EE3-5C0DADD9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365647"/>
            <a:ext cx="4014216" cy="3310353"/>
          </a:xfrm>
          <a:prstGeom prst="rect">
            <a:avLst/>
          </a:prstGeom>
        </p:spPr>
      </p:pic>
      <p:pic>
        <p:nvPicPr>
          <p:cNvPr id="4" name="Picture 3">
            <a:extLst>
              <a:ext uri="{FF2B5EF4-FFF2-40B4-BE49-F238E27FC236}">
                <a16:creationId xmlns:a16="http://schemas.microsoft.com/office/drawing/2014/main" id="{E5997B45-5D50-B8B9-FA78-90B1697FC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510" y="4361688"/>
            <a:ext cx="2682588" cy="2176272"/>
          </a:xfrm>
          <a:prstGeom prst="rect">
            <a:avLst/>
          </a:prstGeom>
        </p:spPr>
      </p:pic>
      <p:pic>
        <p:nvPicPr>
          <p:cNvPr id="7" name="Picture 6">
            <a:extLst>
              <a:ext uri="{FF2B5EF4-FFF2-40B4-BE49-F238E27FC236}">
                <a16:creationId xmlns:a16="http://schemas.microsoft.com/office/drawing/2014/main" id="{27764191-BD0A-DD4D-AE59-92B7BA54D1EA}"/>
              </a:ext>
            </a:extLst>
          </p:cNvPr>
          <p:cNvPicPr>
            <a:picLocks noChangeAspect="1"/>
          </p:cNvPicPr>
          <p:nvPr/>
        </p:nvPicPr>
        <p:blipFill>
          <a:blip r:embed="rId5"/>
          <a:stretch>
            <a:fillRect/>
          </a:stretch>
        </p:blipFill>
        <p:spPr>
          <a:xfrm>
            <a:off x="359381" y="2503906"/>
            <a:ext cx="7996537" cy="1857782"/>
          </a:xfrm>
          <a:prstGeom prst="rect">
            <a:avLst/>
          </a:prstGeom>
        </p:spPr>
      </p:pic>
    </p:spTree>
    <p:extLst>
      <p:ext uri="{BB962C8B-B14F-4D97-AF65-F5344CB8AC3E}">
        <p14:creationId xmlns:p14="http://schemas.microsoft.com/office/powerpoint/2010/main" val="419952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7DB4F-BD7D-4AFA-BFC1-F8CF9D5A40E6}"/>
              </a:ext>
            </a:extLst>
          </p:cNvPr>
          <p:cNvSpPr>
            <a:spLocks noGrp="1"/>
          </p:cNvSpPr>
          <p:nvPr>
            <p:ph type="title"/>
          </p:nvPr>
        </p:nvSpPr>
        <p:spPr>
          <a:xfrm>
            <a:off x="612648" y="365125"/>
            <a:ext cx="6986015" cy="1776484"/>
          </a:xfrm>
        </p:spPr>
        <p:txBody>
          <a:bodyPr anchor="b">
            <a:normAutofit/>
          </a:bodyPr>
          <a:lstStyle/>
          <a:p>
            <a:r>
              <a:rPr lang="en-US" dirty="0">
                <a:latin typeface="Times New Roman" panose="02020603050405020304" pitchFamily="18" charset="0"/>
                <a:cs typeface="Times New Roman" panose="02020603050405020304" pitchFamily="18" charset="0"/>
              </a:rPr>
              <a:t>Results – Model 3</a:t>
            </a:r>
          </a:p>
        </p:txBody>
      </p:sp>
      <p:pic>
        <p:nvPicPr>
          <p:cNvPr id="8" name="Picture 7">
            <a:extLst>
              <a:ext uri="{FF2B5EF4-FFF2-40B4-BE49-F238E27FC236}">
                <a16:creationId xmlns:a16="http://schemas.microsoft.com/office/drawing/2014/main" id="{33D7CF7B-9FBB-7F91-99A5-244F0E9D3499}"/>
              </a:ext>
            </a:extLst>
          </p:cNvPr>
          <p:cNvPicPr>
            <a:picLocks noChangeAspect="1"/>
          </p:cNvPicPr>
          <p:nvPr/>
        </p:nvPicPr>
        <p:blipFill>
          <a:blip r:embed="rId2"/>
          <a:stretch>
            <a:fillRect/>
          </a:stretch>
        </p:blipFill>
        <p:spPr>
          <a:xfrm>
            <a:off x="939398" y="4522662"/>
            <a:ext cx="6965799" cy="2211571"/>
          </a:xfrm>
          <a:prstGeom prst="rect">
            <a:avLst/>
          </a:prstGeom>
        </p:spPr>
      </p:pic>
      <p:sp>
        <p:nvSpPr>
          <p:cNvPr id="21" name="sketchy rule">
            <a:extLst>
              <a:ext uri="{FF2B5EF4-FFF2-40B4-BE49-F238E27FC236}">
                <a16:creationId xmlns:a16="http://schemas.microsoft.com/office/drawing/2014/main" id="{E0787460-62AF-47DB-8E74-8598B9833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648" y="2309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A7FA3"/>
          </a:solidFill>
          <a:ln w="38100" cap="rnd">
            <a:solidFill>
              <a:srgbClr val="BA7F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326AFC-4221-7E65-41D8-29606AEE6F9B}"/>
                  </a:ext>
                </a:extLst>
              </p:cNvPr>
              <p:cNvSpPr>
                <a:spLocks noGrp="1"/>
              </p:cNvSpPr>
              <p:nvPr>
                <p:ph idx="1"/>
              </p:nvPr>
            </p:nvSpPr>
            <p:spPr>
              <a:xfrm>
                <a:off x="612648" y="2382643"/>
                <a:ext cx="6986016" cy="2016252"/>
              </a:xfrm>
            </p:spPr>
            <p:txBody>
              <a:bodyPr>
                <a:normAutofit/>
              </a:bodyPr>
              <a:lstStyle/>
              <a:p>
                <a:pPr>
                  <a:lnSpc>
                    <a:spcPct val="100000"/>
                  </a:lnSpc>
                </a:pPr>
                <a:r>
                  <a:rPr lang="en-US" sz="1700" dirty="0">
                    <a:latin typeface="Times New Roman" panose="02020603050405020304" pitchFamily="18" charset="0"/>
                    <a:cs typeface="Times New Roman" panose="02020603050405020304" pitchFamily="18" charset="0"/>
                  </a:rPr>
                  <a:t>Equations: </a:t>
                </a:r>
                <a14:m>
                  <m:oMath xmlns:m="http://schemas.openxmlformats.org/officeDocument/2006/math">
                    <m:r>
                      <a:rPr lang="en-US" sz="1700" i="1">
                        <a:latin typeface="Cambria Math" panose="02040503050406030204" pitchFamily="18" charset="0"/>
                      </a:rPr>
                      <m:t>𝐸</m:t>
                    </m:r>
                    <m:d>
                      <m:dPr>
                        <m:ctrlPr>
                          <a:rPr lang="en-US" sz="1700" i="1">
                            <a:latin typeface="Cambria Math" panose="02040503050406030204" pitchFamily="18" charset="0"/>
                          </a:rPr>
                        </m:ctrlPr>
                      </m:dPr>
                      <m:e>
                        <m:r>
                          <a:rPr lang="en-US" sz="1700" i="1">
                            <a:latin typeface="Cambria Math" panose="02040503050406030204" pitchFamily="18" charset="0"/>
                          </a:rPr>
                          <m:t>𝑦</m:t>
                        </m:r>
                      </m:e>
                    </m:d>
                    <m:r>
                      <a:rPr lang="en-US" sz="1700" i="1">
                        <a:latin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0</m:t>
                        </m:r>
                      </m:sub>
                    </m:sSub>
                    <m:r>
                      <a:rPr lang="en-US" sz="1700" i="1">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1</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𝑥</m:t>
                        </m:r>
                      </m:e>
                      <m:sub>
                        <m:r>
                          <a:rPr lang="en-US" sz="1700" i="1">
                            <a:latin typeface="Cambria Math" panose="02040503050406030204" pitchFamily="18" charset="0"/>
                            <a:ea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 </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2</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𝑥</m:t>
                        </m:r>
                      </m:e>
                      <m:sub>
                        <m:r>
                          <a:rPr lang="en-US" sz="1700" i="1">
                            <a:latin typeface="Cambria Math" panose="02040503050406030204" pitchFamily="18" charset="0"/>
                            <a:ea typeface="Cambria Math" panose="02040503050406030204" pitchFamily="18" charset="0"/>
                          </a:rPr>
                          <m:t>2</m:t>
                        </m:r>
                      </m:sub>
                    </m:sSub>
                    <m:r>
                      <a:rPr lang="en-US" sz="1700" b="0" i="1">
                        <a:latin typeface="Cambria Math" panose="02040503050406030204" pitchFamily="18" charset="0"/>
                        <a:ea typeface="Cambria Math" panose="02040503050406030204" pitchFamily="18" charset="0"/>
                      </a:rPr>
                      <m:t>+ </m:t>
                    </m:r>
                    <m:sSub>
                      <m:sSubPr>
                        <m:ctrlPr>
                          <a:rPr lang="en-US" sz="1700" b="0" i="1">
                            <a:latin typeface="Cambria Math" panose="02040503050406030204" pitchFamily="18" charset="0"/>
                            <a:ea typeface="Cambria Math" panose="02040503050406030204" pitchFamily="18" charset="0"/>
                          </a:rPr>
                        </m:ctrlPr>
                      </m:sSubPr>
                      <m:e>
                        <m:r>
                          <a:rPr lang="en-US" sz="1700" b="0" i="1">
                            <a:latin typeface="Cambria Math" panose="02040503050406030204" pitchFamily="18" charset="0"/>
                            <a:ea typeface="Cambria Math" panose="02040503050406030204" pitchFamily="18" charset="0"/>
                          </a:rPr>
                          <m:t>𝛽</m:t>
                        </m:r>
                      </m:e>
                      <m:sub>
                        <m:r>
                          <a:rPr lang="en-US" sz="1700" b="0" i="1">
                            <a:latin typeface="Cambria Math" panose="02040503050406030204" pitchFamily="18" charset="0"/>
                            <a:ea typeface="Cambria Math" panose="02040503050406030204" pitchFamily="18" charset="0"/>
                          </a:rPr>
                          <m:t>3</m:t>
                        </m:r>
                      </m:sub>
                    </m:sSub>
                    <m:sSub>
                      <m:sSubPr>
                        <m:ctrlPr>
                          <a:rPr lang="en-US" sz="1700" b="0" i="1">
                            <a:latin typeface="Cambria Math" panose="02040503050406030204" pitchFamily="18" charset="0"/>
                            <a:ea typeface="Cambria Math" panose="02040503050406030204" pitchFamily="18" charset="0"/>
                          </a:rPr>
                        </m:ctrlPr>
                      </m:sSubPr>
                      <m:e>
                        <m:r>
                          <a:rPr lang="en-US" sz="1700" b="0" i="1">
                            <a:latin typeface="Cambria Math" panose="02040503050406030204" pitchFamily="18" charset="0"/>
                            <a:ea typeface="Cambria Math" panose="02040503050406030204" pitchFamily="18" charset="0"/>
                          </a:rPr>
                          <m:t>𝑥</m:t>
                        </m:r>
                      </m:e>
                      <m:sub>
                        <m:r>
                          <a:rPr lang="en-US" sz="1700" b="0" i="1">
                            <a:latin typeface="Cambria Math" panose="02040503050406030204" pitchFamily="18" charset="0"/>
                            <a:ea typeface="Cambria Math" panose="02040503050406030204" pitchFamily="18" charset="0"/>
                          </a:rPr>
                          <m:t>3</m:t>
                        </m:r>
                      </m:sub>
                    </m:sSub>
                    <m:sSub>
                      <m:sSubPr>
                        <m:ctrlPr>
                          <a:rPr lang="en-US" sz="1700" b="0" i="1">
                            <a:latin typeface="Cambria Math" panose="02040503050406030204" pitchFamily="18" charset="0"/>
                            <a:ea typeface="Cambria Math" panose="02040503050406030204" pitchFamily="18" charset="0"/>
                          </a:rPr>
                        </m:ctrlPr>
                      </m:sSubPr>
                      <m:e>
                        <m:r>
                          <a:rPr lang="en-US" sz="1700" b="0" i="1">
                            <a:latin typeface="Cambria Math" panose="02040503050406030204" pitchFamily="18" charset="0"/>
                            <a:ea typeface="Cambria Math" panose="02040503050406030204" pitchFamily="18" charset="0"/>
                          </a:rPr>
                          <m:t>𝑥</m:t>
                        </m:r>
                      </m:e>
                      <m:sub>
                        <m:r>
                          <a:rPr lang="en-US" sz="1700" b="0" i="1">
                            <a:latin typeface="Cambria Math" panose="02040503050406030204" pitchFamily="18" charset="0"/>
                            <a:ea typeface="Cambria Math" panose="02040503050406030204" pitchFamily="18" charset="0"/>
                          </a:rPr>
                          <m:t>2</m:t>
                        </m:r>
                      </m:sub>
                    </m:sSub>
                    <m:r>
                      <a:rPr lang="en-US" sz="1700" b="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b="0" i="1">
                            <a:latin typeface="Cambria Math" panose="02040503050406030204" pitchFamily="18" charset="0"/>
                            <a:ea typeface="Cambria Math" panose="02040503050406030204" pitchFamily="18" charset="0"/>
                          </a:rPr>
                          <m:t>4</m:t>
                        </m:r>
                      </m:sub>
                    </m:sSub>
                    <m:sSubSup>
                      <m:sSubSupPr>
                        <m:ctrlPr>
                          <a:rPr lang="en-US" sz="1700" b="0" i="1">
                            <a:latin typeface="Cambria Math" panose="02040503050406030204" pitchFamily="18" charset="0"/>
                            <a:ea typeface="Cambria Math" panose="02040503050406030204" pitchFamily="18" charset="0"/>
                          </a:rPr>
                        </m:ctrlPr>
                      </m:sSubSupPr>
                      <m:e>
                        <m:r>
                          <a:rPr lang="en-US" sz="1700" i="1">
                            <a:latin typeface="Cambria Math" panose="02040503050406030204" pitchFamily="18" charset="0"/>
                            <a:ea typeface="Cambria Math" panose="02040503050406030204" pitchFamily="18" charset="0"/>
                          </a:rPr>
                          <m:t>𝑥</m:t>
                        </m:r>
                      </m:e>
                      <m:sub>
                        <m:r>
                          <a:rPr lang="en-US" sz="1700" i="1">
                            <a:latin typeface="Cambria Math" panose="02040503050406030204" pitchFamily="18" charset="0"/>
                            <a:ea typeface="Cambria Math" panose="02040503050406030204" pitchFamily="18" charset="0"/>
                          </a:rPr>
                          <m:t>1</m:t>
                        </m:r>
                      </m:sub>
                      <m:sup>
                        <m:r>
                          <a:rPr lang="en-US" sz="1700" b="0" i="1">
                            <a:latin typeface="Cambria Math" panose="02040503050406030204" pitchFamily="18" charset="0"/>
                            <a:ea typeface="Cambria Math" panose="02040503050406030204" pitchFamily="18" charset="0"/>
                          </a:rPr>
                          <m:t>2</m:t>
                        </m:r>
                      </m:sup>
                    </m:sSubSup>
                    <m:r>
                      <a:rPr lang="en-US" sz="1700" b="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b="0" i="1">
                            <a:latin typeface="Cambria Math" panose="02040503050406030204" pitchFamily="18" charset="0"/>
                            <a:ea typeface="Cambria Math" panose="02040503050406030204" pitchFamily="18" charset="0"/>
                          </a:rPr>
                          <m:t>5</m:t>
                        </m:r>
                      </m:sub>
                    </m:sSub>
                    <m:sSubSup>
                      <m:sSubSupPr>
                        <m:ctrlPr>
                          <a:rPr lang="en-US" sz="1700" b="0" i="1">
                            <a:latin typeface="Cambria Math" panose="02040503050406030204" pitchFamily="18" charset="0"/>
                            <a:ea typeface="Cambria Math" panose="02040503050406030204" pitchFamily="18" charset="0"/>
                          </a:rPr>
                        </m:ctrlPr>
                      </m:sSubSupPr>
                      <m:e>
                        <m:r>
                          <a:rPr lang="en-US" sz="1700" i="1">
                            <a:latin typeface="Cambria Math" panose="02040503050406030204" pitchFamily="18" charset="0"/>
                            <a:ea typeface="Cambria Math" panose="02040503050406030204" pitchFamily="18" charset="0"/>
                          </a:rPr>
                          <m:t>𝑥</m:t>
                        </m:r>
                      </m:e>
                      <m:sub>
                        <m:r>
                          <a:rPr lang="en-US" sz="1700" b="0" i="1">
                            <a:latin typeface="Cambria Math" panose="02040503050406030204" pitchFamily="18" charset="0"/>
                            <a:ea typeface="Cambria Math" panose="02040503050406030204" pitchFamily="18" charset="0"/>
                          </a:rPr>
                          <m:t>2</m:t>
                        </m:r>
                      </m:sub>
                      <m:sup>
                        <m:r>
                          <a:rPr lang="en-US" sz="1700" b="0" i="1">
                            <a:latin typeface="Cambria Math" panose="02040503050406030204" pitchFamily="18" charset="0"/>
                            <a:ea typeface="Cambria Math" panose="02040503050406030204" pitchFamily="18" charset="0"/>
                          </a:rPr>
                          <m:t>2</m:t>
                        </m:r>
                      </m:sup>
                    </m:sSubSup>
                  </m:oMath>
                </a14:m>
                <a:endParaRPr lang="en-US" sz="1700" dirty="0">
                  <a:latin typeface="Times New Roman" panose="02020603050405020304" pitchFamily="18" charset="0"/>
                  <a:cs typeface="Times New Roman" panose="02020603050405020304" pitchFamily="18" charset="0"/>
                </a:endParaRPr>
              </a:p>
              <a:p>
                <a:pPr lvl="1">
                  <a:lnSpc>
                    <a:spcPct val="100000"/>
                  </a:lnSpc>
                </a:pPr>
                <a:r>
                  <a:rPr lang="en-US" sz="1700" dirty="0">
                    <a:latin typeface="Times New Roman" panose="02020603050405020304" pitchFamily="18" charset="0"/>
                    <a:cs typeface="Times New Roman" panose="02020603050405020304" pitchFamily="18" charset="0"/>
                  </a:rPr>
                  <a:t>Interaction (</a:t>
                </a:r>
                <a14:m>
                  <m:oMath xmlns:m="http://schemas.openxmlformats.org/officeDocument/2006/math">
                    <m:sSub>
                      <m:sSubPr>
                        <m:ctrlPr>
                          <a:rPr lang="en-US" sz="1700" b="0" i="1">
                            <a:latin typeface="Cambria Math" panose="02040503050406030204" pitchFamily="18" charset="0"/>
                          </a:rPr>
                        </m:ctrlPr>
                      </m:sSubPr>
                      <m:e>
                        <m:r>
                          <a:rPr lang="el-GR" sz="1700" i="1">
                            <a:latin typeface="Cambria Math" panose="02040503050406030204" pitchFamily="18" charset="0"/>
                          </a:rPr>
                          <m:t>𝛽</m:t>
                        </m:r>
                      </m:e>
                      <m:sub>
                        <m:r>
                          <a:rPr lang="el-GR" sz="1700" i="1">
                            <a:latin typeface="Cambria Math" panose="02040503050406030204" pitchFamily="18" charset="0"/>
                          </a:rPr>
                          <m:t>3</m:t>
                        </m:r>
                      </m:sub>
                    </m:sSub>
                    <m:r>
                      <a:rPr lang="el-GR" sz="1700" i="1">
                        <a:latin typeface="Cambria Math" panose="02040503050406030204" pitchFamily="18" charset="0"/>
                      </a:rPr>
                      <m:t>​</m:t>
                    </m:r>
                  </m:oMath>
                </a14:m>
                <a:r>
                  <a:rPr lang="el-GR" sz="1700" dirty="0">
                    <a:latin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cs typeface="Times New Roman" panose="02020603050405020304" pitchFamily="18" charset="0"/>
                  </a:rPr>
                  <a:t>Negative interaction between acceptance and enrollment.</a:t>
                </a:r>
              </a:p>
              <a:p>
                <a:pPr marL="457200" lvl="1" indent="0">
                  <a:lnSpc>
                    <a:spcPct val="100000"/>
                  </a:lnSpc>
                  <a:buNone/>
                </a:pPr>
                <a:endParaRPr lang="en-US" sz="1700" dirty="0">
                  <a:latin typeface="Times New Roman" panose="02020603050405020304" pitchFamily="18" charset="0"/>
                  <a:cs typeface="Times New Roman" panose="02020603050405020304" pitchFamily="18" charset="0"/>
                </a:endParaRPr>
              </a:p>
              <a:p>
                <a:pPr lvl="1">
                  <a:lnSpc>
                    <a:spcPct val="100000"/>
                  </a:lnSpc>
                </a:pPr>
                <a:r>
                  <a:rPr lang="en-US" sz="1700" dirty="0">
                    <a:latin typeface="Times New Roman" panose="02020603050405020304" pitchFamily="18" charset="0"/>
                    <a:cs typeface="Times New Roman" panose="02020603050405020304" pitchFamily="18" charset="0"/>
                  </a:rPr>
                  <a:t>Quadratic term for Accept (</a:t>
                </a:r>
                <a14:m>
                  <m:oMath xmlns:m="http://schemas.openxmlformats.org/officeDocument/2006/math">
                    <m:sSub>
                      <m:sSubPr>
                        <m:ctrlPr>
                          <a:rPr lang="en-US" sz="1700" b="0" i="1">
                            <a:latin typeface="Cambria Math" panose="02040503050406030204" pitchFamily="18" charset="0"/>
                          </a:rPr>
                        </m:ctrlPr>
                      </m:sSubPr>
                      <m:e>
                        <m:r>
                          <a:rPr lang="en-US" sz="1700" i="1">
                            <a:latin typeface="Cambria Math" panose="02040503050406030204" pitchFamily="18" charset="0"/>
                          </a:rPr>
                          <m:t>𝛽</m:t>
                        </m:r>
                      </m:e>
                      <m:sub>
                        <m:r>
                          <a:rPr lang="en-US" sz="1700" i="1">
                            <a:latin typeface="Cambria Math" panose="02040503050406030204" pitchFamily="18" charset="0"/>
                          </a:rPr>
                          <m:t>4</m:t>
                        </m:r>
                      </m:sub>
                    </m:sSub>
                  </m:oMath>
                </a14:m>
                <a:r>
                  <a:rPr lang="el-GR"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Significant nonlinear relationship.</a:t>
                </a:r>
              </a:p>
              <a:p>
                <a:pPr lvl="1">
                  <a:lnSpc>
                    <a:spcPct val="100000"/>
                  </a:lnSpc>
                </a:pPr>
                <a:r>
                  <a:rPr lang="en-US" sz="1700" dirty="0">
                    <a:latin typeface="Times New Roman" panose="02020603050405020304" pitchFamily="18" charset="0"/>
                    <a:cs typeface="Times New Roman" panose="02020603050405020304" pitchFamily="18" charset="0"/>
                  </a:rPr>
                  <a:t>Performance: </a:t>
                </a:r>
                <a14:m>
                  <m:oMath xmlns:m="http://schemas.openxmlformats.org/officeDocument/2006/math">
                    <m:sSup>
                      <m:sSupPr>
                        <m:ctrlPr>
                          <a:rPr lang="en-US" sz="1700" b="0" i="1">
                            <a:latin typeface="Cambria Math" panose="02040503050406030204" pitchFamily="18" charset="0"/>
                          </a:rPr>
                        </m:ctrlPr>
                      </m:sSupPr>
                      <m:e>
                        <m:r>
                          <a:rPr lang="en-US" sz="1700" i="1">
                            <a:latin typeface="Cambria Math" panose="02040503050406030204" pitchFamily="18" charset="0"/>
                          </a:rPr>
                          <m:t>𝑅</m:t>
                        </m:r>
                      </m:e>
                      <m:sup>
                        <m:r>
                          <a:rPr lang="en-US" sz="1700" i="1">
                            <a:latin typeface="Cambria Math" panose="02040503050406030204" pitchFamily="18" charset="0"/>
                          </a:rPr>
                          <m:t>2</m:t>
                        </m:r>
                      </m:sup>
                    </m:sSup>
                  </m:oMath>
                </a14:m>
                <a:r>
                  <a:rPr lang="en-US" sz="1700" dirty="0">
                    <a:latin typeface="Times New Roman" panose="02020603050405020304" pitchFamily="18" charset="0"/>
                    <a:cs typeface="Times New Roman" panose="02020603050405020304" pitchFamily="18" charset="0"/>
                  </a:rPr>
                  <a:t>=90.35%R 2 =90.35%, </a:t>
                </a:r>
                <a14:m>
                  <m:oMath xmlns:m="http://schemas.openxmlformats.org/officeDocument/2006/math">
                    <m:sSubSup>
                      <m:sSubSupPr>
                        <m:ctrlPr>
                          <a:rPr lang="en-US" sz="1700" b="0" i="1">
                            <a:latin typeface="Cambria Math" panose="02040503050406030204" pitchFamily="18" charset="0"/>
                          </a:rPr>
                        </m:ctrlPr>
                      </m:sSubSupPr>
                      <m:e>
                        <m:r>
                          <a:rPr lang="en-US" sz="1700" i="1">
                            <a:latin typeface="Cambria Math" panose="02040503050406030204" pitchFamily="18" charset="0"/>
                          </a:rPr>
                          <m:t>𝑅</m:t>
                        </m:r>
                      </m:e>
                      <m:sub>
                        <m:r>
                          <a:rPr lang="en-US" sz="1700" b="0" i="1">
                            <a:latin typeface="Cambria Math" panose="02040503050406030204" pitchFamily="18" charset="0"/>
                          </a:rPr>
                          <m:t>𝐴𝑑𝑗</m:t>
                        </m:r>
                      </m:sub>
                      <m:sup>
                        <m:r>
                          <a:rPr lang="en-US" sz="1700" i="1">
                            <a:latin typeface="Cambria Math" panose="02040503050406030204" pitchFamily="18" charset="0"/>
                          </a:rPr>
                          <m:t>2</m:t>
                        </m:r>
                      </m:sup>
                    </m:sSubSup>
                  </m:oMath>
                </a14:m>
                <a:r>
                  <a:rPr lang="en-US" sz="1700" dirty="0">
                    <a:latin typeface="Times New Roman" panose="02020603050405020304" pitchFamily="18" charset="0"/>
                    <a:cs typeface="Times New Roman" panose="02020603050405020304" pitchFamily="18" charset="0"/>
                  </a:rPr>
                  <a:t>=90.28%R 2 =90.28%.</a:t>
                </a:r>
              </a:p>
            </p:txBody>
          </p:sp>
        </mc:Choice>
        <mc:Fallback xmlns="">
          <p:sp>
            <p:nvSpPr>
              <p:cNvPr id="3" name="Content Placeholder 2">
                <a:extLst>
                  <a:ext uri="{FF2B5EF4-FFF2-40B4-BE49-F238E27FC236}">
                    <a16:creationId xmlns:a16="http://schemas.microsoft.com/office/drawing/2014/main" id="{6F326AFC-4221-7E65-41D8-29606AEE6F9B}"/>
                  </a:ext>
                </a:extLst>
              </p:cNvPr>
              <p:cNvSpPr>
                <a:spLocks noGrp="1" noRot="1" noChangeAspect="1" noMove="1" noResize="1" noEditPoints="1" noAdjustHandles="1" noChangeArrowheads="1" noChangeShapeType="1" noTextEdit="1"/>
              </p:cNvSpPr>
              <p:nvPr>
                <p:ph idx="1"/>
              </p:nvPr>
            </p:nvSpPr>
            <p:spPr>
              <a:xfrm>
                <a:off x="612648" y="2382643"/>
                <a:ext cx="6986016" cy="2016252"/>
              </a:xfrm>
              <a:blipFill>
                <a:blip r:embed="rId3"/>
                <a:stretch>
                  <a:fillRect l="-436" t="-604"/>
                </a:stretch>
              </a:blipFill>
            </p:spPr>
            <p:txBody>
              <a:bodyPr/>
              <a:lstStyle/>
              <a:p>
                <a:r>
                  <a:rPr lang="en-US">
                    <a:noFill/>
                  </a:rPr>
                  <a:t> </a:t>
                </a:r>
              </a:p>
            </p:txBody>
          </p:sp>
        </mc:Fallback>
      </mc:AlternateContent>
      <p:pic>
        <p:nvPicPr>
          <p:cNvPr id="4" name="Picture 3" descr="A screenshot of a computer&#10;&#10;Description automatically generated">
            <a:extLst>
              <a:ext uri="{FF2B5EF4-FFF2-40B4-BE49-F238E27FC236}">
                <a16:creationId xmlns:a16="http://schemas.microsoft.com/office/drawing/2014/main" id="{B77A25F2-560A-D128-5E85-4720AF7A1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1730" y="3127274"/>
            <a:ext cx="3530309" cy="1630463"/>
          </a:xfrm>
          <a:prstGeom prst="rect">
            <a:avLst/>
          </a:prstGeom>
        </p:spPr>
      </p:pic>
      <p:pic>
        <p:nvPicPr>
          <p:cNvPr id="5" name="Picture 4">
            <a:extLst>
              <a:ext uri="{FF2B5EF4-FFF2-40B4-BE49-F238E27FC236}">
                <a16:creationId xmlns:a16="http://schemas.microsoft.com/office/drawing/2014/main" id="{DEA15DA2-F976-3CA6-EEFD-E7B8B2B024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136" y="4859864"/>
            <a:ext cx="3530309" cy="1437396"/>
          </a:xfrm>
          <a:prstGeom prst="rect">
            <a:avLst/>
          </a:prstGeom>
        </p:spPr>
      </p:pic>
      <p:pic>
        <p:nvPicPr>
          <p:cNvPr id="11" name="Picture 10">
            <a:extLst>
              <a:ext uri="{FF2B5EF4-FFF2-40B4-BE49-F238E27FC236}">
                <a16:creationId xmlns:a16="http://schemas.microsoft.com/office/drawing/2014/main" id="{4278F899-043A-EA32-CEDA-542D6690EA4B}"/>
              </a:ext>
            </a:extLst>
          </p:cNvPr>
          <p:cNvPicPr>
            <a:picLocks noChangeAspect="1"/>
          </p:cNvPicPr>
          <p:nvPr/>
        </p:nvPicPr>
        <p:blipFill>
          <a:blip r:embed="rId6"/>
          <a:stretch>
            <a:fillRect/>
          </a:stretch>
        </p:blipFill>
        <p:spPr>
          <a:xfrm>
            <a:off x="8381136" y="232274"/>
            <a:ext cx="3360903" cy="2272546"/>
          </a:xfrm>
          <a:prstGeom prst="rect">
            <a:avLst/>
          </a:prstGeom>
        </p:spPr>
      </p:pic>
    </p:spTree>
    <p:extLst>
      <p:ext uri="{BB962C8B-B14F-4D97-AF65-F5344CB8AC3E}">
        <p14:creationId xmlns:p14="http://schemas.microsoft.com/office/powerpoint/2010/main" val="100498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33" name="Rectangle 103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AB20-3C99-E1C5-79DC-B26AE212446D}"/>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dirty="0">
                <a:latin typeface="Times New Roman" panose="02020603050405020304" pitchFamily="18" charset="0"/>
                <a:cs typeface="Times New Roman" panose="02020603050405020304" pitchFamily="18" charset="0"/>
              </a:rPr>
              <a:t>Results – Model 4</a:t>
            </a:r>
          </a:p>
        </p:txBody>
      </p:sp>
      <p:sp>
        <p:nvSpPr>
          <p:cNvPr id="1035"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BA7FA3"/>
          </a:solidFill>
          <a:ln w="38100" cap="rnd">
            <a:solidFill>
              <a:srgbClr val="BA7F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18040CE-0EA8-B7F9-4922-FAD395585B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983803"/>
            <a:ext cx="5614416" cy="32129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B3A8B0C-6B31-C125-5482-A5B4F2AE6E4F}"/>
              </a:ext>
            </a:extLst>
          </p:cNvPr>
          <p:cNvPicPr>
            <a:picLocks noChangeAspect="1"/>
          </p:cNvPicPr>
          <p:nvPr/>
        </p:nvPicPr>
        <p:blipFill>
          <a:blip r:embed="rId3"/>
          <a:stretch>
            <a:fillRect/>
          </a:stretch>
        </p:blipFill>
        <p:spPr>
          <a:xfrm>
            <a:off x="6254496" y="3881468"/>
            <a:ext cx="5614416" cy="1417639"/>
          </a:xfrm>
          <a:prstGeom prst="rect">
            <a:avLst/>
          </a:prstGeom>
        </p:spPr>
      </p:pic>
    </p:spTree>
    <p:extLst>
      <p:ext uri="{BB962C8B-B14F-4D97-AF65-F5344CB8AC3E}">
        <p14:creationId xmlns:p14="http://schemas.microsoft.com/office/powerpoint/2010/main" val="409041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382B-29D1-1B2D-EB3D-6CEF40F8E6F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Key Takeaways</a:t>
            </a:r>
          </a:p>
        </p:txBody>
      </p:sp>
      <p:sp>
        <p:nvSpPr>
          <p:cNvPr id="3" name="Content Placeholder 2">
            <a:extLst>
              <a:ext uri="{FF2B5EF4-FFF2-40B4-BE49-F238E27FC236}">
                <a16:creationId xmlns:a16="http://schemas.microsoft.com/office/drawing/2014/main" id="{83B0DA09-0C36-2DF2-2DA4-B0C33674732F}"/>
              </a:ext>
            </a:extLst>
          </p:cNvPr>
          <p:cNvSpPr>
            <a:spLocks noGrp="1"/>
          </p:cNvSpPr>
          <p:nvPr>
            <p:ph idx="1"/>
          </p:nvPr>
        </p:nvSpPr>
        <p:spPr>
          <a:xfrm>
            <a:off x="838200" y="1929383"/>
            <a:ext cx="10515600" cy="4563491"/>
          </a:xfrm>
        </p:spPr>
        <p:txBody>
          <a:bodyPr>
            <a:normAutofit fontScale="85000" lnSpcReduction="2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Factors Studied:</a:t>
            </a:r>
            <a:r>
              <a:rPr lang="en-US" dirty="0">
                <a:latin typeface="Times New Roman" panose="02020603050405020304" pitchFamily="18" charset="0"/>
                <a:cs typeface="Times New Roman" panose="02020603050405020304" pitchFamily="18" charset="0"/>
              </a:rPr>
              <a:t> Applications accepted, applications enrolled, public/private status.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Findings: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acceptance rates = More 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enrollment rates = Fewer 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Private universities attract more 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 increase slower as acceptance rates grow but faster with enrollment rate growth.</a:t>
            </a:r>
          </a:p>
          <a:p>
            <a:r>
              <a:rPr lang="en-US" dirty="0">
                <a:latin typeface="Times New Roman" panose="02020603050405020304" pitchFamily="18" charset="0"/>
                <a:cs typeface="Times New Roman" panose="02020603050405020304" pitchFamily="18" charset="0"/>
              </a:rPr>
              <a:t>Conclusion: </a:t>
            </a:r>
            <a:r>
              <a:rPr lang="en-US" sz="2600" b="0" i="0" dirty="0">
                <a:solidFill>
                  <a:srgbClr val="0D0D0D"/>
                </a:solidFill>
                <a:effectLst/>
                <a:latin typeface="Times New Roman" panose="02020603050405020304" pitchFamily="18" charset="0"/>
              </a:rPr>
              <a:t>In summary universities depending on mor acceptance and enrollment rates will create a slow growth of number of applications, they should focus more in creating an extra incentive for students to apply, for example they can reduce tuition or connect with more scholarship funders. Also, they can work on introducing their majors and programs to high schools' juniors or seniors. </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185703"/>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41242A"/>
      </a:dk2>
      <a:lt2>
        <a:srgbClr val="E2E8E4"/>
      </a:lt2>
      <a:accent1>
        <a:srgbClr val="BA7FA3"/>
      </a:accent1>
      <a:accent2>
        <a:srgbClr val="C392C4"/>
      </a:accent2>
      <a:accent3>
        <a:srgbClr val="C6969F"/>
      </a:accent3>
      <a:accent4>
        <a:srgbClr val="77AE8D"/>
      </a:accent4>
      <a:accent5>
        <a:srgbClr val="82ACA4"/>
      </a:accent5>
      <a:accent6>
        <a:srgbClr val="7AA9B7"/>
      </a:accent6>
      <a:hlink>
        <a:srgbClr val="558D6B"/>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463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Cambria Math</vt:lpstr>
      <vt:lpstr>Courier New</vt:lpstr>
      <vt:lpstr>The Hand Bold</vt:lpstr>
      <vt:lpstr>The Serif Hand Black</vt:lpstr>
      <vt:lpstr>Times New Roman</vt:lpstr>
      <vt:lpstr>SketchyVTI</vt:lpstr>
      <vt:lpstr>Driving University Applications: The Role of Institution Type, Acceptance Rate, and Enrollment Trends</vt:lpstr>
      <vt:lpstr>Research Question and Objective </vt:lpstr>
      <vt:lpstr>Data Set Summary</vt:lpstr>
      <vt:lpstr>Regression Models and Steps</vt:lpstr>
      <vt:lpstr>Results – Model 1</vt:lpstr>
      <vt:lpstr>Results – Model 2</vt:lpstr>
      <vt:lpstr>Results – Model 3</vt:lpstr>
      <vt:lpstr>Results – Model 4</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Campoverde-Lema, Dennis L</cp:lastModifiedBy>
  <cp:revision>28</cp:revision>
  <dcterms:created xsi:type="dcterms:W3CDTF">2024-11-30T19:10:41Z</dcterms:created>
  <dcterms:modified xsi:type="dcterms:W3CDTF">2024-12-04T00:18:30Z</dcterms:modified>
</cp:coreProperties>
</file>