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rend Sans Five" charset="1" panose="00000000000000000000"/>
      <p:regular r:id="rId17"/>
    </p:embeddedFont>
    <p:embeddedFont>
      <p:font typeface="Hero Bold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541853"/>
            <a:ext cx="19602749" cy="7203294"/>
            <a:chOff x="0" y="0"/>
            <a:chExt cx="5162864" cy="18971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1897164"/>
            </a:xfrm>
            <a:custGeom>
              <a:avLst/>
              <a:gdLst/>
              <a:ahLst/>
              <a:cxnLst/>
              <a:rect r="r" b="b" t="t" l="l"/>
              <a:pathLst>
                <a:path h="1897164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12661"/>
            <a:ext cx="7152198" cy="5461679"/>
          </a:xfrm>
          <a:custGeom>
            <a:avLst/>
            <a:gdLst/>
            <a:ahLst/>
            <a:cxnLst/>
            <a:rect r="r" b="b" t="t" l="l"/>
            <a:pathLst>
              <a:path h="5461679" w="7152198">
                <a:moveTo>
                  <a:pt x="0" y="0"/>
                </a:moveTo>
                <a:lnTo>
                  <a:pt x="7152198" y="0"/>
                </a:lnTo>
                <a:lnTo>
                  <a:pt x="7152198" y="5461678"/>
                </a:lnTo>
                <a:lnTo>
                  <a:pt x="0" y="5461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9256123" y="6119812"/>
            <a:ext cx="8384422" cy="0"/>
          </a:xfrm>
          <a:prstGeom prst="line">
            <a:avLst/>
          </a:prstGeom>
          <a:ln cap="flat" w="10477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44000" y="2927011"/>
            <a:ext cx="7767627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</a:pPr>
            <a:r>
              <a:rPr lang="en-US" sz="69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Text Translator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6638925"/>
            <a:ext cx="8496545" cy="8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90"/>
              </a:lnSpc>
            </a:pPr>
            <a:r>
              <a:rPr lang="en-US" sz="53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Deja Carter &amp; Zak Kafeero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-657375" y="1541853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-657570" y="8714191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-657179" y="2712273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3395538" y="6617463"/>
            <a:ext cx="4380168" cy="3344856"/>
          </a:xfrm>
          <a:custGeom>
            <a:avLst/>
            <a:gdLst/>
            <a:ahLst/>
            <a:cxnLst/>
            <a:rect r="r" b="b" t="t" l="l"/>
            <a:pathLst>
              <a:path h="3344856" w="4380168">
                <a:moveTo>
                  <a:pt x="0" y="0"/>
                </a:moveTo>
                <a:lnTo>
                  <a:pt x="4380169" y="0"/>
                </a:lnTo>
                <a:lnTo>
                  <a:pt x="4380169" y="3344856"/>
                </a:lnTo>
                <a:lnTo>
                  <a:pt x="0" y="3344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9108" y="1521765"/>
            <a:ext cx="1419146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</a:pPr>
            <a:r>
              <a:rPr lang="en-US" sz="65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Future Implementations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9108" y="3010862"/>
            <a:ext cx="12547040" cy="5513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FF9E7A"/>
                </a:solidFill>
                <a:latin typeface="Hero Bold"/>
                <a:ea typeface="Hero Bold"/>
                <a:cs typeface="Hero Bold"/>
                <a:sym typeface="Hero Bold"/>
              </a:rPr>
              <a:t>User-Friendly Design:</a:t>
            </a: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 Improve the design and usability of the web interface</a:t>
            </a:r>
          </a:p>
          <a:p>
            <a:pPr algn="l" marL="690881" indent="-345440" lvl="1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FF9E7A"/>
                </a:solidFill>
                <a:latin typeface="Hero Bold"/>
                <a:ea typeface="Hero Bold"/>
                <a:cs typeface="Hero Bold"/>
                <a:sym typeface="Hero Bold"/>
              </a:rPr>
              <a:t>Expanded Language Support:</a:t>
            </a: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 Add more languages and dialects to cater to a wider audience.</a:t>
            </a:r>
          </a:p>
          <a:p>
            <a:pPr algn="l" marL="690881" indent="-345440" lvl="1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FF9E7A"/>
                </a:solidFill>
                <a:latin typeface="Hero Bold"/>
                <a:ea typeface="Hero Bold"/>
                <a:cs typeface="Hero Bold"/>
                <a:sym typeface="Hero Bold"/>
              </a:rPr>
              <a:t>Caching:</a:t>
            </a: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 Use caching mechanisms to store frequently requested translations and reduce processing time.</a:t>
            </a:r>
          </a:p>
          <a:p>
            <a:pPr algn="l" marL="690881" indent="-345440" lvl="1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FF9E7A"/>
                </a:solidFill>
                <a:latin typeface="Hero Bold"/>
                <a:ea typeface="Hero Bold"/>
                <a:cs typeface="Hero Bold"/>
                <a:sym typeface="Hero Bold"/>
              </a:rPr>
              <a:t>Mobile App:</a:t>
            </a: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 Allow users to access translation services directly from their smartphones.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541853"/>
            <a:ext cx="19602749" cy="7203294"/>
            <a:chOff x="0" y="0"/>
            <a:chExt cx="5162864" cy="18971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1897164"/>
            </a:xfrm>
            <a:custGeom>
              <a:avLst/>
              <a:gdLst/>
              <a:ahLst/>
              <a:cxnLst/>
              <a:rect r="r" b="b" t="t" l="l"/>
              <a:pathLst>
                <a:path h="1897164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4951789" y="6440620"/>
            <a:ext cx="8384422" cy="0"/>
          </a:xfrm>
          <a:prstGeom prst="line">
            <a:avLst/>
          </a:prstGeom>
          <a:ln cap="flat" w="10477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962218" y="4505325"/>
            <a:ext cx="12363564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</a:pPr>
            <a:r>
              <a:rPr lang="en-US" sz="84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Any Questions?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-657570" y="8714191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-657570" y="1510897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23777" y="-3389204"/>
            <a:ext cx="12421597" cy="15772802"/>
            <a:chOff x="0" y="0"/>
            <a:chExt cx="3271532" cy="41541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71532" cy="4154153"/>
            </a:xfrm>
            <a:custGeom>
              <a:avLst/>
              <a:gdLst/>
              <a:ahLst/>
              <a:cxnLst/>
              <a:rect r="r" b="b" t="t" l="l"/>
              <a:pathLst>
                <a:path h="4154153" w="3271532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028187" y="1440815"/>
            <a:ext cx="8384422" cy="0"/>
          </a:xfrm>
          <a:prstGeom prst="line">
            <a:avLst/>
          </a:prstGeom>
          <a:ln cap="flat" w="10477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783118" y="1678838"/>
            <a:ext cx="11130725" cy="827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2"/>
              </a:lnSpc>
            </a:pPr>
            <a:r>
              <a:rPr lang="en-US" sz="4296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This project is a distributed translation system designed to handle multilingual text translation efficiently. It consists of multiple servers, each dedicated to specific language pairs, running as independent processes. A multithreaded client application interacts with these servers to distribute the workload to workers for managing translation tasks concurrently. 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6523777" y="-2536281"/>
            <a:ext cx="0" cy="14919878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36585" y="383540"/>
            <a:ext cx="776762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</a:pPr>
            <a:r>
              <a:rPr lang="en-US" sz="69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9458" y="3253562"/>
            <a:ext cx="5625448" cy="3779875"/>
          </a:xfrm>
          <a:custGeom>
            <a:avLst/>
            <a:gdLst/>
            <a:ahLst/>
            <a:cxnLst/>
            <a:rect r="r" b="b" t="t" l="l"/>
            <a:pathLst>
              <a:path h="3779875" w="5625448">
                <a:moveTo>
                  <a:pt x="0" y="0"/>
                </a:moveTo>
                <a:lnTo>
                  <a:pt x="5625448" y="0"/>
                </a:lnTo>
                <a:lnTo>
                  <a:pt x="5625448" y="3779876"/>
                </a:lnTo>
                <a:lnTo>
                  <a:pt x="0" y="377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38528" y="3382332"/>
            <a:ext cx="11580969" cy="3509735"/>
          </a:xfrm>
          <a:custGeom>
            <a:avLst/>
            <a:gdLst/>
            <a:ahLst/>
            <a:cxnLst/>
            <a:rect r="r" b="b" t="t" l="l"/>
            <a:pathLst>
              <a:path h="3509735" w="11580969">
                <a:moveTo>
                  <a:pt x="0" y="0"/>
                </a:moveTo>
                <a:lnTo>
                  <a:pt x="11580969" y="0"/>
                </a:lnTo>
                <a:lnTo>
                  <a:pt x="11580969" y="3509735"/>
                </a:lnTo>
                <a:lnTo>
                  <a:pt x="0" y="3509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2" r="-2360" b="-8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9108" y="1408213"/>
            <a:ext cx="10215872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</a:pPr>
            <a:r>
              <a:rPr lang="en-US" sz="65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Language Servers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89480" y="2870092"/>
            <a:ext cx="11499989" cy="4546816"/>
          </a:xfrm>
          <a:custGeom>
            <a:avLst/>
            <a:gdLst/>
            <a:ahLst/>
            <a:cxnLst/>
            <a:rect r="r" b="b" t="t" l="l"/>
            <a:pathLst>
              <a:path h="4546816" w="11499989">
                <a:moveTo>
                  <a:pt x="0" y="0"/>
                </a:moveTo>
                <a:lnTo>
                  <a:pt x="11499988" y="0"/>
                </a:lnTo>
                <a:lnTo>
                  <a:pt x="11499988" y="4546816"/>
                </a:lnTo>
                <a:lnTo>
                  <a:pt x="0" y="4546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9108" y="1389163"/>
            <a:ext cx="776762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</a:pPr>
            <a:r>
              <a:rPr lang="en-US" sz="69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Client Code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61832" y="2774522"/>
            <a:ext cx="5673984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Uses multi-threading and socket libraries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61832" y="4724378"/>
            <a:ext cx="5673984" cy="15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 thread is launched for each translation request to the different servers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42346" y="2533034"/>
            <a:ext cx="10021327" cy="5778062"/>
          </a:xfrm>
          <a:custGeom>
            <a:avLst/>
            <a:gdLst/>
            <a:ahLst/>
            <a:cxnLst/>
            <a:rect r="r" b="b" t="t" l="l"/>
            <a:pathLst>
              <a:path h="5778062" w="10021327">
                <a:moveTo>
                  <a:pt x="0" y="0"/>
                </a:moveTo>
                <a:lnTo>
                  <a:pt x="10021327" y="0"/>
                </a:lnTo>
                <a:lnTo>
                  <a:pt x="10021327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9108" y="1389163"/>
            <a:ext cx="776762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</a:pPr>
            <a:r>
              <a:rPr lang="en-US" sz="69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Server Code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10944" y="2144379"/>
            <a:ext cx="5673984" cy="208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Uses multiprocessing, functools, asyncio, and import libraries from the worker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10944" y="4632305"/>
            <a:ext cx="5673984" cy="15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Reads requests from the client and sends the requests to the worker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10944" y="6897294"/>
            <a:ext cx="5673984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The server machine IP address is 192.168.1.19.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64537" y="2446438"/>
            <a:ext cx="9132075" cy="6552264"/>
          </a:xfrm>
          <a:custGeom>
            <a:avLst/>
            <a:gdLst/>
            <a:ahLst/>
            <a:cxnLst/>
            <a:rect r="r" b="b" t="t" l="l"/>
            <a:pathLst>
              <a:path h="6552264" w="9132075">
                <a:moveTo>
                  <a:pt x="0" y="0"/>
                </a:moveTo>
                <a:lnTo>
                  <a:pt x="9132075" y="0"/>
                </a:lnTo>
                <a:lnTo>
                  <a:pt x="9132075" y="6552264"/>
                </a:lnTo>
                <a:lnTo>
                  <a:pt x="0" y="6552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9108" y="1389163"/>
            <a:ext cx="893489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</a:pPr>
            <a:r>
              <a:rPr lang="en-US" sz="69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Worker Code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10944" y="1738967"/>
            <a:ext cx="5673984" cy="15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Uses functools, asyncio, and deep_translator libraries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10944" y="3925224"/>
            <a:ext cx="5673984" cy="208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Listens on a specific port and processes translation requests for assigned languages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10944" y="6637309"/>
            <a:ext cx="5673984" cy="15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Sends the translated text back to the requesting client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5411" y="-344001"/>
            <a:ext cx="19038822" cy="5487501"/>
            <a:chOff x="0" y="0"/>
            <a:chExt cx="5014340" cy="144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4340" cy="1445268"/>
            </a:xfrm>
            <a:custGeom>
              <a:avLst/>
              <a:gdLst/>
              <a:ahLst/>
              <a:cxnLst/>
              <a:rect r="r" b="b" t="t" l="l"/>
              <a:pathLst>
                <a:path h="1445268" w="5014340">
                  <a:moveTo>
                    <a:pt x="0" y="0"/>
                  </a:moveTo>
                  <a:lnTo>
                    <a:pt x="5014340" y="0"/>
                  </a:lnTo>
                  <a:lnTo>
                    <a:pt x="5014340" y="1445268"/>
                  </a:lnTo>
                  <a:lnTo>
                    <a:pt x="0" y="1445268"/>
                  </a:lnTo>
                  <a:close/>
                </a:path>
              </a:pathLst>
            </a:custGeom>
            <a:solidFill>
              <a:srgbClr val="1A44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14340" cy="1492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497258"/>
            <a:ext cx="16230600" cy="5391780"/>
          </a:xfrm>
          <a:custGeom>
            <a:avLst/>
            <a:gdLst/>
            <a:ahLst/>
            <a:cxnLst/>
            <a:rect r="r" b="b" t="t" l="l"/>
            <a:pathLst>
              <a:path h="5391780" w="16230600">
                <a:moveTo>
                  <a:pt x="0" y="0"/>
                </a:moveTo>
                <a:lnTo>
                  <a:pt x="16230600" y="0"/>
                </a:lnTo>
                <a:lnTo>
                  <a:pt x="16230600" y="5391780"/>
                </a:lnTo>
                <a:lnTo>
                  <a:pt x="0" y="539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25" r="0" b="-512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00345" y="1028700"/>
            <a:ext cx="14087310" cy="1466374"/>
            <a:chOff x="0" y="0"/>
            <a:chExt cx="18783080" cy="195516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575"/>
              <a:ext cx="18783080" cy="1107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160"/>
                </a:lnSpc>
              </a:pPr>
              <a:r>
                <a:rPr lang="en-US" b="true" sz="5600">
                  <a:solidFill>
                    <a:srgbClr val="FFFFFF"/>
                  </a:solidFill>
                  <a:latin typeface="Trend Sans Five"/>
                  <a:ea typeface="Trend Sans Five"/>
                  <a:cs typeface="Trend Sans Five"/>
                  <a:sym typeface="Trend Sans Five"/>
                </a:rPr>
                <a:t>Web Interface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40791"/>
              <a:ext cx="18783080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00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1028700" y="9637408"/>
            <a:ext cx="16230600" cy="0"/>
          </a:xfrm>
          <a:prstGeom prst="line">
            <a:avLst/>
          </a:prstGeom>
          <a:ln cap="flat" w="9525">
            <a:solidFill>
              <a:srgbClr val="1A44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7375" y="1028700"/>
            <a:ext cx="19602749" cy="8229600"/>
            <a:chOff x="0" y="0"/>
            <a:chExt cx="516286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2864" cy="2167467"/>
            </a:xfrm>
            <a:custGeom>
              <a:avLst/>
              <a:gdLst/>
              <a:ahLst/>
              <a:cxnLst/>
              <a:rect r="r" b="b" t="t" l="l"/>
              <a:pathLst>
                <a:path h="2167467" w="5162864">
                  <a:moveTo>
                    <a:pt x="0" y="0"/>
                  </a:moveTo>
                  <a:lnTo>
                    <a:pt x="5162864" y="0"/>
                  </a:lnTo>
                  <a:lnTo>
                    <a:pt x="516286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286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657570" y="92273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657570" y="997744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-657179" y="2832886"/>
            <a:ext cx="19602749" cy="61912"/>
          </a:xfrm>
          <a:prstGeom prst="line">
            <a:avLst/>
          </a:prstGeom>
          <a:ln cap="flat" w="123825">
            <a:solidFill>
              <a:srgbClr val="FF9E7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59375" y="3544283"/>
            <a:ext cx="12789865" cy="5033577"/>
          </a:xfrm>
          <a:custGeom>
            <a:avLst/>
            <a:gdLst/>
            <a:ahLst/>
            <a:cxnLst/>
            <a:rect r="r" b="b" t="t" l="l"/>
            <a:pathLst>
              <a:path h="5033577" w="12789865">
                <a:moveTo>
                  <a:pt x="0" y="0"/>
                </a:moveTo>
                <a:lnTo>
                  <a:pt x="12789866" y="0"/>
                </a:lnTo>
                <a:lnTo>
                  <a:pt x="12789866" y="5033577"/>
                </a:lnTo>
                <a:lnTo>
                  <a:pt x="0" y="5033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9927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9108" y="1389163"/>
            <a:ext cx="893489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</a:pPr>
            <a:r>
              <a:rPr lang="en-US" sz="69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Flask Backend</a:t>
            </a:r>
          </a:p>
        </p:txBody>
      </p:sp>
    </p:spTree>
  </p:cSld>
  <p:clrMapOvr>
    <a:masterClrMapping/>
  </p:clrMapOvr>
  <p:transition spd="slow">
    <p:cover dir="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5C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23777" y="-2048723"/>
            <a:ext cx="12421597" cy="13762079"/>
            <a:chOff x="0" y="0"/>
            <a:chExt cx="3271532" cy="36245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71532" cy="3624580"/>
            </a:xfrm>
            <a:custGeom>
              <a:avLst/>
              <a:gdLst/>
              <a:ahLst/>
              <a:cxnLst/>
              <a:rect r="r" b="b" t="t" l="l"/>
              <a:pathLst>
                <a:path h="3624580" w="3271532">
                  <a:moveTo>
                    <a:pt x="0" y="0"/>
                  </a:moveTo>
                  <a:lnTo>
                    <a:pt x="3271532" y="0"/>
                  </a:lnTo>
                  <a:lnTo>
                    <a:pt x="3271532" y="3624580"/>
                  </a:lnTo>
                  <a:lnTo>
                    <a:pt x="0" y="36245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71532" cy="36626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16535" y="1076325"/>
            <a:ext cx="14742765" cy="1012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00"/>
              </a:lnSpc>
            </a:pPr>
            <a:r>
              <a:rPr lang="en-US" sz="700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Challenges</a:t>
            </a:r>
            <a:r>
              <a:rPr lang="en-US" b="true" sz="7000" u="none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3770" y="3841193"/>
            <a:ext cx="7536740" cy="106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0"/>
              </a:lnSpc>
            </a:pPr>
            <a:r>
              <a:rPr lang="en-US" sz="3064" u="none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Distributed Computing over Networked Machines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93007" y="7416885"/>
            <a:ext cx="8098265" cy="106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4"/>
              </a:lnSpc>
            </a:pPr>
            <a:r>
              <a:rPr lang="en-US" sz="3060" u="none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Verifying and Testing the Translations on Multiple Devices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6555308" y="4088276"/>
            <a:ext cx="74483" cy="3973647"/>
          </a:xfrm>
          <a:prstGeom prst="rect">
            <a:avLst/>
          </a:prstGeom>
          <a:solidFill>
            <a:srgbClr val="345C72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6306800" y="3830843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06800" y="5864864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306800" y="7745498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073770" y="5371088"/>
            <a:ext cx="7312131" cy="106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4"/>
              </a:lnSpc>
            </a:pPr>
            <a:r>
              <a:rPr lang="en-US" sz="306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Server Machine Being Recognized by the 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DAGXHl4aoZ8</dc:identifier>
  <dcterms:modified xsi:type="dcterms:W3CDTF">2011-08-01T06:04:30Z</dcterms:modified>
  <cp:revision>1</cp:revision>
  <dc:title>Language Translator</dc:title>
</cp:coreProperties>
</file>